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dat" ContentType="text/plai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922a98541e354a22" Type="http://schemas.microsoft.com/office/2006/relationships/txt" Target="udata/data.dat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8" r:id="rId2"/>
    <p:sldId id="269" r:id="rId3"/>
    <p:sldId id="271" r:id="rId4"/>
    <p:sldId id="270" r:id="rId5"/>
    <p:sldId id="258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0" userDrawn="1">
          <p15:clr>
            <a:srgbClr val="A4A3A4"/>
          </p15:clr>
        </p15:guide>
        <p15:guide id="4" pos="7352" userDrawn="1">
          <p15:clr>
            <a:srgbClr val="A4A3A4"/>
          </p15:clr>
        </p15:guide>
        <p15:guide id="5" orient="horz" pos="384" userDrawn="1">
          <p15:clr>
            <a:srgbClr val="A4A3A4"/>
          </p15:clr>
        </p15:guide>
        <p15:guide id="6" orient="horz" pos="448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68FF"/>
    <a:srgbClr val="969BB3"/>
    <a:srgbClr val="A5BCF7"/>
    <a:srgbClr val="969AB2"/>
    <a:srgbClr val="1B2252"/>
    <a:srgbClr val="5686FF"/>
    <a:srgbClr val="595971"/>
    <a:srgbClr val="AAC4FF"/>
    <a:srgbClr val="2A64F7"/>
    <a:srgbClr val="D5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126" y="210"/>
      </p:cViewPr>
      <p:guideLst>
        <p:guide orient="horz" pos="2160"/>
        <p:guide pos="3840"/>
        <p:guide pos="320"/>
        <p:guide pos="7352"/>
        <p:guide orient="horz" pos="384"/>
        <p:guide orient="horz" pos="448"/>
        <p:guide orient="horz" pos="3929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E08A7-5BD9-4C0E-8334-21E7C55D463A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13EDB-D3CA-4594-AC19-8DB167916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28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97619-DBBE-4EF5-8E3C-32126B56E9D5}" type="slidenum">
              <a:rPr lang="zh-HK" altLang="en-US" smtClean="0"/>
              <a:pPr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4523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319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97619-DBBE-4EF5-8E3C-32126B56E9D5}" type="slidenum">
              <a:rPr lang="zh-HK" altLang="en-US" smtClean="0"/>
              <a:pPr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3350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9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23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26/3/2020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419228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9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5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3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5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871F6-7213-0749-8362-F2BA51CEE92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0" userDrawn="1">
          <p15:clr>
            <a:srgbClr val="F26B43"/>
          </p15:clr>
        </p15:guide>
        <p15:guide id="4" pos="7352" userDrawn="1">
          <p15:clr>
            <a:srgbClr val="F26B43"/>
          </p15:clr>
        </p15:guide>
        <p15:guide id="5" orient="horz" pos="384" userDrawn="1">
          <p15:clr>
            <a:srgbClr val="F26B43"/>
          </p15:clr>
        </p15:guide>
        <p15:guide id="6" orient="horz" pos="448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12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54057"/>
            <a:ext cx="12192000" cy="6968205"/>
          </a:xfrm>
          <a:prstGeom prst="rect">
            <a:avLst/>
          </a:prstGeom>
        </p:spPr>
      </p:pic>
      <p:sp>
        <p:nvSpPr>
          <p:cNvPr id="4" name="PA_矩形 3"/>
          <p:cNvSpPr/>
          <p:nvPr>
            <p:custDataLst>
              <p:tags r:id="rId2"/>
            </p:custDataLst>
          </p:nvPr>
        </p:nvSpPr>
        <p:spPr>
          <a:xfrm>
            <a:off x="1" y="-42956"/>
            <a:ext cx="12192000" cy="6957103"/>
          </a:xfrm>
          <a:prstGeom prst="rect">
            <a:avLst/>
          </a:prstGeom>
          <a:solidFill>
            <a:srgbClr val="C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1"/>
          </a:p>
        </p:txBody>
      </p:sp>
      <p:sp>
        <p:nvSpPr>
          <p:cNvPr id="14" name="PA_任意多边形 13"/>
          <p:cNvSpPr/>
          <p:nvPr>
            <p:custDataLst>
              <p:tags r:id="rId3"/>
            </p:custDataLst>
          </p:nvPr>
        </p:nvSpPr>
        <p:spPr>
          <a:xfrm>
            <a:off x="4558048" y="-54058"/>
            <a:ext cx="9543715" cy="7726447"/>
          </a:xfrm>
          <a:custGeom>
            <a:avLst/>
            <a:gdLst>
              <a:gd name="connsiteX0" fmla="*/ 0 w 8432799"/>
              <a:gd name="connsiteY0" fmla="*/ 0 h 6212114"/>
              <a:gd name="connsiteX1" fmla="*/ 6212114 w 8432799"/>
              <a:gd name="connsiteY1" fmla="*/ 6212114 h 6212114"/>
              <a:gd name="connsiteX2" fmla="*/ 8432799 w 8432799"/>
              <a:gd name="connsiteY2" fmla="*/ 3991429 h 6212114"/>
              <a:gd name="connsiteX3" fmla="*/ 4484915 w 8432799"/>
              <a:gd name="connsiteY3" fmla="*/ 43545 h 6212114"/>
              <a:gd name="connsiteX4" fmla="*/ 0 w 8432799"/>
              <a:gd name="connsiteY4" fmla="*/ 0 h 6212114"/>
              <a:gd name="connsiteX0" fmla="*/ 0 w 8432799"/>
              <a:gd name="connsiteY0" fmla="*/ 14512 h 6226626"/>
              <a:gd name="connsiteX1" fmla="*/ 6212114 w 8432799"/>
              <a:gd name="connsiteY1" fmla="*/ 6226626 h 6226626"/>
              <a:gd name="connsiteX2" fmla="*/ 8432799 w 8432799"/>
              <a:gd name="connsiteY2" fmla="*/ 4005941 h 6226626"/>
              <a:gd name="connsiteX3" fmla="*/ 4397829 w 8432799"/>
              <a:gd name="connsiteY3" fmla="*/ 0 h 6226626"/>
              <a:gd name="connsiteX4" fmla="*/ 0 w 8432799"/>
              <a:gd name="connsiteY4" fmla="*/ 14512 h 622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2799" h="6226626">
                <a:moveTo>
                  <a:pt x="0" y="14512"/>
                </a:moveTo>
                <a:lnTo>
                  <a:pt x="6212114" y="6226626"/>
                </a:lnTo>
                <a:lnTo>
                  <a:pt x="8432799" y="4005941"/>
                </a:lnTo>
                <a:lnTo>
                  <a:pt x="4397829" y="0"/>
                </a:lnTo>
                <a:lnTo>
                  <a:pt x="0" y="14512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cxnSp>
        <p:nvCxnSpPr>
          <p:cNvPr id="16" name="PA_直接连接符 15"/>
          <p:cNvCxnSpPr/>
          <p:nvPr>
            <p:custDataLst>
              <p:tags r:id="rId4"/>
            </p:custDataLst>
          </p:nvPr>
        </p:nvCxnSpPr>
        <p:spPr>
          <a:xfrm>
            <a:off x="5743073" y="-36713"/>
            <a:ext cx="2014491" cy="23467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A_直接连接符 16"/>
          <p:cNvCxnSpPr/>
          <p:nvPr>
            <p:custDataLst>
              <p:tags r:id="rId5"/>
            </p:custDataLst>
          </p:nvPr>
        </p:nvCxnSpPr>
        <p:spPr>
          <a:xfrm>
            <a:off x="6304548" y="1267327"/>
            <a:ext cx="1596515" cy="1781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PA_组 10"/>
          <p:cNvGrpSpPr/>
          <p:nvPr>
            <p:custDataLst>
              <p:tags r:id="rId6"/>
            </p:custDataLst>
          </p:nvPr>
        </p:nvGrpSpPr>
        <p:grpSpPr>
          <a:xfrm>
            <a:off x="7407034" y="835732"/>
            <a:ext cx="4519751" cy="4112811"/>
            <a:chOff x="6867051" y="923213"/>
            <a:chExt cx="4929803" cy="4462518"/>
          </a:xfrm>
        </p:grpSpPr>
        <p:sp>
          <p:nvSpPr>
            <p:cNvPr id="12" name="椭圆 11"/>
            <p:cNvSpPr/>
            <p:nvPr/>
          </p:nvSpPr>
          <p:spPr>
            <a:xfrm>
              <a:off x="7134961" y="923213"/>
              <a:ext cx="4462518" cy="4462518"/>
            </a:xfrm>
            <a:prstGeom prst="ellipse">
              <a:avLst/>
            </a:prstGeom>
            <a:solidFill>
              <a:srgbClr val="C0000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867051" y="2768782"/>
              <a:ext cx="4929803" cy="918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9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Spring</a:t>
              </a:r>
              <a:r>
                <a:rPr kumimoji="1" lang="zh-CN" altLang="en-US" sz="49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事务</a:t>
              </a:r>
              <a:endParaRPr kumimoji="1" lang="zh-CN" altLang="en-US" sz="49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8" name="TextBox 4"/>
          <p:cNvSpPr txBox="1"/>
          <p:nvPr/>
        </p:nvSpPr>
        <p:spPr>
          <a:xfrm>
            <a:off x="8753905" y="3531346"/>
            <a:ext cx="188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传播机制</a:t>
            </a:r>
            <a:endParaRPr kumimoji="1" lang="en-US" sz="24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36446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663122" y="450173"/>
            <a:ext cx="6865756" cy="1193457"/>
            <a:chOff x="1764632" y="1620253"/>
            <a:chExt cx="8634382" cy="1092571"/>
          </a:xfrm>
        </p:grpSpPr>
        <p:grpSp>
          <p:nvGrpSpPr>
            <p:cNvPr id="8" name="组合 7"/>
            <p:cNvGrpSpPr/>
            <p:nvPr/>
          </p:nvGrpSpPr>
          <p:grpSpPr>
            <a:xfrm>
              <a:off x="1764632" y="1620253"/>
              <a:ext cx="6528763" cy="1092571"/>
              <a:chOff x="1764632" y="1620253"/>
              <a:chExt cx="6528763" cy="1092571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8" name="直角三角形 17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4632" y="1620253"/>
                <a:ext cx="6528763" cy="1088912"/>
                <a:chOff x="1764632" y="1620253"/>
                <a:chExt cx="6528763" cy="1088912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870251" y="1620253"/>
                  <a:ext cx="4423144" cy="680877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6" name="直角三角形 15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" name="直角三角形 16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7896" y="376886"/>
            <a:ext cx="3874554" cy="789420"/>
          </a:xfrm>
        </p:spPr>
        <p:txBody>
          <a:bodyPr>
            <a:normAutofit/>
          </a:bodyPr>
          <a:lstStyle/>
          <a:p>
            <a:r>
              <a:rPr kumimoji="1" lang="zh-CN" altLang="en-US" sz="3200" b="1" dirty="0" smtClean="0">
                <a:latin typeface="微软雅黑"/>
                <a:ea typeface="微软雅黑"/>
                <a:cs typeface="微软雅黑"/>
              </a:rPr>
              <a:t>为什么会有传播机制</a:t>
            </a:r>
            <a:endParaRPr lang="zh-CN" altLang="en-US" sz="3200" dirty="0"/>
          </a:p>
        </p:txBody>
      </p:sp>
      <p:sp>
        <p:nvSpPr>
          <p:cNvPr id="20" name="矩形 19"/>
          <p:cNvSpPr>
            <a:spLocks noChangeAspect="1"/>
          </p:cNvSpPr>
          <p:nvPr/>
        </p:nvSpPr>
        <p:spPr>
          <a:xfrm>
            <a:off x="259129" y="1463688"/>
            <a:ext cx="7019636" cy="4677929"/>
          </a:xfrm>
          <a:prstGeom prst="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5" b="98476" l="6172" r="91719">
                          <a14:foregroundMark x1="23828" y1="83822" x2="23828" y2="83822"/>
                          <a14:foregroundMark x1="23828" y1="83822" x2="23828" y2="83822"/>
                          <a14:foregroundMark x1="24609" y1="76905" x2="24609" y2="76905"/>
                          <a14:foregroundMark x1="24609" y1="76905" x2="24609" y2="76905"/>
                          <a14:foregroundMark x1="15937" y1="71161" x2="15937" y2="71161"/>
                          <a14:foregroundMark x1="15937" y1="71161" x2="15937" y2="71161"/>
                          <a14:foregroundMark x1="11953" y1="72567" x2="11953" y2="72567"/>
                          <a14:foregroundMark x1="8516" y1="74209" x2="8516" y2="74209"/>
                          <a14:foregroundMark x1="8516" y1="74209" x2="8516" y2="74209"/>
                          <a14:foregroundMark x1="7500" y1="78664" x2="7500" y2="78664"/>
                          <a14:foregroundMark x1="15156" y1="78898" x2="15156" y2="78898"/>
                          <a14:foregroundMark x1="15156" y1="78898" x2="15156" y2="78898"/>
                          <a14:foregroundMark x1="29063" y1="77374" x2="29063" y2="77374"/>
                          <a14:foregroundMark x1="29063" y1="77374" x2="29063" y2="77374"/>
                          <a14:foregroundMark x1="41563" y1="76905" x2="41563" y2="76905"/>
                          <a14:foregroundMark x1="41563" y1="76905" x2="41563" y2="76905"/>
                          <a14:foregroundMark x1="58281" y1="65064" x2="58281" y2="65064"/>
                          <a14:foregroundMark x1="58281" y1="65064" x2="58281" y2="65064"/>
                          <a14:foregroundMark x1="61172" y1="64244" x2="61172" y2="64244"/>
                          <a14:foregroundMark x1="61172" y1="64244" x2="61172" y2="64244"/>
                          <a14:foregroundMark x1="59766" y1="58968" x2="59766" y2="58968"/>
                          <a14:foregroundMark x1="59766" y1="58968" x2="59766" y2="58968"/>
                          <a14:foregroundMark x1="53984" y1="56624" x2="53984" y2="56624"/>
                          <a14:foregroundMark x1="69766" y1="73740" x2="69766" y2="73740"/>
                          <a14:foregroundMark x1="69766" y1="73740" x2="69766" y2="73740"/>
                          <a14:foregroundMark x1="76719" y1="78546" x2="76719" y2="78546"/>
                          <a14:foregroundMark x1="76719" y1="78546" x2="76719" y2="78546"/>
                          <a14:foregroundMark x1="86484" y1="71630" x2="86484" y2="71630"/>
                          <a14:foregroundMark x1="86484" y1="71395" x2="86484" y2="71395"/>
                          <a14:foregroundMark x1="84844" y1="60141" x2="84844" y2="60141"/>
                          <a14:foregroundMark x1="84844" y1="60141" x2="84844" y2="60141"/>
                          <a14:foregroundMark x1="88281" y1="56155" x2="88281" y2="56155"/>
                          <a14:foregroundMark x1="88281" y1="56155" x2="88281" y2="56155"/>
                          <a14:foregroundMark x1="76172" y1="34701" x2="76172" y2="34701"/>
                          <a14:foregroundMark x1="76172" y1="34701" x2="76172" y2="34701"/>
                          <a14:foregroundMark x1="73516" y1="24267" x2="73516" y2="24267"/>
                          <a14:foregroundMark x1="73516" y1="24267" x2="73516" y2="24267"/>
                          <a14:foregroundMark x1="74609" y1="19461" x2="74609" y2="19461"/>
                          <a14:foregroundMark x1="74609" y1="19461" x2="74609" y2="19461"/>
                          <a14:foregroundMark x1="77734" y1="24619" x2="77734" y2="24619"/>
                          <a14:foregroundMark x1="64063" y1="49121" x2="64063" y2="49121"/>
                          <a14:foregroundMark x1="64063" y1="49121" x2="64063" y2="49121"/>
                          <a14:foregroundMark x1="80547" y1="56624" x2="80547" y2="56624"/>
                          <a14:foregroundMark x1="80547" y1="56624" x2="80547" y2="56624"/>
                          <a14:foregroundMark x1="80625" y1="53458" x2="80625" y2="53458"/>
                          <a14:foregroundMark x1="80625" y1="53458" x2="80625" y2="53458"/>
                          <a14:foregroundMark x1="81016" y1="50528" x2="81016" y2="50528"/>
                          <a14:foregroundMark x1="81016" y1="50528" x2="81016" y2="50528"/>
                          <a14:foregroundMark x1="81016" y1="48652" x2="81016" y2="48652"/>
                          <a14:foregroundMark x1="89063" y1="64713" x2="89063" y2="64713"/>
                          <a14:foregroundMark x1="89063" y1="64713" x2="89063" y2="64713"/>
                          <a14:foregroundMark x1="87891" y1="79719" x2="87891" y2="79719"/>
                          <a14:foregroundMark x1="87891" y1="79719" x2="87891" y2="79719"/>
                          <a14:foregroundMark x1="86719" y1="86401" x2="86719" y2="86401"/>
                          <a14:foregroundMark x1="86719" y1="86401" x2="86719" y2="86401"/>
                          <a14:foregroundMark x1="86172" y1="96249" x2="86172" y2="96249"/>
                          <a14:foregroundMark x1="86172" y1="96249" x2="86172" y2="96249"/>
                          <a14:foregroundMark x1="91719" y1="56975" x2="91719" y2="56975"/>
                          <a14:foregroundMark x1="91719" y1="56975" x2="91719" y2="56975"/>
                          <a14:foregroundMark x1="48984" y1="73740" x2="48984" y2="73740"/>
                          <a14:foregroundMark x1="48984" y1="73740" x2="48984" y2="73740"/>
                          <a14:foregroundMark x1="57344" y1="61899" x2="57344" y2="61899"/>
                          <a14:foregroundMark x1="57344" y1="61899" x2="57344" y2="61899"/>
                          <a14:foregroundMark x1="57344" y1="52872" x2="57344" y2="52872"/>
                          <a14:foregroundMark x1="56719" y1="56741" x2="56719" y2="56741"/>
                          <a14:foregroundMark x1="56719" y1="56741" x2="56719" y2="56741"/>
                          <a14:foregroundMark x1="54063" y1="61313" x2="54063" y2="61313"/>
                          <a14:foregroundMark x1="54063" y1="61899" x2="54063" y2="61899"/>
                          <a14:foregroundMark x1="57500" y1="68699" x2="57500" y2="68699"/>
                          <a14:foregroundMark x1="57500" y1="68699" x2="57500" y2="68699"/>
                          <a14:foregroundMark x1="61719" y1="68699" x2="61719" y2="68699"/>
                          <a14:foregroundMark x1="62656" y1="63306" x2="62656" y2="63306"/>
                          <a14:foregroundMark x1="62656" y1="63306" x2="62656" y2="63306"/>
                          <a14:foregroundMark x1="55937" y1="66120" x2="55937" y2="66120"/>
                          <a14:foregroundMark x1="55937" y1="66120" x2="55937" y2="66120"/>
                          <a14:foregroundMark x1="52500" y1="64127" x2="52500" y2="64127"/>
                          <a14:foregroundMark x1="49219" y1="71043" x2="49219" y2="71043"/>
                          <a14:foregroundMark x1="49219" y1="71043" x2="49219" y2="71043"/>
                          <a14:foregroundMark x1="50547" y1="74326" x2="50547" y2="74326"/>
                          <a14:foregroundMark x1="50938" y1="76788" x2="50938" y2="76788"/>
                          <a14:foregroundMark x1="50938" y1="76905" x2="50938" y2="76905"/>
                          <a14:foregroundMark x1="40938" y1="77140" x2="40938" y2="77140"/>
                          <a14:foregroundMark x1="40938" y1="77140" x2="40938" y2="77140"/>
                          <a14:foregroundMark x1="41016" y1="71043" x2="41016" y2="71043"/>
                          <a14:foregroundMark x1="41016" y1="71043" x2="41016" y2="71043"/>
                          <a14:foregroundMark x1="44375" y1="69402" x2="44375" y2="69402"/>
                          <a14:foregroundMark x1="41719" y1="64127" x2="41719" y2="64127"/>
                          <a14:foregroundMark x1="42656" y1="69871" x2="42656" y2="69871"/>
                          <a14:foregroundMark x1="46484" y1="79132" x2="46484" y2="79132"/>
                          <a14:foregroundMark x1="45000" y1="87222" x2="45000" y2="87222"/>
                          <a14:foregroundMark x1="43438" y1="90973" x2="43438" y2="90973"/>
                          <a14:foregroundMark x1="40625" y1="91911" x2="40625" y2="91911"/>
                          <a14:foregroundMark x1="31875" y1="91559" x2="31875" y2="91559"/>
                          <a14:foregroundMark x1="25781" y1="84056" x2="25781" y2="84056"/>
                          <a14:foregroundMark x1="28438" y1="70809" x2="28438" y2="70809"/>
                          <a14:foregroundMark x1="26328" y1="61547" x2="26016" y2="62134"/>
                          <a14:foregroundMark x1="18438" y1="63072" x2="18438" y2="63072"/>
                          <a14:foregroundMark x1="13984" y1="67644" x2="13984" y2="67644"/>
                          <a14:foregroundMark x1="8438" y1="83470" x2="8125" y2="84056"/>
                          <a14:foregroundMark x1="6172" y1="85463" x2="6172" y2="85463"/>
                          <a14:foregroundMark x1="8828" y1="87573" x2="8828" y2="87573"/>
                          <a14:foregroundMark x1="15156" y1="84877" x2="15156" y2="84877"/>
                          <a14:foregroundMark x1="23438" y1="84291" x2="23438" y2="84291"/>
                          <a14:foregroundMark x1="29219" y1="84291" x2="29219" y2="84291"/>
                          <a14:foregroundMark x1="30547" y1="76202" x2="30547" y2="76202"/>
                          <a14:foregroundMark x1="30625" y1="72450" x2="30625" y2="72450"/>
                          <a14:foregroundMark x1="16484" y1="78664" x2="16484" y2="78664"/>
                          <a14:foregroundMark x1="17109" y1="86635" x2="17109" y2="87222"/>
                          <a14:foregroundMark x1="11563" y1="90739" x2="11563" y2="90739"/>
                          <a14:foregroundMark x1="11172" y1="85229" x2="11172" y2="85229"/>
                          <a14:foregroundMark x1="12109" y1="81125" x2="12109" y2="81125"/>
                          <a14:foregroundMark x1="12734" y1="76553" x2="12734" y2="76553"/>
                          <a14:foregroundMark x1="16953" y1="71747" x2="16953" y2="71747"/>
                          <a14:foregroundMark x1="20000" y1="60727" x2="20000" y2="60727"/>
                          <a14:foregroundMark x1="21172" y1="59320" x2="21172" y2="59320"/>
                          <a14:foregroundMark x1="17500" y1="66120" x2="17500" y2="66120"/>
                          <a14:foregroundMark x1="15781" y1="65064" x2="15781" y2="65064"/>
                          <a14:foregroundMark x1="14844" y1="66237" x2="14844" y2="66237"/>
                          <a14:foregroundMark x1="11719" y1="68816" x2="11719" y2="68816"/>
                          <a14:foregroundMark x1="13984" y1="98476" x2="13984" y2="98476"/>
                          <a14:foregroundMark x1="9063" y1="97421" x2="9063" y2="97421"/>
                          <a14:foregroundMark x1="9609" y1="97069" x2="9609" y2="97069"/>
                          <a14:foregroundMark x1="15156" y1="96249" x2="15156" y2="96249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038381" y="3541042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latin typeface="微软雅黑"/>
                <a:ea typeface="微软雅黑"/>
              </a:rPr>
              <a:t>为了解决方法之间的矛盾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212889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63122" y="450173"/>
            <a:ext cx="6865756" cy="1193457"/>
            <a:chOff x="1764632" y="1620253"/>
            <a:chExt cx="8634382" cy="1092571"/>
          </a:xfrm>
        </p:grpSpPr>
        <p:grpSp>
          <p:nvGrpSpPr>
            <p:cNvPr id="5" name="组合 4"/>
            <p:cNvGrpSpPr/>
            <p:nvPr/>
          </p:nvGrpSpPr>
          <p:grpSpPr>
            <a:xfrm>
              <a:off x="1764632" y="1620253"/>
              <a:ext cx="6528763" cy="1092571"/>
              <a:chOff x="1764632" y="1620253"/>
              <a:chExt cx="6528763" cy="1092571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5" name="直角三角形 14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直角三角形 15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1764632" y="1620253"/>
                <a:ext cx="6528763" cy="1088912"/>
                <a:chOff x="1764632" y="1620253"/>
                <a:chExt cx="6528763" cy="1088912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3870251" y="1620253"/>
                  <a:ext cx="4423144" cy="680877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" name="组合 9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1" name="组合 10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3" name="直角三角形 12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4" name="直角三角形 13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2" name="矩形 11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矩形 5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标题 1"/>
          <p:cNvSpPr txBox="1">
            <a:spLocks/>
          </p:cNvSpPr>
          <p:nvPr/>
        </p:nvSpPr>
        <p:spPr>
          <a:xfrm>
            <a:off x="4605652" y="420390"/>
            <a:ext cx="3874554" cy="78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 dirty="0" smtClean="0">
                <a:latin typeface="微软雅黑"/>
                <a:ea typeface="微软雅黑"/>
                <a:cs typeface="微软雅黑"/>
              </a:rPr>
              <a:t>传播机制的种类</a:t>
            </a:r>
            <a:endParaRPr lang="zh-CN" altLang="en-US" sz="3200" dirty="0"/>
          </a:p>
        </p:txBody>
      </p:sp>
      <p:grpSp>
        <p:nvGrpSpPr>
          <p:cNvPr id="18" name="#325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7683" y="2382898"/>
            <a:ext cx="10836634" cy="3383417"/>
            <a:chOff x="669925" y="1862512"/>
            <a:chExt cx="10836634" cy="3383417"/>
          </a:xfrm>
        </p:grpSpPr>
        <p:grpSp>
          <p:nvGrpSpPr>
            <p:cNvPr id="19" name="íś1îďè">
              <a:extLst>
                <a:ext uri="{FF2B5EF4-FFF2-40B4-BE49-F238E27FC236}">
                  <a16:creationId xmlns:a16="http://schemas.microsoft.com/office/drawing/2014/main" id="{D23CA988-1477-4701-BC6D-0F47F6478D11}"/>
                </a:ext>
              </a:extLst>
            </p:cNvPr>
            <p:cNvGrpSpPr/>
            <p:nvPr/>
          </p:nvGrpSpPr>
          <p:grpSpPr>
            <a:xfrm>
              <a:off x="4394200" y="2373317"/>
              <a:ext cx="3403603" cy="2475425"/>
              <a:chOff x="4379297" y="1952067"/>
              <a:chExt cx="3054959" cy="2221859"/>
            </a:xfrm>
          </p:grpSpPr>
          <p:sp>
            <p:nvSpPr>
              <p:cNvPr id="44" name="iṧľíḋê">
                <a:extLst>
                  <a:ext uri="{FF2B5EF4-FFF2-40B4-BE49-F238E27FC236}">
                    <a16:creationId xmlns:a16="http://schemas.microsoft.com/office/drawing/2014/main" id="{38130828-A9ED-45DF-B86A-DAC7A6FA41D3}"/>
                  </a:ext>
                </a:extLst>
              </p:cNvPr>
              <p:cNvSpPr/>
              <p:nvPr/>
            </p:nvSpPr>
            <p:spPr>
              <a:xfrm rot="10800000">
                <a:off x="5947546" y="1952067"/>
                <a:ext cx="1486710" cy="1486710"/>
              </a:xfrm>
              <a:prstGeom prst="teardrop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iśḻíďê">
                <a:extLst>
                  <a:ext uri="{FF2B5EF4-FFF2-40B4-BE49-F238E27FC236}">
                    <a16:creationId xmlns:a16="http://schemas.microsoft.com/office/drawing/2014/main" id="{36FA7D78-B058-4774-A2C6-89D4F0F41B8D}"/>
                  </a:ext>
                </a:extLst>
              </p:cNvPr>
              <p:cNvSpPr/>
              <p:nvPr/>
            </p:nvSpPr>
            <p:spPr>
              <a:xfrm>
                <a:off x="4379297" y="2687216"/>
                <a:ext cx="1486710" cy="1486710"/>
              </a:xfrm>
              <a:prstGeom prst="teardrop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îṣľiḓê">
                <a:extLst>
                  <a:ext uri="{FF2B5EF4-FFF2-40B4-BE49-F238E27FC236}">
                    <a16:creationId xmlns:a16="http://schemas.microsoft.com/office/drawing/2014/main" id="{0AD009A6-1181-46FA-947F-DB675C37B2B9}"/>
                  </a:ext>
                </a:extLst>
              </p:cNvPr>
              <p:cNvSpPr txBox="1"/>
              <p:nvPr/>
            </p:nvSpPr>
            <p:spPr>
              <a:xfrm>
                <a:off x="6128208" y="2381048"/>
                <a:ext cx="1179384" cy="57746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1">
                <a:normAutofit/>
              </a:bodyPr>
              <a:lstStyle/>
              <a:p>
                <a:pPr algn="ctr"/>
                <a:r>
                  <a:rPr lang="en-US" altLang="zh-CN" sz="2000" b="1" i="1" smtClean="0">
                    <a:solidFill>
                      <a:schemeClr val="bg1"/>
                    </a:solidFill>
                  </a:rPr>
                  <a:t>T</a:t>
                </a:r>
                <a:r>
                  <a:rPr lang="en-US" altLang="zh-CN" sz="100" b="1" i="1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000" b="1" i="1" smtClean="0">
                    <a:solidFill>
                      <a:schemeClr val="bg1"/>
                    </a:solidFill>
                  </a:rPr>
                  <a:t>ext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íşḻíḓé">
                <a:extLst>
                  <a:ext uri="{FF2B5EF4-FFF2-40B4-BE49-F238E27FC236}">
                    <a16:creationId xmlns:a16="http://schemas.microsoft.com/office/drawing/2014/main" id="{95C3846E-6F00-42A0-8EAC-826E78EF6B32}"/>
                  </a:ext>
                </a:extLst>
              </p:cNvPr>
              <p:cNvSpPr txBox="1"/>
              <p:nvPr/>
            </p:nvSpPr>
            <p:spPr>
              <a:xfrm>
                <a:off x="4508819" y="3116197"/>
                <a:ext cx="1238371" cy="57746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1">
                <a:normAutofit/>
              </a:bodyPr>
              <a:lstStyle/>
              <a:p>
                <a:pPr algn="ctr"/>
                <a:r>
                  <a:rPr lang="en-US" altLang="zh-CN" sz="2000" b="1" i="1" smtClean="0">
                    <a:solidFill>
                      <a:schemeClr val="bg1"/>
                    </a:solidFill>
                  </a:rPr>
                  <a:t>T</a:t>
                </a:r>
                <a:r>
                  <a:rPr lang="en-US" altLang="zh-CN" sz="100" b="1" i="1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000" b="1" i="1" smtClean="0">
                    <a:solidFill>
                      <a:schemeClr val="bg1"/>
                    </a:solidFill>
                  </a:rPr>
                  <a:t>ext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ïş1ïḑe">
              <a:extLst>
                <a:ext uri="{FF2B5EF4-FFF2-40B4-BE49-F238E27FC236}">
                  <a16:creationId xmlns:a16="http://schemas.microsoft.com/office/drawing/2014/main" id="{F3084F21-ED45-464D-AC5F-34A58EEA5805}"/>
                </a:ext>
              </a:extLst>
            </p:cNvPr>
            <p:cNvSpPr/>
            <p:nvPr/>
          </p:nvSpPr>
          <p:spPr>
            <a:xfrm>
              <a:off x="669925" y="3438779"/>
              <a:ext cx="2809070" cy="5239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 dirty="0"/>
                <a:t>容器不为这个方法开启事务</a:t>
              </a:r>
              <a:endParaRPr lang="en-US" altLang="zh-CN" sz="1100" dirty="0"/>
            </a:p>
          </p:txBody>
        </p:sp>
        <p:sp>
          <p:nvSpPr>
            <p:cNvPr id="21" name="i$ľíḋe">
              <a:extLst>
                <a:ext uri="{FF2B5EF4-FFF2-40B4-BE49-F238E27FC236}">
                  <a16:creationId xmlns:a16="http://schemas.microsoft.com/office/drawing/2014/main" id="{D77FD1CA-E89E-438B-BC94-9608E42CB276}"/>
                </a:ext>
              </a:extLst>
            </p:cNvPr>
            <p:cNvSpPr/>
            <p:nvPr/>
          </p:nvSpPr>
          <p:spPr>
            <a:xfrm>
              <a:off x="669925" y="3033030"/>
              <a:ext cx="2809070" cy="4057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sz="1600" b="1"/>
                <a:t>REQUIRES_NEW</a:t>
              </a:r>
              <a:endParaRPr lang="en-US" altLang="zh-CN" sz="1600" b="1" dirty="0"/>
            </a:p>
          </p:txBody>
        </p:sp>
        <p:sp>
          <p:nvSpPr>
            <p:cNvPr id="22" name="ïṣḻíḋè">
              <a:extLst>
                <a:ext uri="{FF2B5EF4-FFF2-40B4-BE49-F238E27FC236}">
                  <a16:creationId xmlns:a16="http://schemas.microsoft.com/office/drawing/2014/main" id="{C7C6437D-96E5-40DD-B35E-25290D38DFA0}"/>
                </a:ext>
              </a:extLst>
            </p:cNvPr>
            <p:cNvSpPr/>
            <p:nvPr/>
          </p:nvSpPr>
          <p:spPr>
            <a:xfrm>
              <a:off x="669925" y="4714853"/>
              <a:ext cx="2809070" cy="5239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 dirty="0"/>
                <a:t>不管是否存在事务</a:t>
              </a:r>
              <a:r>
                <a:rPr lang="en-US" altLang="zh-CN" sz="1100" dirty="0"/>
                <a:t>,</a:t>
              </a:r>
              <a:r>
                <a:rPr lang="zh-CN" altLang="en-US" sz="1100" dirty="0"/>
                <a:t>都创建一个新的事务</a:t>
              </a:r>
              <a:r>
                <a:rPr lang="en-US" altLang="zh-CN" sz="1100" dirty="0"/>
                <a:t>,</a:t>
              </a:r>
              <a:r>
                <a:rPr lang="zh-CN" altLang="en-US" sz="1100" dirty="0"/>
                <a:t>原来的挂起</a:t>
              </a:r>
              <a:r>
                <a:rPr lang="en-US" altLang="zh-CN" sz="1100" dirty="0"/>
                <a:t>,</a:t>
              </a:r>
              <a:r>
                <a:rPr lang="zh-CN" altLang="en-US" sz="1100" dirty="0"/>
                <a:t>新的执行完毕</a:t>
              </a:r>
              <a:r>
                <a:rPr lang="en-US" altLang="zh-CN" sz="1100" dirty="0"/>
                <a:t>,</a:t>
              </a:r>
              <a:r>
                <a:rPr lang="zh-CN" altLang="en-US" sz="1100" dirty="0"/>
                <a:t>继续执行老的事务</a:t>
              </a:r>
              <a:endParaRPr lang="en-US" altLang="zh-CN" sz="1100" dirty="0"/>
            </a:p>
          </p:txBody>
        </p:sp>
        <p:sp>
          <p:nvSpPr>
            <p:cNvPr id="23" name="iṡḻíḓé">
              <a:extLst>
                <a:ext uri="{FF2B5EF4-FFF2-40B4-BE49-F238E27FC236}">
                  <a16:creationId xmlns:a16="http://schemas.microsoft.com/office/drawing/2014/main" id="{F2266C63-5194-4F1C-B734-DD5291FB0F04}"/>
                </a:ext>
              </a:extLst>
            </p:cNvPr>
            <p:cNvSpPr/>
            <p:nvPr/>
          </p:nvSpPr>
          <p:spPr>
            <a:xfrm>
              <a:off x="669925" y="4309104"/>
              <a:ext cx="2809070" cy="4057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sz="1600" b="1" dirty="0"/>
                <a:t>REQUIRES_NEW</a:t>
              </a:r>
            </a:p>
          </p:txBody>
        </p:sp>
        <p:sp>
          <p:nvSpPr>
            <p:cNvPr id="24" name="íślïḍé">
              <a:extLst>
                <a:ext uri="{FF2B5EF4-FFF2-40B4-BE49-F238E27FC236}">
                  <a16:creationId xmlns:a16="http://schemas.microsoft.com/office/drawing/2014/main" id="{2A7B9F8E-0BB7-42D4-9493-D7815AB7EEFD}"/>
                </a:ext>
              </a:extLst>
            </p:cNvPr>
            <p:cNvSpPr/>
            <p:nvPr/>
          </p:nvSpPr>
          <p:spPr>
            <a:xfrm>
              <a:off x="669925" y="2268259"/>
              <a:ext cx="2809070" cy="5239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 dirty="0"/>
                <a:t>如果有事务</a:t>
              </a:r>
              <a:r>
                <a:rPr lang="en-US" altLang="zh-CN" sz="1100" dirty="0"/>
                <a:t>, </a:t>
              </a:r>
              <a:r>
                <a:rPr lang="zh-CN" altLang="en-US" sz="1100" dirty="0"/>
                <a:t>那么加入事务</a:t>
              </a:r>
              <a:r>
                <a:rPr lang="en-US" altLang="zh-CN" sz="1100" dirty="0"/>
                <a:t>, </a:t>
              </a:r>
              <a:r>
                <a:rPr lang="zh-CN" altLang="en-US" sz="1100" dirty="0"/>
                <a:t>没有的话新建一个</a:t>
              </a:r>
              <a:r>
                <a:rPr lang="en-US" altLang="zh-CN" sz="1100" dirty="0"/>
                <a:t>(</a:t>
              </a:r>
              <a:r>
                <a:rPr lang="zh-CN" altLang="en-US" sz="1100" dirty="0"/>
                <a:t>默认情况下</a:t>
              </a:r>
              <a:r>
                <a:rPr lang="en-US" altLang="zh-CN" sz="1100" dirty="0"/>
                <a:t>)</a:t>
              </a:r>
            </a:p>
          </p:txBody>
        </p:sp>
        <p:sp>
          <p:nvSpPr>
            <p:cNvPr id="25" name="iṧḻïḑè">
              <a:extLst>
                <a:ext uri="{FF2B5EF4-FFF2-40B4-BE49-F238E27FC236}">
                  <a16:creationId xmlns:a16="http://schemas.microsoft.com/office/drawing/2014/main" id="{BA71DAFD-30BC-49CC-94C8-88C4527FA0B9}"/>
                </a:ext>
              </a:extLst>
            </p:cNvPr>
            <p:cNvSpPr/>
            <p:nvPr/>
          </p:nvSpPr>
          <p:spPr>
            <a:xfrm>
              <a:off x="669925" y="1862512"/>
              <a:ext cx="2809070" cy="4057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sz="100" b="1" dirty="0" smtClean="0"/>
                <a:t> </a:t>
              </a:r>
              <a:r>
                <a:rPr lang="en-US" altLang="zh-CN" sz="1600" b="1" dirty="0"/>
                <a:t>REQUIRED</a:t>
              </a:r>
            </a:p>
          </p:txBody>
        </p:sp>
        <p:sp>
          <p:nvSpPr>
            <p:cNvPr id="26" name="îśļïḋé">
              <a:extLst>
                <a:ext uri="{FF2B5EF4-FFF2-40B4-BE49-F238E27FC236}">
                  <a16:creationId xmlns:a16="http://schemas.microsoft.com/office/drawing/2014/main" id="{6D6F30BE-8431-4B42-9731-962B7707099E}"/>
                </a:ext>
              </a:extLst>
            </p:cNvPr>
            <p:cNvSpPr/>
            <p:nvPr/>
          </p:nvSpPr>
          <p:spPr>
            <a:xfrm>
              <a:off x="3604634" y="2140262"/>
              <a:ext cx="522466" cy="52246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7" name="í$ľiḍe">
              <a:extLst>
                <a:ext uri="{FF2B5EF4-FFF2-40B4-BE49-F238E27FC236}">
                  <a16:creationId xmlns:a16="http://schemas.microsoft.com/office/drawing/2014/main" id="{581FD447-D08E-4A43-85AC-61B55932B47E}"/>
                </a:ext>
              </a:extLst>
            </p:cNvPr>
            <p:cNvSpPr/>
            <p:nvPr/>
          </p:nvSpPr>
          <p:spPr>
            <a:xfrm>
              <a:off x="3604634" y="4546442"/>
              <a:ext cx="522466" cy="52246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8" name="ïṧḷîḋè">
              <a:extLst>
                <a:ext uri="{FF2B5EF4-FFF2-40B4-BE49-F238E27FC236}">
                  <a16:creationId xmlns:a16="http://schemas.microsoft.com/office/drawing/2014/main" id="{F76989E2-9C90-4271-945E-F2C5619DD90F}"/>
                </a:ext>
              </a:extLst>
            </p:cNvPr>
            <p:cNvSpPr/>
            <p:nvPr/>
          </p:nvSpPr>
          <p:spPr>
            <a:xfrm>
              <a:off x="3604634" y="3292747"/>
              <a:ext cx="522466" cy="52246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9" name="îṩlíḍè">
              <a:extLst>
                <a:ext uri="{FF2B5EF4-FFF2-40B4-BE49-F238E27FC236}">
                  <a16:creationId xmlns:a16="http://schemas.microsoft.com/office/drawing/2014/main" id="{7BA0EF4F-6410-4B5F-B5A3-CC61D9660A5E}"/>
                </a:ext>
              </a:extLst>
            </p:cNvPr>
            <p:cNvSpPr/>
            <p:nvPr/>
          </p:nvSpPr>
          <p:spPr>
            <a:xfrm>
              <a:off x="3757214" y="2298366"/>
              <a:ext cx="217308" cy="2062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63664"/>
                  </a:moveTo>
                  <a:lnTo>
                    <a:pt x="119800" y="63664"/>
                  </a:lnTo>
                  <a:cubicBezTo>
                    <a:pt x="119800" y="66596"/>
                    <a:pt x="118405" y="69528"/>
                    <a:pt x="114219" y="69528"/>
                  </a:cubicBezTo>
                  <a:cubicBezTo>
                    <a:pt x="112823" y="69528"/>
                    <a:pt x="111428" y="68062"/>
                    <a:pt x="111428" y="68062"/>
                  </a:cubicBezTo>
                  <a:lnTo>
                    <a:pt x="111428" y="68062"/>
                  </a:lnTo>
                  <a:cubicBezTo>
                    <a:pt x="60598" y="14869"/>
                    <a:pt x="60598" y="14869"/>
                    <a:pt x="60598" y="14869"/>
                  </a:cubicBezTo>
                  <a:lnTo>
                    <a:pt x="60598" y="14869"/>
                  </a:lnTo>
                  <a:lnTo>
                    <a:pt x="60598" y="14869"/>
                  </a:lnTo>
                  <a:lnTo>
                    <a:pt x="60598" y="14869"/>
                  </a:lnTo>
                  <a:cubicBezTo>
                    <a:pt x="9966" y="68062"/>
                    <a:pt x="9966" y="68062"/>
                    <a:pt x="9966" y="68062"/>
                  </a:cubicBezTo>
                  <a:lnTo>
                    <a:pt x="9966" y="68062"/>
                  </a:lnTo>
                  <a:cubicBezTo>
                    <a:pt x="8571" y="68062"/>
                    <a:pt x="7176" y="69528"/>
                    <a:pt x="5780" y="69528"/>
                  </a:cubicBezTo>
                  <a:cubicBezTo>
                    <a:pt x="2990" y="69528"/>
                    <a:pt x="0" y="66596"/>
                    <a:pt x="0" y="63664"/>
                  </a:cubicBezTo>
                  <a:cubicBezTo>
                    <a:pt x="0" y="62198"/>
                    <a:pt x="0" y="60523"/>
                    <a:pt x="1395" y="59057"/>
                  </a:cubicBezTo>
                  <a:cubicBezTo>
                    <a:pt x="56411" y="1465"/>
                    <a:pt x="56411" y="1465"/>
                    <a:pt x="56411" y="1465"/>
                  </a:cubicBezTo>
                  <a:cubicBezTo>
                    <a:pt x="57807" y="0"/>
                    <a:pt x="59202" y="0"/>
                    <a:pt x="60598" y="0"/>
                  </a:cubicBez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cubicBezTo>
                    <a:pt x="61993" y="0"/>
                    <a:pt x="63388" y="1465"/>
                    <a:pt x="64784" y="1465"/>
                  </a:cubicBezTo>
                  <a:lnTo>
                    <a:pt x="64784" y="1465"/>
                  </a:lnTo>
                  <a:cubicBezTo>
                    <a:pt x="85913" y="25130"/>
                    <a:pt x="85913" y="25130"/>
                    <a:pt x="85913" y="25130"/>
                  </a:cubicBezTo>
                  <a:cubicBezTo>
                    <a:pt x="85913" y="19267"/>
                    <a:pt x="85913" y="19267"/>
                    <a:pt x="85913" y="19267"/>
                  </a:cubicBezTo>
                  <a:cubicBezTo>
                    <a:pt x="85913" y="16335"/>
                    <a:pt x="88903" y="13193"/>
                    <a:pt x="91694" y="13193"/>
                  </a:cubicBezTo>
                  <a:cubicBezTo>
                    <a:pt x="95880" y="13193"/>
                    <a:pt x="97275" y="16335"/>
                    <a:pt x="97275" y="19267"/>
                  </a:cubicBezTo>
                  <a:cubicBezTo>
                    <a:pt x="97275" y="36858"/>
                    <a:pt x="97275" y="36858"/>
                    <a:pt x="97275" y="36858"/>
                  </a:cubicBezTo>
                  <a:cubicBezTo>
                    <a:pt x="118405" y="59057"/>
                    <a:pt x="118405" y="59057"/>
                    <a:pt x="118405" y="59057"/>
                  </a:cubicBezTo>
                  <a:lnTo>
                    <a:pt x="118405" y="59057"/>
                  </a:lnTo>
                  <a:cubicBezTo>
                    <a:pt x="119800" y="60523"/>
                    <a:pt x="119800" y="62198"/>
                    <a:pt x="119800" y="63664"/>
                  </a:cubicBezTo>
                  <a:close/>
                  <a:moveTo>
                    <a:pt x="108438" y="72460"/>
                  </a:moveTo>
                  <a:lnTo>
                    <a:pt x="108438" y="72460"/>
                  </a:lnTo>
                  <a:cubicBezTo>
                    <a:pt x="108438" y="90261"/>
                    <a:pt x="108438" y="90261"/>
                    <a:pt x="108438" y="90261"/>
                  </a:cubicBezTo>
                  <a:cubicBezTo>
                    <a:pt x="108438" y="99057"/>
                    <a:pt x="108438" y="99057"/>
                    <a:pt x="108438" y="99057"/>
                  </a:cubicBezTo>
                  <a:cubicBezTo>
                    <a:pt x="108438" y="113926"/>
                    <a:pt x="108438" y="113926"/>
                    <a:pt x="108438" y="113926"/>
                  </a:cubicBezTo>
                  <a:cubicBezTo>
                    <a:pt x="108438" y="118324"/>
                    <a:pt x="107043" y="119790"/>
                    <a:pt x="102857" y="119790"/>
                  </a:cubicBezTo>
                  <a:cubicBezTo>
                    <a:pt x="91694" y="119790"/>
                    <a:pt x="91694" y="119790"/>
                    <a:pt x="91694" y="119790"/>
                  </a:cubicBezTo>
                  <a:cubicBezTo>
                    <a:pt x="91694" y="72460"/>
                    <a:pt x="91694" y="72460"/>
                    <a:pt x="91694" y="72460"/>
                  </a:cubicBezTo>
                  <a:cubicBezTo>
                    <a:pt x="69169" y="72460"/>
                    <a:pt x="69169" y="72460"/>
                    <a:pt x="69169" y="72460"/>
                  </a:cubicBezTo>
                  <a:cubicBezTo>
                    <a:pt x="69169" y="119790"/>
                    <a:pt x="69169" y="119790"/>
                    <a:pt x="69169" y="119790"/>
                  </a:cubicBezTo>
                  <a:cubicBezTo>
                    <a:pt x="16943" y="119790"/>
                    <a:pt x="16943" y="119790"/>
                    <a:pt x="16943" y="119790"/>
                  </a:cubicBezTo>
                  <a:cubicBezTo>
                    <a:pt x="14152" y="119790"/>
                    <a:pt x="11362" y="118324"/>
                    <a:pt x="11362" y="113926"/>
                  </a:cubicBezTo>
                  <a:cubicBezTo>
                    <a:pt x="11362" y="99057"/>
                    <a:pt x="11362" y="99057"/>
                    <a:pt x="11362" y="99057"/>
                  </a:cubicBezTo>
                  <a:cubicBezTo>
                    <a:pt x="11362" y="90261"/>
                    <a:pt x="11362" y="90261"/>
                    <a:pt x="11362" y="90261"/>
                  </a:cubicBezTo>
                  <a:cubicBezTo>
                    <a:pt x="11362" y="72460"/>
                    <a:pt x="11362" y="72460"/>
                    <a:pt x="11362" y="72460"/>
                  </a:cubicBezTo>
                  <a:cubicBezTo>
                    <a:pt x="60598" y="22198"/>
                    <a:pt x="60598" y="22198"/>
                    <a:pt x="60598" y="22198"/>
                  </a:cubicBezTo>
                  <a:lnTo>
                    <a:pt x="108438" y="72460"/>
                  </a:lnTo>
                  <a:close/>
                  <a:moveTo>
                    <a:pt x="50830" y="72460"/>
                  </a:moveTo>
                  <a:lnTo>
                    <a:pt x="50830" y="72460"/>
                  </a:lnTo>
                  <a:cubicBezTo>
                    <a:pt x="28305" y="72460"/>
                    <a:pt x="28305" y="72460"/>
                    <a:pt x="28305" y="72460"/>
                  </a:cubicBezTo>
                  <a:cubicBezTo>
                    <a:pt x="28305" y="96125"/>
                    <a:pt x="28305" y="96125"/>
                    <a:pt x="28305" y="96125"/>
                  </a:cubicBezTo>
                  <a:cubicBezTo>
                    <a:pt x="50830" y="96125"/>
                    <a:pt x="50830" y="96125"/>
                    <a:pt x="50830" y="96125"/>
                  </a:cubicBezTo>
                  <a:lnTo>
                    <a:pt x="50830" y="724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0" name="ïśḻïḋè">
              <a:extLst>
                <a:ext uri="{FF2B5EF4-FFF2-40B4-BE49-F238E27FC236}">
                  <a16:creationId xmlns:a16="http://schemas.microsoft.com/office/drawing/2014/main" id="{C2F4C207-CE47-42C2-8789-EB80CCE2C5E5}"/>
                </a:ext>
              </a:extLst>
            </p:cNvPr>
            <p:cNvSpPr/>
            <p:nvPr/>
          </p:nvSpPr>
          <p:spPr>
            <a:xfrm>
              <a:off x="3757214" y="3458783"/>
              <a:ext cx="217308" cy="19039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09" y="65310"/>
                  </a:moveTo>
                  <a:lnTo>
                    <a:pt x="117009" y="65310"/>
                  </a:lnTo>
                  <a:lnTo>
                    <a:pt x="117009" y="65310"/>
                  </a:lnTo>
                  <a:cubicBezTo>
                    <a:pt x="61993" y="91073"/>
                    <a:pt x="61993" y="91073"/>
                    <a:pt x="61993" y="91073"/>
                  </a:cubicBezTo>
                  <a:lnTo>
                    <a:pt x="61993" y="91073"/>
                  </a:lnTo>
                  <a:lnTo>
                    <a:pt x="61993" y="91073"/>
                  </a:lnTo>
                  <a:lnTo>
                    <a:pt x="61993" y="91073"/>
                  </a:lnTo>
                  <a:cubicBezTo>
                    <a:pt x="61993" y="92655"/>
                    <a:pt x="60598" y="92655"/>
                    <a:pt x="60598" y="92655"/>
                  </a:cubicBezTo>
                  <a:cubicBezTo>
                    <a:pt x="59202" y="92655"/>
                    <a:pt x="59202" y="92655"/>
                    <a:pt x="57807" y="91073"/>
                  </a:cubicBezTo>
                  <a:lnTo>
                    <a:pt x="57807" y="91073"/>
                  </a:lnTo>
                  <a:lnTo>
                    <a:pt x="57807" y="91073"/>
                  </a:lnTo>
                  <a:lnTo>
                    <a:pt x="57807" y="91073"/>
                  </a:lnTo>
                  <a:cubicBezTo>
                    <a:pt x="2990" y="65310"/>
                    <a:pt x="2990" y="65310"/>
                    <a:pt x="2990" y="65310"/>
                  </a:cubicBezTo>
                  <a:lnTo>
                    <a:pt x="2990" y="65310"/>
                  </a:lnTo>
                  <a:cubicBezTo>
                    <a:pt x="1395" y="65310"/>
                    <a:pt x="0" y="62146"/>
                    <a:pt x="0" y="60564"/>
                  </a:cubicBezTo>
                  <a:cubicBezTo>
                    <a:pt x="0" y="55819"/>
                    <a:pt x="2990" y="54237"/>
                    <a:pt x="5780" y="54237"/>
                  </a:cubicBezTo>
                  <a:cubicBezTo>
                    <a:pt x="7176" y="54237"/>
                    <a:pt x="7176" y="54237"/>
                    <a:pt x="8571" y="54237"/>
                  </a:cubicBezTo>
                  <a:lnTo>
                    <a:pt x="8571" y="54237"/>
                  </a:lnTo>
                  <a:lnTo>
                    <a:pt x="8571" y="54237"/>
                  </a:lnTo>
                  <a:lnTo>
                    <a:pt x="8571" y="54237"/>
                  </a:lnTo>
                  <a:cubicBezTo>
                    <a:pt x="60598" y="78192"/>
                    <a:pt x="60598" y="78192"/>
                    <a:pt x="60598" y="78192"/>
                  </a:cubicBezTo>
                  <a:cubicBezTo>
                    <a:pt x="112823" y="54237"/>
                    <a:pt x="112823" y="54237"/>
                    <a:pt x="112823" y="54237"/>
                  </a:cubicBezTo>
                  <a:lnTo>
                    <a:pt x="112823" y="54237"/>
                  </a:lnTo>
                  <a:lnTo>
                    <a:pt x="112823" y="54237"/>
                  </a:lnTo>
                  <a:lnTo>
                    <a:pt x="112823" y="54237"/>
                  </a:lnTo>
                  <a:lnTo>
                    <a:pt x="114219" y="54237"/>
                  </a:lnTo>
                  <a:cubicBezTo>
                    <a:pt x="118405" y="54237"/>
                    <a:pt x="119800" y="55819"/>
                    <a:pt x="119800" y="60564"/>
                  </a:cubicBezTo>
                  <a:cubicBezTo>
                    <a:pt x="119800" y="62146"/>
                    <a:pt x="118405" y="65310"/>
                    <a:pt x="117009" y="65310"/>
                  </a:cubicBezTo>
                  <a:close/>
                  <a:moveTo>
                    <a:pt x="117009" y="38192"/>
                  </a:moveTo>
                  <a:lnTo>
                    <a:pt x="117009" y="38192"/>
                  </a:lnTo>
                  <a:lnTo>
                    <a:pt x="117009" y="38192"/>
                  </a:lnTo>
                  <a:cubicBezTo>
                    <a:pt x="61993" y="63728"/>
                    <a:pt x="61993" y="63728"/>
                    <a:pt x="61993" y="63728"/>
                  </a:cubicBezTo>
                  <a:lnTo>
                    <a:pt x="61993" y="63728"/>
                  </a:lnTo>
                  <a:lnTo>
                    <a:pt x="61993" y="63728"/>
                  </a:lnTo>
                  <a:lnTo>
                    <a:pt x="61993" y="63728"/>
                  </a:lnTo>
                  <a:lnTo>
                    <a:pt x="60598" y="63728"/>
                  </a:lnTo>
                  <a:cubicBezTo>
                    <a:pt x="59202" y="63728"/>
                    <a:pt x="59202" y="63728"/>
                    <a:pt x="57807" y="63728"/>
                  </a:cubicBezTo>
                  <a:lnTo>
                    <a:pt x="57807" y="63728"/>
                  </a:lnTo>
                  <a:lnTo>
                    <a:pt x="57807" y="63728"/>
                  </a:lnTo>
                  <a:lnTo>
                    <a:pt x="57807" y="63728"/>
                  </a:lnTo>
                  <a:cubicBezTo>
                    <a:pt x="2990" y="38192"/>
                    <a:pt x="2990" y="38192"/>
                    <a:pt x="2990" y="38192"/>
                  </a:cubicBezTo>
                  <a:lnTo>
                    <a:pt x="2990" y="38192"/>
                  </a:lnTo>
                  <a:cubicBezTo>
                    <a:pt x="1395" y="36610"/>
                    <a:pt x="0" y="35028"/>
                    <a:pt x="0" y="31864"/>
                  </a:cubicBezTo>
                  <a:cubicBezTo>
                    <a:pt x="0" y="30282"/>
                    <a:pt x="1395" y="27118"/>
                    <a:pt x="2990" y="27118"/>
                  </a:cubicBezTo>
                  <a:lnTo>
                    <a:pt x="2990" y="27118"/>
                  </a:lnTo>
                  <a:cubicBezTo>
                    <a:pt x="57807" y="1581"/>
                    <a:pt x="57807" y="1581"/>
                    <a:pt x="57807" y="1581"/>
                  </a:cubicBezTo>
                  <a:lnTo>
                    <a:pt x="57807" y="1581"/>
                  </a:lnTo>
                  <a:lnTo>
                    <a:pt x="57807" y="1581"/>
                  </a:lnTo>
                  <a:lnTo>
                    <a:pt x="57807" y="1581"/>
                  </a:lnTo>
                  <a:cubicBezTo>
                    <a:pt x="59202" y="0"/>
                    <a:pt x="59202" y="0"/>
                    <a:pt x="60598" y="0"/>
                  </a:cubicBezTo>
                  <a:cubicBezTo>
                    <a:pt x="60598" y="0"/>
                    <a:pt x="61993" y="0"/>
                    <a:pt x="61993" y="1581"/>
                  </a:cubicBezTo>
                  <a:lnTo>
                    <a:pt x="61993" y="1581"/>
                  </a:lnTo>
                  <a:lnTo>
                    <a:pt x="61993" y="1581"/>
                  </a:lnTo>
                  <a:lnTo>
                    <a:pt x="61993" y="1581"/>
                  </a:lnTo>
                  <a:cubicBezTo>
                    <a:pt x="117009" y="27118"/>
                    <a:pt x="117009" y="27118"/>
                    <a:pt x="117009" y="27118"/>
                  </a:cubicBezTo>
                  <a:lnTo>
                    <a:pt x="117009" y="27118"/>
                  </a:lnTo>
                  <a:cubicBezTo>
                    <a:pt x="118405" y="27118"/>
                    <a:pt x="119800" y="30282"/>
                    <a:pt x="119800" y="31864"/>
                  </a:cubicBezTo>
                  <a:cubicBezTo>
                    <a:pt x="119800" y="35028"/>
                    <a:pt x="118405" y="36610"/>
                    <a:pt x="117009" y="38192"/>
                  </a:cubicBezTo>
                  <a:close/>
                  <a:moveTo>
                    <a:pt x="5780" y="81355"/>
                  </a:moveTo>
                  <a:lnTo>
                    <a:pt x="5780" y="81355"/>
                  </a:lnTo>
                  <a:cubicBezTo>
                    <a:pt x="7176" y="81355"/>
                    <a:pt x="7176" y="81355"/>
                    <a:pt x="8571" y="81355"/>
                  </a:cubicBezTo>
                  <a:lnTo>
                    <a:pt x="8571" y="81355"/>
                  </a:lnTo>
                  <a:lnTo>
                    <a:pt x="8571" y="81355"/>
                  </a:lnTo>
                  <a:lnTo>
                    <a:pt x="8571" y="81355"/>
                  </a:lnTo>
                  <a:cubicBezTo>
                    <a:pt x="60598" y="106892"/>
                    <a:pt x="60598" y="106892"/>
                    <a:pt x="60598" y="106892"/>
                  </a:cubicBezTo>
                  <a:cubicBezTo>
                    <a:pt x="112823" y="81355"/>
                    <a:pt x="112823" y="81355"/>
                    <a:pt x="112823" y="81355"/>
                  </a:cubicBezTo>
                  <a:lnTo>
                    <a:pt x="112823" y="81355"/>
                  </a:lnTo>
                  <a:lnTo>
                    <a:pt x="112823" y="81355"/>
                  </a:lnTo>
                  <a:lnTo>
                    <a:pt x="112823" y="81355"/>
                  </a:lnTo>
                  <a:lnTo>
                    <a:pt x="114219" y="81355"/>
                  </a:lnTo>
                  <a:cubicBezTo>
                    <a:pt x="118405" y="81355"/>
                    <a:pt x="119800" y="84519"/>
                    <a:pt x="119800" y="87683"/>
                  </a:cubicBezTo>
                  <a:cubicBezTo>
                    <a:pt x="119800" y="91073"/>
                    <a:pt x="118405" y="92655"/>
                    <a:pt x="117009" y="94237"/>
                  </a:cubicBezTo>
                  <a:lnTo>
                    <a:pt x="117009" y="94237"/>
                  </a:lnTo>
                  <a:cubicBezTo>
                    <a:pt x="61993" y="119774"/>
                    <a:pt x="61993" y="119774"/>
                    <a:pt x="61993" y="119774"/>
                  </a:cubicBezTo>
                  <a:lnTo>
                    <a:pt x="61993" y="119774"/>
                  </a:lnTo>
                  <a:lnTo>
                    <a:pt x="61993" y="119774"/>
                  </a:lnTo>
                  <a:lnTo>
                    <a:pt x="61993" y="119774"/>
                  </a:lnTo>
                  <a:lnTo>
                    <a:pt x="60598" y="119774"/>
                  </a:lnTo>
                  <a:cubicBezTo>
                    <a:pt x="59202" y="119774"/>
                    <a:pt x="59202" y="119774"/>
                    <a:pt x="57807" y="119774"/>
                  </a:cubicBezTo>
                  <a:lnTo>
                    <a:pt x="57807" y="119774"/>
                  </a:lnTo>
                  <a:lnTo>
                    <a:pt x="57807" y="119774"/>
                  </a:lnTo>
                  <a:lnTo>
                    <a:pt x="57807" y="119774"/>
                  </a:lnTo>
                  <a:cubicBezTo>
                    <a:pt x="2990" y="94237"/>
                    <a:pt x="2990" y="94237"/>
                    <a:pt x="2990" y="94237"/>
                  </a:cubicBezTo>
                  <a:lnTo>
                    <a:pt x="2990" y="94237"/>
                  </a:lnTo>
                  <a:cubicBezTo>
                    <a:pt x="1395" y="92655"/>
                    <a:pt x="0" y="91073"/>
                    <a:pt x="0" y="87683"/>
                  </a:cubicBezTo>
                  <a:cubicBezTo>
                    <a:pt x="0" y="84519"/>
                    <a:pt x="2990" y="81355"/>
                    <a:pt x="5780" y="81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1" name="iş1îḓê">
              <a:extLst>
                <a:ext uri="{FF2B5EF4-FFF2-40B4-BE49-F238E27FC236}">
                  <a16:creationId xmlns:a16="http://schemas.microsoft.com/office/drawing/2014/main" id="{1E9101B2-78BC-4333-9836-0E0F8C9248D0}"/>
                </a:ext>
              </a:extLst>
            </p:cNvPr>
            <p:cNvSpPr/>
            <p:nvPr/>
          </p:nvSpPr>
          <p:spPr>
            <a:xfrm>
              <a:off x="3777833" y="4699789"/>
              <a:ext cx="176066" cy="2157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868" y="119800"/>
                  </a:moveTo>
                  <a:lnTo>
                    <a:pt x="112868" y="119800"/>
                  </a:lnTo>
                  <a:cubicBezTo>
                    <a:pt x="6885" y="119800"/>
                    <a:pt x="6885" y="119800"/>
                    <a:pt x="6885" y="119800"/>
                  </a:cubicBezTo>
                  <a:cubicBezTo>
                    <a:pt x="1721" y="119800"/>
                    <a:pt x="0" y="117004"/>
                    <a:pt x="0" y="114209"/>
                  </a:cubicBezTo>
                  <a:cubicBezTo>
                    <a:pt x="0" y="64891"/>
                    <a:pt x="0" y="64891"/>
                    <a:pt x="0" y="64891"/>
                  </a:cubicBezTo>
                  <a:cubicBezTo>
                    <a:pt x="0" y="62096"/>
                    <a:pt x="1721" y="59101"/>
                    <a:pt x="6885" y="59101"/>
                  </a:cubicBezTo>
                  <a:cubicBezTo>
                    <a:pt x="17213" y="59101"/>
                    <a:pt x="17213" y="59101"/>
                    <a:pt x="17213" y="59101"/>
                  </a:cubicBezTo>
                  <a:cubicBezTo>
                    <a:pt x="17213" y="33743"/>
                    <a:pt x="17213" y="33743"/>
                    <a:pt x="17213" y="33743"/>
                  </a:cubicBezTo>
                  <a:cubicBezTo>
                    <a:pt x="17213" y="13976"/>
                    <a:pt x="36393" y="0"/>
                    <a:pt x="59016" y="0"/>
                  </a:cubicBezTo>
                  <a:cubicBezTo>
                    <a:pt x="83360" y="0"/>
                    <a:pt x="100573" y="13976"/>
                    <a:pt x="100573" y="33743"/>
                  </a:cubicBezTo>
                  <a:cubicBezTo>
                    <a:pt x="100573" y="36539"/>
                    <a:pt x="98852" y="39534"/>
                    <a:pt x="93688" y="39534"/>
                  </a:cubicBezTo>
                  <a:cubicBezTo>
                    <a:pt x="90245" y="39534"/>
                    <a:pt x="86803" y="36539"/>
                    <a:pt x="86803" y="33743"/>
                  </a:cubicBezTo>
                  <a:cubicBezTo>
                    <a:pt x="86803" y="21164"/>
                    <a:pt x="74754" y="11181"/>
                    <a:pt x="59016" y="11181"/>
                  </a:cubicBezTo>
                  <a:cubicBezTo>
                    <a:pt x="43278" y="11181"/>
                    <a:pt x="31229" y="21164"/>
                    <a:pt x="31229" y="33743"/>
                  </a:cubicBezTo>
                  <a:cubicBezTo>
                    <a:pt x="31229" y="59101"/>
                    <a:pt x="31229" y="59101"/>
                    <a:pt x="31229" y="59101"/>
                  </a:cubicBezTo>
                  <a:cubicBezTo>
                    <a:pt x="86803" y="59101"/>
                    <a:pt x="86803" y="59101"/>
                    <a:pt x="86803" y="59101"/>
                  </a:cubicBezTo>
                  <a:cubicBezTo>
                    <a:pt x="100573" y="59101"/>
                    <a:pt x="100573" y="59101"/>
                    <a:pt x="100573" y="59101"/>
                  </a:cubicBezTo>
                  <a:cubicBezTo>
                    <a:pt x="112868" y="59101"/>
                    <a:pt x="112868" y="59101"/>
                    <a:pt x="112868" y="59101"/>
                  </a:cubicBezTo>
                  <a:cubicBezTo>
                    <a:pt x="116311" y="59101"/>
                    <a:pt x="119754" y="62096"/>
                    <a:pt x="119754" y="64891"/>
                  </a:cubicBezTo>
                  <a:cubicBezTo>
                    <a:pt x="119754" y="114209"/>
                    <a:pt x="119754" y="114209"/>
                    <a:pt x="119754" y="114209"/>
                  </a:cubicBezTo>
                  <a:cubicBezTo>
                    <a:pt x="119754" y="117004"/>
                    <a:pt x="116311" y="119800"/>
                    <a:pt x="112868" y="119800"/>
                  </a:cubicBezTo>
                  <a:close/>
                  <a:moveTo>
                    <a:pt x="59016" y="70482"/>
                  </a:moveTo>
                  <a:lnTo>
                    <a:pt x="59016" y="70482"/>
                  </a:lnTo>
                  <a:cubicBezTo>
                    <a:pt x="52131" y="70482"/>
                    <a:pt x="45000" y="76073"/>
                    <a:pt x="45000" y="81863"/>
                  </a:cubicBezTo>
                  <a:cubicBezTo>
                    <a:pt x="45000" y="86056"/>
                    <a:pt x="48688" y="90249"/>
                    <a:pt x="52131" y="91647"/>
                  </a:cubicBezTo>
                  <a:cubicBezTo>
                    <a:pt x="52131" y="103028"/>
                    <a:pt x="52131" y="103028"/>
                    <a:pt x="52131" y="103028"/>
                  </a:cubicBezTo>
                  <a:cubicBezTo>
                    <a:pt x="52131" y="105823"/>
                    <a:pt x="55573" y="108618"/>
                    <a:pt x="59016" y="108618"/>
                  </a:cubicBezTo>
                  <a:cubicBezTo>
                    <a:pt x="64180" y="108618"/>
                    <a:pt x="65901" y="105823"/>
                    <a:pt x="65901" y="103028"/>
                  </a:cubicBezTo>
                  <a:cubicBezTo>
                    <a:pt x="65901" y="91647"/>
                    <a:pt x="65901" y="91647"/>
                    <a:pt x="65901" y="91647"/>
                  </a:cubicBezTo>
                  <a:cubicBezTo>
                    <a:pt x="71065" y="90249"/>
                    <a:pt x="72786" y="86056"/>
                    <a:pt x="72786" y="81863"/>
                  </a:cubicBezTo>
                  <a:cubicBezTo>
                    <a:pt x="72786" y="76073"/>
                    <a:pt x="67622" y="70482"/>
                    <a:pt x="59016" y="704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2" name="î$1iḓé">
              <a:extLst>
                <a:ext uri="{FF2B5EF4-FFF2-40B4-BE49-F238E27FC236}">
                  <a16:creationId xmlns:a16="http://schemas.microsoft.com/office/drawing/2014/main" id="{44BEB40B-9E58-493B-B078-D2F35CE795CC}"/>
                </a:ext>
              </a:extLst>
            </p:cNvPr>
            <p:cNvSpPr/>
            <p:nvPr/>
          </p:nvSpPr>
          <p:spPr>
            <a:xfrm>
              <a:off x="8564637" y="3438779"/>
              <a:ext cx="2941922" cy="5239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/>
                <a:t>必须在一个没有的事务中执行</a:t>
              </a:r>
              <a:r>
                <a:rPr lang="en-US" altLang="zh-CN" sz="1100" dirty="0"/>
                <a:t>,</a:t>
              </a:r>
              <a:r>
                <a:rPr lang="zh-CN" altLang="en-US" sz="1100" dirty="0"/>
                <a:t>否则抛出异常</a:t>
              </a:r>
              <a:r>
                <a:rPr lang="en-US" altLang="zh-CN" sz="1100" dirty="0"/>
                <a:t>(</a:t>
              </a:r>
              <a:r>
                <a:rPr lang="zh-CN" altLang="en-US" sz="1100" dirty="0"/>
                <a:t>与</a:t>
              </a:r>
              <a:r>
                <a:rPr lang="en-US" altLang="zh-CN" sz="1100" dirty="0" err="1"/>
                <a:t>Propagation.MANDATORY</a:t>
              </a:r>
              <a:r>
                <a:rPr lang="zh-CN" altLang="en-US" sz="1100" dirty="0"/>
                <a:t>相反</a:t>
              </a:r>
              <a:r>
                <a:rPr lang="en-US" altLang="zh-CN" sz="1100" dirty="0"/>
                <a:t>)</a:t>
              </a:r>
            </a:p>
          </p:txBody>
        </p:sp>
        <p:sp>
          <p:nvSpPr>
            <p:cNvPr id="33" name="iśḻiďé">
              <a:extLst>
                <a:ext uri="{FF2B5EF4-FFF2-40B4-BE49-F238E27FC236}">
                  <a16:creationId xmlns:a16="http://schemas.microsoft.com/office/drawing/2014/main" id="{928EF014-E066-4886-99B1-07D85E5F0338}"/>
                </a:ext>
              </a:extLst>
            </p:cNvPr>
            <p:cNvSpPr/>
            <p:nvPr/>
          </p:nvSpPr>
          <p:spPr>
            <a:xfrm>
              <a:off x="8564637" y="3036123"/>
              <a:ext cx="2941922" cy="3928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 b="1" dirty="0"/>
                <a:t>NEVER</a:t>
              </a:r>
            </a:p>
          </p:txBody>
        </p:sp>
        <p:sp>
          <p:nvSpPr>
            <p:cNvPr id="34" name="îṥļîde">
              <a:extLst>
                <a:ext uri="{FF2B5EF4-FFF2-40B4-BE49-F238E27FC236}">
                  <a16:creationId xmlns:a16="http://schemas.microsoft.com/office/drawing/2014/main" id="{95F7E21A-57A3-4089-940D-5FC1B930A4BA}"/>
                </a:ext>
              </a:extLst>
            </p:cNvPr>
            <p:cNvSpPr/>
            <p:nvPr/>
          </p:nvSpPr>
          <p:spPr>
            <a:xfrm>
              <a:off x="8564637" y="4721958"/>
              <a:ext cx="2941922" cy="5239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/>
                <a:t>如果其他</a:t>
              </a:r>
              <a:r>
                <a:rPr lang="en-US" altLang="zh-CN" sz="1100" dirty="0"/>
                <a:t>bean</a:t>
              </a:r>
              <a:r>
                <a:rPr lang="zh-CN" altLang="en-US" sz="1100" dirty="0"/>
                <a:t>调用这个方法</a:t>
              </a:r>
              <a:r>
                <a:rPr lang="en-US" altLang="zh-CN" sz="1100" dirty="0"/>
                <a:t>,</a:t>
              </a:r>
              <a:r>
                <a:rPr lang="zh-CN" altLang="en-US" sz="1100" dirty="0"/>
                <a:t>在其他</a:t>
              </a:r>
              <a:r>
                <a:rPr lang="en-US" altLang="zh-CN" sz="1100" dirty="0"/>
                <a:t>bean</a:t>
              </a:r>
              <a:r>
                <a:rPr lang="zh-CN" altLang="en-US" sz="1100" dirty="0"/>
                <a:t>中声明事务</a:t>
              </a:r>
              <a:r>
                <a:rPr lang="en-US" altLang="zh-CN" sz="1100" dirty="0"/>
                <a:t>,</a:t>
              </a:r>
              <a:r>
                <a:rPr lang="zh-CN" altLang="en-US" sz="1100" dirty="0"/>
                <a:t>那就用事务</a:t>
              </a:r>
              <a:r>
                <a:rPr lang="en-US" altLang="zh-CN" sz="1100" dirty="0"/>
                <a:t>.</a:t>
              </a:r>
              <a:r>
                <a:rPr lang="zh-CN" altLang="en-US" sz="1100" dirty="0"/>
                <a:t>如果其他</a:t>
              </a:r>
              <a:r>
                <a:rPr lang="en-US" altLang="zh-CN" sz="1100" dirty="0"/>
                <a:t>bean</a:t>
              </a:r>
              <a:r>
                <a:rPr lang="zh-CN" altLang="en-US" sz="1100" dirty="0"/>
                <a:t>没有声明事务</a:t>
              </a:r>
              <a:r>
                <a:rPr lang="en-US" altLang="zh-CN" sz="1100" dirty="0"/>
                <a:t>,</a:t>
              </a:r>
              <a:r>
                <a:rPr lang="zh-CN" altLang="en-US" sz="1100" dirty="0"/>
                <a:t>那就不用事务</a:t>
              </a:r>
              <a:r>
                <a:rPr lang="en-US" altLang="zh-CN" sz="1100" dirty="0"/>
                <a:t>.</a:t>
              </a:r>
            </a:p>
          </p:txBody>
        </p:sp>
        <p:sp>
          <p:nvSpPr>
            <p:cNvPr id="35" name="iśḻíde">
              <a:extLst>
                <a:ext uri="{FF2B5EF4-FFF2-40B4-BE49-F238E27FC236}">
                  <a16:creationId xmlns:a16="http://schemas.microsoft.com/office/drawing/2014/main" id="{151C4F92-E317-450D-B356-E9DB1E8BE769}"/>
                </a:ext>
              </a:extLst>
            </p:cNvPr>
            <p:cNvSpPr/>
            <p:nvPr/>
          </p:nvSpPr>
          <p:spPr>
            <a:xfrm>
              <a:off x="8564637" y="4306856"/>
              <a:ext cx="2941922" cy="4151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 b="1" dirty="0"/>
                <a:t>SUPPORTS</a:t>
              </a:r>
            </a:p>
          </p:txBody>
        </p:sp>
        <p:sp>
          <p:nvSpPr>
            <p:cNvPr id="36" name="ïṩ1iďé">
              <a:extLst>
                <a:ext uri="{FF2B5EF4-FFF2-40B4-BE49-F238E27FC236}">
                  <a16:creationId xmlns:a16="http://schemas.microsoft.com/office/drawing/2014/main" id="{01CAE35F-CBE2-492E-8E84-96DEB183CABA}"/>
                </a:ext>
              </a:extLst>
            </p:cNvPr>
            <p:cNvSpPr/>
            <p:nvPr/>
          </p:nvSpPr>
          <p:spPr>
            <a:xfrm>
              <a:off x="8564637" y="2268259"/>
              <a:ext cx="2941922" cy="5239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100" dirty="0"/>
                <a:t>必须在一个已有的事务中执行</a:t>
              </a:r>
              <a:r>
                <a:rPr lang="en-US" altLang="zh-CN" sz="1100" dirty="0"/>
                <a:t>,</a:t>
              </a:r>
              <a:r>
                <a:rPr lang="zh-CN" altLang="en-US" sz="1100" dirty="0"/>
                <a:t>否则抛出异常</a:t>
              </a:r>
              <a:endParaRPr lang="en-US" altLang="zh-CN" sz="1100" dirty="0"/>
            </a:p>
          </p:txBody>
        </p:sp>
        <p:sp>
          <p:nvSpPr>
            <p:cNvPr id="37" name="iś1ïde">
              <a:extLst>
                <a:ext uri="{FF2B5EF4-FFF2-40B4-BE49-F238E27FC236}">
                  <a16:creationId xmlns:a16="http://schemas.microsoft.com/office/drawing/2014/main" id="{111B2390-7DED-4718-B56C-E5BAFE750375}"/>
                </a:ext>
              </a:extLst>
            </p:cNvPr>
            <p:cNvSpPr/>
            <p:nvPr/>
          </p:nvSpPr>
          <p:spPr>
            <a:xfrm>
              <a:off x="8564637" y="1862512"/>
              <a:ext cx="2941922" cy="4057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 b="1" dirty="0"/>
                <a:t>MANDATORY</a:t>
              </a:r>
            </a:p>
          </p:txBody>
        </p:sp>
        <p:sp>
          <p:nvSpPr>
            <p:cNvPr id="38" name="íṥļîḋe">
              <a:extLst>
                <a:ext uri="{FF2B5EF4-FFF2-40B4-BE49-F238E27FC236}">
                  <a16:creationId xmlns:a16="http://schemas.microsoft.com/office/drawing/2014/main" id="{7F752C24-8C51-4C08-8ECC-CD41D5A77D41}"/>
                </a:ext>
              </a:extLst>
            </p:cNvPr>
            <p:cNvSpPr/>
            <p:nvPr/>
          </p:nvSpPr>
          <p:spPr>
            <a:xfrm>
              <a:off x="7986534" y="2140262"/>
              <a:ext cx="522466" cy="52246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9" name="íṧľíḋé">
              <a:extLst>
                <a:ext uri="{FF2B5EF4-FFF2-40B4-BE49-F238E27FC236}">
                  <a16:creationId xmlns:a16="http://schemas.microsoft.com/office/drawing/2014/main" id="{786EDD44-3F56-4ADA-8F2A-027C3C47A80E}"/>
                </a:ext>
              </a:extLst>
            </p:cNvPr>
            <p:cNvSpPr/>
            <p:nvPr/>
          </p:nvSpPr>
          <p:spPr>
            <a:xfrm>
              <a:off x="7986534" y="4546442"/>
              <a:ext cx="522466" cy="52246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0" name="ïṣḷiḑè">
              <a:extLst>
                <a:ext uri="{FF2B5EF4-FFF2-40B4-BE49-F238E27FC236}">
                  <a16:creationId xmlns:a16="http://schemas.microsoft.com/office/drawing/2014/main" id="{624F063E-6C67-4CDA-A08D-0917FFD25FA0}"/>
                </a:ext>
              </a:extLst>
            </p:cNvPr>
            <p:cNvSpPr/>
            <p:nvPr/>
          </p:nvSpPr>
          <p:spPr>
            <a:xfrm>
              <a:off x="7986534" y="3292747"/>
              <a:ext cx="522466" cy="52246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1" name="i$1iḍè">
              <a:extLst>
                <a:ext uri="{FF2B5EF4-FFF2-40B4-BE49-F238E27FC236}">
                  <a16:creationId xmlns:a16="http://schemas.microsoft.com/office/drawing/2014/main" id="{4DB44935-B0A3-4FC5-8CFE-CBB626FA0B25}"/>
                </a:ext>
              </a:extLst>
            </p:cNvPr>
            <p:cNvSpPr/>
            <p:nvPr/>
          </p:nvSpPr>
          <p:spPr>
            <a:xfrm>
              <a:off x="8153864" y="2298367"/>
              <a:ext cx="217308" cy="2062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63664"/>
                  </a:moveTo>
                  <a:lnTo>
                    <a:pt x="119800" y="63664"/>
                  </a:lnTo>
                  <a:cubicBezTo>
                    <a:pt x="119800" y="66596"/>
                    <a:pt x="118405" y="69528"/>
                    <a:pt x="114219" y="69528"/>
                  </a:cubicBezTo>
                  <a:cubicBezTo>
                    <a:pt x="112823" y="69528"/>
                    <a:pt x="111428" y="68062"/>
                    <a:pt x="111428" y="68062"/>
                  </a:cubicBezTo>
                  <a:lnTo>
                    <a:pt x="111428" y="68062"/>
                  </a:lnTo>
                  <a:cubicBezTo>
                    <a:pt x="60598" y="14869"/>
                    <a:pt x="60598" y="14869"/>
                    <a:pt x="60598" y="14869"/>
                  </a:cubicBezTo>
                  <a:lnTo>
                    <a:pt x="60598" y="14869"/>
                  </a:lnTo>
                  <a:lnTo>
                    <a:pt x="60598" y="14869"/>
                  </a:lnTo>
                  <a:lnTo>
                    <a:pt x="60598" y="14869"/>
                  </a:lnTo>
                  <a:cubicBezTo>
                    <a:pt x="9966" y="68062"/>
                    <a:pt x="9966" y="68062"/>
                    <a:pt x="9966" y="68062"/>
                  </a:cubicBezTo>
                  <a:lnTo>
                    <a:pt x="9966" y="68062"/>
                  </a:lnTo>
                  <a:cubicBezTo>
                    <a:pt x="8571" y="68062"/>
                    <a:pt x="7176" y="69528"/>
                    <a:pt x="5780" y="69528"/>
                  </a:cubicBezTo>
                  <a:cubicBezTo>
                    <a:pt x="2990" y="69528"/>
                    <a:pt x="0" y="66596"/>
                    <a:pt x="0" y="63664"/>
                  </a:cubicBezTo>
                  <a:cubicBezTo>
                    <a:pt x="0" y="62198"/>
                    <a:pt x="0" y="60523"/>
                    <a:pt x="1395" y="59057"/>
                  </a:cubicBezTo>
                  <a:cubicBezTo>
                    <a:pt x="56411" y="1465"/>
                    <a:pt x="56411" y="1465"/>
                    <a:pt x="56411" y="1465"/>
                  </a:cubicBezTo>
                  <a:cubicBezTo>
                    <a:pt x="57807" y="0"/>
                    <a:pt x="59202" y="0"/>
                    <a:pt x="60598" y="0"/>
                  </a:cubicBez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cubicBezTo>
                    <a:pt x="61993" y="0"/>
                    <a:pt x="63388" y="1465"/>
                    <a:pt x="64784" y="1465"/>
                  </a:cubicBezTo>
                  <a:lnTo>
                    <a:pt x="64784" y="1465"/>
                  </a:lnTo>
                  <a:cubicBezTo>
                    <a:pt x="85913" y="25130"/>
                    <a:pt x="85913" y="25130"/>
                    <a:pt x="85913" y="25130"/>
                  </a:cubicBezTo>
                  <a:cubicBezTo>
                    <a:pt x="85913" y="19267"/>
                    <a:pt x="85913" y="19267"/>
                    <a:pt x="85913" y="19267"/>
                  </a:cubicBezTo>
                  <a:cubicBezTo>
                    <a:pt x="85913" y="16335"/>
                    <a:pt x="88903" y="13193"/>
                    <a:pt x="91694" y="13193"/>
                  </a:cubicBezTo>
                  <a:cubicBezTo>
                    <a:pt x="95880" y="13193"/>
                    <a:pt x="97275" y="16335"/>
                    <a:pt x="97275" y="19267"/>
                  </a:cubicBezTo>
                  <a:cubicBezTo>
                    <a:pt x="97275" y="36858"/>
                    <a:pt x="97275" y="36858"/>
                    <a:pt x="97275" y="36858"/>
                  </a:cubicBezTo>
                  <a:cubicBezTo>
                    <a:pt x="118405" y="59057"/>
                    <a:pt x="118405" y="59057"/>
                    <a:pt x="118405" y="59057"/>
                  </a:cubicBezTo>
                  <a:lnTo>
                    <a:pt x="118405" y="59057"/>
                  </a:lnTo>
                  <a:cubicBezTo>
                    <a:pt x="119800" y="60523"/>
                    <a:pt x="119800" y="62198"/>
                    <a:pt x="119800" y="63664"/>
                  </a:cubicBezTo>
                  <a:close/>
                  <a:moveTo>
                    <a:pt x="108438" y="72460"/>
                  </a:moveTo>
                  <a:lnTo>
                    <a:pt x="108438" y="72460"/>
                  </a:lnTo>
                  <a:cubicBezTo>
                    <a:pt x="108438" y="90261"/>
                    <a:pt x="108438" y="90261"/>
                    <a:pt x="108438" y="90261"/>
                  </a:cubicBezTo>
                  <a:cubicBezTo>
                    <a:pt x="108438" y="99057"/>
                    <a:pt x="108438" y="99057"/>
                    <a:pt x="108438" y="99057"/>
                  </a:cubicBezTo>
                  <a:cubicBezTo>
                    <a:pt x="108438" y="113926"/>
                    <a:pt x="108438" y="113926"/>
                    <a:pt x="108438" y="113926"/>
                  </a:cubicBezTo>
                  <a:cubicBezTo>
                    <a:pt x="108438" y="118324"/>
                    <a:pt x="107043" y="119790"/>
                    <a:pt x="102857" y="119790"/>
                  </a:cubicBezTo>
                  <a:cubicBezTo>
                    <a:pt x="91694" y="119790"/>
                    <a:pt x="91694" y="119790"/>
                    <a:pt x="91694" y="119790"/>
                  </a:cubicBezTo>
                  <a:cubicBezTo>
                    <a:pt x="91694" y="72460"/>
                    <a:pt x="91694" y="72460"/>
                    <a:pt x="91694" y="72460"/>
                  </a:cubicBezTo>
                  <a:cubicBezTo>
                    <a:pt x="69169" y="72460"/>
                    <a:pt x="69169" y="72460"/>
                    <a:pt x="69169" y="72460"/>
                  </a:cubicBezTo>
                  <a:cubicBezTo>
                    <a:pt x="69169" y="119790"/>
                    <a:pt x="69169" y="119790"/>
                    <a:pt x="69169" y="119790"/>
                  </a:cubicBezTo>
                  <a:cubicBezTo>
                    <a:pt x="16943" y="119790"/>
                    <a:pt x="16943" y="119790"/>
                    <a:pt x="16943" y="119790"/>
                  </a:cubicBezTo>
                  <a:cubicBezTo>
                    <a:pt x="14152" y="119790"/>
                    <a:pt x="11362" y="118324"/>
                    <a:pt x="11362" y="113926"/>
                  </a:cubicBezTo>
                  <a:cubicBezTo>
                    <a:pt x="11362" y="99057"/>
                    <a:pt x="11362" y="99057"/>
                    <a:pt x="11362" y="99057"/>
                  </a:cubicBezTo>
                  <a:cubicBezTo>
                    <a:pt x="11362" y="90261"/>
                    <a:pt x="11362" y="90261"/>
                    <a:pt x="11362" y="90261"/>
                  </a:cubicBezTo>
                  <a:cubicBezTo>
                    <a:pt x="11362" y="72460"/>
                    <a:pt x="11362" y="72460"/>
                    <a:pt x="11362" y="72460"/>
                  </a:cubicBezTo>
                  <a:cubicBezTo>
                    <a:pt x="60598" y="22198"/>
                    <a:pt x="60598" y="22198"/>
                    <a:pt x="60598" y="22198"/>
                  </a:cubicBezTo>
                  <a:lnTo>
                    <a:pt x="108438" y="72460"/>
                  </a:lnTo>
                  <a:close/>
                  <a:moveTo>
                    <a:pt x="50830" y="72460"/>
                  </a:moveTo>
                  <a:lnTo>
                    <a:pt x="50830" y="72460"/>
                  </a:lnTo>
                  <a:cubicBezTo>
                    <a:pt x="28305" y="72460"/>
                    <a:pt x="28305" y="72460"/>
                    <a:pt x="28305" y="72460"/>
                  </a:cubicBezTo>
                  <a:cubicBezTo>
                    <a:pt x="28305" y="96125"/>
                    <a:pt x="28305" y="96125"/>
                    <a:pt x="28305" y="96125"/>
                  </a:cubicBezTo>
                  <a:cubicBezTo>
                    <a:pt x="50830" y="96125"/>
                    <a:pt x="50830" y="96125"/>
                    <a:pt x="50830" y="96125"/>
                  </a:cubicBezTo>
                  <a:lnTo>
                    <a:pt x="50830" y="7246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2" name="íslídé">
              <a:extLst>
                <a:ext uri="{FF2B5EF4-FFF2-40B4-BE49-F238E27FC236}">
                  <a16:creationId xmlns:a16="http://schemas.microsoft.com/office/drawing/2014/main" id="{F4590D0A-659A-42F7-8511-C7813B6DDB5D}"/>
                </a:ext>
              </a:extLst>
            </p:cNvPr>
            <p:cNvSpPr/>
            <p:nvPr/>
          </p:nvSpPr>
          <p:spPr>
            <a:xfrm>
              <a:off x="8153864" y="3473531"/>
              <a:ext cx="217308" cy="19039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09" y="65310"/>
                  </a:moveTo>
                  <a:lnTo>
                    <a:pt x="117009" y="65310"/>
                  </a:lnTo>
                  <a:lnTo>
                    <a:pt x="117009" y="65310"/>
                  </a:lnTo>
                  <a:cubicBezTo>
                    <a:pt x="61993" y="91073"/>
                    <a:pt x="61993" y="91073"/>
                    <a:pt x="61993" y="91073"/>
                  </a:cubicBezTo>
                  <a:lnTo>
                    <a:pt x="61993" y="91073"/>
                  </a:lnTo>
                  <a:lnTo>
                    <a:pt x="61993" y="91073"/>
                  </a:lnTo>
                  <a:lnTo>
                    <a:pt x="61993" y="91073"/>
                  </a:lnTo>
                  <a:cubicBezTo>
                    <a:pt x="61993" y="92655"/>
                    <a:pt x="60598" y="92655"/>
                    <a:pt x="60598" y="92655"/>
                  </a:cubicBezTo>
                  <a:cubicBezTo>
                    <a:pt x="59202" y="92655"/>
                    <a:pt x="59202" y="92655"/>
                    <a:pt x="57807" y="91073"/>
                  </a:cubicBezTo>
                  <a:lnTo>
                    <a:pt x="57807" y="91073"/>
                  </a:lnTo>
                  <a:lnTo>
                    <a:pt x="57807" y="91073"/>
                  </a:lnTo>
                  <a:lnTo>
                    <a:pt x="57807" y="91073"/>
                  </a:lnTo>
                  <a:cubicBezTo>
                    <a:pt x="2990" y="65310"/>
                    <a:pt x="2990" y="65310"/>
                    <a:pt x="2990" y="65310"/>
                  </a:cubicBezTo>
                  <a:lnTo>
                    <a:pt x="2990" y="65310"/>
                  </a:lnTo>
                  <a:cubicBezTo>
                    <a:pt x="1395" y="65310"/>
                    <a:pt x="0" y="62146"/>
                    <a:pt x="0" y="60564"/>
                  </a:cubicBezTo>
                  <a:cubicBezTo>
                    <a:pt x="0" y="55819"/>
                    <a:pt x="2990" y="54237"/>
                    <a:pt x="5780" y="54237"/>
                  </a:cubicBezTo>
                  <a:cubicBezTo>
                    <a:pt x="7176" y="54237"/>
                    <a:pt x="7176" y="54237"/>
                    <a:pt x="8571" y="54237"/>
                  </a:cubicBezTo>
                  <a:lnTo>
                    <a:pt x="8571" y="54237"/>
                  </a:lnTo>
                  <a:lnTo>
                    <a:pt x="8571" y="54237"/>
                  </a:lnTo>
                  <a:lnTo>
                    <a:pt x="8571" y="54237"/>
                  </a:lnTo>
                  <a:cubicBezTo>
                    <a:pt x="60598" y="78192"/>
                    <a:pt x="60598" y="78192"/>
                    <a:pt x="60598" y="78192"/>
                  </a:cubicBezTo>
                  <a:cubicBezTo>
                    <a:pt x="112823" y="54237"/>
                    <a:pt x="112823" y="54237"/>
                    <a:pt x="112823" y="54237"/>
                  </a:cubicBezTo>
                  <a:lnTo>
                    <a:pt x="112823" y="54237"/>
                  </a:lnTo>
                  <a:lnTo>
                    <a:pt x="112823" y="54237"/>
                  </a:lnTo>
                  <a:lnTo>
                    <a:pt x="112823" y="54237"/>
                  </a:lnTo>
                  <a:lnTo>
                    <a:pt x="114219" y="54237"/>
                  </a:lnTo>
                  <a:cubicBezTo>
                    <a:pt x="118405" y="54237"/>
                    <a:pt x="119800" y="55819"/>
                    <a:pt x="119800" y="60564"/>
                  </a:cubicBezTo>
                  <a:cubicBezTo>
                    <a:pt x="119800" y="62146"/>
                    <a:pt x="118405" y="65310"/>
                    <a:pt x="117009" y="65310"/>
                  </a:cubicBezTo>
                  <a:close/>
                  <a:moveTo>
                    <a:pt x="117009" y="38192"/>
                  </a:moveTo>
                  <a:lnTo>
                    <a:pt x="117009" y="38192"/>
                  </a:lnTo>
                  <a:lnTo>
                    <a:pt x="117009" y="38192"/>
                  </a:lnTo>
                  <a:cubicBezTo>
                    <a:pt x="61993" y="63728"/>
                    <a:pt x="61993" y="63728"/>
                    <a:pt x="61993" y="63728"/>
                  </a:cubicBezTo>
                  <a:lnTo>
                    <a:pt x="61993" y="63728"/>
                  </a:lnTo>
                  <a:lnTo>
                    <a:pt x="61993" y="63728"/>
                  </a:lnTo>
                  <a:lnTo>
                    <a:pt x="61993" y="63728"/>
                  </a:lnTo>
                  <a:lnTo>
                    <a:pt x="60598" y="63728"/>
                  </a:lnTo>
                  <a:cubicBezTo>
                    <a:pt x="59202" y="63728"/>
                    <a:pt x="59202" y="63728"/>
                    <a:pt x="57807" y="63728"/>
                  </a:cubicBezTo>
                  <a:lnTo>
                    <a:pt x="57807" y="63728"/>
                  </a:lnTo>
                  <a:lnTo>
                    <a:pt x="57807" y="63728"/>
                  </a:lnTo>
                  <a:lnTo>
                    <a:pt x="57807" y="63728"/>
                  </a:lnTo>
                  <a:cubicBezTo>
                    <a:pt x="2990" y="38192"/>
                    <a:pt x="2990" y="38192"/>
                    <a:pt x="2990" y="38192"/>
                  </a:cubicBezTo>
                  <a:lnTo>
                    <a:pt x="2990" y="38192"/>
                  </a:lnTo>
                  <a:cubicBezTo>
                    <a:pt x="1395" y="36610"/>
                    <a:pt x="0" y="35028"/>
                    <a:pt x="0" y="31864"/>
                  </a:cubicBezTo>
                  <a:cubicBezTo>
                    <a:pt x="0" y="30282"/>
                    <a:pt x="1395" y="27118"/>
                    <a:pt x="2990" y="27118"/>
                  </a:cubicBezTo>
                  <a:lnTo>
                    <a:pt x="2990" y="27118"/>
                  </a:lnTo>
                  <a:cubicBezTo>
                    <a:pt x="57807" y="1581"/>
                    <a:pt x="57807" y="1581"/>
                    <a:pt x="57807" y="1581"/>
                  </a:cubicBezTo>
                  <a:lnTo>
                    <a:pt x="57807" y="1581"/>
                  </a:lnTo>
                  <a:lnTo>
                    <a:pt x="57807" y="1581"/>
                  </a:lnTo>
                  <a:lnTo>
                    <a:pt x="57807" y="1581"/>
                  </a:lnTo>
                  <a:cubicBezTo>
                    <a:pt x="59202" y="0"/>
                    <a:pt x="59202" y="0"/>
                    <a:pt x="60598" y="0"/>
                  </a:cubicBezTo>
                  <a:cubicBezTo>
                    <a:pt x="60598" y="0"/>
                    <a:pt x="61993" y="0"/>
                    <a:pt x="61993" y="1581"/>
                  </a:cubicBezTo>
                  <a:lnTo>
                    <a:pt x="61993" y="1581"/>
                  </a:lnTo>
                  <a:lnTo>
                    <a:pt x="61993" y="1581"/>
                  </a:lnTo>
                  <a:lnTo>
                    <a:pt x="61993" y="1581"/>
                  </a:lnTo>
                  <a:cubicBezTo>
                    <a:pt x="117009" y="27118"/>
                    <a:pt x="117009" y="27118"/>
                    <a:pt x="117009" y="27118"/>
                  </a:cubicBezTo>
                  <a:lnTo>
                    <a:pt x="117009" y="27118"/>
                  </a:lnTo>
                  <a:cubicBezTo>
                    <a:pt x="118405" y="27118"/>
                    <a:pt x="119800" y="30282"/>
                    <a:pt x="119800" y="31864"/>
                  </a:cubicBezTo>
                  <a:cubicBezTo>
                    <a:pt x="119800" y="35028"/>
                    <a:pt x="118405" y="36610"/>
                    <a:pt x="117009" y="38192"/>
                  </a:cubicBezTo>
                  <a:close/>
                  <a:moveTo>
                    <a:pt x="5780" y="81355"/>
                  </a:moveTo>
                  <a:lnTo>
                    <a:pt x="5780" y="81355"/>
                  </a:lnTo>
                  <a:cubicBezTo>
                    <a:pt x="7176" y="81355"/>
                    <a:pt x="7176" y="81355"/>
                    <a:pt x="8571" y="81355"/>
                  </a:cubicBezTo>
                  <a:lnTo>
                    <a:pt x="8571" y="81355"/>
                  </a:lnTo>
                  <a:lnTo>
                    <a:pt x="8571" y="81355"/>
                  </a:lnTo>
                  <a:lnTo>
                    <a:pt x="8571" y="81355"/>
                  </a:lnTo>
                  <a:cubicBezTo>
                    <a:pt x="60598" y="106892"/>
                    <a:pt x="60598" y="106892"/>
                    <a:pt x="60598" y="106892"/>
                  </a:cubicBezTo>
                  <a:cubicBezTo>
                    <a:pt x="112823" y="81355"/>
                    <a:pt x="112823" y="81355"/>
                    <a:pt x="112823" y="81355"/>
                  </a:cubicBezTo>
                  <a:lnTo>
                    <a:pt x="112823" y="81355"/>
                  </a:lnTo>
                  <a:lnTo>
                    <a:pt x="112823" y="81355"/>
                  </a:lnTo>
                  <a:lnTo>
                    <a:pt x="112823" y="81355"/>
                  </a:lnTo>
                  <a:lnTo>
                    <a:pt x="114219" y="81355"/>
                  </a:lnTo>
                  <a:cubicBezTo>
                    <a:pt x="118405" y="81355"/>
                    <a:pt x="119800" y="84519"/>
                    <a:pt x="119800" y="87683"/>
                  </a:cubicBezTo>
                  <a:cubicBezTo>
                    <a:pt x="119800" y="91073"/>
                    <a:pt x="118405" y="92655"/>
                    <a:pt x="117009" y="94237"/>
                  </a:cubicBezTo>
                  <a:lnTo>
                    <a:pt x="117009" y="94237"/>
                  </a:lnTo>
                  <a:cubicBezTo>
                    <a:pt x="61993" y="119774"/>
                    <a:pt x="61993" y="119774"/>
                    <a:pt x="61993" y="119774"/>
                  </a:cubicBezTo>
                  <a:lnTo>
                    <a:pt x="61993" y="119774"/>
                  </a:lnTo>
                  <a:lnTo>
                    <a:pt x="61993" y="119774"/>
                  </a:lnTo>
                  <a:lnTo>
                    <a:pt x="61993" y="119774"/>
                  </a:lnTo>
                  <a:lnTo>
                    <a:pt x="60598" y="119774"/>
                  </a:lnTo>
                  <a:cubicBezTo>
                    <a:pt x="59202" y="119774"/>
                    <a:pt x="59202" y="119774"/>
                    <a:pt x="57807" y="119774"/>
                  </a:cubicBezTo>
                  <a:lnTo>
                    <a:pt x="57807" y="119774"/>
                  </a:lnTo>
                  <a:lnTo>
                    <a:pt x="57807" y="119774"/>
                  </a:lnTo>
                  <a:lnTo>
                    <a:pt x="57807" y="119774"/>
                  </a:lnTo>
                  <a:cubicBezTo>
                    <a:pt x="2990" y="94237"/>
                    <a:pt x="2990" y="94237"/>
                    <a:pt x="2990" y="94237"/>
                  </a:cubicBezTo>
                  <a:lnTo>
                    <a:pt x="2990" y="94237"/>
                  </a:lnTo>
                  <a:cubicBezTo>
                    <a:pt x="1395" y="92655"/>
                    <a:pt x="0" y="91073"/>
                    <a:pt x="0" y="87683"/>
                  </a:cubicBezTo>
                  <a:cubicBezTo>
                    <a:pt x="0" y="84519"/>
                    <a:pt x="2990" y="81355"/>
                    <a:pt x="5780" y="8135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3" name="îṧļîḋé">
              <a:extLst>
                <a:ext uri="{FF2B5EF4-FFF2-40B4-BE49-F238E27FC236}">
                  <a16:creationId xmlns:a16="http://schemas.microsoft.com/office/drawing/2014/main" id="{D7667757-63B0-4445-9B3C-1F133E41B002}"/>
                </a:ext>
              </a:extLst>
            </p:cNvPr>
            <p:cNvSpPr/>
            <p:nvPr/>
          </p:nvSpPr>
          <p:spPr>
            <a:xfrm>
              <a:off x="8174482" y="4699789"/>
              <a:ext cx="176066" cy="2157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868" y="119800"/>
                  </a:moveTo>
                  <a:lnTo>
                    <a:pt x="112868" y="119800"/>
                  </a:lnTo>
                  <a:cubicBezTo>
                    <a:pt x="6885" y="119800"/>
                    <a:pt x="6885" y="119800"/>
                    <a:pt x="6885" y="119800"/>
                  </a:cubicBezTo>
                  <a:cubicBezTo>
                    <a:pt x="1721" y="119800"/>
                    <a:pt x="0" y="117004"/>
                    <a:pt x="0" y="114209"/>
                  </a:cubicBezTo>
                  <a:cubicBezTo>
                    <a:pt x="0" y="64891"/>
                    <a:pt x="0" y="64891"/>
                    <a:pt x="0" y="64891"/>
                  </a:cubicBezTo>
                  <a:cubicBezTo>
                    <a:pt x="0" y="62096"/>
                    <a:pt x="1721" y="59101"/>
                    <a:pt x="6885" y="59101"/>
                  </a:cubicBezTo>
                  <a:cubicBezTo>
                    <a:pt x="17213" y="59101"/>
                    <a:pt x="17213" y="59101"/>
                    <a:pt x="17213" y="59101"/>
                  </a:cubicBezTo>
                  <a:cubicBezTo>
                    <a:pt x="17213" y="33743"/>
                    <a:pt x="17213" y="33743"/>
                    <a:pt x="17213" y="33743"/>
                  </a:cubicBezTo>
                  <a:cubicBezTo>
                    <a:pt x="17213" y="13976"/>
                    <a:pt x="36393" y="0"/>
                    <a:pt x="59016" y="0"/>
                  </a:cubicBezTo>
                  <a:cubicBezTo>
                    <a:pt x="83360" y="0"/>
                    <a:pt x="100573" y="13976"/>
                    <a:pt x="100573" y="33743"/>
                  </a:cubicBezTo>
                  <a:cubicBezTo>
                    <a:pt x="100573" y="36539"/>
                    <a:pt x="98852" y="39534"/>
                    <a:pt x="93688" y="39534"/>
                  </a:cubicBezTo>
                  <a:cubicBezTo>
                    <a:pt x="90245" y="39534"/>
                    <a:pt x="86803" y="36539"/>
                    <a:pt x="86803" y="33743"/>
                  </a:cubicBezTo>
                  <a:cubicBezTo>
                    <a:pt x="86803" y="21164"/>
                    <a:pt x="74754" y="11181"/>
                    <a:pt x="59016" y="11181"/>
                  </a:cubicBezTo>
                  <a:cubicBezTo>
                    <a:pt x="43278" y="11181"/>
                    <a:pt x="31229" y="21164"/>
                    <a:pt x="31229" y="33743"/>
                  </a:cubicBezTo>
                  <a:cubicBezTo>
                    <a:pt x="31229" y="59101"/>
                    <a:pt x="31229" y="59101"/>
                    <a:pt x="31229" y="59101"/>
                  </a:cubicBezTo>
                  <a:cubicBezTo>
                    <a:pt x="86803" y="59101"/>
                    <a:pt x="86803" y="59101"/>
                    <a:pt x="86803" y="59101"/>
                  </a:cubicBezTo>
                  <a:cubicBezTo>
                    <a:pt x="100573" y="59101"/>
                    <a:pt x="100573" y="59101"/>
                    <a:pt x="100573" y="59101"/>
                  </a:cubicBezTo>
                  <a:cubicBezTo>
                    <a:pt x="112868" y="59101"/>
                    <a:pt x="112868" y="59101"/>
                    <a:pt x="112868" y="59101"/>
                  </a:cubicBezTo>
                  <a:cubicBezTo>
                    <a:pt x="116311" y="59101"/>
                    <a:pt x="119754" y="62096"/>
                    <a:pt x="119754" y="64891"/>
                  </a:cubicBezTo>
                  <a:cubicBezTo>
                    <a:pt x="119754" y="114209"/>
                    <a:pt x="119754" y="114209"/>
                    <a:pt x="119754" y="114209"/>
                  </a:cubicBezTo>
                  <a:cubicBezTo>
                    <a:pt x="119754" y="117004"/>
                    <a:pt x="116311" y="119800"/>
                    <a:pt x="112868" y="119800"/>
                  </a:cubicBezTo>
                  <a:close/>
                  <a:moveTo>
                    <a:pt x="59016" y="70482"/>
                  </a:moveTo>
                  <a:lnTo>
                    <a:pt x="59016" y="70482"/>
                  </a:lnTo>
                  <a:cubicBezTo>
                    <a:pt x="52131" y="70482"/>
                    <a:pt x="45000" y="76073"/>
                    <a:pt x="45000" y="81863"/>
                  </a:cubicBezTo>
                  <a:cubicBezTo>
                    <a:pt x="45000" y="86056"/>
                    <a:pt x="48688" y="90249"/>
                    <a:pt x="52131" y="91647"/>
                  </a:cubicBezTo>
                  <a:cubicBezTo>
                    <a:pt x="52131" y="103028"/>
                    <a:pt x="52131" y="103028"/>
                    <a:pt x="52131" y="103028"/>
                  </a:cubicBezTo>
                  <a:cubicBezTo>
                    <a:pt x="52131" y="105823"/>
                    <a:pt x="55573" y="108618"/>
                    <a:pt x="59016" y="108618"/>
                  </a:cubicBezTo>
                  <a:cubicBezTo>
                    <a:pt x="64180" y="108618"/>
                    <a:pt x="65901" y="105823"/>
                    <a:pt x="65901" y="103028"/>
                  </a:cubicBezTo>
                  <a:cubicBezTo>
                    <a:pt x="65901" y="91647"/>
                    <a:pt x="65901" y="91647"/>
                    <a:pt x="65901" y="91647"/>
                  </a:cubicBezTo>
                  <a:cubicBezTo>
                    <a:pt x="71065" y="90249"/>
                    <a:pt x="72786" y="86056"/>
                    <a:pt x="72786" y="81863"/>
                  </a:cubicBezTo>
                  <a:cubicBezTo>
                    <a:pt x="72786" y="76073"/>
                    <a:pt x="67622" y="70482"/>
                    <a:pt x="59016" y="7048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2610404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54057"/>
            <a:ext cx="12192000" cy="6968205"/>
          </a:xfrm>
          <a:prstGeom prst="rect">
            <a:avLst/>
          </a:prstGeom>
        </p:spPr>
      </p:pic>
      <p:sp>
        <p:nvSpPr>
          <p:cNvPr id="4" name="PA_矩形 3"/>
          <p:cNvSpPr/>
          <p:nvPr>
            <p:custDataLst>
              <p:tags r:id="rId2"/>
            </p:custDataLst>
          </p:nvPr>
        </p:nvSpPr>
        <p:spPr>
          <a:xfrm>
            <a:off x="1" y="-42956"/>
            <a:ext cx="12192000" cy="6957103"/>
          </a:xfrm>
          <a:prstGeom prst="rect">
            <a:avLst/>
          </a:prstGeom>
          <a:solidFill>
            <a:srgbClr val="C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1"/>
          </a:p>
        </p:txBody>
      </p:sp>
      <p:sp>
        <p:nvSpPr>
          <p:cNvPr id="14" name="PA_任意多边形 13"/>
          <p:cNvSpPr/>
          <p:nvPr>
            <p:custDataLst>
              <p:tags r:id="rId3"/>
            </p:custDataLst>
          </p:nvPr>
        </p:nvSpPr>
        <p:spPr>
          <a:xfrm>
            <a:off x="4558048" y="-54058"/>
            <a:ext cx="9543715" cy="7726447"/>
          </a:xfrm>
          <a:custGeom>
            <a:avLst/>
            <a:gdLst>
              <a:gd name="connsiteX0" fmla="*/ 0 w 8432799"/>
              <a:gd name="connsiteY0" fmla="*/ 0 h 6212114"/>
              <a:gd name="connsiteX1" fmla="*/ 6212114 w 8432799"/>
              <a:gd name="connsiteY1" fmla="*/ 6212114 h 6212114"/>
              <a:gd name="connsiteX2" fmla="*/ 8432799 w 8432799"/>
              <a:gd name="connsiteY2" fmla="*/ 3991429 h 6212114"/>
              <a:gd name="connsiteX3" fmla="*/ 4484915 w 8432799"/>
              <a:gd name="connsiteY3" fmla="*/ 43545 h 6212114"/>
              <a:gd name="connsiteX4" fmla="*/ 0 w 8432799"/>
              <a:gd name="connsiteY4" fmla="*/ 0 h 6212114"/>
              <a:gd name="connsiteX0" fmla="*/ 0 w 8432799"/>
              <a:gd name="connsiteY0" fmla="*/ 14512 h 6226626"/>
              <a:gd name="connsiteX1" fmla="*/ 6212114 w 8432799"/>
              <a:gd name="connsiteY1" fmla="*/ 6226626 h 6226626"/>
              <a:gd name="connsiteX2" fmla="*/ 8432799 w 8432799"/>
              <a:gd name="connsiteY2" fmla="*/ 4005941 h 6226626"/>
              <a:gd name="connsiteX3" fmla="*/ 4397829 w 8432799"/>
              <a:gd name="connsiteY3" fmla="*/ 0 h 6226626"/>
              <a:gd name="connsiteX4" fmla="*/ 0 w 8432799"/>
              <a:gd name="connsiteY4" fmla="*/ 14512 h 622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2799" h="6226626">
                <a:moveTo>
                  <a:pt x="0" y="14512"/>
                </a:moveTo>
                <a:lnTo>
                  <a:pt x="6212114" y="6226626"/>
                </a:lnTo>
                <a:lnTo>
                  <a:pt x="8432799" y="4005941"/>
                </a:lnTo>
                <a:lnTo>
                  <a:pt x="4397829" y="0"/>
                </a:lnTo>
                <a:lnTo>
                  <a:pt x="0" y="14512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cxnSp>
        <p:nvCxnSpPr>
          <p:cNvPr id="16" name="PA_直接连接符 15"/>
          <p:cNvCxnSpPr/>
          <p:nvPr>
            <p:custDataLst>
              <p:tags r:id="rId4"/>
            </p:custDataLst>
          </p:nvPr>
        </p:nvCxnSpPr>
        <p:spPr>
          <a:xfrm>
            <a:off x="5743073" y="-36713"/>
            <a:ext cx="2014491" cy="23467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A_直接连接符 16"/>
          <p:cNvCxnSpPr/>
          <p:nvPr>
            <p:custDataLst>
              <p:tags r:id="rId5"/>
            </p:custDataLst>
          </p:nvPr>
        </p:nvCxnSpPr>
        <p:spPr>
          <a:xfrm>
            <a:off x="6304548" y="1267327"/>
            <a:ext cx="1596515" cy="1781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"/>
          <p:cNvSpPr txBox="1"/>
          <p:nvPr/>
        </p:nvSpPr>
        <p:spPr>
          <a:xfrm>
            <a:off x="4231113" y="3111635"/>
            <a:ext cx="3729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FF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感谢观看</a:t>
            </a:r>
            <a:endParaRPr lang="en-US" sz="4000" dirty="0">
              <a:solidFill>
                <a:srgbClr val="FFFF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944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59430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图片位置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可替换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00535" y="1047963"/>
            <a:ext cx="4356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2C6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为什么会有传播机制</a:t>
            </a:r>
            <a:endParaRPr lang="en-US" sz="3200" dirty="0">
              <a:solidFill>
                <a:srgbClr val="2C68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5200535" y="2216224"/>
            <a:ext cx="62470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800"/>
              </a:lnSpc>
            </a:pPr>
            <a:r>
              <a:rPr lang="en-US" altLang="zh-CN" sz="14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en-US" altLang="zh-CN" sz="1400" dirty="0" smtClean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    </a:t>
            </a:r>
            <a:r>
              <a:rPr lang="zh-CN" altLang="zh-CN" sz="1400" dirty="0" smtClean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spring </a:t>
            </a:r>
            <a:r>
              <a:rPr lang="zh-CN" altLang="zh-CN" sz="14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对事务的控制，是使用 aop 切面实现的，我们不用关心事务的开始，提交 ，回滚，只需要在方法上加 @Transactional 注解，这时候就有问题了</a:t>
            </a:r>
            <a:r>
              <a:rPr lang="zh-CN" altLang="zh-CN" sz="1400" dirty="0" smtClean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。</a:t>
            </a:r>
            <a:endParaRPr lang="en-US" altLang="zh-CN" sz="1400" dirty="0" smtClean="0">
              <a:solidFill>
                <a:srgbClr val="575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lvl="0">
              <a:lnSpc>
                <a:spcPts val="1800"/>
              </a:lnSpc>
            </a:pPr>
            <a:endParaRPr lang="en-US" altLang="zh-CN" sz="1200" dirty="0" smtClean="0">
              <a:solidFill>
                <a:srgbClr val="575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lvl="0">
              <a:lnSpc>
                <a:spcPts val="1800"/>
              </a:lnSpc>
            </a:pPr>
            <a:endParaRPr lang="en-US" altLang="zh-CN" sz="1200" dirty="0" smtClean="0">
              <a:solidFill>
                <a:srgbClr val="575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lvl="0">
              <a:lnSpc>
                <a:spcPts val="1800"/>
              </a:lnSpc>
            </a:pPr>
            <a:endParaRPr lang="en-US" altLang="zh-CN" sz="1200" dirty="0">
              <a:solidFill>
                <a:srgbClr val="575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场景一：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serviceA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方法调用了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serviceB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方法，但两个方法都有事务，这个时候如果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serviceB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方法异常，是让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serviceB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方法提交，还是两个一起回滚</a:t>
            </a:r>
            <a:r>
              <a:rPr lang="zh-CN" altLang="en-US" sz="1200" dirty="0" smtClean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。</a:t>
            </a:r>
            <a:endParaRPr lang="en-US" altLang="zh-CN" sz="1200" dirty="0" smtClean="0">
              <a:solidFill>
                <a:srgbClr val="575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rgbClr val="575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场景二：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serviceA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方法调用了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serviceB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方法，但是只有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serviceA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方法加了事务，是否把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serviceB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也加入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serviceA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的事务，如果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serviceB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异常，是否回滚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serviceA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 smtClean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。</a:t>
            </a:r>
            <a:endParaRPr lang="en-US" altLang="zh-CN" sz="1200" dirty="0" smtClean="0">
              <a:solidFill>
                <a:srgbClr val="575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rgbClr val="575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场景三：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serviceA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方法调用了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serviceB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方法，两者都有事务，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serviceB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已经正常执行完，但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serviceA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异常，是否需要回滚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serviceB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的数据</a:t>
            </a:r>
            <a:r>
              <a:rPr lang="zh-CN" altLang="en-US" sz="1200" dirty="0" smtClean="0"/>
              <a:t>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90479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9.0,&quot;FooterHeight&quot;:9.0,&quot;SideMargin&quot;:4.2,&quot;TopMargin&quot;:0.0,&quot;BottomMargin&quot;:0.0,&quot;IntervalMargin&quot;:1.5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25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5412</TotalTime>
  <Words>193</Words>
  <Application>Microsoft Office PowerPoint</Application>
  <PresentationFormat>宽屏</PresentationFormat>
  <Paragraphs>35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Microsoft YaHei Light</vt:lpstr>
      <vt:lpstr>新細明體</vt:lpstr>
      <vt:lpstr>等线</vt:lpstr>
      <vt:lpstr>等线</vt:lpstr>
      <vt:lpstr>DengXian Light</vt:lpstr>
      <vt:lpstr>微软雅黑</vt:lpstr>
      <vt:lpstr>微软雅黑</vt:lpstr>
      <vt:lpstr>Arial</vt:lpstr>
      <vt:lpstr>Calibri</vt:lpstr>
      <vt:lpstr>Calibri Light</vt:lpstr>
      <vt:lpstr>Office Theme</vt:lpstr>
      <vt:lpstr>PowerPoint 演示文稿</vt:lpstr>
      <vt:lpstr>为什么会有传播机制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info@designbakery.cn</dc:creator>
  <cp:lastModifiedBy>张伟</cp:lastModifiedBy>
  <cp:revision>48</cp:revision>
  <dcterms:created xsi:type="dcterms:W3CDTF">2018-11-21T06:26:02Z</dcterms:created>
  <dcterms:modified xsi:type="dcterms:W3CDTF">2020-03-26T11:05:16Z</dcterms:modified>
</cp:coreProperties>
</file>