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8" r:id="rId23"/>
    <p:sldId id="277" r:id="rId24"/>
    <p:sldId id="280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E9C8DCF-7F79-4D7B-991C-C46609BF1448}" type="datetimeFigureOut">
              <a:rPr lang="es-AR" smtClean="0"/>
              <a:t>30/9/2019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5625A47-90FC-44E0-8AB0-AFE0733637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440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8DCF-7F79-4D7B-991C-C46609BF1448}" type="datetimeFigureOut">
              <a:rPr lang="es-AR" smtClean="0"/>
              <a:t>30/9/2019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5A47-90FC-44E0-8AB0-AFE0733637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533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8DCF-7F79-4D7B-991C-C46609BF1448}" type="datetimeFigureOut">
              <a:rPr lang="es-AR" smtClean="0"/>
              <a:t>30/9/2019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5A47-90FC-44E0-8AB0-AFE0733637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9905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8DCF-7F79-4D7B-991C-C46609BF1448}" type="datetimeFigureOut">
              <a:rPr lang="es-AR" smtClean="0"/>
              <a:t>30/9/2019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5A47-90FC-44E0-8AB0-AFE0733637CA}" type="slidenum">
              <a:rPr lang="es-AR" smtClean="0"/>
              <a:t>‹Nº›</a:t>
            </a:fld>
            <a:endParaRPr lang="es-A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1249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8DCF-7F79-4D7B-991C-C46609BF1448}" type="datetimeFigureOut">
              <a:rPr lang="es-AR" smtClean="0"/>
              <a:t>30/9/2019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5A47-90FC-44E0-8AB0-AFE0733637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8661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8DCF-7F79-4D7B-991C-C46609BF1448}" type="datetimeFigureOut">
              <a:rPr lang="es-AR" smtClean="0"/>
              <a:t>30/9/2019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5A47-90FC-44E0-8AB0-AFE0733637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4155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8DCF-7F79-4D7B-991C-C46609BF1448}" type="datetimeFigureOut">
              <a:rPr lang="es-AR" smtClean="0"/>
              <a:t>30/9/2019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5A47-90FC-44E0-8AB0-AFE0733637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6034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8DCF-7F79-4D7B-991C-C46609BF1448}" type="datetimeFigureOut">
              <a:rPr lang="es-AR" smtClean="0"/>
              <a:t>30/9/2019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5A47-90FC-44E0-8AB0-AFE0733637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7628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8DCF-7F79-4D7B-991C-C46609BF1448}" type="datetimeFigureOut">
              <a:rPr lang="es-AR" smtClean="0"/>
              <a:t>30/9/2019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5A47-90FC-44E0-8AB0-AFE0733637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3143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8DCF-7F79-4D7B-991C-C46609BF1448}" type="datetimeFigureOut">
              <a:rPr lang="es-AR" smtClean="0"/>
              <a:t>30/9/2019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5A47-90FC-44E0-8AB0-AFE0733637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532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8DCF-7F79-4D7B-991C-C46609BF1448}" type="datetimeFigureOut">
              <a:rPr lang="es-AR" smtClean="0"/>
              <a:t>30/9/2019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5A47-90FC-44E0-8AB0-AFE0733637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061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8DCF-7F79-4D7B-991C-C46609BF1448}" type="datetimeFigureOut">
              <a:rPr lang="es-AR" smtClean="0"/>
              <a:t>30/9/2019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5A47-90FC-44E0-8AB0-AFE0733637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728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8DCF-7F79-4D7B-991C-C46609BF1448}" type="datetimeFigureOut">
              <a:rPr lang="es-AR" smtClean="0"/>
              <a:t>30/9/2019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5A47-90FC-44E0-8AB0-AFE0733637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00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8DCF-7F79-4D7B-991C-C46609BF1448}" type="datetimeFigureOut">
              <a:rPr lang="es-AR" smtClean="0"/>
              <a:t>30/9/2019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5A47-90FC-44E0-8AB0-AFE0733637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833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8DCF-7F79-4D7B-991C-C46609BF1448}" type="datetimeFigureOut">
              <a:rPr lang="es-AR" smtClean="0"/>
              <a:t>30/9/2019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5A47-90FC-44E0-8AB0-AFE0733637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610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8DCF-7F79-4D7B-991C-C46609BF1448}" type="datetimeFigureOut">
              <a:rPr lang="es-AR" smtClean="0"/>
              <a:t>30/9/2019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5A47-90FC-44E0-8AB0-AFE0733637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514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8DCF-7F79-4D7B-991C-C46609BF1448}" type="datetimeFigureOut">
              <a:rPr lang="es-AR" smtClean="0"/>
              <a:t>30/9/2019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5A47-90FC-44E0-8AB0-AFE0733637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265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C8DCF-7F79-4D7B-991C-C46609BF1448}" type="datetimeFigureOut">
              <a:rPr lang="es-AR" smtClean="0"/>
              <a:t>30/9/2019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25A47-90FC-44E0-8AB0-AFE0733637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7021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ervindiazlug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.pypa.io/get-pip.py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mervindiazlugo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ervindiazlugo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ervindiazlugo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ervindiazlugo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mervindiazlugo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ervindiazlugo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ervindiazlugo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ervindiazlugo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ervindiazlugo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ervindiazlugo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ftp/python/3.6.3/python-3.6.3.exe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mervindiazlugo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ervindiazlugo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ervindiazlugo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ervindiazlugo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ervindiazlugo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ervindiazlugo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ervindiazlugo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ervindiazlugo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mervindiazlug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mervindiazlug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ervindiazlugo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mervindiazlug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ervindiazlugo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mervindiazlugo/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fabricadigital.org/wp-content/uploads/python-logo.png">
            <a:extLst>
              <a:ext uri="{FF2B5EF4-FFF2-40B4-BE49-F238E27FC236}">
                <a16:creationId xmlns:a16="http://schemas.microsoft.com/office/drawing/2014/main" id="{E390E9C2-7077-470A-AB4C-C725D5DB3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6181" y="2692937"/>
            <a:ext cx="5462546" cy="151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C7EB40A7-78EB-4C45-A4B8-E195D5EFA850}"/>
              </a:ext>
            </a:extLst>
          </p:cNvPr>
          <p:cNvSpPr/>
          <p:nvPr/>
        </p:nvSpPr>
        <p:spPr>
          <a:xfrm>
            <a:off x="8103767" y="6082017"/>
            <a:ext cx="42112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Mervin Díaz</a:t>
            </a:r>
          </a:p>
          <a:p>
            <a:r>
              <a:rPr lang="es-AR" sz="1600" dirty="0">
                <a:hlinkClick r:id="rId3"/>
              </a:rPr>
              <a:t>https://www.linkedin.com/in/mervindiazlugo/</a:t>
            </a:r>
            <a:endParaRPr lang="es-ES" sz="1600" b="1" cap="none" spc="0" dirty="0">
              <a:ln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842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9274E-9E8B-4CD7-A297-18276829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190" y="469445"/>
            <a:ext cx="8775697" cy="639831"/>
          </a:xfrm>
        </p:spPr>
        <p:txBody>
          <a:bodyPr>
            <a:normAutofit/>
          </a:bodyPr>
          <a:lstStyle/>
          <a:p>
            <a:r>
              <a:rPr lang="es-AR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Instalación</a:t>
            </a:r>
            <a:r>
              <a:rPr lang="es-AR" sz="3200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AR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 Configuración de PIP</a:t>
            </a:r>
          </a:p>
        </p:txBody>
      </p:sp>
      <p:pic>
        <p:nvPicPr>
          <p:cNvPr id="5122" name="Picture 2" descr="Resultado de imagen para pip python">
            <a:extLst>
              <a:ext uri="{FF2B5EF4-FFF2-40B4-BE49-F238E27FC236}">
                <a16:creationId xmlns:a16="http://schemas.microsoft.com/office/drawing/2014/main" id="{6096EF05-3172-4C53-B804-A6C28BFE3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9"/>
          <a:stretch/>
        </p:blipFill>
        <p:spPr bwMode="auto">
          <a:xfrm>
            <a:off x="-116040" y="2309233"/>
            <a:ext cx="1527481" cy="138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580087-89D8-4F58-B181-2FC42F5B5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7190" y="1221817"/>
            <a:ext cx="9723888" cy="4946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dirty="0">
                <a:solidFill>
                  <a:schemeClr val="bg1"/>
                </a:solidFill>
              </a:rPr>
              <a:t>Si al ejecutar el comando </a:t>
            </a:r>
            <a:r>
              <a:rPr lang="es-AR" dirty="0" err="1">
                <a:solidFill>
                  <a:schemeClr val="bg1"/>
                </a:solidFill>
              </a:rPr>
              <a:t>pip</a:t>
            </a:r>
            <a:r>
              <a:rPr lang="es-AR" dirty="0">
                <a:solidFill>
                  <a:schemeClr val="bg1"/>
                </a:solidFill>
              </a:rPr>
              <a:t> –</a:t>
            </a:r>
            <a:r>
              <a:rPr lang="es-AR" dirty="0" err="1">
                <a:solidFill>
                  <a:schemeClr val="bg1"/>
                </a:solidFill>
              </a:rPr>
              <a:t>version</a:t>
            </a:r>
            <a:r>
              <a:rPr lang="es-AR" dirty="0">
                <a:solidFill>
                  <a:schemeClr val="bg1"/>
                </a:solidFill>
              </a:rPr>
              <a:t>, no se obtiene ningún resultado es probable que se deba hacer la instalación manual de </a:t>
            </a:r>
            <a:r>
              <a:rPr lang="es-AR" dirty="0" err="1">
                <a:solidFill>
                  <a:schemeClr val="bg1"/>
                </a:solidFill>
              </a:rPr>
              <a:t>pip</a:t>
            </a:r>
            <a:r>
              <a:rPr lang="es-AR" dirty="0">
                <a:solidFill>
                  <a:schemeClr val="bg1"/>
                </a:solidFill>
              </a:rPr>
              <a:t> sobre </a:t>
            </a:r>
            <a:r>
              <a:rPr lang="es-AR" dirty="0" err="1">
                <a:solidFill>
                  <a:schemeClr val="bg1"/>
                </a:solidFill>
              </a:rPr>
              <a:t>phyton</a:t>
            </a:r>
            <a:r>
              <a:rPr lang="es-AR" dirty="0">
                <a:solidFill>
                  <a:schemeClr val="bg1"/>
                </a:solidFill>
              </a:rPr>
              <a:t>. Para ello deberán ejecutarse los siguientes pasos:</a:t>
            </a:r>
            <a:endParaRPr lang="es-AR" sz="1600" dirty="0">
              <a:solidFill>
                <a:schemeClr val="bg1"/>
              </a:solidFill>
            </a:endParaRPr>
          </a:p>
          <a:p>
            <a:pPr lvl="0"/>
            <a:r>
              <a:rPr lang="es-AR" dirty="0">
                <a:solidFill>
                  <a:schemeClr val="bg1"/>
                </a:solidFill>
              </a:rPr>
              <a:t>Ingresar a </a:t>
            </a:r>
            <a:r>
              <a:rPr lang="es-AR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https://bootstrap.pypa.io/get-pip.py</a:t>
            </a:r>
            <a:r>
              <a:rPr lang="es-AR" dirty="0">
                <a:solidFill>
                  <a:schemeClr val="bg1"/>
                </a:solidFill>
              </a:rPr>
              <a:t>.</a:t>
            </a:r>
            <a:endParaRPr lang="es-AR" sz="1600" dirty="0">
              <a:solidFill>
                <a:schemeClr val="bg1"/>
              </a:solidFill>
            </a:endParaRPr>
          </a:p>
          <a:p>
            <a:pPr lvl="0"/>
            <a:r>
              <a:rPr lang="es-AR" dirty="0">
                <a:solidFill>
                  <a:schemeClr val="bg1"/>
                </a:solidFill>
              </a:rPr>
              <a:t>Descargar el archivo get-pip.py en EL </a:t>
            </a:r>
            <a:r>
              <a:rPr lang="es-ES" dirty="0">
                <a:solidFill>
                  <a:schemeClr val="bg1"/>
                </a:solidFill>
              </a:rPr>
              <a:t>DIRECTORIO_DE_INSTALACION </a:t>
            </a:r>
          </a:p>
          <a:p>
            <a:r>
              <a:rPr lang="es-AR" dirty="0">
                <a:solidFill>
                  <a:schemeClr val="bg1"/>
                </a:solidFill>
              </a:rPr>
              <a:t>Ubicarse en la ruta donde se descargó el get-pip.py</a:t>
            </a:r>
            <a:endParaRPr lang="es-AR" sz="1600" dirty="0">
              <a:solidFill>
                <a:schemeClr val="bg1"/>
              </a:solidFill>
            </a:endParaRPr>
          </a:p>
          <a:p>
            <a:pPr lvl="1"/>
            <a:r>
              <a:rPr lang="es-AR" dirty="0" err="1">
                <a:solidFill>
                  <a:schemeClr val="bg1"/>
                </a:solidFill>
              </a:rPr>
              <a:t>python</a:t>
            </a:r>
            <a:r>
              <a:rPr lang="es-AR" dirty="0">
                <a:solidFill>
                  <a:schemeClr val="bg1"/>
                </a:solidFill>
              </a:rPr>
              <a:t> –m get-pip.py </a:t>
            </a:r>
          </a:p>
          <a:p>
            <a:pPr lvl="1"/>
            <a:r>
              <a:rPr lang="es-AR" sz="1400" dirty="0" err="1">
                <a:solidFill>
                  <a:schemeClr val="bg1"/>
                </a:solidFill>
              </a:rPr>
              <a:t>Ó</a:t>
            </a:r>
            <a:r>
              <a:rPr lang="es-AR" sz="1400" dirty="0">
                <a:solidFill>
                  <a:schemeClr val="bg1"/>
                </a:solidFill>
              </a:rPr>
              <a:t> </a:t>
            </a:r>
            <a:r>
              <a:rPr lang="es-AR" sz="1400" dirty="0" err="1">
                <a:solidFill>
                  <a:schemeClr val="bg1"/>
                </a:solidFill>
              </a:rPr>
              <a:t>python</a:t>
            </a:r>
            <a:r>
              <a:rPr lang="es-AR" sz="1400" dirty="0">
                <a:solidFill>
                  <a:schemeClr val="bg1"/>
                </a:solidFill>
              </a:rPr>
              <a:t> get-pip.py </a:t>
            </a:r>
            <a:endParaRPr lang="es-AR" sz="1050" dirty="0">
              <a:solidFill>
                <a:schemeClr val="bg1"/>
              </a:solidFill>
            </a:endParaRPr>
          </a:p>
          <a:p>
            <a:pPr lvl="1"/>
            <a:endParaRPr lang="es-AR" sz="1400"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Esto </a:t>
            </a:r>
            <a:r>
              <a:rPr lang="es-AR" dirty="0" err="1">
                <a:solidFill>
                  <a:schemeClr val="bg1"/>
                </a:solidFill>
              </a:rPr>
              <a:t>ejcutara</a:t>
            </a:r>
            <a:r>
              <a:rPr lang="es-AR" dirty="0">
                <a:solidFill>
                  <a:schemeClr val="bg1"/>
                </a:solidFill>
              </a:rPr>
              <a:t> instalación de </a:t>
            </a:r>
            <a:r>
              <a:rPr lang="es-AR" dirty="0" err="1">
                <a:solidFill>
                  <a:schemeClr val="bg1"/>
                </a:solidFill>
              </a:rPr>
              <a:t>pip</a:t>
            </a:r>
            <a:r>
              <a:rPr lang="es-AR" dirty="0">
                <a:solidFill>
                  <a:schemeClr val="bg1"/>
                </a:solidFill>
              </a:rPr>
              <a:t> utilizando Python</a:t>
            </a:r>
            <a:r>
              <a:rPr lang="es-ES" dirty="0">
                <a:solidFill>
                  <a:schemeClr val="bg1"/>
                </a:solidFill>
              </a:rPr>
              <a:t>.</a:t>
            </a:r>
            <a:endParaRPr lang="es-AR" sz="1600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3BEAA3D-F1B2-424B-BE47-C63A5F37E4C9}"/>
              </a:ext>
            </a:extLst>
          </p:cNvPr>
          <p:cNvSpPr/>
          <p:nvPr/>
        </p:nvSpPr>
        <p:spPr>
          <a:xfrm>
            <a:off x="7541705" y="6090406"/>
            <a:ext cx="42112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Mervin Díaz</a:t>
            </a:r>
          </a:p>
          <a:p>
            <a:r>
              <a:rPr lang="es-AR" sz="1600" dirty="0">
                <a:hlinkClick r:id="rId4"/>
              </a:rPr>
              <a:t>https://www.linkedin.com/in/mervindiazlugo/</a:t>
            </a:r>
            <a:endParaRPr lang="es-ES" sz="1600" b="1" cap="none" spc="0" dirty="0">
              <a:ln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9833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9274E-9E8B-4CD7-A297-18276829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833" y="813393"/>
            <a:ext cx="8775697" cy="639831"/>
          </a:xfrm>
        </p:spPr>
        <p:txBody>
          <a:bodyPr>
            <a:normAutofit/>
          </a:bodyPr>
          <a:lstStyle/>
          <a:p>
            <a:r>
              <a:rPr lang="es-AR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Instalación</a:t>
            </a:r>
            <a:r>
              <a:rPr lang="es-AR" sz="3200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AR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 Configuración de PIP</a:t>
            </a:r>
          </a:p>
        </p:txBody>
      </p:sp>
      <p:pic>
        <p:nvPicPr>
          <p:cNvPr id="5122" name="Picture 2" descr="Resultado de imagen para pip python">
            <a:extLst>
              <a:ext uri="{FF2B5EF4-FFF2-40B4-BE49-F238E27FC236}">
                <a16:creationId xmlns:a16="http://schemas.microsoft.com/office/drawing/2014/main" id="{6096EF05-3172-4C53-B804-A6C28BFE3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9"/>
          <a:stretch/>
        </p:blipFill>
        <p:spPr bwMode="auto">
          <a:xfrm>
            <a:off x="66427" y="2283698"/>
            <a:ext cx="1569722" cy="142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580087-89D8-4F58-B181-2FC42F5B5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4833" y="1699840"/>
            <a:ext cx="8809349" cy="2591950"/>
          </a:xfrm>
        </p:spPr>
        <p:txBody>
          <a:bodyPr>
            <a:noAutofit/>
          </a:bodyPr>
          <a:lstStyle/>
          <a:p>
            <a:pPr lvl="0"/>
            <a:r>
              <a:rPr lang="es-AR" dirty="0">
                <a:solidFill>
                  <a:schemeClr val="bg1"/>
                </a:solidFill>
              </a:rPr>
              <a:t>Una vez que se haya ejecutado la instalación de </a:t>
            </a:r>
            <a:r>
              <a:rPr lang="es-AR" dirty="0" err="1">
                <a:solidFill>
                  <a:schemeClr val="bg1"/>
                </a:solidFill>
              </a:rPr>
              <a:t>pip</a:t>
            </a:r>
            <a:r>
              <a:rPr lang="es-AR" dirty="0">
                <a:solidFill>
                  <a:schemeClr val="bg1"/>
                </a:solidFill>
              </a:rPr>
              <a:t>, se debe corroborar nuevamente que esta se pueda ejecutar desde la ventana de comandos.</a:t>
            </a:r>
            <a:endParaRPr lang="es-AR" sz="1600" dirty="0">
              <a:solidFill>
                <a:schemeClr val="bg1"/>
              </a:solidFill>
            </a:endParaRPr>
          </a:p>
          <a:p>
            <a:pPr lvl="0"/>
            <a:r>
              <a:rPr lang="es-AR" dirty="0">
                <a:solidFill>
                  <a:schemeClr val="bg1"/>
                </a:solidFill>
              </a:rPr>
              <a:t>Escribir en el </a:t>
            </a:r>
            <a:r>
              <a:rPr lang="es-AR" dirty="0" err="1">
                <a:solidFill>
                  <a:schemeClr val="bg1"/>
                </a:solidFill>
              </a:rPr>
              <a:t>powershell</a:t>
            </a:r>
            <a:r>
              <a:rPr lang="es-AR" dirty="0">
                <a:solidFill>
                  <a:schemeClr val="bg1"/>
                </a:solidFill>
              </a:rPr>
              <a:t> o en la ventana de comandos:</a:t>
            </a:r>
            <a:endParaRPr lang="es-AR" sz="1600" dirty="0">
              <a:solidFill>
                <a:schemeClr val="bg1"/>
              </a:solidFill>
            </a:endParaRPr>
          </a:p>
          <a:p>
            <a:pPr lvl="1"/>
            <a:r>
              <a:rPr lang="es-AR" dirty="0" err="1">
                <a:solidFill>
                  <a:schemeClr val="bg1"/>
                </a:solidFill>
              </a:rPr>
              <a:t>pip</a:t>
            </a:r>
            <a:r>
              <a:rPr lang="es-AR" dirty="0">
                <a:solidFill>
                  <a:schemeClr val="bg1"/>
                </a:solidFill>
              </a:rPr>
              <a:t> –</a:t>
            </a:r>
            <a:r>
              <a:rPr lang="es-AR" dirty="0" err="1">
                <a:solidFill>
                  <a:schemeClr val="bg1"/>
                </a:solidFill>
              </a:rPr>
              <a:t>version</a:t>
            </a:r>
            <a:endParaRPr lang="es-AR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A811678-AAF3-4CBF-AE3E-B0F84B926673}"/>
              </a:ext>
            </a:extLst>
          </p:cNvPr>
          <p:cNvSpPr/>
          <p:nvPr/>
        </p:nvSpPr>
        <p:spPr>
          <a:xfrm>
            <a:off x="7541705" y="6090406"/>
            <a:ext cx="42112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Mervin Díaz</a:t>
            </a:r>
          </a:p>
          <a:p>
            <a:r>
              <a:rPr lang="es-AR" sz="1600" dirty="0">
                <a:hlinkClick r:id="rId3"/>
              </a:rPr>
              <a:t>https://www.linkedin.com/in/mervindiazlugo/</a:t>
            </a:r>
            <a:endParaRPr lang="es-ES" sz="1600" b="1" cap="none" spc="0" dirty="0">
              <a:ln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9683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9274E-9E8B-4CD7-A297-18276829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579" y="650244"/>
            <a:ext cx="8775697" cy="639831"/>
          </a:xfrm>
        </p:spPr>
        <p:txBody>
          <a:bodyPr>
            <a:normAutofit fontScale="90000"/>
          </a:bodyPr>
          <a:lstStyle/>
          <a:p>
            <a:r>
              <a:rPr lang="es-ES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Añadiendo las Variables de Entorno A Windows</a:t>
            </a:r>
            <a:endParaRPr lang="es-AR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122" name="Picture 2" descr="Resultado de imagen para pip python">
            <a:extLst>
              <a:ext uri="{FF2B5EF4-FFF2-40B4-BE49-F238E27FC236}">
                <a16:creationId xmlns:a16="http://schemas.microsoft.com/office/drawing/2014/main" id="{6096EF05-3172-4C53-B804-A6C28BFE3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9"/>
          <a:stretch/>
        </p:blipFill>
        <p:spPr bwMode="auto">
          <a:xfrm>
            <a:off x="66427" y="2283698"/>
            <a:ext cx="1569722" cy="142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580087-89D8-4F58-B181-2FC42F5B5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579" y="1847941"/>
            <a:ext cx="9538282" cy="371998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s-ES" dirty="0">
                <a:solidFill>
                  <a:schemeClr val="bg1"/>
                </a:solidFill>
              </a:rPr>
              <a:t>Las variables de entorno forman un conjunto de valores dinámicos que normalmente afectan al comportamiento de los procesos en una computadora. 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1"/>
                </a:solidFill>
              </a:rPr>
              <a:t>A continuación, se describen el conjunto de variables de entorno que deben ser incluidas hasta este punto.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5766355-A0BC-49AF-A901-82928848269F}"/>
              </a:ext>
            </a:extLst>
          </p:cNvPr>
          <p:cNvSpPr/>
          <p:nvPr/>
        </p:nvSpPr>
        <p:spPr>
          <a:xfrm>
            <a:off x="7541705" y="6090406"/>
            <a:ext cx="42112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Mervin Díaz</a:t>
            </a:r>
          </a:p>
          <a:p>
            <a:r>
              <a:rPr lang="es-AR" sz="1600" dirty="0">
                <a:hlinkClick r:id="rId3"/>
              </a:rPr>
              <a:t>https://www.linkedin.com/in/mervindiazlugo/</a:t>
            </a:r>
            <a:endParaRPr lang="es-ES" sz="1600" b="1" cap="none" spc="0" dirty="0">
              <a:ln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8787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9274E-9E8B-4CD7-A297-18276829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579" y="650244"/>
            <a:ext cx="8775697" cy="639831"/>
          </a:xfrm>
        </p:spPr>
        <p:txBody>
          <a:bodyPr>
            <a:normAutofit fontScale="90000"/>
          </a:bodyPr>
          <a:lstStyle/>
          <a:p>
            <a:r>
              <a:rPr lang="es-ES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Añadiendo las Variables de Entorno A Windows</a:t>
            </a:r>
            <a:endParaRPr lang="es-AR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122" name="Picture 2" descr="Resultado de imagen para pip python">
            <a:extLst>
              <a:ext uri="{FF2B5EF4-FFF2-40B4-BE49-F238E27FC236}">
                <a16:creationId xmlns:a16="http://schemas.microsoft.com/office/drawing/2014/main" id="{6096EF05-3172-4C53-B804-A6C28BFE3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9"/>
          <a:stretch/>
        </p:blipFill>
        <p:spPr bwMode="auto">
          <a:xfrm>
            <a:off x="66427" y="2283698"/>
            <a:ext cx="1569722" cy="142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580087-89D8-4F58-B181-2FC42F5B5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579" y="1847940"/>
            <a:ext cx="9538282" cy="4636749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s-ES" dirty="0">
                <a:solidFill>
                  <a:schemeClr val="bg1"/>
                </a:solidFill>
              </a:rPr>
              <a:t>Para añadirlas siga los siguientes pasos: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1"/>
                </a:solidFill>
              </a:rPr>
              <a:t>a.	Presione la tecla Windows + Inter-Pausa 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1"/>
                </a:solidFill>
              </a:rPr>
              <a:t>b.	Se abrirá la ventana de propiedades del sistema.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1"/>
                </a:solidFill>
              </a:rPr>
              <a:t>c.	Haga clic en el enlace Configuración avanzada del sistema.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1"/>
                </a:solidFill>
              </a:rPr>
              <a:t>d.	Haga clic en Variables de entorno.</a:t>
            </a:r>
          </a:p>
          <a:p>
            <a:pPr marL="457200" lvl="0" indent="-457200">
              <a:buAutoNum type="alphaLcPeriod" startAt="5"/>
            </a:pPr>
            <a:r>
              <a:rPr lang="es-ES" dirty="0">
                <a:solidFill>
                  <a:schemeClr val="bg1"/>
                </a:solidFill>
              </a:rPr>
              <a:t>Seleccione dentro de VARIABLES DEL SISTEMA la variable </a:t>
            </a:r>
            <a:r>
              <a:rPr lang="es-ES" dirty="0" err="1">
                <a:solidFill>
                  <a:schemeClr val="bg1"/>
                </a:solidFill>
              </a:rPr>
              <a:t>Path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marL="457200" lvl="0" indent="-457200">
              <a:buAutoNum type="alphaLcPeriod" startAt="5"/>
            </a:pPr>
            <a:r>
              <a:rPr lang="es-ES" dirty="0">
                <a:solidFill>
                  <a:schemeClr val="bg1"/>
                </a:solidFill>
              </a:rPr>
              <a:t>Haga clic en editar, se deben visualizar las ventanas de la siguiente manera.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A6232C1-2BB9-406F-AB7F-A0AB5B5DAEB6}"/>
              </a:ext>
            </a:extLst>
          </p:cNvPr>
          <p:cNvSpPr/>
          <p:nvPr/>
        </p:nvSpPr>
        <p:spPr>
          <a:xfrm>
            <a:off x="7541705" y="6090406"/>
            <a:ext cx="42112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Mervin Díaz</a:t>
            </a:r>
          </a:p>
          <a:p>
            <a:r>
              <a:rPr lang="es-AR" sz="1600" dirty="0">
                <a:hlinkClick r:id="rId3"/>
              </a:rPr>
              <a:t>https://www.linkedin.com/in/mervindiazlugo/</a:t>
            </a:r>
            <a:endParaRPr lang="es-ES" sz="1600" b="1" cap="none" spc="0" dirty="0">
              <a:ln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7916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9274E-9E8B-4CD7-A297-18276829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579" y="650244"/>
            <a:ext cx="8775697" cy="639831"/>
          </a:xfrm>
        </p:spPr>
        <p:txBody>
          <a:bodyPr>
            <a:normAutofit fontScale="90000"/>
          </a:bodyPr>
          <a:lstStyle/>
          <a:p>
            <a:r>
              <a:rPr lang="es-ES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Añadiendo las Variables de Entorno A Windows</a:t>
            </a:r>
            <a:endParaRPr lang="es-AR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122" name="Picture 2" descr="Resultado de imagen para pip python">
            <a:extLst>
              <a:ext uri="{FF2B5EF4-FFF2-40B4-BE49-F238E27FC236}">
                <a16:creationId xmlns:a16="http://schemas.microsoft.com/office/drawing/2014/main" id="{6096EF05-3172-4C53-B804-A6C28BFE3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9"/>
          <a:stretch/>
        </p:blipFill>
        <p:spPr bwMode="auto">
          <a:xfrm>
            <a:off x="66427" y="2283698"/>
            <a:ext cx="1569722" cy="142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AB0179B-8DE8-4740-B6D4-EF89E700885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1" t="2869" b="13676"/>
          <a:stretch/>
        </p:blipFill>
        <p:spPr bwMode="auto">
          <a:xfrm>
            <a:off x="1894767" y="1480617"/>
            <a:ext cx="8677320" cy="44546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95652B6-BCE3-44BC-8234-A640CB0F0616}"/>
              </a:ext>
            </a:extLst>
          </p:cNvPr>
          <p:cNvSpPr/>
          <p:nvPr/>
        </p:nvSpPr>
        <p:spPr>
          <a:xfrm>
            <a:off x="7541705" y="6090406"/>
            <a:ext cx="42112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Mervin Díaz</a:t>
            </a:r>
          </a:p>
          <a:p>
            <a:r>
              <a:rPr lang="es-AR" sz="1600" dirty="0">
                <a:hlinkClick r:id="rId4"/>
              </a:rPr>
              <a:t>https://www.linkedin.com/in/mervindiazlugo/</a:t>
            </a:r>
            <a:endParaRPr lang="es-ES" sz="1600" b="1" cap="none" spc="0" dirty="0">
              <a:ln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8003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9274E-9E8B-4CD7-A297-18276829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579" y="650244"/>
            <a:ext cx="8775697" cy="639831"/>
          </a:xfrm>
        </p:spPr>
        <p:txBody>
          <a:bodyPr>
            <a:normAutofit fontScale="90000"/>
          </a:bodyPr>
          <a:lstStyle/>
          <a:p>
            <a:r>
              <a:rPr lang="es-ES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Añadiendo las Variables de Entorno A Windows</a:t>
            </a:r>
            <a:endParaRPr lang="es-AR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122" name="Picture 2" descr="Resultado de imagen para pip python">
            <a:extLst>
              <a:ext uri="{FF2B5EF4-FFF2-40B4-BE49-F238E27FC236}">
                <a16:creationId xmlns:a16="http://schemas.microsoft.com/office/drawing/2014/main" id="{6096EF05-3172-4C53-B804-A6C28BFE3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9"/>
          <a:stretch/>
        </p:blipFill>
        <p:spPr bwMode="auto">
          <a:xfrm>
            <a:off x="66427" y="2283698"/>
            <a:ext cx="1569722" cy="142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580087-89D8-4F58-B181-2FC42F5B5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467" y="1571007"/>
            <a:ext cx="9538282" cy="5031129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s-ES" dirty="0">
                <a:solidFill>
                  <a:schemeClr val="bg1"/>
                </a:solidFill>
              </a:rPr>
              <a:t>•Una vez aquí puede Añadir Nuevas Variables de Entorno y agregarlas una por una, o si lo prefiere puede pulsar el botón editar texto e incluirlas todas bajo el siguiente formato: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1"/>
                </a:solidFill>
              </a:rPr>
              <a:t>DIRECTORIO_DE_INSTALACION\; DIRECTORIO_DE_INSTALACION\python.exe;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1"/>
                </a:solidFill>
              </a:rPr>
              <a:t>DIRECTORIO_DE_INSTALACION\</a:t>
            </a:r>
            <a:r>
              <a:rPr lang="es-ES" dirty="0" err="1">
                <a:solidFill>
                  <a:schemeClr val="bg1"/>
                </a:solidFill>
              </a:rPr>
              <a:t>Lib</a:t>
            </a:r>
            <a:r>
              <a:rPr lang="es-ES" dirty="0">
                <a:solidFill>
                  <a:schemeClr val="bg1"/>
                </a:solidFill>
              </a:rPr>
              <a:t>;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1"/>
                </a:solidFill>
              </a:rPr>
              <a:t>DIRECTORIO_DE_INSTALACION\</a:t>
            </a:r>
            <a:r>
              <a:rPr lang="es-ES" dirty="0" err="1">
                <a:solidFill>
                  <a:schemeClr val="bg1"/>
                </a:solidFill>
              </a:rPr>
              <a:t>libs</a:t>
            </a:r>
            <a:r>
              <a:rPr lang="es-ES" dirty="0">
                <a:solidFill>
                  <a:schemeClr val="bg1"/>
                </a:solidFill>
              </a:rPr>
              <a:t>;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1"/>
                </a:solidFill>
              </a:rPr>
              <a:t>DIRECTORIO_DE_INSTALACION\Lib\</a:t>
            </a:r>
            <a:r>
              <a:rPr lang="es-ES" dirty="0" err="1">
                <a:solidFill>
                  <a:schemeClr val="bg1"/>
                </a:solidFill>
              </a:rPr>
              <a:t>site-packages</a:t>
            </a:r>
            <a:r>
              <a:rPr lang="es-ES" dirty="0">
                <a:solidFill>
                  <a:schemeClr val="bg1"/>
                </a:solidFill>
              </a:rPr>
              <a:t>;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1"/>
                </a:solidFill>
              </a:rPr>
              <a:t>DIRECTORIO_DE_INSTALACION \Scripts\;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E98EE62-F806-44D2-8439-474287439E62}"/>
              </a:ext>
            </a:extLst>
          </p:cNvPr>
          <p:cNvSpPr/>
          <p:nvPr/>
        </p:nvSpPr>
        <p:spPr>
          <a:xfrm>
            <a:off x="7541705" y="6090406"/>
            <a:ext cx="42112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Mervin Díaz</a:t>
            </a:r>
          </a:p>
          <a:p>
            <a:r>
              <a:rPr lang="es-AR" sz="1600" dirty="0">
                <a:hlinkClick r:id="rId3"/>
              </a:rPr>
              <a:t>https://www.linkedin.com/in/mervindiazlugo/</a:t>
            </a:r>
            <a:endParaRPr lang="es-ES" sz="1600" b="1" cap="none" spc="0" dirty="0">
              <a:ln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61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9274E-9E8B-4CD7-A297-18276829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579" y="650244"/>
            <a:ext cx="8775697" cy="639831"/>
          </a:xfrm>
        </p:spPr>
        <p:txBody>
          <a:bodyPr>
            <a:normAutofit/>
          </a:bodyPr>
          <a:lstStyle/>
          <a:p>
            <a:r>
              <a:rPr lang="es-ES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Instalando Librerías en Python</a:t>
            </a:r>
            <a:endParaRPr lang="es-AR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122" name="Picture 2" descr="Resultado de imagen para pip python">
            <a:extLst>
              <a:ext uri="{FF2B5EF4-FFF2-40B4-BE49-F238E27FC236}">
                <a16:creationId xmlns:a16="http://schemas.microsoft.com/office/drawing/2014/main" id="{6096EF05-3172-4C53-B804-A6C28BFE3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9"/>
          <a:stretch/>
        </p:blipFill>
        <p:spPr bwMode="auto">
          <a:xfrm>
            <a:off x="66427" y="2283698"/>
            <a:ext cx="1569722" cy="142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580087-89D8-4F58-B181-2FC42F5B5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467" y="1571007"/>
            <a:ext cx="9538282" cy="5031129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s-ES" dirty="0">
                <a:solidFill>
                  <a:schemeClr val="bg1"/>
                </a:solidFill>
              </a:rPr>
              <a:t>Una vez que hayamos configurado </a:t>
            </a:r>
            <a:r>
              <a:rPr lang="es-ES" dirty="0" err="1">
                <a:solidFill>
                  <a:schemeClr val="bg1"/>
                </a:solidFill>
              </a:rPr>
              <a:t>python</a:t>
            </a:r>
            <a:r>
              <a:rPr lang="es-ES" dirty="0">
                <a:solidFill>
                  <a:schemeClr val="bg1"/>
                </a:solidFill>
              </a:rPr>
              <a:t> es importante instalar vía consola (CMD) o PowerShell algunas librerías necesarias para ejecutar los scripts.</a:t>
            </a:r>
          </a:p>
          <a:p>
            <a:pPr marL="0" lvl="0" indent="0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s-ES" dirty="0">
                <a:solidFill>
                  <a:schemeClr val="bg1"/>
                </a:solidFill>
              </a:rPr>
              <a:t>Estas librerías una vez descargadas desde su respectivo repositorio e instalada, se almacenará en el directorio: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1"/>
                </a:solidFill>
              </a:rPr>
              <a:t> [</a:t>
            </a:r>
            <a:r>
              <a:rPr lang="es-ES" dirty="0" err="1">
                <a:solidFill>
                  <a:schemeClr val="bg1"/>
                </a:solidFill>
              </a:rPr>
              <a:t>Ruta_Instalacion_Python</a:t>
            </a:r>
            <a:r>
              <a:rPr lang="es-ES" dirty="0">
                <a:solidFill>
                  <a:schemeClr val="bg1"/>
                </a:solidFill>
              </a:rPr>
              <a:t>]\</a:t>
            </a:r>
            <a:r>
              <a:rPr lang="es-ES" dirty="0" err="1">
                <a:solidFill>
                  <a:schemeClr val="bg1"/>
                </a:solidFill>
              </a:rPr>
              <a:t>Lib</a:t>
            </a:r>
            <a:r>
              <a:rPr lang="es-ES" dirty="0">
                <a:solidFill>
                  <a:schemeClr val="bg1"/>
                </a:solidFill>
              </a:rPr>
              <a:t>\</a:t>
            </a:r>
            <a:r>
              <a:rPr lang="es-ES" dirty="0" err="1">
                <a:solidFill>
                  <a:schemeClr val="bg1"/>
                </a:solidFill>
              </a:rPr>
              <a:t>site-packages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87C097F-BCBA-4B9F-BFAC-9FADC96AD5B4}"/>
              </a:ext>
            </a:extLst>
          </p:cNvPr>
          <p:cNvSpPr/>
          <p:nvPr/>
        </p:nvSpPr>
        <p:spPr>
          <a:xfrm>
            <a:off x="7541705" y="6090406"/>
            <a:ext cx="42112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Mervin Díaz</a:t>
            </a:r>
          </a:p>
          <a:p>
            <a:r>
              <a:rPr lang="es-AR" sz="1600" dirty="0">
                <a:hlinkClick r:id="rId3"/>
              </a:rPr>
              <a:t>https://www.linkedin.com/in/mervindiazlugo/</a:t>
            </a:r>
            <a:endParaRPr lang="es-ES" sz="1600" b="1" cap="none" spc="0" dirty="0">
              <a:ln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7314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9274E-9E8B-4CD7-A297-18276829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579" y="650244"/>
            <a:ext cx="8775697" cy="639831"/>
          </a:xfrm>
        </p:spPr>
        <p:txBody>
          <a:bodyPr>
            <a:normAutofit/>
          </a:bodyPr>
          <a:lstStyle/>
          <a:p>
            <a:r>
              <a:rPr lang="es-ES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Instalando Librerías en Python</a:t>
            </a:r>
            <a:endParaRPr lang="es-AR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122" name="Picture 2" descr="Resultado de imagen para pip python">
            <a:extLst>
              <a:ext uri="{FF2B5EF4-FFF2-40B4-BE49-F238E27FC236}">
                <a16:creationId xmlns:a16="http://schemas.microsoft.com/office/drawing/2014/main" id="{6096EF05-3172-4C53-B804-A6C28BFE3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9"/>
          <a:stretch/>
        </p:blipFill>
        <p:spPr bwMode="auto">
          <a:xfrm>
            <a:off x="66427" y="2283698"/>
            <a:ext cx="1569722" cy="142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580087-89D8-4F58-B181-2FC42F5B5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467" y="1571007"/>
            <a:ext cx="9538282" cy="4636749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s-ES" dirty="0">
                <a:solidFill>
                  <a:schemeClr val="bg1"/>
                </a:solidFill>
              </a:rPr>
              <a:t>Las librerías utilizadas inicialmente son las siguientes:</a:t>
            </a:r>
          </a:p>
          <a:p>
            <a:pPr marL="0" lvl="0" indent="0">
              <a:buNone/>
            </a:pPr>
            <a:endParaRPr lang="es-ES" b="1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s-ES" b="1" dirty="0" err="1">
                <a:solidFill>
                  <a:schemeClr val="bg1"/>
                </a:solidFill>
              </a:rPr>
              <a:t>Selenium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Webdriver</a:t>
            </a:r>
            <a:r>
              <a:rPr lang="es-ES" b="1" dirty="0">
                <a:solidFill>
                  <a:schemeClr val="bg1"/>
                </a:solidFill>
              </a:rPr>
              <a:t> para Python.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1"/>
                </a:solidFill>
              </a:rPr>
              <a:t>Utilizada para automatizar la interacción con el </a:t>
            </a:r>
            <a:r>
              <a:rPr lang="es-ES" dirty="0" err="1">
                <a:solidFill>
                  <a:schemeClr val="bg1"/>
                </a:solidFill>
              </a:rPr>
              <a:t>WebBrowser</a:t>
            </a:r>
            <a:r>
              <a:rPr lang="es-ES" dirty="0">
                <a:solidFill>
                  <a:schemeClr val="bg1"/>
                </a:solidFill>
              </a:rPr>
              <a:t> desde </a:t>
            </a:r>
            <a:r>
              <a:rPr lang="es-ES" dirty="0" err="1">
                <a:solidFill>
                  <a:schemeClr val="bg1"/>
                </a:solidFill>
              </a:rPr>
              <a:t>pyhton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1"/>
                </a:solidFill>
              </a:rPr>
              <a:t>Para instalarlo, abre la consola y ejecuta el siguiente comando: </a:t>
            </a:r>
          </a:p>
          <a:p>
            <a:pPr marL="0" lvl="0" indent="0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s-ES" b="1" dirty="0" err="1">
                <a:solidFill>
                  <a:schemeClr val="bg1"/>
                </a:solidFill>
              </a:rPr>
              <a:t>pip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install</a:t>
            </a:r>
            <a:r>
              <a:rPr lang="es-ES" b="1" dirty="0">
                <a:solidFill>
                  <a:schemeClr val="bg1"/>
                </a:solidFill>
              </a:rPr>
              <a:t> -U </a:t>
            </a:r>
            <a:r>
              <a:rPr lang="es-ES" b="1" dirty="0" err="1">
                <a:solidFill>
                  <a:schemeClr val="bg1"/>
                </a:solidFill>
              </a:rPr>
              <a:t>selenium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93146DB-F77D-4901-A829-569CC50BD3BA}"/>
              </a:ext>
            </a:extLst>
          </p:cNvPr>
          <p:cNvSpPr/>
          <p:nvPr/>
        </p:nvSpPr>
        <p:spPr>
          <a:xfrm>
            <a:off x="7541705" y="6090406"/>
            <a:ext cx="42112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Mervin Díaz</a:t>
            </a:r>
          </a:p>
          <a:p>
            <a:r>
              <a:rPr lang="es-AR" sz="1600" dirty="0">
                <a:hlinkClick r:id="rId3"/>
              </a:rPr>
              <a:t>https://www.linkedin.com/in/mervindiazlugo/</a:t>
            </a:r>
            <a:endParaRPr lang="es-ES" sz="1600" b="1" cap="none" spc="0" dirty="0">
              <a:ln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5525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9274E-9E8B-4CD7-A297-18276829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579" y="650244"/>
            <a:ext cx="8775697" cy="639831"/>
          </a:xfrm>
        </p:spPr>
        <p:txBody>
          <a:bodyPr>
            <a:normAutofit/>
          </a:bodyPr>
          <a:lstStyle/>
          <a:p>
            <a:r>
              <a:rPr lang="es-ES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Instalando Librerías en Python</a:t>
            </a:r>
            <a:endParaRPr lang="es-AR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122" name="Picture 2" descr="Resultado de imagen para pip python">
            <a:extLst>
              <a:ext uri="{FF2B5EF4-FFF2-40B4-BE49-F238E27FC236}">
                <a16:creationId xmlns:a16="http://schemas.microsoft.com/office/drawing/2014/main" id="{6096EF05-3172-4C53-B804-A6C28BFE3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9"/>
          <a:stretch/>
        </p:blipFill>
        <p:spPr bwMode="auto">
          <a:xfrm>
            <a:off x="66427" y="2283698"/>
            <a:ext cx="1569722" cy="142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580087-89D8-4F58-B181-2FC42F5B5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467" y="1571007"/>
            <a:ext cx="9538282" cy="5031129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s-ES" dirty="0">
                <a:solidFill>
                  <a:schemeClr val="bg1"/>
                </a:solidFill>
              </a:rPr>
              <a:t>Las librerías utilizadas inicialmente son las siguientes:</a:t>
            </a:r>
          </a:p>
          <a:p>
            <a:pPr marL="0" lvl="0" indent="0">
              <a:buNone/>
            </a:pPr>
            <a:r>
              <a:rPr lang="es-ES" b="1" dirty="0" err="1">
                <a:solidFill>
                  <a:schemeClr val="bg1"/>
                </a:solidFill>
              </a:rPr>
              <a:t>Pytest</a:t>
            </a:r>
            <a:r>
              <a:rPr lang="es-ES" b="1" dirty="0">
                <a:solidFill>
                  <a:schemeClr val="bg1"/>
                </a:solidFill>
              </a:rPr>
              <a:t>.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1"/>
                </a:solidFill>
              </a:rPr>
              <a:t>Simplifica la ejecución de los test con soporte para </a:t>
            </a:r>
            <a:r>
              <a:rPr lang="es-ES" dirty="0" err="1">
                <a:solidFill>
                  <a:schemeClr val="bg1"/>
                </a:solidFill>
              </a:rPr>
              <a:t>testing</a:t>
            </a:r>
            <a:r>
              <a:rPr lang="es-ES" dirty="0">
                <a:solidFill>
                  <a:schemeClr val="bg1"/>
                </a:solidFill>
              </a:rPr>
              <a:t> funcional y librerías.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1"/>
                </a:solidFill>
              </a:rPr>
              <a:t>Se instala de la siguiente manera: </a:t>
            </a:r>
          </a:p>
          <a:p>
            <a:pPr marL="0" lvl="0" indent="0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s-ES" b="1" dirty="0" err="1">
                <a:solidFill>
                  <a:schemeClr val="bg1"/>
                </a:solidFill>
              </a:rPr>
              <a:t>python</a:t>
            </a:r>
            <a:r>
              <a:rPr lang="es-ES" b="1" dirty="0">
                <a:solidFill>
                  <a:schemeClr val="bg1"/>
                </a:solidFill>
              </a:rPr>
              <a:t> -m </a:t>
            </a:r>
            <a:r>
              <a:rPr lang="es-ES" b="1" dirty="0" err="1">
                <a:solidFill>
                  <a:schemeClr val="bg1"/>
                </a:solidFill>
              </a:rPr>
              <a:t>pip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install</a:t>
            </a:r>
            <a:r>
              <a:rPr lang="es-ES" b="1" dirty="0">
                <a:solidFill>
                  <a:schemeClr val="bg1"/>
                </a:solidFill>
              </a:rPr>
              <a:t> -U </a:t>
            </a:r>
            <a:r>
              <a:rPr lang="es-ES" b="1" dirty="0" err="1">
                <a:solidFill>
                  <a:schemeClr val="bg1"/>
                </a:solidFill>
              </a:rPr>
              <a:t>pytest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D44CEA0-A994-4A82-B582-D75DA3111FC3}"/>
              </a:ext>
            </a:extLst>
          </p:cNvPr>
          <p:cNvSpPr/>
          <p:nvPr/>
        </p:nvSpPr>
        <p:spPr>
          <a:xfrm>
            <a:off x="7541705" y="6090406"/>
            <a:ext cx="42112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Mervin Díaz</a:t>
            </a:r>
          </a:p>
          <a:p>
            <a:r>
              <a:rPr lang="es-AR" sz="1600" dirty="0">
                <a:hlinkClick r:id="rId3"/>
              </a:rPr>
              <a:t>https://www.linkedin.com/in/mervindiazlugo/</a:t>
            </a:r>
            <a:endParaRPr lang="es-ES" sz="1600" b="1" cap="none" spc="0" dirty="0">
              <a:ln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9910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9274E-9E8B-4CD7-A297-18276829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579" y="650244"/>
            <a:ext cx="8775697" cy="639831"/>
          </a:xfrm>
        </p:spPr>
        <p:txBody>
          <a:bodyPr>
            <a:normAutofit/>
          </a:bodyPr>
          <a:lstStyle/>
          <a:p>
            <a:r>
              <a:rPr lang="es-ES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Instalando Librerías en Python</a:t>
            </a:r>
            <a:endParaRPr lang="es-AR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122" name="Picture 2" descr="Resultado de imagen para pip python">
            <a:extLst>
              <a:ext uri="{FF2B5EF4-FFF2-40B4-BE49-F238E27FC236}">
                <a16:creationId xmlns:a16="http://schemas.microsoft.com/office/drawing/2014/main" id="{6096EF05-3172-4C53-B804-A6C28BFE3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9"/>
          <a:stretch/>
        </p:blipFill>
        <p:spPr bwMode="auto">
          <a:xfrm>
            <a:off x="66427" y="2283698"/>
            <a:ext cx="1569722" cy="142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580087-89D8-4F58-B181-2FC42F5B5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467" y="1571007"/>
            <a:ext cx="9538282" cy="5031129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s-ES" dirty="0">
                <a:solidFill>
                  <a:schemeClr val="bg1"/>
                </a:solidFill>
              </a:rPr>
              <a:t>Las librerías utilizadas inicialmente son las siguientes:</a:t>
            </a:r>
          </a:p>
          <a:p>
            <a:pPr marL="0" lvl="0" indent="0">
              <a:buNone/>
            </a:pPr>
            <a:r>
              <a:rPr lang="es-ES" dirty="0" err="1">
                <a:solidFill>
                  <a:schemeClr val="bg1"/>
                </a:solidFill>
              </a:rPr>
              <a:t>Openpyxl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  <a:p>
            <a:pPr marL="0" lvl="0" indent="0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s-ES" dirty="0">
                <a:solidFill>
                  <a:schemeClr val="bg1"/>
                </a:solidFill>
              </a:rPr>
              <a:t>Con esta librería puedes leer y escribir archivos de formato Microsoft Excel 2010 en formato xlsx/</a:t>
            </a:r>
            <a:r>
              <a:rPr lang="es-ES" dirty="0" err="1">
                <a:solidFill>
                  <a:schemeClr val="bg1"/>
                </a:solidFill>
              </a:rPr>
              <a:t>xlsm</a:t>
            </a:r>
            <a:r>
              <a:rPr lang="es-ES" dirty="0">
                <a:solidFill>
                  <a:schemeClr val="bg1"/>
                </a:solidFill>
              </a:rPr>
              <a:t>/</a:t>
            </a:r>
            <a:r>
              <a:rPr lang="es-ES" dirty="0" err="1">
                <a:solidFill>
                  <a:schemeClr val="bg1"/>
                </a:solidFill>
              </a:rPr>
              <a:t>xltx</a:t>
            </a:r>
            <a:r>
              <a:rPr lang="es-ES" dirty="0">
                <a:solidFill>
                  <a:schemeClr val="bg1"/>
                </a:solidFill>
              </a:rPr>
              <a:t>/</a:t>
            </a:r>
            <a:r>
              <a:rPr lang="es-ES" dirty="0" err="1">
                <a:solidFill>
                  <a:schemeClr val="bg1"/>
                </a:solidFill>
              </a:rPr>
              <a:t>xltm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marL="0" lvl="0" indent="0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s-ES" b="1" dirty="0" err="1">
                <a:solidFill>
                  <a:schemeClr val="bg1"/>
                </a:solidFill>
              </a:rPr>
              <a:t>python</a:t>
            </a:r>
            <a:r>
              <a:rPr lang="es-ES" b="1" dirty="0">
                <a:solidFill>
                  <a:schemeClr val="bg1"/>
                </a:solidFill>
              </a:rPr>
              <a:t> -m </a:t>
            </a:r>
            <a:r>
              <a:rPr lang="es-ES" b="1" dirty="0" err="1">
                <a:solidFill>
                  <a:schemeClr val="bg1"/>
                </a:solidFill>
              </a:rPr>
              <a:t>pip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install</a:t>
            </a:r>
            <a:r>
              <a:rPr lang="es-ES" b="1" dirty="0">
                <a:solidFill>
                  <a:schemeClr val="bg1"/>
                </a:solidFill>
              </a:rPr>
              <a:t> -U </a:t>
            </a:r>
            <a:r>
              <a:rPr lang="es-ES" b="1" dirty="0" err="1">
                <a:solidFill>
                  <a:schemeClr val="bg1"/>
                </a:solidFill>
              </a:rPr>
              <a:t>openpyxl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F741A50-EA35-4967-89F8-D15FCCEE1E7C}"/>
              </a:ext>
            </a:extLst>
          </p:cNvPr>
          <p:cNvSpPr/>
          <p:nvPr/>
        </p:nvSpPr>
        <p:spPr>
          <a:xfrm>
            <a:off x="7541705" y="6090406"/>
            <a:ext cx="42112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Mervin Díaz</a:t>
            </a:r>
          </a:p>
          <a:p>
            <a:r>
              <a:rPr lang="es-AR" sz="1600" dirty="0">
                <a:hlinkClick r:id="rId3"/>
              </a:rPr>
              <a:t>https://www.linkedin.com/in/mervindiazlugo/</a:t>
            </a:r>
            <a:endParaRPr lang="es-ES" sz="1600" b="1" cap="none" spc="0" dirty="0">
              <a:ln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172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9274E-9E8B-4CD7-A297-18276829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7335"/>
          </a:xfrm>
        </p:spPr>
        <p:txBody>
          <a:bodyPr/>
          <a:lstStyle/>
          <a:p>
            <a:r>
              <a:rPr lang="es-AR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Instalación De Python Desde 0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580087-89D8-4F58-B181-2FC42F5B5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963"/>
            <a:ext cx="10515600" cy="462500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s-AR" dirty="0">
                <a:solidFill>
                  <a:schemeClr val="bg1"/>
                </a:solidFill>
              </a:rPr>
              <a:t>Desde la web de Python ubicada en </a:t>
            </a:r>
            <a:r>
              <a:rPr lang="es-AR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este</a:t>
            </a:r>
            <a:r>
              <a:rPr lang="es-AR" dirty="0">
                <a:solidFill>
                  <a:schemeClr val="bg1"/>
                </a:solidFill>
              </a:rPr>
              <a:t> enlace descargue la </a:t>
            </a:r>
            <a:r>
              <a:rPr lang="es-AR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Versión 3.6</a:t>
            </a:r>
            <a:r>
              <a:rPr lang="es-AR" dirty="0">
                <a:solidFill>
                  <a:schemeClr val="bg1"/>
                </a:solidFill>
              </a:rPr>
              <a:t>. o superior.</a:t>
            </a:r>
          </a:p>
          <a:p>
            <a:pPr marL="514350" lvl="0" indent="-514350">
              <a:buFont typeface="+mj-lt"/>
              <a:buAutoNum type="arabicPeriod"/>
            </a:pPr>
            <a:r>
              <a:rPr lang="es-AR" dirty="0">
                <a:solidFill>
                  <a:schemeClr val="bg1"/>
                </a:solidFill>
              </a:rPr>
              <a:t>Una vez que haya descargado el archivo .exe de instalación ejecútelo.</a:t>
            </a:r>
          </a:p>
          <a:p>
            <a:pPr marL="514350" lvl="0" indent="-514350">
              <a:buFont typeface="+mj-lt"/>
              <a:buAutoNum type="arabicPeriod"/>
            </a:pPr>
            <a:r>
              <a:rPr lang="es-AR" dirty="0">
                <a:solidFill>
                  <a:schemeClr val="bg1"/>
                </a:solidFill>
              </a:rPr>
              <a:t>En el siguiente paso se describe que debe tomar en cuenta durante la instalación.</a:t>
            </a:r>
            <a:endParaRPr lang="es-AR" sz="1800" dirty="0">
              <a:solidFill>
                <a:schemeClr val="bg1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s-AR" dirty="0">
                <a:solidFill>
                  <a:schemeClr val="bg1"/>
                </a:solidFill>
              </a:rPr>
              <a:t>La ruta de instalación por defecto de Python 3.6 corresponde a la carpeta de usuario. Pero podemos elegir una ruta distinta.</a:t>
            </a:r>
            <a:endParaRPr lang="es-AR" sz="1800" dirty="0">
              <a:solidFill>
                <a:schemeClr val="bg1"/>
              </a:solidFill>
            </a:endParaRPr>
          </a:p>
          <a:p>
            <a:pPr lvl="1"/>
            <a:r>
              <a:rPr lang="es-AR" dirty="0">
                <a:solidFill>
                  <a:schemeClr val="bg1"/>
                </a:solidFill>
              </a:rPr>
              <a:t>En ocasiones conviene mantener el conjunto de herramientas dentro de una misma ubicación. </a:t>
            </a:r>
            <a:endParaRPr lang="es-A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AR" dirty="0"/>
              <a:t>Ver Imagen: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0AC751B-A822-447C-87F2-BF80CD498E0D}"/>
              </a:ext>
            </a:extLst>
          </p:cNvPr>
          <p:cNvSpPr/>
          <p:nvPr/>
        </p:nvSpPr>
        <p:spPr>
          <a:xfrm>
            <a:off x="7541705" y="6090406"/>
            <a:ext cx="42112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Mervin Díaz</a:t>
            </a:r>
          </a:p>
          <a:p>
            <a:r>
              <a:rPr lang="es-AR" sz="1600" dirty="0">
                <a:hlinkClick r:id="rId4"/>
              </a:rPr>
              <a:t>https://www.linkedin.com/in/mervindiazlugo/</a:t>
            </a:r>
            <a:endParaRPr lang="es-ES" sz="1600" b="1" cap="none" spc="0" dirty="0">
              <a:ln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6969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9274E-9E8B-4CD7-A297-18276829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579" y="650244"/>
            <a:ext cx="8775697" cy="639831"/>
          </a:xfrm>
        </p:spPr>
        <p:txBody>
          <a:bodyPr>
            <a:normAutofit/>
          </a:bodyPr>
          <a:lstStyle/>
          <a:p>
            <a:r>
              <a:rPr lang="es-ES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Instalando Librerías en Python</a:t>
            </a:r>
            <a:endParaRPr lang="es-AR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122" name="Picture 2" descr="Resultado de imagen para pip python">
            <a:extLst>
              <a:ext uri="{FF2B5EF4-FFF2-40B4-BE49-F238E27FC236}">
                <a16:creationId xmlns:a16="http://schemas.microsoft.com/office/drawing/2014/main" id="{6096EF05-3172-4C53-B804-A6C28BFE3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9"/>
          <a:stretch/>
        </p:blipFill>
        <p:spPr bwMode="auto">
          <a:xfrm>
            <a:off x="66427" y="2283698"/>
            <a:ext cx="1569722" cy="142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580087-89D8-4F58-B181-2FC42F5B5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467" y="1571007"/>
            <a:ext cx="9538282" cy="5031129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s-ES" dirty="0">
                <a:solidFill>
                  <a:schemeClr val="bg1"/>
                </a:solidFill>
              </a:rPr>
              <a:t>Las librerías utilizadas inicialmente son las siguientes:</a:t>
            </a:r>
          </a:p>
          <a:p>
            <a:r>
              <a:rPr lang="es-ES" dirty="0" err="1">
                <a:solidFill>
                  <a:schemeClr val="bg1"/>
                </a:solidFill>
              </a:rPr>
              <a:t>Behave</a:t>
            </a:r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Es necesaria para la ejecución de test de </a:t>
            </a:r>
            <a:r>
              <a:rPr lang="es-ES" dirty="0" err="1">
                <a:solidFill>
                  <a:schemeClr val="bg1"/>
                </a:solidFill>
              </a:rPr>
              <a:t>Behavior</a:t>
            </a:r>
            <a:r>
              <a:rPr lang="es-ES" dirty="0">
                <a:solidFill>
                  <a:schemeClr val="bg1"/>
                </a:solidFill>
              </a:rPr>
              <a:t> Data </a:t>
            </a:r>
            <a:r>
              <a:rPr lang="es-ES" dirty="0" err="1">
                <a:solidFill>
                  <a:schemeClr val="bg1"/>
                </a:solidFill>
              </a:rPr>
              <a:t>Driven</a:t>
            </a:r>
            <a:endParaRPr lang="es-ES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b="1" dirty="0" err="1">
                <a:solidFill>
                  <a:schemeClr val="bg1"/>
                </a:solidFill>
              </a:rPr>
              <a:t>python</a:t>
            </a:r>
            <a:r>
              <a:rPr lang="es-ES" b="1" dirty="0">
                <a:solidFill>
                  <a:schemeClr val="bg1"/>
                </a:solidFill>
              </a:rPr>
              <a:t> -m </a:t>
            </a:r>
            <a:r>
              <a:rPr lang="es-ES" b="1" dirty="0" err="1">
                <a:solidFill>
                  <a:schemeClr val="bg1"/>
                </a:solidFill>
              </a:rPr>
              <a:t>pip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install</a:t>
            </a:r>
            <a:r>
              <a:rPr lang="es-ES" b="1" dirty="0">
                <a:solidFill>
                  <a:schemeClr val="bg1"/>
                </a:solidFill>
              </a:rPr>
              <a:t> -U </a:t>
            </a:r>
            <a:r>
              <a:rPr lang="es-ES" dirty="0" err="1">
                <a:solidFill>
                  <a:schemeClr val="bg1"/>
                </a:solidFill>
              </a:rPr>
              <a:t>behave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CC76A5A-2B3B-4ECC-9A2E-3AC3CBEE1F72}"/>
              </a:ext>
            </a:extLst>
          </p:cNvPr>
          <p:cNvSpPr/>
          <p:nvPr/>
        </p:nvSpPr>
        <p:spPr>
          <a:xfrm>
            <a:off x="7541705" y="6090406"/>
            <a:ext cx="42112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Mervin Díaz</a:t>
            </a:r>
          </a:p>
          <a:p>
            <a:r>
              <a:rPr lang="es-AR" sz="1600" dirty="0">
                <a:hlinkClick r:id="rId3"/>
              </a:rPr>
              <a:t>https://www.linkedin.com/in/mervindiazlugo/</a:t>
            </a:r>
            <a:endParaRPr lang="es-ES" sz="1600" b="1" cap="none" spc="0" dirty="0">
              <a:ln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712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9274E-9E8B-4CD7-A297-18276829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579" y="650244"/>
            <a:ext cx="8775697" cy="639831"/>
          </a:xfrm>
        </p:spPr>
        <p:txBody>
          <a:bodyPr>
            <a:normAutofit/>
          </a:bodyPr>
          <a:lstStyle/>
          <a:p>
            <a:r>
              <a:rPr lang="es-ES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Instalando Librerías en Python</a:t>
            </a:r>
            <a:endParaRPr lang="es-AR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122" name="Picture 2" descr="Resultado de imagen para pip python">
            <a:extLst>
              <a:ext uri="{FF2B5EF4-FFF2-40B4-BE49-F238E27FC236}">
                <a16:creationId xmlns:a16="http://schemas.microsoft.com/office/drawing/2014/main" id="{6096EF05-3172-4C53-B804-A6C28BFE3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9"/>
          <a:stretch/>
        </p:blipFill>
        <p:spPr bwMode="auto">
          <a:xfrm>
            <a:off x="66427" y="2283698"/>
            <a:ext cx="1569722" cy="142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580087-89D8-4F58-B181-2FC42F5B5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467" y="1571007"/>
            <a:ext cx="9538282" cy="5031129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s-ES" dirty="0">
                <a:solidFill>
                  <a:schemeClr val="bg1"/>
                </a:solidFill>
              </a:rPr>
              <a:t>Las librerías utilizadas inicialmente son las siguientes:</a:t>
            </a:r>
          </a:p>
          <a:p>
            <a:r>
              <a:rPr lang="es-ES" dirty="0" err="1">
                <a:solidFill>
                  <a:schemeClr val="bg1"/>
                </a:solidFill>
              </a:rPr>
              <a:t>allure-behave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allure-pytest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allure-python-commons</a:t>
            </a:r>
            <a:endParaRPr lang="es-ES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s-ES" dirty="0">
                <a:solidFill>
                  <a:schemeClr val="bg1"/>
                </a:solidFill>
              </a:rPr>
              <a:t>Estas </a:t>
            </a:r>
            <a:r>
              <a:rPr lang="es-ES" dirty="0" err="1">
                <a:solidFill>
                  <a:schemeClr val="bg1"/>
                </a:solidFill>
              </a:rPr>
              <a:t>librerias</a:t>
            </a:r>
            <a:r>
              <a:rPr lang="es-ES" dirty="0">
                <a:solidFill>
                  <a:schemeClr val="bg1"/>
                </a:solidFill>
              </a:rPr>
              <a:t> son necesarias para la generación de reportes con </a:t>
            </a:r>
            <a:r>
              <a:rPr lang="es-ES" dirty="0" err="1">
                <a:solidFill>
                  <a:schemeClr val="bg1"/>
                </a:solidFill>
              </a:rPr>
              <a:t>Allure</a:t>
            </a:r>
            <a:r>
              <a:rPr lang="es-ES" dirty="0">
                <a:solidFill>
                  <a:schemeClr val="bg1"/>
                </a:solidFill>
              </a:rPr>
              <a:t> Framework-</a:t>
            </a:r>
          </a:p>
          <a:p>
            <a:pPr marL="0" lvl="0" indent="0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b="1" dirty="0" err="1">
                <a:solidFill>
                  <a:schemeClr val="bg1"/>
                </a:solidFill>
              </a:rPr>
              <a:t>python</a:t>
            </a:r>
            <a:r>
              <a:rPr lang="es-ES" b="1" dirty="0">
                <a:solidFill>
                  <a:schemeClr val="bg1"/>
                </a:solidFill>
              </a:rPr>
              <a:t> -m </a:t>
            </a:r>
            <a:r>
              <a:rPr lang="es-ES" b="1" dirty="0" err="1">
                <a:solidFill>
                  <a:schemeClr val="bg1"/>
                </a:solidFill>
              </a:rPr>
              <a:t>pip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install</a:t>
            </a:r>
            <a:r>
              <a:rPr lang="es-ES" b="1" dirty="0">
                <a:solidFill>
                  <a:schemeClr val="bg1"/>
                </a:solidFill>
              </a:rPr>
              <a:t> -U </a:t>
            </a:r>
            <a:r>
              <a:rPr lang="es-ES" dirty="0" err="1">
                <a:solidFill>
                  <a:schemeClr val="bg1"/>
                </a:solidFill>
              </a:rPr>
              <a:t>allure-behave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FA93B4B-C64B-4FB5-BA27-809759EC4CBC}"/>
              </a:ext>
            </a:extLst>
          </p:cNvPr>
          <p:cNvSpPr/>
          <p:nvPr/>
        </p:nvSpPr>
        <p:spPr>
          <a:xfrm>
            <a:off x="7541705" y="6090406"/>
            <a:ext cx="42112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Mervin Díaz</a:t>
            </a:r>
          </a:p>
          <a:p>
            <a:r>
              <a:rPr lang="es-AR" sz="1600" dirty="0">
                <a:hlinkClick r:id="rId3"/>
              </a:rPr>
              <a:t>https://www.linkedin.com/in/mervindiazlugo/</a:t>
            </a:r>
            <a:endParaRPr lang="es-ES" sz="1600" b="1" cap="none" spc="0" dirty="0">
              <a:ln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304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9274E-9E8B-4CD7-A297-18276829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579" y="650244"/>
            <a:ext cx="8775697" cy="639831"/>
          </a:xfrm>
        </p:spPr>
        <p:txBody>
          <a:bodyPr>
            <a:normAutofit/>
          </a:bodyPr>
          <a:lstStyle/>
          <a:p>
            <a:r>
              <a:rPr lang="es-ES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Instalando Librerías en Python</a:t>
            </a:r>
            <a:endParaRPr lang="es-AR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122" name="Picture 2" descr="Resultado de imagen para pip python">
            <a:extLst>
              <a:ext uri="{FF2B5EF4-FFF2-40B4-BE49-F238E27FC236}">
                <a16:creationId xmlns:a16="http://schemas.microsoft.com/office/drawing/2014/main" id="{6096EF05-3172-4C53-B804-A6C28BFE3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9"/>
          <a:stretch/>
        </p:blipFill>
        <p:spPr bwMode="auto">
          <a:xfrm>
            <a:off x="66427" y="2283698"/>
            <a:ext cx="1569722" cy="142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580087-89D8-4F58-B181-2FC42F5B5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467" y="1571007"/>
            <a:ext cx="9538282" cy="5031129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s-ES" dirty="0">
                <a:solidFill>
                  <a:schemeClr val="bg1"/>
                </a:solidFill>
              </a:rPr>
              <a:t>Las librerías utilizadas inicialmente son las siguientes:</a:t>
            </a:r>
          </a:p>
          <a:p>
            <a:r>
              <a:rPr lang="es-ES" b="1" dirty="0" err="1">
                <a:solidFill>
                  <a:schemeClr val="bg1"/>
                </a:solidFill>
              </a:rPr>
              <a:t>Pillow</a:t>
            </a:r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Permite procesar imágenes para insertarlas en los reportes </a:t>
            </a:r>
            <a:r>
              <a:rPr lang="es-ES" dirty="0" err="1">
                <a:solidFill>
                  <a:schemeClr val="bg1"/>
                </a:solidFill>
              </a:rPr>
              <a:t>allure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s-E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b="1" dirty="0" err="1">
                <a:solidFill>
                  <a:schemeClr val="bg1"/>
                </a:solidFill>
              </a:rPr>
              <a:t>python</a:t>
            </a:r>
            <a:r>
              <a:rPr lang="es-ES" b="1" dirty="0">
                <a:solidFill>
                  <a:schemeClr val="bg1"/>
                </a:solidFill>
              </a:rPr>
              <a:t> -m </a:t>
            </a:r>
            <a:r>
              <a:rPr lang="es-ES" b="1" dirty="0" err="1">
                <a:solidFill>
                  <a:schemeClr val="bg1"/>
                </a:solidFill>
              </a:rPr>
              <a:t>pip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install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Pillow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925BDA6-98C9-4FD0-9630-1342832BD563}"/>
              </a:ext>
            </a:extLst>
          </p:cNvPr>
          <p:cNvSpPr/>
          <p:nvPr/>
        </p:nvSpPr>
        <p:spPr>
          <a:xfrm>
            <a:off x="7541705" y="6090406"/>
            <a:ext cx="42112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Mervin Díaz</a:t>
            </a:r>
          </a:p>
          <a:p>
            <a:r>
              <a:rPr lang="es-AR" sz="1600" dirty="0">
                <a:hlinkClick r:id="rId3"/>
              </a:rPr>
              <a:t>https://www.linkedin.com/in/mervindiazlugo/</a:t>
            </a:r>
            <a:endParaRPr lang="es-ES" sz="1600" b="1" cap="none" spc="0" dirty="0">
              <a:ln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0288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9274E-9E8B-4CD7-A297-18276829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579" y="650244"/>
            <a:ext cx="8775697" cy="639831"/>
          </a:xfrm>
        </p:spPr>
        <p:txBody>
          <a:bodyPr>
            <a:normAutofit/>
          </a:bodyPr>
          <a:lstStyle/>
          <a:p>
            <a:r>
              <a:rPr lang="es-ES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Instalando Librerías en Python</a:t>
            </a:r>
            <a:endParaRPr lang="es-AR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122" name="Picture 2" descr="Resultado de imagen para pip python">
            <a:extLst>
              <a:ext uri="{FF2B5EF4-FFF2-40B4-BE49-F238E27FC236}">
                <a16:creationId xmlns:a16="http://schemas.microsoft.com/office/drawing/2014/main" id="{6096EF05-3172-4C53-B804-A6C28BFE3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9"/>
          <a:stretch/>
        </p:blipFill>
        <p:spPr bwMode="auto">
          <a:xfrm>
            <a:off x="66427" y="2283698"/>
            <a:ext cx="1569722" cy="142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580087-89D8-4F58-B181-2FC42F5B5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467" y="1571007"/>
            <a:ext cx="9538282" cy="5031129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s-ES" dirty="0">
                <a:solidFill>
                  <a:schemeClr val="bg1"/>
                </a:solidFill>
              </a:rPr>
              <a:t>Las librerías utilizadas inicialmente son las siguientes:</a:t>
            </a:r>
          </a:p>
          <a:p>
            <a:r>
              <a:rPr lang="es-ES" b="1" dirty="0" err="1">
                <a:solidFill>
                  <a:schemeClr val="bg1"/>
                </a:solidFill>
              </a:rPr>
              <a:t>unittest-xml-reporting</a:t>
            </a:r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Permite crear test suites o correr un conjunto de casos de prueba y almacenar el resultado de las mismas en un archivo .</a:t>
            </a:r>
            <a:r>
              <a:rPr lang="es-ES" dirty="0" err="1">
                <a:solidFill>
                  <a:schemeClr val="bg1"/>
                </a:solidFill>
              </a:rPr>
              <a:t>xml</a:t>
            </a:r>
            <a:r>
              <a:rPr lang="es-ES" dirty="0">
                <a:solidFill>
                  <a:schemeClr val="bg1"/>
                </a:solidFill>
              </a:rPr>
              <a:t> que puede ser consumido por otras aplicaciones para generar reportes. </a:t>
            </a:r>
          </a:p>
          <a:p>
            <a:pPr marL="0" indent="0">
              <a:buNone/>
            </a:pPr>
            <a:endParaRPr lang="es-E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b="1" dirty="0" err="1">
                <a:solidFill>
                  <a:schemeClr val="bg1"/>
                </a:solidFill>
              </a:rPr>
              <a:t>python</a:t>
            </a:r>
            <a:r>
              <a:rPr lang="es-ES" b="1" dirty="0">
                <a:solidFill>
                  <a:schemeClr val="bg1"/>
                </a:solidFill>
              </a:rPr>
              <a:t> -m </a:t>
            </a:r>
            <a:r>
              <a:rPr lang="es-ES" b="1" dirty="0" err="1">
                <a:solidFill>
                  <a:schemeClr val="bg1"/>
                </a:solidFill>
              </a:rPr>
              <a:t>pip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install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unittest-xml-reporting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599C6C7-DEE6-421F-AC2A-A393353353B6}"/>
              </a:ext>
            </a:extLst>
          </p:cNvPr>
          <p:cNvSpPr/>
          <p:nvPr/>
        </p:nvSpPr>
        <p:spPr>
          <a:xfrm>
            <a:off x="7541705" y="6090406"/>
            <a:ext cx="42112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Mervin Díaz</a:t>
            </a:r>
          </a:p>
          <a:p>
            <a:r>
              <a:rPr lang="es-AR" sz="1600" dirty="0">
                <a:hlinkClick r:id="rId3"/>
              </a:rPr>
              <a:t>https://www.linkedin.com/in/mervindiazlugo/</a:t>
            </a:r>
            <a:endParaRPr lang="es-ES" sz="1600" b="1" cap="none" spc="0" dirty="0">
              <a:ln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0939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9274E-9E8B-4CD7-A297-18276829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579" y="650244"/>
            <a:ext cx="8775697" cy="639831"/>
          </a:xfrm>
        </p:spPr>
        <p:txBody>
          <a:bodyPr>
            <a:normAutofit/>
          </a:bodyPr>
          <a:lstStyle/>
          <a:p>
            <a:r>
              <a:rPr lang="es-ES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Instalando Librerías en Python</a:t>
            </a:r>
            <a:endParaRPr lang="es-AR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122" name="Picture 2" descr="Resultado de imagen para pip python">
            <a:extLst>
              <a:ext uri="{FF2B5EF4-FFF2-40B4-BE49-F238E27FC236}">
                <a16:creationId xmlns:a16="http://schemas.microsoft.com/office/drawing/2014/main" id="{6096EF05-3172-4C53-B804-A6C28BFE3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9"/>
          <a:stretch/>
        </p:blipFill>
        <p:spPr bwMode="auto">
          <a:xfrm>
            <a:off x="66427" y="2283698"/>
            <a:ext cx="1569722" cy="142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580087-89D8-4F58-B181-2FC42F5B5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467" y="1571007"/>
            <a:ext cx="9538282" cy="5031129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s-ES" dirty="0">
                <a:solidFill>
                  <a:schemeClr val="bg1"/>
                </a:solidFill>
              </a:rPr>
              <a:t>Al finalizar podremos guardar el listado de librerías instaladas para hacer un control local del entorno. </a:t>
            </a:r>
          </a:p>
          <a:p>
            <a:pPr marL="0" indent="0">
              <a:buNone/>
            </a:pPr>
            <a:endParaRPr lang="es-E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b="1" dirty="0" err="1">
                <a:solidFill>
                  <a:schemeClr val="bg1"/>
                </a:solidFill>
              </a:rPr>
              <a:t>Pip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freeze</a:t>
            </a:r>
            <a:r>
              <a:rPr lang="es-ES" b="1" dirty="0">
                <a:solidFill>
                  <a:schemeClr val="bg1"/>
                </a:solidFill>
              </a:rPr>
              <a:t> &gt; requirements.txt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599C6C7-DEE6-421F-AC2A-A393353353B6}"/>
              </a:ext>
            </a:extLst>
          </p:cNvPr>
          <p:cNvSpPr/>
          <p:nvPr/>
        </p:nvSpPr>
        <p:spPr>
          <a:xfrm>
            <a:off x="7541705" y="6090406"/>
            <a:ext cx="42112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Mervin Díaz</a:t>
            </a:r>
          </a:p>
          <a:p>
            <a:r>
              <a:rPr lang="es-AR" sz="1600" dirty="0">
                <a:hlinkClick r:id="rId3"/>
              </a:rPr>
              <a:t>https://www.linkedin.com/in/mervindiazlugo/</a:t>
            </a:r>
            <a:endParaRPr lang="es-ES" sz="1600" b="1" cap="none" spc="0" dirty="0">
              <a:ln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9329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9274E-9E8B-4CD7-A297-18276829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131" y="1346530"/>
            <a:ext cx="8775697" cy="639831"/>
          </a:xfrm>
        </p:spPr>
        <p:txBody>
          <a:bodyPr>
            <a:normAutofit/>
          </a:bodyPr>
          <a:lstStyle/>
          <a:p>
            <a:r>
              <a:rPr lang="es-ES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Configura el IDE de tu preferencia.</a:t>
            </a:r>
            <a:endParaRPr lang="es-AR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122" name="Picture 2" descr="Resultado de imagen para pip python">
            <a:extLst>
              <a:ext uri="{FF2B5EF4-FFF2-40B4-BE49-F238E27FC236}">
                <a16:creationId xmlns:a16="http://schemas.microsoft.com/office/drawing/2014/main" id="{6096EF05-3172-4C53-B804-A6C28BFE3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9"/>
          <a:stretch/>
        </p:blipFill>
        <p:spPr bwMode="auto">
          <a:xfrm>
            <a:off x="66427" y="2283698"/>
            <a:ext cx="1569722" cy="142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12B1393-1A65-4537-82A1-C94A72847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8131" y="2190764"/>
            <a:ext cx="9495448" cy="1179513"/>
          </a:xfrm>
        </p:spPr>
        <p:txBody>
          <a:bodyPr/>
          <a:lstStyle/>
          <a:p>
            <a:r>
              <a:rPr lang="es-AR" dirty="0"/>
              <a:t>Consulta las guías anexas que dejare para ti en la sección de recursos y por supuesto los videos del curso.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992779D-3D04-49B8-B68E-85C8781547F1}"/>
              </a:ext>
            </a:extLst>
          </p:cNvPr>
          <p:cNvSpPr/>
          <p:nvPr/>
        </p:nvSpPr>
        <p:spPr>
          <a:xfrm>
            <a:off x="7541705" y="6090406"/>
            <a:ext cx="42112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Mervin Díaz</a:t>
            </a:r>
          </a:p>
          <a:p>
            <a:r>
              <a:rPr lang="es-AR" sz="1600" dirty="0">
                <a:hlinkClick r:id="rId3"/>
              </a:rPr>
              <a:t>https://www.linkedin.com/in/mervindiazlugo/</a:t>
            </a:r>
            <a:endParaRPr lang="es-ES" sz="1600" b="1" cap="none" spc="0" dirty="0">
              <a:ln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32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F7F4F6C-EBA1-4FEF-85CF-33335C0245D0}"/>
              </a:ext>
            </a:extLst>
          </p:cNvPr>
          <p:cNvPicPr/>
          <p:nvPr/>
        </p:nvPicPr>
        <p:blipFill rotWithShape="1">
          <a:blip r:embed="rId2"/>
          <a:srcRect l="25326" t="20600" r="25473" b="25684"/>
          <a:stretch/>
        </p:blipFill>
        <p:spPr bwMode="auto">
          <a:xfrm>
            <a:off x="1770077" y="553672"/>
            <a:ext cx="8334976" cy="53339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75BA994-C260-42E7-9B9D-82DFBE8B8AC3}"/>
              </a:ext>
            </a:extLst>
          </p:cNvPr>
          <p:cNvSpPr/>
          <p:nvPr/>
        </p:nvSpPr>
        <p:spPr>
          <a:xfrm>
            <a:off x="7541705" y="6090406"/>
            <a:ext cx="42112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Mervin Díaz</a:t>
            </a:r>
          </a:p>
          <a:p>
            <a:r>
              <a:rPr lang="es-AR" sz="1600" dirty="0">
                <a:hlinkClick r:id="rId3"/>
              </a:rPr>
              <a:t>https://www.linkedin.com/in/mervindiazlugo/</a:t>
            </a:r>
            <a:endParaRPr lang="es-ES" sz="1600" b="1" cap="none" spc="0" dirty="0">
              <a:ln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691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DFB1A9-E312-4EDA-AAFA-F5791047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302" y="1360253"/>
            <a:ext cx="9905999" cy="3541714"/>
          </a:xfrm>
        </p:spPr>
        <p:txBody>
          <a:bodyPr/>
          <a:lstStyle/>
          <a:p>
            <a:pPr marL="457200" lvl="0" indent="-457200">
              <a:buFont typeface="+mj-lt"/>
              <a:buAutoNum type="arabicPeriod" startAt="5"/>
            </a:pPr>
            <a:r>
              <a:rPr lang="es-AR" dirty="0">
                <a:solidFill>
                  <a:schemeClr val="bg1"/>
                </a:solidFill>
              </a:rPr>
              <a:t>Una vez elegido el directorio de la instalación hacer clic en “</a:t>
            </a:r>
            <a:r>
              <a:rPr lang="es-AR" dirty="0" err="1">
                <a:solidFill>
                  <a:schemeClr val="bg1"/>
                </a:solidFill>
              </a:rPr>
              <a:t>Install</a:t>
            </a:r>
            <a:r>
              <a:rPr lang="es-AR" dirty="0">
                <a:solidFill>
                  <a:schemeClr val="bg1"/>
                </a:solidFill>
              </a:rPr>
              <a:t>”, esto iniciara la instalación de todas las librerías y archivos necesarios para correr Python en nuestro ordenador.</a:t>
            </a:r>
          </a:p>
          <a:p>
            <a:pPr marL="457200" lvl="0" indent="-457200">
              <a:buFont typeface="+mj-lt"/>
              <a:buAutoNum type="arabicPeriod" startAt="5"/>
            </a:pPr>
            <a:endParaRPr lang="es-AR" dirty="0">
              <a:solidFill>
                <a:schemeClr val="bg1"/>
              </a:solidFill>
            </a:endParaRPr>
          </a:p>
          <a:p>
            <a:pPr marL="457200" lvl="0" indent="-457200">
              <a:buFont typeface="+mj-lt"/>
              <a:buAutoNum type="arabicPeriod" startAt="5"/>
            </a:pPr>
            <a:r>
              <a:rPr lang="es-AR" dirty="0">
                <a:solidFill>
                  <a:schemeClr val="bg1"/>
                </a:solidFill>
              </a:rPr>
              <a:t>Una vez finalizada la instalación de Python, debemos corroborar que los archivos estén en la ruta dispuesta para la instalación.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869DB91-CDE7-4CA6-B387-83AAEA33DCF5}"/>
              </a:ext>
            </a:extLst>
          </p:cNvPr>
          <p:cNvSpPr/>
          <p:nvPr/>
        </p:nvSpPr>
        <p:spPr>
          <a:xfrm>
            <a:off x="7541705" y="6090406"/>
            <a:ext cx="42112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Mervin Díaz</a:t>
            </a:r>
          </a:p>
          <a:p>
            <a:r>
              <a:rPr lang="es-AR" sz="1600" dirty="0">
                <a:hlinkClick r:id="rId2"/>
              </a:rPr>
              <a:t>https://www.linkedin.com/in/mervindiazlugo/</a:t>
            </a:r>
            <a:endParaRPr lang="es-ES" sz="1600" b="1" cap="none" spc="0" dirty="0">
              <a:ln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07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B5F5ED-4A9A-47C8-8542-57057E2B8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50529"/>
            <a:ext cx="9905999" cy="62793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s-AR" b="1" dirty="0">
                <a:solidFill>
                  <a:schemeClr val="bg1"/>
                </a:solidFill>
              </a:rPr>
              <a:t>En el directorio debe apreciarse la siguiente estructura de directorios:</a:t>
            </a:r>
          </a:p>
          <a:p>
            <a:pPr marL="0" indent="0">
              <a:buNone/>
            </a:pP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F5DA96A-CEB7-4B8B-AC7F-5964E975F2AE}"/>
              </a:ext>
            </a:extLst>
          </p:cNvPr>
          <p:cNvSpPr txBox="1"/>
          <p:nvPr/>
        </p:nvSpPr>
        <p:spPr>
          <a:xfrm>
            <a:off x="2223083" y="1778466"/>
            <a:ext cx="53102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chemeClr val="bg1"/>
                </a:solidFill>
              </a:rPr>
              <a:t>•	</a:t>
            </a:r>
            <a:r>
              <a:rPr lang="es-AR" sz="2400" b="1" dirty="0" err="1">
                <a:solidFill>
                  <a:schemeClr val="bg1"/>
                </a:solidFill>
              </a:rPr>
              <a:t>DLLs</a:t>
            </a:r>
            <a:endParaRPr lang="es-AR" sz="2400" b="1" dirty="0">
              <a:solidFill>
                <a:schemeClr val="bg1"/>
              </a:solidFill>
            </a:endParaRPr>
          </a:p>
          <a:p>
            <a:r>
              <a:rPr lang="es-AR" sz="2400" b="1" dirty="0">
                <a:solidFill>
                  <a:schemeClr val="bg1"/>
                </a:solidFill>
              </a:rPr>
              <a:t>•	</a:t>
            </a:r>
            <a:r>
              <a:rPr lang="es-AR" sz="2400" b="1" dirty="0" err="1">
                <a:solidFill>
                  <a:schemeClr val="bg1"/>
                </a:solidFill>
              </a:rPr>
              <a:t>Doc</a:t>
            </a:r>
            <a:endParaRPr lang="es-AR" sz="2400" b="1" dirty="0">
              <a:solidFill>
                <a:schemeClr val="bg1"/>
              </a:solidFill>
            </a:endParaRPr>
          </a:p>
          <a:p>
            <a:r>
              <a:rPr lang="es-AR" sz="2400" b="1" dirty="0">
                <a:solidFill>
                  <a:schemeClr val="bg1"/>
                </a:solidFill>
              </a:rPr>
              <a:t>•	</a:t>
            </a:r>
            <a:r>
              <a:rPr lang="es-AR" sz="2400" b="1" dirty="0" err="1">
                <a:solidFill>
                  <a:schemeClr val="bg1"/>
                </a:solidFill>
              </a:rPr>
              <a:t>Include</a:t>
            </a:r>
            <a:endParaRPr lang="es-AR" sz="2400" b="1" dirty="0">
              <a:solidFill>
                <a:schemeClr val="bg1"/>
              </a:solidFill>
            </a:endParaRPr>
          </a:p>
          <a:p>
            <a:r>
              <a:rPr lang="es-AR" sz="2400" b="1" dirty="0">
                <a:solidFill>
                  <a:schemeClr val="bg1"/>
                </a:solidFill>
              </a:rPr>
              <a:t>•	</a:t>
            </a:r>
            <a:r>
              <a:rPr lang="es-AR" sz="2400" b="1" dirty="0" err="1">
                <a:solidFill>
                  <a:schemeClr val="bg1"/>
                </a:solidFill>
              </a:rPr>
              <a:t>Lib</a:t>
            </a:r>
            <a:endParaRPr lang="es-AR" sz="2400" b="1" dirty="0">
              <a:solidFill>
                <a:schemeClr val="bg1"/>
              </a:solidFill>
            </a:endParaRPr>
          </a:p>
          <a:p>
            <a:r>
              <a:rPr lang="es-AR" sz="2400" b="1" dirty="0">
                <a:solidFill>
                  <a:schemeClr val="bg1"/>
                </a:solidFill>
              </a:rPr>
              <a:t>•	</a:t>
            </a:r>
            <a:r>
              <a:rPr lang="es-AR" sz="2400" b="1" dirty="0" err="1">
                <a:solidFill>
                  <a:schemeClr val="bg1"/>
                </a:solidFill>
              </a:rPr>
              <a:t>Libs</a:t>
            </a:r>
            <a:endParaRPr lang="es-AR" sz="2400" b="1" dirty="0">
              <a:solidFill>
                <a:schemeClr val="bg1"/>
              </a:solidFill>
            </a:endParaRPr>
          </a:p>
          <a:p>
            <a:r>
              <a:rPr lang="es-AR" sz="2400" b="1" dirty="0">
                <a:solidFill>
                  <a:schemeClr val="bg1"/>
                </a:solidFill>
              </a:rPr>
              <a:t>•	python.exe</a:t>
            </a:r>
          </a:p>
          <a:p>
            <a:r>
              <a:rPr lang="es-AR" sz="2400" b="1" dirty="0">
                <a:solidFill>
                  <a:schemeClr val="bg1"/>
                </a:solidFill>
              </a:rPr>
              <a:t>•	python3.dll</a:t>
            </a:r>
          </a:p>
          <a:p>
            <a:r>
              <a:rPr lang="es-AR" sz="2400" b="1" dirty="0">
                <a:solidFill>
                  <a:schemeClr val="bg1"/>
                </a:solidFill>
              </a:rPr>
              <a:t>•	python36.dll</a:t>
            </a:r>
          </a:p>
          <a:p>
            <a:r>
              <a:rPr lang="es-AR" sz="2400" b="1" dirty="0">
                <a:solidFill>
                  <a:schemeClr val="bg1"/>
                </a:solidFill>
              </a:rPr>
              <a:t>•	pythonw.exe</a:t>
            </a:r>
          </a:p>
          <a:p>
            <a:r>
              <a:rPr lang="es-AR" sz="2400" b="1" dirty="0">
                <a:solidFill>
                  <a:schemeClr val="bg1"/>
                </a:solidFill>
              </a:rPr>
              <a:t>•	Scripts</a:t>
            </a:r>
          </a:p>
          <a:p>
            <a:r>
              <a:rPr lang="es-AR" sz="2400" b="1" dirty="0">
                <a:solidFill>
                  <a:schemeClr val="bg1"/>
                </a:solidFill>
              </a:rPr>
              <a:t>•	</a:t>
            </a:r>
            <a:r>
              <a:rPr lang="es-AR" sz="2400" b="1" dirty="0" err="1">
                <a:solidFill>
                  <a:schemeClr val="bg1"/>
                </a:solidFill>
              </a:rPr>
              <a:t>Tcl</a:t>
            </a:r>
            <a:endParaRPr lang="es-AR" sz="2400" b="1" dirty="0">
              <a:solidFill>
                <a:schemeClr val="bg1"/>
              </a:solidFill>
            </a:endParaRPr>
          </a:p>
          <a:p>
            <a:r>
              <a:rPr lang="es-AR" sz="2400" b="1" dirty="0">
                <a:solidFill>
                  <a:schemeClr val="bg1"/>
                </a:solidFill>
              </a:rPr>
              <a:t>•	Tools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B19CAAE-C85B-4CFF-A88A-149DF6AB7F0C}"/>
              </a:ext>
            </a:extLst>
          </p:cNvPr>
          <p:cNvSpPr/>
          <p:nvPr/>
        </p:nvSpPr>
        <p:spPr>
          <a:xfrm>
            <a:off x="7541705" y="6090406"/>
            <a:ext cx="42112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Mervin Díaz</a:t>
            </a:r>
          </a:p>
          <a:p>
            <a:r>
              <a:rPr lang="es-AR" sz="1600" dirty="0">
                <a:hlinkClick r:id="rId2"/>
              </a:rPr>
              <a:t>https://www.linkedin.com/in/mervindiazlugo/</a:t>
            </a:r>
            <a:endParaRPr lang="es-ES" sz="1600" b="1" cap="none" spc="0" dirty="0">
              <a:ln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679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B869D15-EF79-40D0-8A8B-94152FD794F8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80" b="14731"/>
          <a:stretch/>
        </p:blipFill>
        <p:spPr bwMode="auto">
          <a:xfrm>
            <a:off x="2929812" y="468756"/>
            <a:ext cx="5966613" cy="57174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43ABA0A-041F-442A-8486-59AFD3917A54}"/>
              </a:ext>
            </a:extLst>
          </p:cNvPr>
          <p:cNvSpPr/>
          <p:nvPr/>
        </p:nvSpPr>
        <p:spPr>
          <a:xfrm>
            <a:off x="7541705" y="6090406"/>
            <a:ext cx="42112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Mervin Díaz</a:t>
            </a:r>
          </a:p>
          <a:p>
            <a:r>
              <a:rPr lang="es-AR" sz="1600" dirty="0">
                <a:hlinkClick r:id="rId3"/>
              </a:rPr>
              <a:t>https://www.linkedin.com/in/mervindiazlugo/</a:t>
            </a:r>
            <a:endParaRPr lang="es-ES" sz="1600" b="1" cap="none" spc="0" dirty="0">
              <a:ln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399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B5F5ED-4A9A-47C8-8542-57057E2B8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50529"/>
            <a:ext cx="9905999" cy="627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>
                <a:solidFill>
                  <a:schemeClr val="bg1"/>
                </a:solidFill>
              </a:rPr>
              <a:t>En el directorio debe apreciarse la siguiente estructura de directorios:</a:t>
            </a:r>
          </a:p>
          <a:p>
            <a:pPr marL="0" indent="0">
              <a:buNone/>
            </a:pP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F5DA96A-CEB7-4B8B-AC7F-5964E975F2AE}"/>
              </a:ext>
            </a:extLst>
          </p:cNvPr>
          <p:cNvSpPr txBox="1"/>
          <p:nvPr/>
        </p:nvSpPr>
        <p:spPr>
          <a:xfrm>
            <a:off x="1143000" y="2155971"/>
            <a:ext cx="97962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s-ES" sz="2400" dirty="0">
                <a:solidFill>
                  <a:schemeClr val="bg1"/>
                </a:solidFill>
              </a:rPr>
              <a:t>También se debe corroborar la consola de comandos o el </a:t>
            </a:r>
            <a:r>
              <a:rPr lang="es-ES" sz="2400" dirty="0" err="1">
                <a:solidFill>
                  <a:schemeClr val="bg1"/>
                </a:solidFill>
              </a:rPr>
              <a:t>powershell</a:t>
            </a:r>
            <a:r>
              <a:rPr lang="es-ES" sz="2400" dirty="0">
                <a:solidFill>
                  <a:schemeClr val="bg1"/>
                </a:solidFill>
              </a:rPr>
              <a:t> de Windows puedan ejecutar Python ejecutando el siguiente comando:</a:t>
            </a:r>
          </a:p>
          <a:p>
            <a:endParaRPr lang="es-ES" sz="2400" dirty="0">
              <a:solidFill>
                <a:schemeClr val="bg1"/>
              </a:solidFill>
            </a:endParaRPr>
          </a:p>
          <a:p>
            <a:r>
              <a:rPr lang="es-ES" sz="2400" dirty="0">
                <a:solidFill>
                  <a:schemeClr val="bg1"/>
                </a:solidFill>
              </a:rPr>
              <a:t>Python --</a:t>
            </a:r>
            <a:r>
              <a:rPr lang="es-ES" sz="2400" dirty="0" err="1">
                <a:solidFill>
                  <a:schemeClr val="bg1"/>
                </a:solidFill>
              </a:rPr>
              <a:t>version</a:t>
            </a:r>
            <a:endParaRPr lang="es-ES" sz="2400" dirty="0">
              <a:solidFill>
                <a:schemeClr val="bg1"/>
              </a:solidFill>
            </a:endParaRPr>
          </a:p>
          <a:p>
            <a:endParaRPr lang="es-ES" sz="2400" dirty="0">
              <a:solidFill>
                <a:schemeClr val="bg1"/>
              </a:solidFill>
            </a:endParaRPr>
          </a:p>
          <a:p>
            <a:r>
              <a:rPr lang="es-ES" sz="2400" dirty="0">
                <a:solidFill>
                  <a:schemeClr val="bg1"/>
                </a:solidFill>
              </a:rPr>
              <a:t>La consola debe devolver la versión actual de la instalación de Python.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240B505-2CEF-4615-B722-2110A56912D1}"/>
              </a:ext>
            </a:extLst>
          </p:cNvPr>
          <p:cNvSpPr/>
          <p:nvPr/>
        </p:nvSpPr>
        <p:spPr>
          <a:xfrm>
            <a:off x="7541705" y="6090406"/>
            <a:ext cx="42112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Mervin Díaz</a:t>
            </a:r>
          </a:p>
          <a:p>
            <a:r>
              <a:rPr lang="es-AR" sz="1600" dirty="0">
                <a:hlinkClick r:id="rId2"/>
              </a:rPr>
              <a:t>https://www.linkedin.com/in/mervindiazlugo/</a:t>
            </a:r>
            <a:endParaRPr lang="es-ES" sz="1600" b="1" cap="none" spc="0" dirty="0">
              <a:ln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9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toasty">
            <a:extLst>
              <a:ext uri="{FF2B5EF4-FFF2-40B4-BE49-F238E27FC236}">
                <a16:creationId xmlns:a16="http://schemas.microsoft.com/office/drawing/2014/main" id="{D0FA8238-4F33-47ED-967A-E433125F8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466" y="1460241"/>
            <a:ext cx="2931951" cy="293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B8EA328D-0657-4C50-ACB4-906BED8BF0A0}"/>
              </a:ext>
            </a:extLst>
          </p:cNvPr>
          <p:cNvSpPr txBox="1"/>
          <p:nvPr/>
        </p:nvSpPr>
        <p:spPr>
          <a:xfrm>
            <a:off x="4784466" y="4395830"/>
            <a:ext cx="2931951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A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¡Excelente!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3699E8A-CE01-4D2E-942B-751DB66D2ED2}"/>
              </a:ext>
            </a:extLst>
          </p:cNvPr>
          <p:cNvSpPr/>
          <p:nvPr/>
        </p:nvSpPr>
        <p:spPr>
          <a:xfrm>
            <a:off x="7541705" y="6090406"/>
            <a:ext cx="42112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Mervin Díaz</a:t>
            </a:r>
          </a:p>
          <a:p>
            <a:r>
              <a:rPr lang="es-AR" sz="1600" dirty="0">
                <a:hlinkClick r:id="rId3"/>
              </a:rPr>
              <a:t>https://www.linkedin.com/in/mervindiazlugo/</a:t>
            </a:r>
            <a:endParaRPr lang="es-ES" sz="1600" b="1" cap="none" spc="0" dirty="0">
              <a:ln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255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D09274E-9E8B-4CD7-A297-18276829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527" y="284887"/>
            <a:ext cx="8775697" cy="639831"/>
          </a:xfrm>
        </p:spPr>
        <p:txBody>
          <a:bodyPr>
            <a:normAutofit/>
          </a:bodyPr>
          <a:lstStyle/>
          <a:p>
            <a:r>
              <a:rPr lang="es-AR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Instalación</a:t>
            </a:r>
            <a:r>
              <a:rPr lang="es-AR" sz="3200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AR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 Configuración de PIP</a:t>
            </a:r>
          </a:p>
        </p:txBody>
      </p:sp>
      <p:pic>
        <p:nvPicPr>
          <p:cNvPr id="5122" name="Picture 2" descr="Resultado de imagen para pip python">
            <a:extLst>
              <a:ext uri="{FF2B5EF4-FFF2-40B4-BE49-F238E27FC236}">
                <a16:creationId xmlns:a16="http://schemas.microsoft.com/office/drawing/2014/main" id="{6096EF05-3172-4C53-B804-A6C28BFE3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9"/>
          <a:stretch/>
        </p:blipFill>
        <p:spPr bwMode="auto">
          <a:xfrm>
            <a:off x="527822" y="2090752"/>
            <a:ext cx="2215066" cy="200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580087-89D8-4F58-B181-2FC42F5B5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950" y="998538"/>
            <a:ext cx="8809349" cy="4946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dirty="0" err="1">
                <a:solidFill>
                  <a:schemeClr val="bg1"/>
                </a:solidFill>
              </a:rPr>
              <a:t>pip</a:t>
            </a:r>
            <a:r>
              <a:rPr lang="es-ES" dirty="0">
                <a:solidFill>
                  <a:schemeClr val="bg1"/>
                </a:solidFill>
              </a:rPr>
              <a:t> es una herramienta que permite instalar otras librerías o paquetes de Python, viene por defecto con Python desde la versión 2.7.9, podemos corroborar si quedo instalada a partir de la instalación de Python ya descrita en esta guía, ejecutando el siguiente comando desde el CMD de Windows o Powershell.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•	</a:t>
            </a:r>
            <a:r>
              <a:rPr lang="es-ES" dirty="0" err="1">
                <a:solidFill>
                  <a:schemeClr val="bg1"/>
                </a:solidFill>
              </a:rPr>
              <a:t>pip</a:t>
            </a:r>
            <a:r>
              <a:rPr lang="es-ES" dirty="0">
                <a:solidFill>
                  <a:schemeClr val="bg1"/>
                </a:solidFill>
              </a:rPr>
              <a:t> --</a:t>
            </a:r>
            <a:r>
              <a:rPr lang="es-ES" dirty="0" err="1">
                <a:solidFill>
                  <a:schemeClr val="bg1"/>
                </a:solidFill>
              </a:rPr>
              <a:t>version</a:t>
            </a:r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La consola debe devolver la versión actual de la instalación de </a:t>
            </a:r>
            <a:r>
              <a:rPr lang="es-ES" dirty="0" err="1">
                <a:solidFill>
                  <a:schemeClr val="bg1"/>
                </a:solidFill>
              </a:rPr>
              <a:t>python</a:t>
            </a:r>
            <a:r>
              <a:rPr lang="es-ES" dirty="0">
                <a:solidFill>
                  <a:schemeClr val="bg1"/>
                </a:solidFill>
              </a:rPr>
              <a:t>, en este caso: </a:t>
            </a:r>
            <a:r>
              <a:rPr lang="es-ES" dirty="0" err="1">
                <a:solidFill>
                  <a:schemeClr val="bg1"/>
                </a:solidFill>
              </a:rPr>
              <a:t>pip</a:t>
            </a:r>
            <a:r>
              <a:rPr lang="es-ES" dirty="0">
                <a:solidFill>
                  <a:schemeClr val="bg1"/>
                </a:solidFill>
              </a:rPr>
              <a:t> 9.0.1 </a:t>
            </a:r>
            <a:r>
              <a:rPr lang="es-ES" dirty="0" err="1">
                <a:solidFill>
                  <a:schemeClr val="bg1"/>
                </a:solidFill>
              </a:rPr>
              <a:t>from</a:t>
            </a:r>
            <a:r>
              <a:rPr lang="es-ES" dirty="0">
                <a:solidFill>
                  <a:schemeClr val="bg1"/>
                </a:solidFill>
              </a:rPr>
              <a:t> DIRECTORIO_DE_INSTALACION\Lib\site-packages (</a:t>
            </a:r>
            <a:r>
              <a:rPr lang="es-ES" dirty="0" err="1">
                <a:solidFill>
                  <a:schemeClr val="bg1"/>
                </a:solidFill>
              </a:rPr>
              <a:t>python</a:t>
            </a:r>
            <a:r>
              <a:rPr lang="es-ES" dirty="0">
                <a:solidFill>
                  <a:schemeClr val="bg1"/>
                </a:solidFill>
              </a:rPr>
              <a:t> 3.6)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40004221-D8DA-4BE1-A783-3EE6E29325F5}"/>
              </a:ext>
            </a:extLst>
          </p:cNvPr>
          <p:cNvSpPr/>
          <p:nvPr/>
        </p:nvSpPr>
        <p:spPr>
          <a:xfrm>
            <a:off x="7541705" y="6090406"/>
            <a:ext cx="42112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Mervin Díaz</a:t>
            </a:r>
          </a:p>
          <a:p>
            <a:r>
              <a:rPr lang="es-AR" sz="1600" dirty="0">
                <a:hlinkClick r:id="rId5"/>
              </a:rPr>
              <a:t>https://www.linkedin.com/in/mervindiazlugo/</a:t>
            </a:r>
            <a:endParaRPr lang="es-ES" sz="1600" b="1" cap="none" spc="0" dirty="0">
              <a:ln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6706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1316</Words>
  <Application>Microsoft Office PowerPoint</Application>
  <PresentationFormat>Panorámica</PresentationFormat>
  <Paragraphs>176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8" baseType="lpstr">
      <vt:lpstr>Arial</vt:lpstr>
      <vt:lpstr>Tw Cen MT</vt:lpstr>
      <vt:lpstr>Circuito</vt:lpstr>
      <vt:lpstr>Presentación de PowerPoint</vt:lpstr>
      <vt:lpstr>Instalación De Python Desde 0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Instalación / Configuración de PIP</vt:lpstr>
      <vt:lpstr>Instalación / Configuración de PIP</vt:lpstr>
      <vt:lpstr>Instalación / Configuración de PIP</vt:lpstr>
      <vt:lpstr>Añadiendo las Variables de Entorno A Windows</vt:lpstr>
      <vt:lpstr>Añadiendo las Variables de Entorno A Windows</vt:lpstr>
      <vt:lpstr>Añadiendo las Variables de Entorno A Windows</vt:lpstr>
      <vt:lpstr>Añadiendo las Variables de Entorno A Windows</vt:lpstr>
      <vt:lpstr>Instalando Librerías en Python</vt:lpstr>
      <vt:lpstr>Instalando Librerías en Python</vt:lpstr>
      <vt:lpstr>Instalando Librerías en Python</vt:lpstr>
      <vt:lpstr>Instalando Librerías en Python</vt:lpstr>
      <vt:lpstr>Instalando Librerías en Python</vt:lpstr>
      <vt:lpstr>Instalando Librerías en Python</vt:lpstr>
      <vt:lpstr>Instalando Librerías en Python</vt:lpstr>
      <vt:lpstr>Instalando Librerías en Python</vt:lpstr>
      <vt:lpstr>Instalando Librerías en Python</vt:lpstr>
      <vt:lpstr>Configura el IDE de tu preferencia.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Mervin Díaz</dc:creator>
  <cp:lastModifiedBy>Mervin Díaz</cp:lastModifiedBy>
  <cp:revision>16</cp:revision>
  <dcterms:created xsi:type="dcterms:W3CDTF">2019-09-29T16:25:49Z</dcterms:created>
  <dcterms:modified xsi:type="dcterms:W3CDTF">2019-09-30T22:08:31Z</dcterms:modified>
</cp:coreProperties>
</file>