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10" r:id="rId1"/>
  </p:sldMasterIdLst>
  <p:notesMasterIdLst>
    <p:notesMasterId r:id="rId9"/>
  </p:notesMasterIdLst>
  <p:sldIdLst>
    <p:sldId id="287" r:id="rId2"/>
    <p:sldId id="685" r:id="rId3"/>
    <p:sldId id="360" r:id="rId4"/>
    <p:sldId id="689" r:id="rId5"/>
    <p:sldId id="609" r:id="rId6"/>
    <p:sldId id="362" r:id="rId7"/>
    <p:sldId id="37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Nathaniel A. Frissell Ph.D." initials="DNAFP" lastIdx="1" clrIdx="0">
    <p:extLst>
      <p:ext uri="{19B8F6BF-5375-455C-9EA6-DF929625EA0E}">
        <p15:presenceInfo xmlns:p15="http://schemas.microsoft.com/office/powerpoint/2012/main" userId="Dr. Nathaniel A. Frissell Ph.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512C6D"/>
    <a:srgbClr val="9D9D9D"/>
    <a:srgbClr val="1C31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16" autoAdjust="0"/>
    <p:restoredTop sz="75666" autoAdjust="0"/>
  </p:normalViewPr>
  <p:slideViewPr>
    <p:cSldViewPr snapToGrid="0" snapToObjects="1">
      <p:cViewPr varScale="1">
        <p:scale>
          <a:sx n="80" d="100"/>
          <a:sy n="80" d="100"/>
        </p:scale>
        <p:origin x="1218" y="102"/>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FD7341-5553-424C-A147-8676964B6049}" type="datetimeFigureOut">
              <a:rPr lang="en-US" smtClean="0"/>
              <a:t>5/27/2021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09206A-0375-E544-97B3-A92CE611668A}" type="slidenum">
              <a:rPr lang="en-US" smtClean="0"/>
              <a:t>‹#›</a:t>
            </a:fld>
            <a:endParaRPr lang="en-US" dirty="0"/>
          </a:p>
        </p:txBody>
      </p:sp>
    </p:spTree>
    <p:extLst>
      <p:ext uri="{BB962C8B-B14F-4D97-AF65-F5344CB8AC3E}">
        <p14:creationId xmlns:p14="http://schemas.microsoft.com/office/powerpoint/2010/main" val="1805565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redirect?event=video_description&amp;v=DyuTyEw3etk&amp;q=http%3A%2F%2Fwww.esa.int%2FOur_Activities%2FOperations%2FESA_mission_controllers_react_to_solar_flare&amp;redir_token=QUFFLUhqbjRIZXcycEZOOG01YXhPXzBoQ1gtbml2dmdTUXxBQ3Jtc0ttVnN6dGFNajRqZWJmcVVIM0RyZ1R0WGszby1ER1MxNVlUWWg3SjZkRmQ3ZkVRWmdnYlQydnpLVjdYMGE5eVhTYlEtLWQ0dGZrNDlaODNYREJwbnptNzRzeS05YnVsdzgzenRWNHlya0JDUkRINWFQMA%3D%3D"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youtube.com/redirect?event=video_description&amp;v=DyuTyEw3etk&amp;q=https%3A%2F%2Fsvs.gsfc.nasa.gov%2F4188%2319749&amp;redir_token=QUFFLUhqbnR5Nkd1RUtCSnlPdXVHXzJPbHdhY3ZRVkt1UXxBQ3Jtc0tuWkRWZFd2Q2ZnVXQzTXZzdlJ4d19IeGZfQm9VUVd5M1VwTF9oNHkxWmhYSTNzWGlmNXpWaXZuZ0dTaWlnamplLWJENDZJcjlnT3hfTlZQcTdNNFcxdFdybHhGSm45Vy1Ec1NHNmNZcl9sY2Z2QUEzbw%3D%3D"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Roboto"/>
              </a:rPr>
              <a:t>Comparative Magnetospheres: A Noteworthy Coronal Mass Ejection</a:t>
            </a:r>
          </a:p>
          <a:p>
            <a:endParaRPr lang="en-US" b="0" i="0" dirty="0">
              <a:solidFill>
                <a:srgbClr val="000000"/>
              </a:solidFill>
              <a:effectLst/>
              <a:latin typeface="Roboto"/>
            </a:endParaRPr>
          </a:p>
          <a:p>
            <a:pPr algn="l"/>
            <a:endParaRPr lang="en-US" b="0" i="0" dirty="0">
              <a:solidFill>
                <a:srgbClr val="000000"/>
              </a:solidFill>
              <a:effectLst/>
              <a:latin typeface="Roboto"/>
            </a:endParaRPr>
          </a:p>
          <a:p>
            <a:pPr algn="l"/>
            <a:r>
              <a:rPr lang="en-US" b="0" i="0" dirty="0">
                <a:solidFill>
                  <a:srgbClr val="000000"/>
                </a:solidFill>
                <a:effectLst/>
                <a:latin typeface="Roboto"/>
              </a:rPr>
              <a:t>In an effort to understand and predict the impact of space weather events on Earth, the Community-Coordinated Modeling Center (CCMC) at NASA Goddard Space Flight Center, routinely runs computer models of the many historical events. The output from these models are then compared to actual data to determine ways to improve the model, and therefore forecasts of the impacts of future space weather events. The visualization presented here is a CCMC run of a BATS-R-US model simulating the impact of a coronal mass ejection (CME) on Earth's magnetosphere. Here, lines are used to represent the 'flow direction' of the magnetic field of the solar wind impacting Earth, as well as the effects on Earth's geomagnetic field. A 'cut-plane' through the data illustrates the changes in the particle density in the solar wind and magnetosphere. The color of the data represents a logarithmic scaling of density, with red as the highest (1000 particles per cubic centimeter) down to blue (0.01 particles per cubic centimeter). In this simulation, each frame of the movie corresponds to two minutes of real time. This model run is based on a solar event in mid-December of 2006, when the Sun erupted with a bright flare and coronal mass ejection (CME) that launched particles Earthward. While not the brightest or largest event observed, its impact on Earth was substantial, requiring some effort to protect satellites (for more information see </a:t>
            </a:r>
            <a:r>
              <a:rPr lang="en-US" b="0" i="0" dirty="0">
                <a:solidFill>
                  <a:srgbClr val="000000"/>
                </a:solidFill>
                <a:effectLst/>
                <a:latin typeface="Roboto"/>
                <a:hlinkClick r:id="rId3"/>
              </a:rPr>
              <a:t>http://www.esa.int/</a:t>
            </a:r>
            <a:r>
              <a:rPr lang="en-US" b="0" i="0" dirty="0" err="1">
                <a:solidFill>
                  <a:srgbClr val="000000"/>
                </a:solidFill>
                <a:effectLst/>
                <a:latin typeface="Roboto"/>
                <a:hlinkClick r:id="rId3"/>
              </a:rPr>
              <a:t>Our_Activities</a:t>
            </a:r>
            <a:r>
              <a:rPr lang="en-US" b="0" i="0" dirty="0">
                <a:solidFill>
                  <a:srgbClr val="000000"/>
                </a:solidFill>
                <a:effectLst/>
                <a:latin typeface="Roboto"/>
                <a:hlinkClick r:id="rId3"/>
              </a:rPr>
              <a:t>/</a:t>
            </a:r>
            <a:r>
              <a:rPr lang="en-US" b="0" i="0" dirty="0" err="1">
                <a:solidFill>
                  <a:srgbClr val="000000"/>
                </a:solidFill>
                <a:effectLst/>
                <a:latin typeface="Roboto"/>
                <a:hlinkClick r:id="rId3"/>
              </a:rPr>
              <a:t>Ope</a:t>
            </a:r>
            <a:r>
              <a:rPr lang="en-US" b="0" i="0" dirty="0">
                <a:solidFill>
                  <a:srgbClr val="000000"/>
                </a:solidFill>
                <a:effectLst/>
                <a:latin typeface="Roboto"/>
                <a:hlinkClick r:id="rId3"/>
              </a:rPr>
              <a:t>...</a:t>
            </a:r>
            <a:r>
              <a:rPr lang="en-US" b="0" i="0" dirty="0">
                <a:solidFill>
                  <a:srgbClr val="000000"/>
                </a:solidFill>
                <a:effectLst/>
                <a:latin typeface="Roboto"/>
              </a:rPr>
              <a:t>). In the movie, we see vertical field lines of magnetic field carried by the solar wind, coming in from the left. As this field, and the plasma carrying it, strike Earth's magnetic field, they bend and reconnect, around the Earth. Some field lines actually reconnect to the polar regions of the Earth, providing a ready flow-path for particles to reach the ionosphere and generate aurora. This interaction between the solar wind and the plasma trapped in Earth's magnetosphere also creates a density enhancement between Earth and the solar wind helping to shield Earth from some of the effects. A lower density wake forms behind Earth (the blue region). There is a circular 'hole' around the Earth which is a gap in the model. Visualizer: Tom Bridgman (lead) For more information or to download this public domain video, go to </a:t>
            </a:r>
            <a:r>
              <a:rPr lang="en-US" b="0" i="0" dirty="0">
                <a:solidFill>
                  <a:srgbClr val="000000"/>
                </a:solidFill>
                <a:effectLst/>
                <a:latin typeface="Roboto"/>
                <a:hlinkClick r:id="rId4"/>
              </a:rPr>
              <a:t>https://svs.gsfc.nasa.gov/4188#19749</a:t>
            </a:r>
            <a:r>
              <a:rPr lang="en-US" b="0" i="0" dirty="0">
                <a:solidFill>
                  <a:srgbClr val="000000"/>
                </a:solidFill>
                <a:effectLst/>
                <a:latin typeface="Roboto"/>
              </a:rPr>
              <a:t>.</a:t>
            </a:r>
          </a:p>
          <a:p>
            <a:pPr algn="l"/>
            <a:r>
              <a:rPr lang="en-US" b="0" i="0" dirty="0">
                <a:solidFill>
                  <a:srgbClr val="000000"/>
                </a:solidFill>
                <a:effectLst/>
                <a:latin typeface="Roboto"/>
              </a:rPr>
              <a:t>SHOW LESS</a:t>
            </a:r>
          </a:p>
          <a:p>
            <a:br>
              <a:rPr lang="en-US" dirty="0">
                <a:effectLst/>
              </a:rPr>
            </a:br>
            <a:endParaRPr lang="en-US" dirty="0"/>
          </a:p>
        </p:txBody>
      </p:sp>
      <p:sp>
        <p:nvSpPr>
          <p:cNvPr id="4" name="Slide Number Placeholder 3"/>
          <p:cNvSpPr>
            <a:spLocks noGrp="1"/>
          </p:cNvSpPr>
          <p:nvPr>
            <p:ph type="sldNum" sz="quarter" idx="5"/>
          </p:nvPr>
        </p:nvSpPr>
        <p:spPr/>
        <p:txBody>
          <a:bodyPr/>
          <a:lstStyle/>
          <a:p>
            <a:fld id="{DB09206A-0375-E544-97B3-A92CE611668A}" type="slidenum">
              <a:rPr lang="en-US" smtClean="0"/>
              <a:t>3</a:t>
            </a:fld>
            <a:endParaRPr lang="en-US"/>
          </a:p>
        </p:txBody>
      </p:sp>
    </p:spTree>
    <p:extLst>
      <p:ext uri="{BB962C8B-B14F-4D97-AF65-F5344CB8AC3E}">
        <p14:creationId xmlns:p14="http://schemas.microsoft.com/office/powerpoint/2010/main" val="1973122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http://</a:t>
            </a:r>
            <a:r>
              <a:rPr lang="en-US" dirty="0" err="1"/>
              <a:t>isgi.unistra.fr</a:t>
            </a:r>
            <a:r>
              <a:rPr lang="en-US" dirty="0"/>
              <a:t>/</a:t>
            </a:r>
            <a:r>
              <a:rPr lang="en-US" dirty="0" err="1"/>
              <a:t>indices_asy.php</a:t>
            </a:r>
            <a:endParaRPr lang="en-US" dirty="0"/>
          </a:p>
          <a:p>
            <a:r>
              <a:rPr lang="en-US" dirty="0"/>
              <a:t>Retrieved 12 Sept 2018</a:t>
            </a:r>
          </a:p>
        </p:txBody>
      </p:sp>
      <p:sp>
        <p:nvSpPr>
          <p:cNvPr id="4" name="Slide Number Placeholder 3"/>
          <p:cNvSpPr>
            <a:spLocks noGrp="1"/>
          </p:cNvSpPr>
          <p:nvPr>
            <p:ph type="sldNum" sz="quarter" idx="10"/>
          </p:nvPr>
        </p:nvSpPr>
        <p:spPr/>
        <p:txBody>
          <a:bodyPr/>
          <a:lstStyle/>
          <a:p>
            <a:fld id="{DB09206A-0375-E544-97B3-A92CE611668A}" type="slidenum">
              <a:rPr lang="en-US" smtClean="0"/>
              <a:t>5</a:t>
            </a:fld>
            <a:endParaRPr lang="en-US"/>
          </a:p>
        </p:txBody>
      </p:sp>
    </p:spTree>
    <p:extLst>
      <p:ext uri="{BB962C8B-B14F-4D97-AF65-F5344CB8AC3E}">
        <p14:creationId xmlns:p14="http://schemas.microsoft.com/office/powerpoint/2010/main" val="8074657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6D610B7-D8E5-42BF-887D-5DF9EF96E6DA}"/>
              </a:ext>
            </a:extLst>
          </p:cNvPr>
          <p:cNvSpPr/>
          <p:nvPr userDrawn="1"/>
        </p:nvSpPr>
        <p:spPr>
          <a:xfrm>
            <a:off x="0" y="6144768"/>
            <a:ext cx="12192000" cy="713232"/>
          </a:xfrm>
          <a:prstGeom prst="rect">
            <a:avLst/>
          </a:prstGeom>
          <a:solidFill>
            <a:srgbClr val="512C6D"/>
          </a:solidFill>
          <a:ln>
            <a:solidFill>
              <a:srgbClr val="512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latin typeface="+mn-lt"/>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4" name="Picture 13" descr="University of Scranton Logo">
            <a:extLst>
              <a:ext uri="{FF2B5EF4-FFF2-40B4-BE49-F238E27FC236}">
                <a16:creationId xmlns:a16="http://schemas.microsoft.com/office/drawing/2014/main" id="{89A80886-76D7-4E9D-8252-CECFA596E2CA}"/>
              </a:ext>
            </a:extLst>
          </p:cNvPr>
          <p:cNvPicPr>
            <a:picLocks noChangeAspect="1"/>
          </p:cNvPicPr>
          <p:nvPr userDrawn="1"/>
        </p:nvPicPr>
        <p:blipFill>
          <a:blip r:embed="rId2"/>
          <a:stretch>
            <a:fillRect/>
          </a:stretch>
        </p:blipFill>
        <p:spPr>
          <a:xfrm>
            <a:off x="117763" y="6190050"/>
            <a:ext cx="2472271" cy="634860"/>
          </a:xfrm>
          <a:prstGeom prst="rect">
            <a:avLst/>
          </a:prstGeom>
        </p:spPr>
      </p:pic>
      <p:sp>
        <p:nvSpPr>
          <p:cNvPr id="10" name="Slide Number Placeholder 5">
            <a:extLst>
              <a:ext uri="{FF2B5EF4-FFF2-40B4-BE49-F238E27FC236}">
                <a16:creationId xmlns:a16="http://schemas.microsoft.com/office/drawing/2014/main" id="{B0FF767C-A5A6-4F7E-8A98-7DFC7837F2C3}"/>
              </a:ext>
            </a:extLst>
          </p:cNvPr>
          <p:cNvSpPr txBox="1">
            <a:spLocks/>
          </p:cNvSpPr>
          <p:nvPr userDrawn="1"/>
        </p:nvSpPr>
        <p:spPr>
          <a:xfrm>
            <a:off x="10879975" y="649287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9154858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860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ubsec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6D610B7-D8E5-42BF-887D-5DF9EF96E6DA}"/>
              </a:ext>
            </a:extLst>
          </p:cNvPr>
          <p:cNvSpPr/>
          <p:nvPr userDrawn="1"/>
        </p:nvSpPr>
        <p:spPr>
          <a:xfrm>
            <a:off x="0" y="6144768"/>
            <a:ext cx="12192000" cy="713232"/>
          </a:xfrm>
          <a:prstGeom prst="rect">
            <a:avLst/>
          </a:prstGeom>
          <a:solidFill>
            <a:srgbClr val="512C6D"/>
          </a:solidFill>
          <a:ln>
            <a:solidFill>
              <a:srgbClr val="512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1097280" y="1204959"/>
            <a:ext cx="10058400" cy="3120153"/>
          </a:xfrm>
        </p:spPr>
        <p:txBody>
          <a:bodyPr anchor="b">
            <a:noAutofit/>
          </a:bodyPr>
          <a:lstStyle>
            <a:lvl1pPr algn="ctr">
              <a:lnSpc>
                <a:spcPct val="85000"/>
              </a:lnSpc>
              <a:defRPr sz="6600" b="0" spc="-50" baseline="0">
                <a:solidFill>
                  <a:schemeClr val="tx1">
                    <a:lumMod val="85000"/>
                    <a:lumOff val="15000"/>
                  </a:schemeClr>
                </a:solidFill>
                <a:latin typeface="+mn-lt"/>
              </a:defRPr>
            </a:lvl1pPr>
          </a:lstStyle>
          <a:p>
            <a:r>
              <a:rPr lang="en-US" dirty="0"/>
              <a:t>Click to edit Master title style</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4" name="Picture 13" descr="University of Scranton Logo">
            <a:extLst>
              <a:ext uri="{FF2B5EF4-FFF2-40B4-BE49-F238E27FC236}">
                <a16:creationId xmlns:a16="http://schemas.microsoft.com/office/drawing/2014/main" id="{89A80886-76D7-4E9D-8252-CECFA596E2CA}"/>
              </a:ext>
            </a:extLst>
          </p:cNvPr>
          <p:cNvPicPr>
            <a:picLocks noChangeAspect="1"/>
          </p:cNvPicPr>
          <p:nvPr userDrawn="1"/>
        </p:nvPicPr>
        <p:blipFill>
          <a:blip r:embed="rId2"/>
          <a:stretch>
            <a:fillRect/>
          </a:stretch>
        </p:blipFill>
        <p:spPr>
          <a:xfrm>
            <a:off x="117763" y="6190050"/>
            <a:ext cx="2472271" cy="634860"/>
          </a:xfrm>
          <a:prstGeom prst="rect">
            <a:avLst/>
          </a:prstGeom>
        </p:spPr>
      </p:pic>
      <p:sp>
        <p:nvSpPr>
          <p:cNvPr id="10" name="Slide Number Placeholder 5">
            <a:extLst>
              <a:ext uri="{FF2B5EF4-FFF2-40B4-BE49-F238E27FC236}">
                <a16:creationId xmlns:a16="http://schemas.microsoft.com/office/drawing/2014/main" id="{AA27C36F-13F8-4252-9946-C95765AAFC26}"/>
              </a:ext>
            </a:extLst>
          </p:cNvPr>
          <p:cNvSpPr txBox="1">
            <a:spLocks/>
          </p:cNvSpPr>
          <p:nvPr userDrawn="1"/>
        </p:nvSpPr>
        <p:spPr>
          <a:xfrm>
            <a:off x="10879975" y="649287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0603789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44631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40CB84A-208F-4C9E-93A8-D24B8CECD413}"/>
              </a:ext>
            </a:extLst>
          </p:cNvPr>
          <p:cNvSpPr/>
          <p:nvPr userDrawn="1"/>
        </p:nvSpPr>
        <p:spPr>
          <a:xfrm>
            <a:off x="0" y="6144768"/>
            <a:ext cx="12192000" cy="713232"/>
          </a:xfrm>
          <a:prstGeom prst="rect">
            <a:avLst/>
          </a:prstGeom>
          <a:solidFill>
            <a:srgbClr val="512C6D"/>
          </a:solidFill>
          <a:ln>
            <a:solidFill>
              <a:srgbClr val="512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2" name="Picture 1" descr="University of Scranton Logo">
            <a:extLst>
              <a:ext uri="{FF2B5EF4-FFF2-40B4-BE49-F238E27FC236}">
                <a16:creationId xmlns:a16="http://schemas.microsoft.com/office/drawing/2014/main" id="{030D2A4B-2CCC-40FD-838B-274EFD0228F5}"/>
              </a:ext>
            </a:extLst>
          </p:cNvPr>
          <p:cNvPicPr>
            <a:picLocks noChangeAspect="1"/>
          </p:cNvPicPr>
          <p:nvPr userDrawn="1"/>
        </p:nvPicPr>
        <p:blipFill>
          <a:blip r:embed="rId2"/>
          <a:stretch>
            <a:fillRect/>
          </a:stretch>
        </p:blipFill>
        <p:spPr>
          <a:xfrm>
            <a:off x="117763" y="6190050"/>
            <a:ext cx="2472271" cy="634860"/>
          </a:xfrm>
          <a:prstGeom prst="rect">
            <a:avLst/>
          </a:prstGeom>
        </p:spPr>
      </p:pic>
      <p:sp>
        <p:nvSpPr>
          <p:cNvPr id="3" name="Slide Number Placeholder 5">
            <a:extLst>
              <a:ext uri="{FF2B5EF4-FFF2-40B4-BE49-F238E27FC236}">
                <a16:creationId xmlns:a16="http://schemas.microsoft.com/office/drawing/2014/main" id="{BF7A62A5-BD1E-4B92-8A75-BFC78017FA18}"/>
              </a:ext>
            </a:extLst>
          </p:cNvPr>
          <p:cNvSpPr txBox="1">
            <a:spLocks/>
          </p:cNvSpPr>
          <p:nvPr userDrawn="1"/>
        </p:nvSpPr>
        <p:spPr>
          <a:xfrm>
            <a:off x="10879975" y="649287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4838710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E4A0BE3-7F41-4B00-A146-A19BF80DF690}"/>
              </a:ext>
            </a:extLst>
          </p:cNvPr>
          <p:cNvSpPr/>
          <p:nvPr userDrawn="1"/>
        </p:nvSpPr>
        <p:spPr>
          <a:xfrm>
            <a:off x="0" y="6144768"/>
            <a:ext cx="12192000" cy="713232"/>
          </a:xfrm>
          <a:prstGeom prst="rect">
            <a:avLst/>
          </a:prstGeom>
          <a:solidFill>
            <a:srgbClr val="512C6D"/>
          </a:solidFill>
          <a:ln>
            <a:solidFill>
              <a:srgbClr val="512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Placeholder 1"/>
          <p:cNvSpPr>
            <a:spLocks noGrp="1"/>
          </p:cNvSpPr>
          <p:nvPr>
            <p:ph type="title"/>
          </p:nvPr>
        </p:nvSpPr>
        <p:spPr>
          <a:xfrm>
            <a:off x="282713" y="45236"/>
            <a:ext cx="11626572" cy="71323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282713" y="854263"/>
            <a:ext cx="11626573" cy="511110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4" name="Straight Connector 13">
            <a:extLst>
              <a:ext uri="{FF2B5EF4-FFF2-40B4-BE49-F238E27FC236}">
                <a16:creationId xmlns:a16="http://schemas.microsoft.com/office/drawing/2014/main" id="{9B61E82F-CA25-44C6-8609-F3A9E7C3AF07}"/>
              </a:ext>
            </a:extLst>
          </p:cNvPr>
          <p:cNvCxnSpPr/>
          <p:nvPr userDrawn="1"/>
        </p:nvCxnSpPr>
        <p:spPr>
          <a:xfrm>
            <a:off x="282714" y="709996"/>
            <a:ext cx="116265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14" descr="University of Scranton Logo">
            <a:extLst>
              <a:ext uri="{FF2B5EF4-FFF2-40B4-BE49-F238E27FC236}">
                <a16:creationId xmlns:a16="http://schemas.microsoft.com/office/drawing/2014/main" id="{D77909A0-2F0E-407F-AF84-6EB79F1926C2}"/>
              </a:ext>
            </a:extLst>
          </p:cNvPr>
          <p:cNvPicPr>
            <a:picLocks noChangeAspect="1"/>
          </p:cNvPicPr>
          <p:nvPr userDrawn="1"/>
        </p:nvPicPr>
        <p:blipFill>
          <a:blip r:embed="rId7"/>
          <a:stretch>
            <a:fillRect/>
          </a:stretch>
        </p:blipFill>
        <p:spPr>
          <a:xfrm>
            <a:off x="117763" y="6190050"/>
            <a:ext cx="2472271" cy="634860"/>
          </a:xfrm>
          <a:prstGeom prst="rect">
            <a:avLst/>
          </a:prstGeom>
        </p:spPr>
      </p:pic>
      <p:sp>
        <p:nvSpPr>
          <p:cNvPr id="8" name="Slide Number Placeholder 5">
            <a:extLst>
              <a:ext uri="{FF2B5EF4-FFF2-40B4-BE49-F238E27FC236}">
                <a16:creationId xmlns:a16="http://schemas.microsoft.com/office/drawing/2014/main" id="{918B1352-3DD2-47B5-83C4-2AE0A83F5C8C}"/>
              </a:ext>
            </a:extLst>
          </p:cNvPr>
          <p:cNvSpPr txBox="1">
            <a:spLocks/>
          </p:cNvSpPr>
          <p:nvPr userDrawn="1"/>
        </p:nvSpPr>
        <p:spPr>
          <a:xfrm>
            <a:off x="10879975" y="649287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15811561"/>
      </p:ext>
    </p:extLst>
  </p:cSld>
  <p:clrMap bg1="lt1" tx1="dk1" bg2="lt2" tx2="dk2" accent1="accent1" accent2="accent2" accent3="accent3" accent4="accent4" accent5="accent5" accent6="accent6" hlink="hlink" folHlink="folHlink"/>
  <p:sldLayoutIdLst>
    <p:sldLayoutId id="2147484011" r:id="rId1"/>
    <p:sldLayoutId id="2147484012" r:id="rId2"/>
    <p:sldLayoutId id="2147484018" r:id="rId3"/>
    <p:sldLayoutId id="2147484016" r:id="rId4"/>
    <p:sldLayoutId id="2147484017" r:id="rId5"/>
  </p:sldLayoutIdLst>
  <p:hf sldNum="0" hdr="0" ftr="0" dt="0"/>
  <p:txStyles>
    <p:titleStyle>
      <a:lvl1pPr algn="l" defTabSz="914400" rtl="0" eaLnBrk="1" latinLnBrk="0" hangingPunct="1">
        <a:lnSpc>
          <a:spcPct val="85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3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ideo" Target="https://www.youtube.com/embed/cLLq6plMjU0?feature=oembed" TargetMode="External"/><Relationship Id="rId5" Type="http://schemas.openxmlformats.org/officeDocument/2006/relationships/image" Target="../media/image3.jpeg"/><Relationship Id="rId4" Type="http://schemas.openxmlformats.org/officeDocument/2006/relationships/hyperlink" Target="https://www.youtube.com/watch?v=cLLq6plMjU0"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Lagrange_point"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8.png"/><Relationship Id="rId4" Type="http://schemas.openxmlformats.org/officeDocument/2006/relationships/hyperlink" Target="https://sohowww.nascom.nasa.gov/gallery/Movies/animation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3C14-C549-4F96-A76E-E70CA56321AA}"/>
              </a:ext>
            </a:extLst>
          </p:cNvPr>
          <p:cNvSpPr>
            <a:spLocks noGrp="1"/>
          </p:cNvSpPr>
          <p:nvPr>
            <p:ph type="ctrTitle"/>
          </p:nvPr>
        </p:nvSpPr>
        <p:spPr/>
        <p:txBody>
          <a:bodyPr/>
          <a:lstStyle/>
          <a:p>
            <a:r>
              <a:rPr lang="en-US" dirty="0"/>
              <a:t>Space Physics Data Analysis</a:t>
            </a:r>
          </a:p>
        </p:txBody>
      </p:sp>
      <p:sp>
        <p:nvSpPr>
          <p:cNvPr id="3" name="Subtitle 2">
            <a:extLst>
              <a:ext uri="{FF2B5EF4-FFF2-40B4-BE49-F238E27FC236}">
                <a16:creationId xmlns:a16="http://schemas.microsoft.com/office/drawing/2014/main" id="{52C79DD2-4E03-4E24-8CCF-D96DFCA1754B}"/>
              </a:ext>
            </a:extLst>
          </p:cNvPr>
          <p:cNvSpPr>
            <a:spLocks noGrp="1"/>
          </p:cNvSpPr>
          <p:nvPr>
            <p:ph type="subTitle" idx="1"/>
          </p:nvPr>
        </p:nvSpPr>
        <p:spPr/>
        <p:txBody>
          <a:bodyPr/>
          <a:lstStyle/>
          <a:p>
            <a:r>
              <a:rPr lang="en-US" dirty="0"/>
              <a:t>PHYS 384: ST: Space Physics</a:t>
            </a:r>
          </a:p>
          <a:p>
            <a:r>
              <a:rPr lang="en-US" dirty="0"/>
              <a:t>Spring 2021</a:t>
            </a:r>
          </a:p>
        </p:txBody>
      </p:sp>
    </p:spTree>
    <p:extLst>
      <p:ext uri="{BB962C8B-B14F-4D97-AF65-F5344CB8AC3E}">
        <p14:creationId xmlns:p14="http://schemas.microsoft.com/office/powerpoint/2010/main" val="2739295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15BEB-DA74-43A2-ABB1-F98EEB8A2D09}"/>
              </a:ext>
            </a:extLst>
          </p:cNvPr>
          <p:cNvSpPr>
            <a:spLocks noGrp="1"/>
          </p:cNvSpPr>
          <p:nvPr>
            <p:ph type="title"/>
          </p:nvPr>
        </p:nvSpPr>
        <p:spPr/>
        <p:txBody>
          <a:bodyPr>
            <a:normAutofit fontScale="90000"/>
          </a:bodyPr>
          <a:lstStyle/>
          <a:p>
            <a:r>
              <a:rPr lang="en-US" dirty="0"/>
              <a:t>The Geospace System</a:t>
            </a:r>
          </a:p>
        </p:txBody>
      </p:sp>
      <p:grpSp>
        <p:nvGrpSpPr>
          <p:cNvPr id="4" name="Group 3">
            <a:extLst>
              <a:ext uri="{FF2B5EF4-FFF2-40B4-BE49-F238E27FC236}">
                <a16:creationId xmlns:a16="http://schemas.microsoft.com/office/drawing/2014/main" id="{2E1AE283-C936-4FEF-8A8A-100462EA15F9}"/>
              </a:ext>
            </a:extLst>
          </p:cNvPr>
          <p:cNvGrpSpPr/>
          <p:nvPr/>
        </p:nvGrpSpPr>
        <p:grpSpPr>
          <a:xfrm>
            <a:off x="1250143" y="779041"/>
            <a:ext cx="9691711" cy="5299917"/>
            <a:chOff x="569" y="1326502"/>
            <a:chExt cx="9142863" cy="4998098"/>
          </a:xfrm>
        </p:grpSpPr>
        <p:pic>
          <p:nvPicPr>
            <p:cNvPr id="5" name="Picture 4">
              <a:extLst>
                <a:ext uri="{FF2B5EF4-FFF2-40B4-BE49-F238E27FC236}">
                  <a16:creationId xmlns:a16="http://schemas.microsoft.com/office/drawing/2014/main" id="{C96D8893-F3A8-4D36-800C-DB48B82CBD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 y="1326502"/>
              <a:ext cx="9142863" cy="4998098"/>
            </a:xfrm>
            <a:prstGeom prst="rect">
              <a:avLst/>
            </a:prstGeom>
          </p:spPr>
        </p:pic>
        <p:sp>
          <p:nvSpPr>
            <p:cNvPr id="6" name="TextBox 5">
              <a:extLst>
                <a:ext uri="{FF2B5EF4-FFF2-40B4-BE49-F238E27FC236}">
                  <a16:creationId xmlns:a16="http://schemas.microsoft.com/office/drawing/2014/main" id="{CDB204E2-31C4-4040-904F-E7948949B0E4}"/>
                </a:ext>
              </a:extLst>
            </p:cNvPr>
            <p:cNvSpPr txBox="1"/>
            <p:nvPr/>
          </p:nvSpPr>
          <p:spPr>
            <a:xfrm>
              <a:off x="6049877" y="5855335"/>
              <a:ext cx="2259369" cy="370497"/>
            </a:xfrm>
            <a:prstGeom prst="rect">
              <a:avLst/>
            </a:prstGeom>
            <a:noFill/>
          </p:spPr>
          <p:txBody>
            <a:bodyPr wrap="none" rtlCol="0">
              <a:spAutoFit/>
            </a:bodyPr>
            <a:lstStyle/>
            <a:p>
              <a:r>
                <a:rPr lang="en-US" sz="1350" b="1" dirty="0">
                  <a:solidFill>
                    <a:schemeClr val="bg1"/>
                  </a:solidFill>
                </a:rPr>
                <a:t>Image Credit: NASA</a:t>
              </a:r>
            </a:p>
          </p:txBody>
        </p:sp>
      </p:grpSp>
      <p:sp>
        <p:nvSpPr>
          <p:cNvPr id="7" name="TextBox 6">
            <a:extLst>
              <a:ext uri="{FF2B5EF4-FFF2-40B4-BE49-F238E27FC236}">
                <a16:creationId xmlns:a16="http://schemas.microsoft.com/office/drawing/2014/main" id="{73EBCAE0-95F0-4454-9577-76DAE7E5835D}"/>
              </a:ext>
            </a:extLst>
          </p:cNvPr>
          <p:cNvSpPr txBox="1"/>
          <p:nvPr/>
        </p:nvSpPr>
        <p:spPr>
          <a:xfrm>
            <a:off x="1464907" y="3075056"/>
            <a:ext cx="1056700" cy="769441"/>
          </a:xfrm>
          <a:prstGeom prst="rect">
            <a:avLst/>
          </a:prstGeom>
          <a:noFill/>
        </p:spPr>
        <p:txBody>
          <a:bodyPr wrap="none" rtlCol="0">
            <a:spAutoFit/>
          </a:bodyPr>
          <a:lstStyle/>
          <a:p>
            <a:r>
              <a:rPr lang="en-US" sz="4400" b="1" dirty="0">
                <a:solidFill>
                  <a:schemeClr val="bg1"/>
                </a:solidFill>
              </a:rPr>
              <a:t>Sun</a:t>
            </a:r>
          </a:p>
        </p:txBody>
      </p:sp>
      <p:sp>
        <p:nvSpPr>
          <p:cNvPr id="8" name="TextBox 7">
            <a:extLst>
              <a:ext uri="{FF2B5EF4-FFF2-40B4-BE49-F238E27FC236}">
                <a16:creationId xmlns:a16="http://schemas.microsoft.com/office/drawing/2014/main" id="{891F44F9-26C2-43A0-97EE-5BB842B8D4B3}"/>
              </a:ext>
            </a:extLst>
          </p:cNvPr>
          <p:cNvSpPr txBox="1"/>
          <p:nvPr/>
        </p:nvSpPr>
        <p:spPr>
          <a:xfrm>
            <a:off x="3778796" y="4147041"/>
            <a:ext cx="3337067" cy="707886"/>
          </a:xfrm>
          <a:prstGeom prst="rect">
            <a:avLst/>
          </a:prstGeom>
          <a:noFill/>
        </p:spPr>
        <p:txBody>
          <a:bodyPr wrap="none" rtlCol="0">
            <a:spAutoFit/>
          </a:bodyPr>
          <a:lstStyle/>
          <a:p>
            <a:r>
              <a:rPr lang="en-US" sz="2000" b="1" dirty="0">
                <a:solidFill>
                  <a:schemeClr val="bg1"/>
                </a:solidFill>
              </a:rPr>
              <a:t>Solar Wind</a:t>
            </a:r>
          </a:p>
          <a:p>
            <a:pPr algn="ctr"/>
            <a:r>
              <a:rPr lang="en-US" sz="2000" b="1" dirty="0">
                <a:solidFill>
                  <a:schemeClr val="bg1"/>
                </a:solidFill>
              </a:rPr>
              <a:t>Interplanetary Magnetic Field</a:t>
            </a:r>
          </a:p>
        </p:txBody>
      </p:sp>
      <p:sp>
        <p:nvSpPr>
          <p:cNvPr id="9" name="TextBox 8">
            <a:extLst>
              <a:ext uri="{FF2B5EF4-FFF2-40B4-BE49-F238E27FC236}">
                <a16:creationId xmlns:a16="http://schemas.microsoft.com/office/drawing/2014/main" id="{88EE8371-9742-4611-ABB2-6D596CC0EA99}"/>
              </a:ext>
            </a:extLst>
          </p:cNvPr>
          <p:cNvSpPr txBox="1"/>
          <p:nvPr/>
        </p:nvSpPr>
        <p:spPr>
          <a:xfrm>
            <a:off x="7770990" y="3788398"/>
            <a:ext cx="2545505" cy="523220"/>
          </a:xfrm>
          <a:prstGeom prst="rect">
            <a:avLst/>
          </a:prstGeom>
          <a:noFill/>
        </p:spPr>
        <p:txBody>
          <a:bodyPr wrap="none" rtlCol="0">
            <a:spAutoFit/>
          </a:bodyPr>
          <a:lstStyle/>
          <a:p>
            <a:r>
              <a:rPr lang="en-US" sz="2800" b="1" dirty="0">
                <a:solidFill>
                  <a:schemeClr val="bg1"/>
                </a:solidFill>
              </a:rPr>
              <a:t>Magnetosphere</a:t>
            </a:r>
          </a:p>
        </p:txBody>
      </p:sp>
      <p:sp>
        <p:nvSpPr>
          <p:cNvPr id="10" name="TextBox 9">
            <a:extLst>
              <a:ext uri="{FF2B5EF4-FFF2-40B4-BE49-F238E27FC236}">
                <a16:creationId xmlns:a16="http://schemas.microsoft.com/office/drawing/2014/main" id="{07CB95A8-33A1-4E28-96F7-D9AE4A395E6E}"/>
              </a:ext>
            </a:extLst>
          </p:cNvPr>
          <p:cNvSpPr txBox="1"/>
          <p:nvPr/>
        </p:nvSpPr>
        <p:spPr>
          <a:xfrm>
            <a:off x="8548749" y="915851"/>
            <a:ext cx="2393105" cy="954107"/>
          </a:xfrm>
          <a:prstGeom prst="rect">
            <a:avLst/>
          </a:prstGeom>
          <a:noFill/>
        </p:spPr>
        <p:txBody>
          <a:bodyPr wrap="square" rtlCol="0">
            <a:spAutoFit/>
          </a:bodyPr>
          <a:lstStyle/>
          <a:p>
            <a:r>
              <a:rPr lang="en-US" sz="2800" b="1" dirty="0">
                <a:solidFill>
                  <a:schemeClr val="bg1"/>
                </a:solidFill>
              </a:rPr>
              <a:t>Atmosphere &amp; Ionosphere</a:t>
            </a:r>
          </a:p>
        </p:txBody>
      </p:sp>
      <p:cxnSp>
        <p:nvCxnSpPr>
          <p:cNvPr id="12" name="Straight Arrow Connector 11">
            <a:extLst>
              <a:ext uri="{FF2B5EF4-FFF2-40B4-BE49-F238E27FC236}">
                <a16:creationId xmlns:a16="http://schemas.microsoft.com/office/drawing/2014/main" id="{17DAB9AB-E51C-4F7C-BBEA-E4EB9C8FA900}"/>
              </a:ext>
            </a:extLst>
          </p:cNvPr>
          <p:cNvCxnSpPr>
            <a:cxnSpLocks/>
          </p:cNvCxnSpPr>
          <p:nvPr/>
        </p:nvCxnSpPr>
        <p:spPr>
          <a:xfrm flipH="1">
            <a:off x="8630817" y="1800225"/>
            <a:ext cx="837033" cy="1344191"/>
          </a:xfrm>
          <a:prstGeom prst="straightConnector1">
            <a:avLst/>
          </a:prstGeom>
          <a:ln w="31750">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6255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70F5D-EFD4-4B5A-B9D1-7B69DE2FCC18}"/>
              </a:ext>
            </a:extLst>
          </p:cNvPr>
          <p:cNvSpPr>
            <a:spLocks noGrp="1"/>
          </p:cNvSpPr>
          <p:nvPr>
            <p:ph type="title"/>
          </p:nvPr>
        </p:nvSpPr>
        <p:spPr/>
        <p:txBody>
          <a:bodyPr>
            <a:normAutofit fontScale="90000"/>
          </a:bodyPr>
          <a:lstStyle/>
          <a:p>
            <a:r>
              <a:rPr lang="en-US" dirty="0"/>
              <a:t>NASA: Comparing CMEs with Model Runs</a:t>
            </a:r>
          </a:p>
        </p:txBody>
      </p:sp>
      <p:sp>
        <p:nvSpPr>
          <p:cNvPr id="6" name="TextBox 5">
            <a:extLst>
              <a:ext uri="{FF2B5EF4-FFF2-40B4-BE49-F238E27FC236}">
                <a16:creationId xmlns:a16="http://schemas.microsoft.com/office/drawing/2014/main" id="{3D1C25A9-D83E-4313-B2E5-69C705ABBC0C}"/>
              </a:ext>
            </a:extLst>
          </p:cNvPr>
          <p:cNvSpPr txBox="1"/>
          <p:nvPr/>
        </p:nvSpPr>
        <p:spPr>
          <a:xfrm>
            <a:off x="3170712" y="5730200"/>
            <a:ext cx="6103916" cy="369332"/>
          </a:xfrm>
          <a:prstGeom prst="rect">
            <a:avLst/>
          </a:prstGeom>
          <a:noFill/>
        </p:spPr>
        <p:txBody>
          <a:bodyPr wrap="square">
            <a:spAutoFit/>
          </a:bodyPr>
          <a:lstStyle/>
          <a:p>
            <a:pPr algn="ctr"/>
            <a:r>
              <a:rPr lang="en-US" dirty="0">
                <a:hlinkClick r:id="rId4"/>
              </a:rPr>
              <a:t>https://www.youtube.com/watch?v=cLLq6plMjU0</a:t>
            </a:r>
            <a:endParaRPr lang="en-US" dirty="0"/>
          </a:p>
        </p:txBody>
      </p:sp>
      <p:pic>
        <p:nvPicPr>
          <p:cNvPr id="3" name="Online Media 2" title="NASA | Comparing CMEs">
            <a:hlinkClick r:id="" action="ppaction://media"/>
            <a:extLst>
              <a:ext uri="{FF2B5EF4-FFF2-40B4-BE49-F238E27FC236}">
                <a16:creationId xmlns:a16="http://schemas.microsoft.com/office/drawing/2014/main" id="{14147819-9C56-4F10-B102-2057296FBE6D}"/>
              </a:ext>
            </a:extLst>
          </p:cNvPr>
          <p:cNvPicPr>
            <a:picLocks noRot="1" noChangeAspect="1"/>
          </p:cNvPicPr>
          <p:nvPr>
            <a:videoFile r:link="rId1"/>
          </p:nvPr>
        </p:nvPicPr>
        <p:blipFill>
          <a:blip r:embed="rId5"/>
          <a:stretch>
            <a:fillRect/>
          </a:stretch>
        </p:blipFill>
        <p:spPr>
          <a:xfrm>
            <a:off x="1685786" y="758468"/>
            <a:ext cx="8820426" cy="4983541"/>
          </a:xfrm>
          <a:prstGeom prst="rect">
            <a:avLst/>
          </a:prstGeom>
        </p:spPr>
      </p:pic>
    </p:spTree>
    <p:extLst>
      <p:ext uri="{BB962C8B-B14F-4D97-AF65-F5344CB8AC3E}">
        <p14:creationId xmlns:p14="http://schemas.microsoft.com/office/powerpoint/2010/main" val="292533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16CAB-3401-4C6C-AC76-9F031D8ED8F4}"/>
              </a:ext>
            </a:extLst>
          </p:cNvPr>
          <p:cNvSpPr>
            <a:spLocks noGrp="1"/>
          </p:cNvSpPr>
          <p:nvPr>
            <p:ph type="title"/>
          </p:nvPr>
        </p:nvSpPr>
        <p:spPr/>
        <p:txBody>
          <a:bodyPr>
            <a:normAutofit fontScale="90000"/>
          </a:bodyPr>
          <a:lstStyle/>
          <a:p>
            <a:r>
              <a:rPr lang="en-US" dirty="0"/>
              <a:t>Earth’s Magnetosphere</a:t>
            </a:r>
          </a:p>
        </p:txBody>
      </p:sp>
      <p:pic>
        <p:nvPicPr>
          <p:cNvPr id="4" name="Picture 2" descr="Z:\16-Graphics\KCG\PPT &amp; JPEG\JPEG\CHRISTOPHER RUSSELL_fig. 1.17.jpg">
            <a:extLst>
              <a:ext uri="{FF2B5EF4-FFF2-40B4-BE49-F238E27FC236}">
                <a16:creationId xmlns:a16="http://schemas.microsoft.com/office/drawing/2014/main" id="{BB95E63E-627E-49B1-8A75-2F28992F6C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2170" y="758468"/>
            <a:ext cx="6607658" cy="5249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3456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Geomagnetic Storms</a:t>
            </a:r>
          </a:p>
        </p:txBody>
      </p:sp>
      <p:sp>
        <p:nvSpPr>
          <p:cNvPr id="3" name="Content Placeholder 2"/>
          <p:cNvSpPr>
            <a:spLocks noGrp="1"/>
          </p:cNvSpPr>
          <p:nvPr>
            <p:ph idx="1"/>
          </p:nvPr>
        </p:nvSpPr>
        <p:spPr>
          <a:xfrm>
            <a:off x="1687268" y="847198"/>
            <a:ext cx="5236047" cy="3733808"/>
          </a:xfrm>
        </p:spPr>
        <p:txBody>
          <a:bodyPr>
            <a:normAutofit/>
          </a:bodyPr>
          <a:lstStyle/>
          <a:p>
            <a:r>
              <a:rPr lang="en-US" sz="2800" dirty="0"/>
              <a:t>Fast CMEs and CIR/HSSs can lead to geomagnetic storms.</a:t>
            </a:r>
          </a:p>
          <a:p>
            <a:r>
              <a:rPr lang="en-US" sz="2400" dirty="0"/>
              <a:t>Defined by negative excursion in</a:t>
            </a:r>
          </a:p>
          <a:p>
            <a:pPr lvl="1"/>
            <a:r>
              <a:rPr lang="en-US" sz="2400" dirty="0" err="1"/>
              <a:t>Dst</a:t>
            </a:r>
            <a:br>
              <a:rPr lang="en-US" sz="2400" dirty="0"/>
            </a:br>
            <a:r>
              <a:rPr lang="en-US" sz="2400" dirty="0"/>
              <a:t>(Disturbance Storm Time Index)</a:t>
            </a:r>
          </a:p>
          <a:p>
            <a:pPr lvl="1"/>
            <a:r>
              <a:rPr lang="en-US" sz="2400" dirty="0"/>
              <a:t>Sym-H Indices</a:t>
            </a:r>
            <a:br>
              <a:rPr lang="en-US" sz="2400" dirty="0"/>
            </a:br>
            <a:r>
              <a:rPr lang="en-US" sz="2400" dirty="0"/>
              <a:t>(High resolution version of DST)</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4369" r="9631" b="88296"/>
          <a:stretch/>
        </p:blipFill>
        <p:spPr>
          <a:xfrm>
            <a:off x="1618950" y="4581005"/>
            <a:ext cx="8954100" cy="1514992"/>
          </a:xfrm>
          <a:prstGeom prst="rect">
            <a:avLst/>
          </a:prstGeom>
        </p:spPr>
      </p:pic>
      <p:grpSp>
        <p:nvGrpSpPr>
          <p:cNvPr id="11" name="Group 10"/>
          <p:cNvGrpSpPr/>
          <p:nvPr/>
        </p:nvGrpSpPr>
        <p:grpSpPr>
          <a:xfrm>
            <a:off x="6761614" y="669467"/>
            <a:ext cx="3799720" cy="3913305"/>
            <a:chOff x="5237614" y="669466"/>
            <a:chExt cx="3799720" cy="3913305"/>
          </a:xfrm>
        </p:grpSpPr>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t="5980"/>
            <a:stretch/>
          </p:blipFill>
          <p:spPr>
            <a:xfrm>
              <a:off x="5237614" y="988907"/>
              <a:ext cx="3799720" cy="3255310"/>
            </a:xfrm>
            <a:prstGeom prst="rect">
              <a:avLst/>
            </a:prstGeom>
          </p:spPr>
        </p:pic>
        <p:sp>
          <p:nvSpPr>
            <p:cNvPr id="9" name="TextBox 8"/>
            <p:cNvSpPr txBox="1"/>
            <p:nvPr/>
          </p:nvSpPr>
          <p:spPr>
            <a:xfrm>
              <a:off x="5449736" y="4244217"/>
              <a:ext cx="3205749" cy="338554"/>
            </a:xfrm>
            <a:prstGeom prst="rect">
              <a:avLst/>
            </a:prstGeom>
            <a:noFill/>
          </p:spPr>
          <p:txBody>
            <a:bodyPr wrap="none" rtlCol="0">
              <a:spAutoFit/>
            </a:bodyPr>
            <a:lstStyle/>
            <a:p>
              <a:r>
                <a:rPr lang="en-US" sz="1600" dirty="0">
                  <a:solidFill>
                    <a:srgbClr val="000000"/>
                  </a:solidFill>
                </a:rPr>
                <a:t>http://</a:t>
              </a:r>
              <a:r>
                <a:rPr lang="en-US" sz="1600" dirty="0" err="1">
                  <a:solidFill>
                    <a:srgbClr val="000000"/>
                  </a:solidFill>
                </a:rPr>
                <a:t>isgi.unistra.fr</a:t>
              </a:r>
              <a:r>
                <a:rPr lang="en-US" sz="1600" dirty="0">
                  <a:solidFill>
                    <a:srgbClr val="000000"/>
                  </a:solidFill>
                </a:rPr>
                <a:t>/</a:t>
              </a:r>
              <a:r>
                <a:rPr lang="en-US" sz="1600" dirty="0" err="1">
                  <a:solidFill>
                    <a:srgbClr val="000000"/>
                  </a:solidFill>
                </a:rPr>
                <a:t>indices_asy.php</a:t>
              </a:r>
              <a:endParaRPr lang="en-US" sz="1600" dirty="0">
                <a:solidFill>
                  <a:srgbClr val="000000"/>
                </a:solidFill>
              </a:endParaRPr>
            </a:p>
          </p:txBody>
        </p:sp>
        <p:sp>
          <p:nvSpPr>
            <p:cNvPr id="10" name="TextBox 9"/>
            <p:cNvSpPr txBox="1"/>
            <p:nvPr/>
          </p:nvSpPr>
          <p:spPr>
            <a:xfrm>
              <a:off x="5656139" y="669466"/>
              <a:ext cx="2635786" cy="400110"/>
            </a:xfrm>
            <a:prstGeom prst="rect">
              <a:avLst/>
            </a:prstGeom>
            <a:noFill/>
          </p:spPr>
          <p:txBody>
            <a:bodyPr wrap="none" rtlCol="0">
              <a:spAutoFit/>
            </a:bodyPr>
            <a:lstStyle/>
            <a:p>
              <a:r>
                <a:rPr lang="en-US" sz="2000" b="1" dirty="0">
                  <a:solidFill>
                    <a:srgbClr val="000000"/>
                  </a:solidFill>
                </a:rPr>
                <a:t>Sym-H Magnetometers</a:t>
              </a:r>
            </a:p>
          </p:txBody>
        </p:sp>
      </p:grpSp>
    </p:spTree>
    <p:extLst>
      <p:ext uri="{BB962C8B-B14F-4D97-AF65-F5344CB8AC3E}">
        <p14:creationId xmlns:p14="http://schemas.microsoft.com/office/powerpoint/2010/main" val="3513356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813C-F41B-4E2E-8F02-F02D11E141AD}"/>
              </a:ext>
            </a:extLst>
          </p:cNvPr>
          <p:cNvSpPr>
            <a:spLocks noGrp="1"/>
          </p:cNvSpPr>
          <p:nvPr>
            <p:ph type="title"/>
          </p:nvPr>
        </p:nvSpPr>
        <p:spPr/>
        <p:txBody>
          <a:bodyPr>
            <a:normAutofit fontScale="90000"/>
          </a:bodyPr>
          <a:lstStyle/>
          <a:p>
            <a:r>
              <a:rPr lang="en-US" dirty="0"/>
              <a:t>Solar Wind Measurement</a:t>
            </a:r>
          </a:p>
        </p:txBody>
      </p:sp>
      <p:sp>
        <p:nvSpPr>
          <p:cNvPr id="3" name="Content Placeholder 2">
            <a:extLst>
              <a:ext uri="{FF2B5EF4-FFF2-40B4-BE49-F238E27FC236}">
                <a16:creationId xmlns:a16="http://schemas.microsoft.com/office/drawing/2014/main" id="{542A5351-0E97-48D4-B896-401C7CA12FC4}"/>
              </a:ext>
            </a:extLst>
          </p:cNvPr>
          <p:cNvSpPr>
            <a:spLocks noGrp="1"/>
          </p:cNvSpPr>
          <p:nvPr>
            <p:ph idx="1"/>
          </p:nvPr>
        </p:nvSpPr>
        <p:spPr>
          <a:xfrm>
            <a:off x="282714" y="854264"/>
            <a:ext cx="5380150" cy="3910776"/>
          </a:xfrm>
        </p:spPr>
        <p:txBody>
          <a:bodyPr>
            <a:normAutofit lnSpcReduction="10000"/>
          </a:bodyPr>
          <a:lstStyle/>
          <a:p>
            <a:r>
              <a:rPr lang="en-US" dirty="0"/>
              <a:t>The Solar Wind is measured by interplanetary spacecraft at the Lagrange (L1) point.</a:t>
            </a:r>
          </a:p>
          <a:p>
            <a:r>
              <a:rPr lang="en-US" dirty="0"/>
              <a:t>L1 is about 1.5 million kilometers from Earth towards the Sun.</a:t>
            </a:r>
          </a:p>
          <a:p>
            <a:r>
              <a:rPr lang="en-US" dirty="0"/>
              <a:t>This is still roughly 1 AU</a:t>
            </a:r>
            <a:br>
              <a:rPr lang="en-US" dirty="0"/>
            </a:br>
            <a:r>
              <a:rPr lang="en-US" dirty="0"/>
              <a:t>(150 million km) from the Sun!</a:t>
            </a:r>
          </a:p>
        </p:txBody>
      </p:sp>
      <p:pic>
        <p:nvPicPr>
          <p:cNvPr id="9218" name="Picture 2">
            <a:extLst>
              <a:ext uri="{FF2B5EF4-FFF2-40B4-BE49-F238E27FC236}">
                <a16:creationId xmlns:a16="http://schemas.microsoft.com/office/drawing/2014/main" id="{B74DF5EE-9683-43DA-AA66-33918D49B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9856" y="758468"/>
            <a:ext cx="6109429" cy="52069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0FCF794-3017-4511-B032-2EEADB51213F}"/>
              </a:ext>
            </a:extLst>
          </p:cNvPr>
          <p:cNvSpPr txBox="1"/>
          <p:nvPr/>
        </p:nvSpPr>
        <p:spPr>
          <a:xfrm>
            <a:off x="282713" y="4765039"/>
            <a:ext cx="5380150" cy="1200329"/>
          </a:xfrm>
          <a:prstGeom prst="rect">
            <a:avLst/>
          </a:prstGeom>
          <a:noFill/>
        </p:spPr>
        <p:txBody>
          <a:bodyPr wrap="square">
            <a:spAutoFit/>
          </a:bodyPr>
          <a:lstStyle/>
          <a:p>
            <a:pPr algn="r"/>
            <a:r>
              <a:rPr lang="en-US" b="1" i="0" dirty="0">
                <a:solidFill>
                  <a:srgbClr val="202122"/>
                </a:solidFill>
                <a:effectLst/>
                <a:latin typeface="Arial" panose="020B0604020202020204" pitchFamily="34" charset="0"/>
              </a:rPr>
              <a:t>Lagrange points in the Sun–Earth system (not to scale) – a small object at any one of the five points will hold its relative position.</a:t>
            </a:r>
          </a:p>
          <a:p>
            <a:pPr algn="r"/>
            <a:r>
              <a:rPr lang="en-US" b="1" dirty="0">
                <a:solidFill>
                  <a:srgbClr val="202122"/>
                </a:solidFill>
                <a:latin typeface="Arial" panose="020B0604020202020204" pitchFamily="34" charset="0"/>
                <a:hlinkClick r:id="rId3"/>
              </a:rPr>
              <a:t>https://en.wikipedia.org/wiki/Lagrange_point</a:t>
            </a:r>
            <a:endParaRPr lang="en-US" b="1" dirty="0"/>
          </a:p>
        </p:txBody>
      </p:sp>
    </p:spTree>
    <p:extLst>
      <p:ext uri="{BB962C8B-B14F-4D97-AF65-F5344CB8AC3E}">
        <p14:creationId xmlns:p14="http://schemas.microsoft.com/office/powerpoint/2010/main" val="2766390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E490-943C-40FA-BEC5-976D4DC30540}"/>
              </a:ext>
            </a:extLst>
          </p:cNvPr>
          <p:cNvSpPr>
            <a:spLocks noGrp="1"/>
          </p:cNvSpPr>
          <p:nvPr>
            <p:ph type="title"/>
          </p:nvPr>
        </p:nvSpPr>
        <p:spPr/>
        <p:txBody>
          <a:bodyPr>
            <a:normAutofit fontScale="90000"/>
          </a:bodyPr>
          <a:lstStyle/>
          <a:p>
            <a:r>
              <a:rPr lang="en-US" dirty="0"/>
              <a:t>SOHO Orbit Around L1 Point</a:t>
            </a:r>
          </a:p>
        </p:txBody>
      </p:sp>
      <p:sp>
        <p:nvSpPr>
          <p:cNvPr id="8" name="TextBox 7">
            <a:extLst>
              <a:ext uri="{FF2B5EF4-FFF2-40B4-BE49-F238E27FC236}">
                <a16:creationId xmlns:a16="http://schemas.microsoft.com/office/drawing/2014/main" id="{22E908B8-BF3D-4C5A-B261-76F06B6B091E}"/>
              </a:ext>
            </a:extLst>
          </p:cNvPr>
          <p:cNvSpPr txBox="1"/>
          <p:nvPr/>
        </p:nvSpPr>
        <p:spPr>
          <a:xfrm>
            <a:off x="9696850" y="758468"/>
            <a:ext cx="2125061" cy="2585323"/>
          </a:xfrm>
          <a:prstGeom prst="rect">
            <a:avLst/>
          </a:prstGeom>
          <a:noFill/>
        </p:spPr>
        <p:txBody>
          <a:bodyPr wrap="square">
            <a:spAutoFit/>
          </a:bodyPr>
          <a:lstStyle/>
          <a:p>
            <a:pPr algn="l"/>
            <a:r>
              <a:rPr lang="en-US" b="1" i="0" dirty="0">
                <a:solidFill>
                  <a:srgbClr val="333333"/>
                </a:solidFill>
                <a:effectLst/>
                <a:latin typeface="verdana" panose="020B0604030504040204" pitchFamily="34" charset="0"/>
              </a:rPr>
              <a:t>SOHO's orbit around the Lagrangian L1 point and the Sun</a:t>
            </a:r>
          </a:p>
          <a:p>
            <a:endParaRPr lang="en-US" b="1" dirty="0">
              <a:solidFill>
                <a:srgbClr val="333333"/>
              </a:solidFill>
              <a:latin typeface="verdana" panose="020B0604030504040204" pitchFamily="34" charset="0"/>
            </a:endParaRPr>
          </a:p>
          <a:p>
            <a:pPr algn="l"/>
            <a:r>
              <a:rPr lang="en-US" b="1" i="0" dirty="0">
                <a:solidFill>
                  <a:srgbClr val="333333"/>
                </a:solidFill>
                <a:effectLst/>
                <a:latin typeface="verdana" panose="020B0604030504040204" pitchFamily="34" charset="0"/>
                <a:hlinkClick r:id="rId4"/>
              </a:rPr>
              <a:t>[NASA]</a:t>
            </a:r>
            <a:endParaRPr lang="en-US" b="1" i="0" dirty="0">
              <a:solidFill>
                <a:srgbClr val="333333"/>
              </a:solidFill>
              <a:effectLst/>
              <a:latin typeface="verdana" panose="020B0604030504040204" pitchFamily="34" charset="0"/>
            </a:endParaRPr>
          </a:p>
          <a:p>
            <a:br>
              <a:rPr lang="en-US" dirty="0"/>
            </a:br>
            <a:endParaRPr lang="en-US" dirty="0"/>
          </a:p>
        </p:txBody>
      </p:sp>
      <p:pic>
        <p:nvPicPr>
          <p:cNvPr id="4" name="orbit">
            <a:hlinkClick r:id="" action="ppaction://media"/>
            <a:extLst>
              <a:ext uri="{FF2B5EF4-FFF2-40B4-BE49-F238E27FC236}">
                <a16:creationId xmlns:a16="http://schemas.microsoft.com/office/drawing/2014/main" id="{BA46748B-3667-4E1F-9899-FA75DED1F9F3}"/>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582524" y="710906"/>
            <a:ext cx="7026952" cy="5429918"/>
          </a:xfrm>
          <a:prstGeom prst="rect">
            <a:avLst/>
          </a:prstGeom>
        </p:spPr>
      </p:pic>
    </p:spTree>
    <p:extLst>
      <p:ext uri="{BB962C8B-B14F-4D97-AF65-F5344CB8AC3E}">
        <p14:creationId xmlns:p14="http://schemas.microsoft.com/office/powerpoint/2010/main" val="253521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70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theme1.xml><?xml version="1.0" encoding="utf-8"?>
<a:theme xmlns:a="http://schemas.openxmlformats.org/drawingml/2006/main" name="Retrospect">
  <a:themeElements>
    <a:clrScheme name="Custom 2">
      <a:dk1>
        <a:sysClr val="windowText" lastClr="000000"/>
      </a:dk1>
      <a:lt1>
        <a:sysClr val="window" lastClr="FFFFFF"/>
      </a:lt1>
      <a:dk2>
        <a:srgbClr val="000000"/>
      </a:dk2>
      <a:lt2>
        <a:srgbClr val="E7E6E6"/>
      </a:lt2>
      <a:accent1>
        <a:srgbClr val="00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24383</TotalTime>
  <Words>691</Words>
  <Application>Microsoft Office PowerPoint</Application>
  <PresentationFormat>Widescreen</PresentationFormat>
  <Paragraphs>41</Paragraphs>
  <Slides>7</Slides>
  <Notes>2</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Roboto</vt:lpstr>
      <vt:lpstr>verdana</vt:lpstr>
      <vt:lpstr>Retrospect</vt:lpstr>
      <vt:lpstr>Space Physics Data Analysis</vt:lpstr>
      <vt:lpstr>The Geospace System</vt:lpstr>
      <vt:lpstr>NASA: Comparing CMEs with Model Runs</vt:lpstr>
      <vt:lpstr>Earth’s Magnetosphere</vt:lpstr>
      <vt:lpstr>Geomagnetic Storms</vt:lpstr>
      <vt:lpstr>Solar Wind Measurement</vt:lpstr>
      <vt:lpstr>SOHO Orbit Around L1 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Ionospheric Response to the 2017 Total Solar Eclipse</dc:title>
  <dc:subject/>
  <dc:creator>Nathaniel A. Frissell</dc:creator>
  <cp:keywords/>
  <dc:description/>
  <cp:lastModifiedBy>Dr. Nathaniel A. Frissell Ph.D.</cp:lastModifiedBy>
  <cp:revision>564</cp:revision>
  <dcterms:created xsi:type="dcterms:W3CDTF">2016-05-12T13:42:16Z</dcterms:created>
  <dcterms:modified xsi:type="dcterms:W3CDTF">2021-05-27T12:45:31Z</dcterms:modified>
  <cp:category/>
</cp:coreProperties>
</file>