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9" r:id="rId4"/>
    <p:sldId id="258" r:id="rId5"/>
    <p:sldId id="280" r:id="rId6"/>
    <p:sldId id="259" r:id="rId7"/>
    <p:sldId id="260" r:id="rId8"/>
    <p:sldId id="261" r:id="rId9"/>
    <p:sldId id="262" r:id="rId10"/>
    <p:sldId id="263" r:id="rId11"/>
    <p:sldId id="264" r:id="rId12"/>
    <p:sldId id="265" r:id="rId13"/>
    <p:sldId id="266" r:id="rId14"/>
    <p:sldId id="267" r:id="rId15"/>
    <p:sldId id="268" r:id="rId16"/>
    <p:sldId id="270" r:id="rId17"/>
    <p:sldId id="272"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53" d="100"/>
          <a:sy n="53" d="100"/>
        </p:scale>
        <p:origin x="7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C0812-3AF7-4243-8A2D-3C2BA63432AA}" type="datetimeFigureOut">
              <a:rPr lang="en-IE" smtClean="0"/>
              <a:t>19/09/2017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B2F85-30F2-44D1-BFC7-DD237B0F7245}" type="slidenum">
              <a:rPr lang="en-IE" smtClean="0"/>
              <a:t>‹#›</a:t>
            </a:fld>
            <a:endParaRPr lang="en-IE"/>
          </a:p>
        </p:txBody>
      </p:sp>
    </p:spTree>
    <p:extLst>
      <p:ext uri="{BB962C8B-B14F-4D97-AF65-F5344CB8AC3E}">
        <p14:creationId xmlns:p14="http://schemas.microsoft.com/office/powerpoint/2010/main" val="204487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3CB2F85-30F2-44D1-BFC7-DD237B0F7245}" type="slidenum">
              <a:rPr lang="en-IE" smtClean="0"/>
              <a:t>17</a:t>
            </a:fld>
            <a:endParaRPr lang="en-IE"/>
          </a:p>
        </p:txBody>
      </p:sp>
    </p:spTree>
    <p:extLst>
      <p:ext uri="{BB962C8B-B14F-4D97-AF65-F5344CB8AC3E}">
        <p14:creationId xmlns:p14="http://schemas.microsoft.com/office/powerpoint/2010/main" val="58106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F48C874-D558-4109-8EF4-0C70A6D9E4F2}" type="datetimeFigureOut">
              <a:rPr lang="en-IE" smtClean="0"/>
              <a:t>19/09/2017</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84B091-6D6C-4FD0-BA13-E0773966F713}"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261680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C874-D558-4109-8EF4-0C70A6D9E4F2}" type="datetimeFigureOut">
              <a:rPr lang="en-IE" smtClean="0"/>
              <a:t>19/09/2017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96830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C874-D558-4109-8EF4-0C70A6D9E4F2}" type="datetimeFigureOut">
              <a:rPr lang="en-IE" smtClean="0"/>
              <a:t>19/09/2017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31935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8C874-D558-4109-8EF4-0C70A6D9E4F2}" type="datetimeFigureOut">
              <a:rPr lang="en-IE" smtClean="0"/>
              <a:t>19/09/2017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422525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F48C874-D558-4109-8EF4-0C70A6D9E4F2}" type="datetimeFigureOut">
              <a:rPr lang="en-IE" smtClean="0"/>
              <a:t>19/09/2017</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84B091-6D6C-4FD0-BA13-E0773966F713}"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401378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8C874-D558-4109-8EF4-0C70A6D9E4F2}" type="datetimeFigureOut">
              <a:rPr lang="en-IE" smtClean="0"/>
              <a:t>19/09/2017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6959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8C874-D558-4109-8EF4-0C70A6D9E4F2}" type="datetimeFigureOut">
              <a:rPr lang="en-IE" smtClean="0"/>
              <a:t>19/09/2017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111901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8C874-D558-4109-8EF4-0C70A6D9E4F2}" type="datetimeFigureOut">
              <a:rPr lang="en-IE" smtClean="0"/>
              <a:t>19/09/2017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240702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C874-D558-4109-8EF4-0C70A6D9E4F2}" type="datetimeFigureOut">
              <a:rPr lang="en-IE" smtClean="0"/>
              <a:t>19/09/2017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84B091-6D6C-4FD0-BA13-E0773966F713}" type="slidenum">
              <a:rPr lang="en-IE" smtClean="0"/>
              <a:t>‹#›</a:t>
            </a:fld>
            <a:endParaRPr lang="en-IE"/>
          </a:p>
        </p:txBody>
      </p:sp>
    </p:spTree>
    <p:extLst>
      <p:ext uri="{BB962C8B-B14F-4D97-AF65-F5344CB8AC3E}">
        <p14:creationId xmlns:p14="http://schemas.microsoft.com/office/powerpoint/2010/main" val="51900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48C874-D558-4109-8EF4-0C70A6D9E4F2}" type="datetimeFigureOut">
              <a:rPr lang="en-IE" smtClean="0"/>
              <a:t>19/09/2017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84B091-6D6C-4FD0-BA13-E0773966F713}"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136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48C874-D558-4109-8EF4-0C70A6D9E4F2}" type="datetimeFigureOut">
              <a:rPr lang="en-IE" smtClean="0"/>
              <a:t>19/09/2017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84B091-6D6C-4FD0-BA13-E0773966F713}"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79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48C874-D558-4109-8EF4-0C70A6D9E4F2}" type="datetimeFigureOut">
              <a:rPr lang="en-IE" smtClean="0"/>
              <a:t>19/09/2017</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84B091-6D6C-4FD0-BA13-E0773966F713}"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9533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Binding</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03976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endParaRPr lang="en-IE" dirty="0"/>
          </a:p>
        </p:txBody>
      </p:sp>
      <p:sp>
        <p:nvSpPr>
          <p:cNvPr id="3" name="Content Placeholder 2"/>
          <p:cNvSpPr>
            <a:spLocks noGrp="1"/>
          </p:cNvSpPr>
          <p:nvPr>
            <p:ph idx="1"/>
          </p:nvPr>
        </p:nvSpPr>
        <p:spPr/>
        <p:txBody>
          <a:bodyPr/>
          <a:lstStyle/>
          <a:p>
            <a:r>
              <a:rPr lang="en-US" dirty="0"/>
              <a:t>Allows the user</a:t>
            </a:r>
            <a:r>
              <a:rPr lang="en-US" baseline="0" dirty="0"/>
              <a:t> to modify the data through the UI and have that data updated in the source</a:t>
            </a:r>
          </a:p>
          <a:p>
            <a:pPr lvl="1"/>
            <a:r>
              <a:rPr lang="en-US" baseline="0" dirty="0"/>
              <a:t>Changes to the display element fire events in the C# class</a:t>
            </a:r>
          </a:p>
          <a:p>
            <a:pPr lvl="1"/>
            <a:r>
              <a:rPr lang="en-US" baseline="0" dirty="0"/>
              <a:t>Changes to the properties in the C# class cause the display elements to update</a:t>
            </a:r>
          </a:p>
        </p:txBody>
      </p:sp>
    </p:spTree>
    <p:extLst>
      <p:ext uri="{BB962C8B-B14F-4D97-AF65-F5344CB8AC3E}">
        <p14:creationId xmlns:p14="http://schemas.microsoft.com/office/powerpoint/2010/main" val="229521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C62D484-6BC6-4F3A-BB50-ECC6E2DF562F}"/>
              </a:ext>
            </a:extLst>
          </p:cNvPr>
          <p:cNvSpPr>
            <a:spLocks noChangeArrowheads="1"/>
          </p:cNvSpPr>
          <p:nvPr/>
        </p:nvSpPr>
        <p:spPr bwMode="auto">
          <a:xfrm>
            <a:off x="974847" y="778356"/>
            <a:ext cx="10517647" cy="5480967"/>
          </a:xfrm>
          <a:prstGeom prst="rect">
            <a:avLst/>
          </a:prstGeom>
          <a:noFill/>
          <a:ln>
            <a:noFill/>
          </a:ln>
          <a:effectLs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&lt;Grid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Background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ThemeResource</a:t>
            </a:r>
            <a:r>
              <a:rPr kumimoji="0" lang="en-US" altLang="en-US" sz="1600" b="0" i="0" u="none" strike="noStrike" cap="none" normalizeH="0" baseline="0" dirty="0">
                <a:ln>
                  <a:noFill/>
                </a:ln>
                <a:solidFill>
                  <a:srgbClr val="008800"/>
                </a:solidFill>
                <a:effectLst/>
                <a:latin typeface="Menlo"/>
              </a:rPr>
              <a:t> </a:t>
            </a:r>
            <a:r>
              <a:rPr kumimoji="0" lang="en-US" altLang="en-US" sz="1600" b="0" i="0" u="none" strike="noStrike" cap="none" normalizeH="0" baseline="0" dirty="0" err="1">
                <a:ln>
                  <a:noFill/>
                </a:ln>
                <a:solidFill>
                  <a:srgbClr val="008800"/>
                </a:solidFill>
                <a:effectLst/>
                <a:latin typeface="Menlo"/>
              </a:rPr>
              <a:t>ApplicationPageBackgroundThemeBrush</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Grid.RowDefinitions</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RowDefinition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Height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"Auto"</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p>
          <a:p>
            <a:pPr lvl="2"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RowDefinition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Height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"Auto"</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RowDefinition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Height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Grid.RowDefinitions</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Grid.ColumnDefinitions</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ColumnDefinition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"Auto"</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p>
          <a:p>
            <a:pPr lvl="2"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ColumnDefinition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Grid.ColumnDefinitions</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endParaRPr lang="en-US" altLang="en-US" sz="1600" dirty="0">
              <a:solidFill>
                <a:srgbClr val="313131"/>
              </a:solidFill>
              <a:latin typeface="Menlo"/>
            </a:endParaRP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nameLabel</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"20,20,0,0"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Name:</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TextBox</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nameText</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Column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"10,20,0,0"</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lang="en-US" altLang="en-US" sz="1600" dirty="0">
                <a:solidFill>
                  <a:srgbClr val="313131"/>
                </a:solidFill>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Name, Mode = </a:t>
            </a:r>
            <a:r>
              <a:rPr kumimoji="0" lang="en-US" altLang="en-US" sz="1600" b="0" i="0" u="none" strike="noStrike" cap="none" normalizeH="0" baseline="0" dirty="0" err="1">
                <a:ln>
                  <a:noFill/>
                </a:ln>
                <a:solidFill>
                  <a:srgbClr val="008800"/>
                </a:solidFill>
                <a:effectLst/>
                <a:latin typeface="Menlo"/>
              </a:rPr>
              <a:t>TwoWay</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ageLabel</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"20,20,0,0"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Row</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Age:</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TextBox</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ageText</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Column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Row</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lang="en-US" altLang="en-US" sz="1600" dirty="0">
                <a:solidFill>
                  <a:srgbClr val="313131"/>
                </a:solidFill>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"10,20,0,0"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Age, Mode = </a:t>
            </a:r>
            <a:r>
              <a:rPr kumimoji="0" lang="en-US" altLang="en-US" sz="1600" b="0" i="0" u="none" strike="noStrike" cap="none" normalizeH="0" baseline="0" dirty="0" err="1">
                <a:ln>
                  <a:noFill/>
                </a:ln>
                <a:solidFill>
                  <a:srgbClr val="008800"/>
                </a:solidFill>
                <a:effectLst/>
                <a:latin typeface="Menlo"/>
              </a:rPr>
              <a:t>TwoWay</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Row</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Grid</a:t>
            </a:r>
            <a:r>
              <a:rPr kumimoji="0" lang="en-US" altLang="en-US" sz="1600" b="0" i="0" u="none" strike="noStrike" cap="none" normalizeH="0" baseline="0" dirty="0" err="1">
                <a:ln>
                  <a:noFill/>
                </a:ln>
                <a:solidFill>
                  <a:srgbClr val="313131"/>
                </a:solidFill>
                <a:effectLst/>
                <a:latin typeface="Menlo"/>
              </a:rPr>
              <a:t>.</a:t>
            </a:r>
            <a:r>
              <a:rPr kumimoji="0" lang="en-US" altLang="en-US" sz="1600" b="0" i="0" u="none" strike="noStrike" cap="none" normalizeH="0" baseline="0" dirty="0" err="1">
                <a:ln>
                  <a:noFill/>
                </a:ln>
                <a:solidFill>
                  <a:srgbClr val="7F0055"/>
                </a:solidFill>
                <a:effectLst/>
                <a:latin typeface="Menlo"/>
              </a:rPr>
              <a:t>ColumnSpan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&lt;Button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Content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"Display"</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Click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Button_Click</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"200,20,0,0"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x:Name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txtblock</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"200,20,0,0"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&lt;/Grid&gt;</a:t>
            </a:r>
            <a:r>
              <a:rPr kumimoji="0" lang="en-US" altLang="en-US" sz="1600" b="0" i="0" u="none" strike="noStrike" cap="none" normalizeH="0" baseline="0" dirty="0">
                <a:ln>
                  <a:noFill/>
                </a:ln>
                <a:solidFill>
                  <a:srgbClr val="313131"/>
                </a:solidFill>
                <a:effectLst/>
                <a:latin typeface="Menlo"/>
              </a:rPr>
              <a:t> </a:t>
            </a:r>
          </a:p>
        </p:txBody>
      </p:sp>
    </p:spTree>
    <p:extLst>
      <p:ext uri="{BB962C8B-B14F-4D97-AF65-F5344CB8AC3E}">
        <p14:creationId xmlns:p14="http://schemas.microsoft.com/office/powerpoint/2010/main" val="15227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E728-551E-44E0-A740-7D5CB0897746}"/>
              </a:ext>
            </a:extLst>
          </p:cNvPr>
          <p:cNvSpPr>
            <a:spLocks noGrp="1"/>
          </p:cNvSpPr>
          <p:nvPr>
            <p:ph type="title"/>
          </p:nvPr>
        </p:nvSpPr>
        <p:spPr/>
        <p:txBody>
          <a:bodyPr/>
          <a:lstStyle/>
          <a:p>
            <a:r>
              <a:rPr lang="en-US" dirty="0"/>
              <a:t>Two-Way Data Binding</a:t>
            </a:r>
            <a:endParaRPr lang="en-IE" dirty="0"/>
          </a:p>
        </p:txBody>
      </p:sp>
      <p:sp>
        <p:nvSpPr>
          <p:cNvPr id="3" name="Content Placeholder 2">
            <a:extLst>
              <a:ext uri="{FF2B5EF4-FFF2-40B4-BE49-F238E27FC236}">
                <a16:creationId xmlns:a16="http://schemas.microsoft.com/office/drawing/2014/main" id="{E2BBB640-EA47-438E-9252-C988B5355551}"/>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The Text properties of both the text boxes bind to the </a:t>
            </a:r>
            <a:r>
              <a:rPr lang="en-GB" sz="2000" b="1" i="0" kern="1200" baseline="0" dirty="0">
                <a:solidFill>
                  <a:schemeClr val="tx2"/>
                </a:solidFill>
                <a:effectLst/>
                <a:latin typeface="+mn-lt"/>
                <a:ea typeface="+mn-ea"/>
                <a:cs typeface="+mn-cs"/>
              </a:rPr>
              <a:t>"Name"</a:t>
            </a:r>
            <a:r>
              <a:rPr lang="en-GB" sz="2000" b="0" i="0" kern="1200" baseline="0" dirty="0">
                <a:solidFill>
                  <a:schemeClr val="tx2"/>
                </a:solidFill>
                <a:effectLst/>
                <a:latin typeface="+mn-lt"/>
                <a:ea typeface="+mn-ea"/>
                <a:cs typeface="+mn-cs"/>
              </a:rPr>
              <a:t> and </a:t>
            </a:r>
            <a:r>
              <a:rPr lang="en-GB" sz="2000" b="1" i="0" kern="1200" baseline="0" dirty="0">
                <a:solidFill>
                  <a:schemeClr val="tx2"/>
                </a:solidFill>
                <a:effectLst/>
                <a:latin typeface="+mn-lt"/>
                <a:ea typeface="+mn-ea"/>
                <a:cs typeface="+mn-cs"/>
              </a:rPr>
              <a:t>"Age"</a:t>
            </a:r>
            <a:r>
              <a:rPr lang="en-GB" sz="2000" b="0" i="0" kern="1200" baseline="0" dirty="0">
                <a:solidFill>
                  <a:schemeClr val="tx2"/>
                </a:solidFill>
                <a:effectLst/>
                <a:latin typeface="+mn-lt"/>
                <a:ea typeface="+mn-ea"/>
                <a:cs typeface="+mn-cs"/>
              </a:rPr>
              <a:t> which are class variables of </a:t>
            </a:r>
            <a:r>
              <a:rPr lang="en-GB" sz="2000" b="1" i="0" kern="1200" baseline="0" dirty="0">
                <a:solidFill>
                  <a:schemeClr val="tx2"/>
                </a:solidFill>
                <a:effectLst/>
                <a:latin typeface="+mn-lt"/>
                <a:ea typeface="+mn-ea"/>
                <a:cs typeface="+mn-cs"/>
              </a:rPr>
              <a:t>Person class </a:t>
            </a:r>
            <a:r>
              <a:rPr lang="en-GB" sz="2000" b="0" i="0" kern="1200" baseline="0" dirty="0">
                <a:solidFill>
                  <a:schemeClr val="tx2"/>
                </a:solidFill>
                <a:effectLst/>
                <a:latin typeface="+mn-lt"/>
                <a:ea typeface="+mn-ea"/>
                <a:cs typeface="+mn-cs"/>
              </a:rPr>
              <a:t>to be defined</a:t>
            </a:r>
          </a:p>
          <a:p>
            <a:r>
              <a:rPr lang="en-GB" sz="2000" b="0" i="0" kern="1200" baseline="0" dirty="0">
                <a:solidFill>
                  <a:schemeClr val="tx2"/>
                </a:solidFill>
                <a:effectLst/>
                <a:latin typeface="+mn-lt"/>
                <a:ea typeface="+mn-ea"/>
                <a:cs typeface="+mn-cs"/>
              </a:rPr>
              <a:t>In </a:t>
            </a:r>
            <a:r>
              <a:rPr lang="en-GB" sz="2000" b="1" i="0" kern="1200" baseline="0" dirty="0">
                <a:solidFill>
                  <a:schemeClr val="tx2"/>
                </a:solidFill>
                <a:effectLst/>
                <a:latin typeface="+mn-lt"/>
                <a:ea typeface="+mn-ea"/>
                <a:cs typeface="+mn-cs"/>
              </a:rPr>
              <a:t>Person class</a:t>
            </a:r>
            <a:r>
              <a:rPr lang="en-GB" sz="2000" b="0" i="0" kern="1200" baseline="0" dirty="0">
                <a:solidFill>
                  <a:schemeClr val="tx2"/>
                </a:solidFill>
                <a:effectLst/>
                <a:latin typeface="+mn-lt"/>
                <a:ea typeface="+mn-ea"/>
                <a:cs typeface="+mn-cs"/>
              </a:rPr>
              <a:t>, we have just two variables - Name and Age, and its object is initialized in the </a:t>
            </a:r>
            <a:r>
              <a:rPr lang="en-GB" sz="2000" b="1" i="0" kern="1200" baseline="0" dirty="0" err="1">
                <a:solidFill>
                  <a:schemeClr val="tx2"/>
                </a:solidFill>
                <a:effectLst/>
                <a:latin typeface="+mn-lt"/>
                <a:ea typeface="+mn-ea"/>
                <a:cs typeface="+mn-cs"/>
              </a:rPr>
              <a:t>MainWindow</a:t>
            </a:r>
            <a:r>
              <a:rPr lang="en-GB" sz="2000" b="1" i="0" kern="1200" baseline="0" dirty="0">
                <a:solidFill>
                  <a:schemeClr val="tx2"/>
                </a:solidFill>
                <a:effectLst/>
                <a:latin typeface="+mn-lt"/>
                <a:ea typeface="+mn-ea"/>
                <a:cs typeface="+mn-cs"/>
              </a:rPr>
              <a:t> </a:t>
            </a:r>
            <a:r>
              <a:rPr lang="en-GB" sz="2000" b="0" i="0" kern="1200" baseline="0" dirty="0">
                <a:solidFill>
                  <a:schemeClr val="tx2"/>
                </a:solidFill>
                <a:effectLst/>
                <a:latin typeface="+mn-lt"/>
                <a:ea typeface="+mn-ea"/>
                <a:cs typeface="+mn-cs"/>
              </a:rPr>
              <a:t>class</a:t>
            </a:r>
          </a:p>
          <a:p>
            <a:r>
              <a:rPr lang="en-GB" sz="2000" b="0" i="0" kern="1200" baseline="0" dirty="0">
                <a:solidFill>
                  <a:schemeClr val="tx2"/>
                </a:solidFill>
                <a:effectLst/>
                <a:latin typeface="+mn-lt"/>
                <a:ea typeface="+mn-ea"/>
                <a:cs typeface="+mn-cs"/>
              </a:rPr>
              <a:t> In XAML code, we are binding to the property - </a:t>
            </a:r>
            <a:r>
              <a:rPr lang="en-GB" sz="2000" b="1" i="0" kern="1200" baseline="0" dirty="0" err="1">
                <a:solidFill>
                  <a:schemeClr val="tx2"/>
                </a:solidFill>
                <a:effectLst/>
                <a:latin typeface="+mn-lt"/>
                <a:ea typeface="+mn-ea"/>
                <a:cs typeface="+mn-cs"/>
              </a:rPr>
              <a:t>Name</a:t>
            </a:r>
            <a:r>
              <a:rPr lang="en-GB" sz="2000" b="0" i="0" kern="1200" baseline="0" dirty="0" err="1">
                <a:solidFill>
                  <a:schemeClr val="tx2"/>
                </a:solidFill>
                <a:effectLst/>
                <a:latin typeface="+mn-lt"/>
                <a:ea typeface="+mn-ea"/>
                <a:cs typeface="+mn-cs"/>
              </a:rPr>
              <a:t>and</a:t>
            </a:r>
            <a:r>
              <a:rPr lang="en-GB" sz="2000" b="0" i="0" kern="1200" baseline="0" dirty="0">
                <a:solidFill>
                  <a:schemeClr val="tx2"/>
                </a:solidFill>
                <a:effectLst/>
                <a:latin typeface="+mn-lt"/>
                <a:ea typeface="+mn-ea"/>
                <a:cs typeface="+mn-cs"/>
              </a:rPr>
              <a:t> </a:t>
            </a:r>
            <a:r>
              <a:rPr lang="en-GB" sz="2000" b="1" i="0" kern="1200" baseline="0" dirty="0">
                <a:solidFill>
                  <a:schemeClr val="tx2"/>
                </a:solidFill>
                <a:effectLst/>
                <a:latin typeface="+mn-lt"/>
                <a:ea typeface="+mn-ea"/>
                <a:cs typeface="+mn-cs"/>
              </a:rPr>
              <a:t>Age</a:t>
            </a:r>
            <a:r>
              <a:rPr lang="en-GB" sz="2000" b="0" i="0" kern="1200" baseline="0" dirty="0">
                <a:solidFill>
                  <a:schemeClr val="tx2"/>
                </a:solidFill>
                <a:effectLst/>
                <a:latin typeface="+mn-lt"/>
                <a:ea typeface="+mn-ea"/>
                <a:cs typeface="+mn-cs"/>
              </a:rPr>
              <a:t>, but we have not selected the object to which the property belongs.</a:t>
            </a:r>
          </a:p>
          <a:p>
            <a:r>
              <a:rPr lang="en-GB" sz="2000" b="0" i="0" kern="1200" baseline="0" dirty="0">
                <a:solidFill>
                  <a:schemeClr val="tx2"/>
                </a:solidFill>
                <a:effectLst/>
                <a:latin typeface="+mn-lt"/>
                <a:ea typeface="+mn-ea"/>
                <a:cs typeface="+mn-cs"/>
              </a:rPr>
              <a:t>The easier way is to assign an object to the </a:t>
            </a:r>
            <a:r>
              <a:rPr lang="en-GB" sz="2000" b="1" i="0" kern="1200" baseline="0" dirty="0" err="1">
                <a:solidFill>
                  <a:schemeClr val="tx2"/>
                </a:solidFill>
                <a:effectLst/>
                <a:latin typeface="+mn-lt"/>
                <a:ea typeface="+mn-ea"/>
                <a:cs typeface="+mn-cs"/>
              </a:rPr>
              <a:t>DataContext</a:t>
            </a:r>
            <a:r>
              <a:rPr lang="en-GB" sz="2000" b="0" i="0" kern="1200" baseline="0" dirty="0">
                <a:solidFill>
                  <a:schemeClr val="tx2"/>
                </a:solidFill>
                <a:effectLst/>
                <a:latin typeface="+mn-lt"/>
                <a:ea typeface="+mn-ea"/>
                <a:cs typeface="+mn-cs"/>
              </a:rPr>
              <a:t>, whose properties we are binding in the C# code as shown below in the </a:t>
            </a:r>
            <a:r>
              <a:rPr lang="en-GB" sz="2000" b="1" i="0" kern="1200" baseline="0" dirty="0" err="1">
                <a:solidFill>
                  <a:schemeClr val="tx2"/>
                </a:solidFill>
                <a:effectLst/>
                <a:latin typeface="+mn-lt"/>
                <a:ea typeface="+mn-ea"/>
                <a:cs typeface="+mn-cs"/>
              </a:rPr>
              <a:t>MainWindow</a:t>
            </a:r>
            <a:r>
              <a:rPr lang="en-GB" sz="2000" b="1" i="0" kern="1200" baseline="0" dirty="0">
                <a:solidFill>
                  <a:schemeClr val="tx2"/>
                </a:solidFill>
                <a:effectLst/>
                <a:latin typeface="+mn-lt"/>
                <a:ea typeface="+mn-ea"/>
                <a:cs typeface="+mn-cs"/>
              </a:rPr>
              <a:t> constructor</a:t>
            </a:r>
            <a:endParaRPr lang="en-GB" sz="2000" b="0" i="0" kern="1200" baseline="0" dirty="0">
              <a:solidFill>
                <a:schemeClr val="tx2"/>
              </a:solidFill>
              <a:effectLst/>
              <a:latin typeface="+mn-lt"/>
              <a:ea typeface="+mn-ea"/>
              <a:cs typeface="+mn-cs"/>
            </a:endParaRPr>
          </a:p>
        </p:txBody>
      </p:sp>
    </p:spTree>
    <p:extLst>
      <p:ext uri="{BB962C8B-B14F-4D97-AF65-F5344CB8AC3E}">
        <p14:creationId xmlns:p14="http://schemas.microsoft.com/office/powerpoint/2010/main" val="346805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7540E1-EDC4-4F64-AD45-E6443DB38DB8}"/>
              </a:ext>
            </a:extLst>
          </p:cNvPr>
          <p:cNvSpPr>
            <a:spLocks noChangeArrowheads="1"/>
          </p:cNvSpPr>
          <p:nvPr/>
        </p:nvSpPr>
        <p:spPr bwMode="auto">
          <a:xfrm>
            <a:off x="1280160" y="549429"/>
            <a:ext cx="8873583" cy="5881077"/>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sealed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partial</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MainPage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Page</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7F0055"/>
                </a:solidFill>
                <a:effectLst/>
                <a:latin typeface="Menlo"/>
              </a:rPr>
              <a:t>Person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person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new</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Person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Name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"Salman"</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Age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6666"/>
                </a:solidFill>
                <a:effectLst/>
                <a:latin typeface="Menlo"/>
              </a:rPr>
              <a:t>26</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MainPage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b="0" i="0" u="none" strike="noStrike" cap="none" normalizeH="0" baseline="0" dirty="0" err="1">
                <a:ln>
                  <a:noFill/>
                </a:ln>
                <a:solidFill>
                  <a:srgbClr val="000088"/>
                </a:solidFill>
                <a:effectLst/>
                <a:latin typeface="Menlo"/>
              </a:rPr>
              <a:t>this</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InitializeComponent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b="0" i="0" u="none" strike="noStrike" cap="none" normalizeH="0" baseline="0" dirty="0" err="1">
                <a:ln>
                  <a:noFill/>
                </a:ln>
                <a:solidFill>
                  <a:srgbClr val="000088"/>
                </a:solidFill>
                <a:effectLst/>
                <a:latin typeface="Menlo"/>
              </a:rPr>
              <a:t>this</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DataContext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person</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000088"/>
                </a:solidFill>
                <a:effectLst/>
                <a:latin typeface="Menlo"/>
              </a:rPr>
              <a:t>private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Button_Click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0088"/>
                </a:solidFill>
                <a:effectLst/>
                <a:latin typeface="Menlo"/>
              </a:rPr>
              <a:t>object</a:t>
            </a:r>
            <a:r>
              <a:rPr kumimoji="0" lang="en-US" altLang="en-US" b="0" i="0" u="none" strike="noStrike" cap="none" normalizeH="0" baseline="0" dirty="0">
                <a:ln>
                  <a:noFill/>
                </a:ln>
                <a:solidFill>
                  <a:srgbClr val="313131"/>
                </a:solidFill>
                <a:effectLst/>
                <a:latin typeface="Menlo"/>
              </a:rPr>
              <a:t> sender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RoutedEventArgs</a:t>
            </a:r>
            <a:r>
              <a:rPr kumimoji="0" lang="en-US" altLang="en-US" b="0" i="0" u="none" strike="noStrike" cap="none" normalizeH="0" baseline="0" dirty="0">
                <a:ln>
                  <a:noFill/>
                </a:ln>
                <a:solidFill>
                  <a:srgbClr val="313131"/>
                </a:solidFill>
                <a:effectLst/>
                <a:latin typeface="Menlo"/>
              </a:rPr>
              <a:t> 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b="0" i="0" u="none" strike="noStrike" cap="none" normalizeH="0" baseline="0" dirty="0">
                <a:ln>
                  <a:noFill/>
                </a:ln>
                <a:solidFill>
                  <a:srgbClr val="000088"/>
                </a:solidFill>
                <a:effectLst/>
                <a:latin typeface="Menlo"/>
              </a:rPr>
              <a:t>string</a:t>
            </a:r>
            <a:r>
              <a:rPr kumimoji="0" lang="en-US" altLang="en-US" b="0" i="0" u="none" strike="noStrike" cap="none" normalizeH="0" baseline="0" dirty="0">
                <a:ln>
                  <a:noFill/>
                </a:ln>
                <a:solidFill>
                  <a:srgbClr val="313131"/>
                </a:solidFill>
                <a:effectLst/>
                <a:latin typeface="Menlo"/>
              </a:rPr>
              <a:t> message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person</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Name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 is "</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person</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Age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 years old"</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b="0" i="0" u="none" strike="noStrike" cap="none" normalizeH="0" baseline="0" dirty="0" err="1">
                <a:ln>
                  <a:noFill/>
                </a:ln>
                <a:solidFill>
                  <a:srgbClr val="313131"/>
                </a:solidFill>
                <a:effectLst/>
                <a:latin typeface="Menlo"/>
              </a:rPr>
              <a:t>txtblock</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Text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message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Person</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private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string</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nameValue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string</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Name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get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return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nameValue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set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nameValue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private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double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ageValue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double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Age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get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return</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ageValue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set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if</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value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ageValue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ageValue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value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43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7F38-3C63-44F4-99FB-B1C8338705C4}"/>
              </a:ext>
            </a:extLst>
          </p:cNvPr>
          <p:cNvSpPr>
            <a:spLocks noGrp="1"/>
          </p:cNvSpPr>
          <p:nvPr>
            <p:ph type="title"/>
          </p:nvPr>
        </p:nvSpPr>
        <p:spPr/>
        <p:txBody>
          <a:bodyPr/>
          <a:lstStyle/>
          <a:p>
            <a:r>
              <a:rPr lang="en-US" dirty="0"/>
              <a:t>Element Binding</a:t>
            </a:r>
            <a:endParaRPr lang="en-IE" dirty="0"/>
          </a:p>
        </p:txBody>
      </p:sp>
      <p:sp>
        <p:nvSpPr>
          <p:cNvPr id="3" name="Content Placeholder 2">
            <a:extLst>
              <a:ext uri="{FF2B5EF4-FFF2-40B4-BE49-F238E27FC236}">
                <a16:creationId xmlns:a16="http://schemas.microsoft.com/office/drawing/2014/main" id="{468B6ED9-6CC0-43E4-A214-D95CBEA21AB0}"/>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Also possible to bind to another element on the page</a:t>
            </a:r>
          </a:p>
          <a:p>
            <a:pPr lvl="1"/>
            <a:r>
              <a:rPr lang="en-GB" sz="2000" b="0" i="0" kern="1200" baseline="0" dirty="0">
                <a:solidFill>
                  <a:schemeClr val="tx2"/>
                </a:solidFill>
                <a:effectLst/>
                <a:latin typeface="+mn-lt"/>
                <a:ea typeface="+mn-ea"/>
                <a:cs typeface="+mn-cs"/>
              </a:rPr>
              <a:t>Slider and a Rectangle </a:t>
            </a:r>
          </a:p>
          <a:p>
            <a:pPr lvl="1"/>
            <a:r>
              <a:rPr lang="en-GB" sz="2000" b="0" i="0" kern="1200" baseline="0" dirty="0">
                <a:solidFill>
                  <a:schemeClr val="tx2"/>
                </a:solidFill>
                <a:effectLst/>
                <a:latin typeface="+mn-lt"/>
                <a:ea typeface="+mn-ea"/>
                <a:cs typeface="+mn-cs"/>
              </a:rPr>
              <a:t>With the slider, the rectangle width and height are bound</a:t>
            </a:r>
          </a:p>
        </p:txBody>
      </p:sp>
      <p:sp>
        <p:nvSpPr>
          <p:cNvPr id="4" name="Rectangle 1">
            <a:extLst>
              <a:ext uri="{FF2B5EF4-FFF2-40B4-BE49-F238E27FC236}">
                <a16:creationId xmlns:a16="http://schemas.microsoft.com/office/drawing/2014/main" id="{6FE787C2-D0B9-4BB8-B7C1-F3EED6904E8B}"/>
              </a:ext>
            </a:extLst>
          </p:cNvPr>
          <p:cNvSpPr>
            <a:spLocks noChangeArrowheads="1"/>
          </p:cNvSpPr>
          <p:nvPr/>
        </p:nvSpPr>
        <p:spPr bwMode="auto">
          <a:xfrm>
            <a:off x="1371600" y="3852660"/>
            <a:ext cx="9575057" cy="2280091"/>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VerticalAlignment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"Center"</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HorizontalAlignment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"Center"</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&lt;Rectangle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Height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Fill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SteelBlue</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RenderTransformOrigin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"0.5,0.5"</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"50"</a:t>
            </a:r>
            <a:r>
              <a:rPr kumimoji="0" lang="en-US" altLang="en-US" sz="1600" b="0" i="0" u="none" strike="noStrike" cap="none" normalizeH="0" baseline="0" dirty="0">
                <a:ln>
                  <a:noFill/>
                </a:ln>
                <a:solidFill>
                  <a:srgbClr val="000088"/>
                </a:solidFill>
                <a:effectLst/>
                <a:latin typeface="Menlo"/>
              </a:rPr>
              <a:t>&gt;</a:t>
            </a:r>
          </a:p>
          <a:p>
            <a:pPr lvl="2"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Rectangle.RenderTransform</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CompositeTransform</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ScaleX</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Value, </a:t>
            </a:r>
            <a:r>
              <a:rPr kumimoji="0" lang="en-US" altLang="en-US" sz="1600" b="0" i="0" u="none" strike="noStrike" cap="none" normalizeH="0" baseline="0" dirty="0" err="1">
                <a:ln>
                  <a:noFill/>
                </a:ln>
                <a:solidFill>
                  <a:srgbClr val="008800"/>
                </a:solidFill>
                <a:effectLst/>
                <a:latin typeface="Menlo"/>
              </a:rPr>
              <a:t>ElementName</a:t>
            </a:r>
            <a:r>
              <a:rPr kumimoji="0" lang="en-US" altLang="en-US" sz="1600" b="0" i="0" u="none" strike="noStrike" cap="none" normalizeH="0" baseline="0" dirty="0">
                <a:ln>
                  <a:noFill/>
                </a:ln>
                <a:solidFill>
                  <a:srgbClr val="008800"/>
                </a:solidFill>
                <a:effectLst/>
                <a:latin typeface="Menlo"/>
              </a:rPr>
              <a:t> = </a:t>
            </a:r>
            <a:r>
              <a:rPr kumimoji="0" lang="en-US" altLang="en-US" sz="1600" b="0" i="0" u="none" strike="noStrike" cap="none" normalizeH="0" baseline="0" dirty="0" err="1">
                <a:ln>
                  <a:noFill/>
                </a:ln>
                <a:solidFill>
                  <a:srgbClr val="008800"/>
                </a:solidFill>
                <a:effectLst/>
                <a:latin typeface="Menlo"/>
              </a:rPr>
              <a:t>MySlider</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7F0055"/>
                </a:solidFill>
                <a:effectLst/>
                <a:latin typeface="Menlo"/>
              </a:rPr>
              <a:t>ScaleY</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Value, </a:t>
            </a:r>
            <a:r>
              <a:rPr kumimoji="0" lang="en-US" altLang="en-US" sz="1600" b="0" i="0" u="none" strike="noStrike" cap="none" normalizeH="0" baseline="0" dirty="0" err="1">
                <a:ln>
                  <a:noFill/>
                </a:ln>
                <a:solidFill>
                  <a:srgbClr val="008800"/>
                </a:solidFill>
                <a:effectLst/>
                <a:latin typeface="Menlo"/>
              </a:rPr>
              <a:t>ElementName</a:t>
            </a:r>
            <a:r>
              <a:rPr kumimoji="0" lang="en-US" altLang="en-US" sz="1600" b="0" i="0" u="none" strike="noStrike" cap="none" normalizeH="0" baseline="0" dirty="0">
                <a:ln>
                  <a:noFill/>
                </a:ln>
                <a:solidFill>
                  <a:srgbClr val="008800"/>
                </a:solidFill>
                <a:effectLst/>
                <a:latin typeface="Menlo"/>
              </a:rPr>
              <a:t> = </a:t>
            </a:r>
            <a:r>
              <a:rPr kumimoji="0" lang="en-US" altLang="en-US" sz="1600" b="0" i="0" u="none" strike="noStrike" cap="none" normalizeH="0" baseline="0" dirty="0" err="1">
                <a:ln>
                  <a:noFill/>
                </a:ln>
                <a:solidFill>
                  <a:srgbClr val="008800"/>
                </a:solidFill>
                <a:effectLst/>
                <a:latin typeface="Menlo"/>
              </a:rPr>
              <a:t>MySlider</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000088"/>
                </a:solidFill>
                <a:effectLst/>
                <a:latin typeface="Menlo"/>
              </a:rPr>
              <a:t>/&gt;</a:t>
            </a:r>
          </a:p>
          <a:p>
            <a:pPr lvl="2"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Rectangle.RenderTransform</a:t>
            </a:r>
            <a:r>
              <a:rPr kumimoji="0" lang="en-US" altLang="en-US" sz="1600" b="0" i="0" u="none" strike="noStrike" cap="none" normalizeH="0" baseline="0" dirty="0">
                <a:ln>
                  <a:noFill/>
                </a:ln>
                <a:solidFill>
                  <a:srgbClr val="000088"/>
                </a:solidFill>
                <a:effectLst/>
                <a:latin typeface="Menlo"/>
              </a:rPr>
              <a:t>&gt;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&lt;/Rectangle&gt;</a:t>
            </a:r>
          </a:p>
          <a:p>
            <a:pPr lvl="1" eaLnBrk="0" fontAlgn="base" hangingPunct="0">
              <a:spcBef>
                <a:spcPct val="0"/>
              </a:spcBef>
              <a:spcAft>
                <a:spcPct val="0"/>
              </a:spcAf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&lt;Slider</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Minimum</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".5"</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Maximum</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StepFrequency</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x:Name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MySlider</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5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B722-9795-4568-B422-99DA5C7128F3}"/>
              </a:ext>
            </a:extLst>
          </p:cNvPr>
          <p:cNvSpPr>
            <a:spLocks noGrp="1"/>
          </p:cNvSpPr>
          <p:nvPr>
            <p:ph type="title"/>
          </p:nvPr>
        </p:nvSpPr>
        <p:spPr/>
        <p:txBody>
          <a:bodyPr/>
          <a:lstStyle/>
          <a:p>
            <a:r>
              <a:rPr lang="en-US" dirty="0"/>
              <a:t>Data Binding</a:t>
            </a:r>
            <a:endParaRPr lang="en-IE" dirty="0"/>
          </a:p>
        </p:txBody>
      </p:sp>
      <p:sp>
        <p:nvSpPr>
          <p:cNvPr id="3" name="Content Placeholder 2">
            <a:extLst>
              <a:ext uri="{FF2B5EF4-FFF2-40B4-BE49-F238E27FC236}">
                <a16:creationId xmlns:a16="http://schemas.microsoft.com/office/drawing/2014/main" id="{4F6DBA75-C261-428C-BBEC-FF48DFC8BD1C}"/>
              </a:ext>
            </a:extLst>
          </p:cNvPr>
          <p:cNvSpPr>
            <a:spLocks noGrp="1"/>
          </p:cNvSpPr>
          <p:nvPr>
            <p:ph idx="1"/>
          </p:nvPr>
        </p:nvSpPr>
        <p:spPr/>
        <p:txBody>
          <a:bodyPr/>
          <a:lstStyle/>
          <a:p>
            <a:r>
              <a:rPr lang="en-US" dirty="0"/>
              <a:t>Above example does</a:t>
            </a:r>
            <a:r>
              <a:rPr lang="en-US" baseline="0" dirty="0"/>
              <a:t> not allow target properties to automatically reflect the dynamic changes of the binding source</a:t>
            </a:r>
          </a:p>
          <a:p>
            <a:pPr lvl="1"/>
            <a:r>
              <a:rPr lang="en-US" dirty="0"/>
              <a:t>For example: having a preview pane updated automatically when the user edits</a:t>
            </a:r>
            <a:r>
              <a:rPr lang="en-US" baseline="0" dirty="0"/>
              <a:t> a form</a:t>
            </a:r>
          </a:p>
          <a:p>
            <a:pPr lvl="0"/>
            <a:r>
              <a:rPr lang="en-US" dirty="0"/>
              <a:t>To enable</a:t>
            </a:r>
            <a:r>
              <a:rPr lang="en-US" baseline="0" dirty="0"/>
              <a:t> automatic updates</a:t>
            </a:r>
          </a:p>
          <a:p>
            <a:pPr lvl="1"/>
            <a:r>
              <a:rPr lang="en-US" dirty="0"/>
              <a:t>Provide th</a:t>
            </a:r>
            <a:r>
              <a:rPr lang="en-US" baseline="0" dirty="0"/>
              <a:t>e proper property changed notifications</a:t>
            </a:r>
          </a:p>
          <a:p>
            <a:pPr lvl="0"/>
            <a:r>
              <a:rPr lang="en-US" dirty="0"/>
              <a:t>Implement the </a:t>
            </a:r>
            <a:r>
              <a:rPr lang="en-US" dirty="0" err="1"/>
              <a:t>INotifyProperty</a:t>
            </a:r>
            <a:r>
              <a:rPr lang="en-US" baseline="0" dirty="0" err="1"/>
              <a:t>Changed</a:t>
            </a:r>
            <a:endParaRPr lang="en-US" baseline="0" dirty="0"/>
          </a:p>
        </p:txBody>
      </p:sp>
    </p:spTree>
    <p:extLst>
      <p:ext uri="{BB962C8B-B14F-4D97-AF65-F5344CB8AC3E}">
        <p14:creationId xmlns:p14="http://schemas.microsoft.com/office/powerpoint/2010/main" val="76462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E" dirty="0"/>
              <a:t>Property</a:t>
            </a:r>
            <a:r>
              <a:rPr lang="en-IE" baseline="0" dirty="0"/>
              <a:t> Changed</a:t>
            </a:r>
            <a:endParaRPr lang="en-IE" dirty="0"/>
          </a:p>
        </p:txBody>
      </p:sp>
      <p:sp>
        <p:nvSpPr>
          <p:cNvPr id="3" name="Content Placeholder 2"/>
          <p:cNvSpPr>
            <a:spLocks noGrp="1"/>
          </p:cNvSpPr>
          <p:nvPr>
            <p:ph idx="1"/>
          </p:nvPr>
        </p:nvSpPr>
        <p:spPr/>
        <p:txBody>
          <a:bodyPr>
            <a:normAutofit fontScale="92500" lnSpcReduction="20000"/>
          </a:bodyPr>
          <a:lstStyle/>
          <a:p>
            <a:r>
              <a:rPr lang="en-IE" dirty="0"/>
              <a:t>To implement the </a:t>
            </a:r>
            <a:r>
              <a:rPr lang="en-IE" dirty="0" err="1"/>
              <a:t>INotifyProperty</a:t>
            </a:r>
            <a:r>
              <a:rPr lang="en-IE" baseline="0" dirty="0" err="1"/>
              <a:t>Changed</a:t>
            </a:r>
            <a:r>
              <a:rPr lang="en-IE" baseline="0" dirty="0"/>
              <a:t> interface</a:t>
            </a:r>
          </a:p>
          <a:p>
            <a:pPr lvl="1"/>
            <a:r>
              <a:rPr lang="en-IE" dirty="0"/>
              <a:t>Class must contain the</a:t>
            </a:r>
            <a:r>
              <a:rPr lang="en-IE" baseline="0" dirty="0"/>
              <a:t> event delegate which will be used to tell anything that is interested when a property has changed</a:t>
            </a:r>
          </a:p>
          <a:p>
            <a:endParaRPr lang="en-IE" dirty="0"/>
          </a:p>
          <a:p>
            <a:endParaRPr lang="en-IE" dirty="0"/>
          </a:p>
          <a:p>
            <a:r>
              <a:rPr lang="en-IE" dirty="0"/>
              <a:t>The </a:t>
            </a:r>
            <a:r>
              <a:rPr lang="en-IE" dirty="0" err="1"/>
              <a:t>PropertyChangedEventHandler</a:t>
            </a:r>
            <a:r>
              <a:rPr lang="en-IE" baseline="0" dirty="0"/>
              <a:t> type is to manage event messages</a:t>
            </a:r>
          </a:p>
          <a:p>
            <a:pPr lvl="1"/>
            <a:r>
              <a:rPr lang="en-IE" dirty="0" err="1"/>
              <a:t>System.ComponentModel</a:t>
            </a:r>
            <a:endParaRPr lang="en-IE" dirty="0"/>
          </a:p>
          <a:p>
            <a:pPr lvl="1"/>
            <a:r>
              <a:rPr lang="en-IE" dirty="0"/>
              <a:t>To</a:t>
            </a:r>
            <a:r>
              <a:rPr lang="en-IE" baseline="0" dirty="0"/>
              <a:t> bind to any of the properties in the class, it can add delegates to this event</a:t>
            </a:r>
          </a:p>
          <a:p>
            <a:pPr lvl="0"/>
            <a:r>
              <a:rPr lang="en-IE" baseline="0" dirty="0"/>
              <a:t>Adder will use this to tell the outside world when one of the properties in the class has changed</a:t>
            </a:r>
          </a:p>
          <a:p>
            <a:pPr lvl="1"/>
            <a:r>
              <a:rPr lang="en-IE" dirty="0"/>
              <a:t>Triggers</a:t>
            </a:r>
            <a:r>
              <a:rPr lang="en-IE" baseline="0" dirty="0"/>
              <a:t> an update and bound objects can be notified</a:t>
            </a:r>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1371600" y="3145765"/>
            <a:ext cx="8763000" cy="461665"/>
          </a:xfrm>
          <a:prstGeom prst="rect">
            <a:avLst/>
          </a:prstGeom>
        </p:spPr>
        <p:txBody>
          <a:bodyPr wrap="square">
            <a:spAutoFit/>
          </a:bodyPr>
          <a:lstStyle/>
          <a:p>
            <a:r>
              <a:rPr lang="en-IE" sz="2400" dirty="0"/>
              <a:t>public event </a:t>
            </a:r>
            <a:r>
              <a:rPr lang="en-IE" sz="2400" dirty="0" err="1"/>
              <a:t>PropertyChangedEventHandler</a:t>
            </a:r>
            <a:r>
              <a:rPr lang="en-IE" sz="2400" dirty="0"/>
              <a:t> </a:t>
            </a:r>
            <a:r>
              <a:rPr lang="en-IE" sz="2400" dirty="0" err="1"/>
              <a:t>PropertyChanged</a:t>
            </a:r>
            <a:r>
              <a:rPr lang="en-IE" sz="2400" dirty="0"/>
              <a:t>;</a:t>
            </a:r>
          </a:p>
        </p:txBody>
      </p:sp>
    </p:spTree>
    <p:extLst>
      <p:ext uri="{BB962C8B-B14F-4D97-AF65-F5344CB8AC3E}">
        <p14:creationId xmlns:p14="http://schemas.microsoft.com/office/powerpoint/2010/main" val="229147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Property Changed</a:t>
            </a:r>
          </a:p>
        </p:txBody>
      </p:sp>
      <p:sp>
        <p:nvSpPr>
          <p:cNvPr id="3" name="Content Placeholder 2"/>
          <p:cNvSpPr>
            <a:spLocks noGrp="1"/>
          </p:cNvSpPr>
          <p:nvPr>
            <p:ph idx="1"/>
          </p:nvPr>
        </p:nvSpPr>
        <p:spPr/>
        <p:txBody>
          <a:bodyPr>
            <a:normAutofit lnSpcReduction="10000"/>
          </a:bodyPr>
          <a:lstStyle/>
          <a:p>
            <a:r>
              <a:rPr lang="en-IE" dirty="0"/>
              <a:t>When the Adder clas</a:t>
            </a:r>
            <a:r>
              <a:rPr lang="en-IE" baseline="0" dirty="0"/>
              <a:t>s wants to change a property, then it has to check </a:t>
            </a:r>
            <a:r>
              <a:rPr lang="en-IE" baseline="0" dirty="0" err="1"/>
              <a:t>PropertyChanged</a:t>
            </a:r>
            <a:endParaRPr lang="en-IE" baseline="0" dirty="0"/>
          </a:p>
          <a:p>
            <a:pPr lvl="1"/>
            <a:r>
              <a:rPr lang="en-IE" dirty="0"/>
              <a:t>If this is not null, then someone is interested and must</a:t>
            </a:r>
            <a:r>
              <a:rPr lang="en-IE" baseline="0" dirty="0"/>
              <a:t> be told</a:t>
            </a:r>
          </a:p>
          <a:p>
            <a:pPr lvl="0"/>
            <a:r>
              <a:rPr lang="en-IE" dirty="0"/>
              <a:t>The method call that delivers the event is</a:t>
            </a:r>
          </a:p>
          <a:p>
            <a:pPr lvl="0"/>
            <a:endParaRPr lang="en-IE" dirty="0"/>
          </a:p>
          <a:p>
            <a:pPr lvl="0"/>
            <a:endParaRPr lang="en-IE" dirty="0"/>
          </a:p>
          <a:p>
            <a:pPr lvl="0"/>
            <a:r>
              <a:rPr lang="en-IE" dirty="0"/>
              <a:t>First parameter is a reference to the object generating the event</a:t>
            </a:r>
          </a:p>
          <a:p>
            <a:r>
              <a:rPr lang="en-IE" dirty="0"/>
              <a:t>Second is an</a:t>
            </a:r>
            <a:r>
              <a:rPr lang="en-IE" baseline="0" dirty="0"/>
              <a:t> argument value with the name of the property that is changed</a:t>
            </a:r>
          </a:p>
          <a:p>
            <a:pPr lvl="1"/>
            <a:r>
              <a:rPr lang="en-IE" dirty="0"/>
              <a:t>Its a string so be careful or you won’t</a:t>
            </a:r>
            <a:r>
              <a:rPr lang="en-IE" baseline="0" dirty="0"/>
              <a:t> reference to anything</a:t>
            </a:r>
            <a:endParaRPr lang="en-IE" dirty="0"/>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1371600" y="3892034"/>
            <a:ext cx="9100868" cy="400110"/>
          </a:xfrm>
          <a:prstGeom prst="rect">
            <a:avLst/>
          </a:prstGeom>
        </p:spPr>
        <p:txBody>
          <a:bodyPr wrap="square">
            <a:spAutoFit/>
          </a:bodyPr>
          <a:lstStyle/>
          <a:p>
            <a:r>
              <a:rPr lang="en-IE" sz="2000" dirty="0" err="1"/>
              <a:t>PropertyChanged</a:t>
            </a:r>
            <a:r>
              <a:rPr lang="en-IE" sz="2000" dirty="0"/>
              <a:t>(this, new </a:t>
            </a:r>
            <a:r>
              <a:rPr lang="en-IE" sz="2000" dirty="0" err="1"/>
              <a:t>PropertyChangedEventArgs</a:t>
            </a:r>
            <a:r>
              <a:rPr lang="en-IE" sz="2000" dirty="0"/>
              <a:t>("</a:t>
            </a:r>
            <a:r>
              <a:rPr lang="en-IE" sz="2000" dirty="0" err="1"/>
              <a:t>AnswerValue</a:t>
            </a:r>
            <a:r>
              <a:rPr lang="en-IE" sz="2000" dirty="0"/>
              <a:t>"));</a:t>
            </a:r>
          </a:p>
        </p:txBody>
      </p:sp>
    </p:spTree>
    <p:extLst>
      <p:ext uri="{BB962C8B-B14F-4D97-AF65-F5344CB8AC3E}">
        <p14:creationId xmlns:p14="http://schemas.microsoft.com/office/powerpoint/2010/main" val="76692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Property changed</a:t>
            </a:r>
          </a:p>
        </p:txBody>
      </p:sp>
      <p:sp>
        <p:nvSpPr>
          <p:cNvPr id="3" name="Content Placeholder 2"/>
          <p:cNvSpPr>
            <a:spLocks noGrp="1"/>
          </p:cNvSpPr>
          <p:nvPr>
            <p:ph idx="1"/>
          </p:nvPr>
        </p:nvSpPr>
        <p:spPr/>
        <p:txBody>
          <a:bodyPr/>
          <a:lstStyle/>
          <a:p>
            <a:r>
              <a:rPr lang="en-IE" dirty="0"/>
              <a:t>System will</a:t>
            </a:r>
            <a:r>
              <a:rPr lang="en-IE" baseline="0" dirty="0"/>
              <a:t> look at the public properties exposed by the Adder class</a:t>
            </a:r>
          </a:p>
          <a:p>
            <a:pPr lvl="1"/>
            <a:r>
              <a:rPr lang="en-IE" dirty="0"/>
              <a:t>If it gets</a:t>
            </a:r>
            <a:r>
              <a:rPr lang="en-IE" baseline="0" dirty="0"/>
              <a:t> a notification that one has changed, then it will update any UI element that is bound to that property</a:t>
            </a:r>
          </a:p>
          <a:p>
            <a:pPr lvl="0"/>
            <a:r>
              <a:rPr lang="en-IE" baseline="0" dirty="0"/>
              <a:t>The code above tells the system that the </a:t>
            </a:r>
            <a:r>
              <a:rPr lang="en-IE" baseline="0" dirty="0" err="1"/>
              <a:t>AnswerValue</a:t>
            </a:r>
            <a:r>
              <a:rPr lang="en-IE" baseline="0" dirty="0"/>
              <a:t> property of the class has changed</a:t>
            </a:r>
          </a:p>
          <a:p>
            <a:pPr lvl="1"/>
            <a:r>
              <a:rPr lang="en-IE" dirty="0"/>
              <a:t>So how</a:t>
            </a:r>
            <a:r>
              <a:rPr lang="en-IE" baseline="0" dirty="0"/>
              <a:t> do we use this in our calculator</a:t>
            </a:r>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920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Binding</a:t>
            </a:r>
          </a:p>
        </p:txBody>
      </p:sp>
      <p:sp>
        <p:nvSpPr>
          <p:cNvPr id="3" name="Content Placeholder 2"/>
          <p:cNvSpPr>
            <a:spLocks noGrp="1"/>
          </p:cNvSpPr>
          <p:nvPr>
            <p:ph idx="1"/>
          </p:nvPr>
        </p:nvSpPr>
        <p:spPr/>
        <p:txBody>
          <a:bodyPr/>
          <a:lstStyle/>
          <a:p>
            <a:r>
              <a:rPr lang="en-IE" dirty="0"/>
              <a:t>Two ways to create the context</a:t>
            </a:r>
          </a:p>
          <a:p>
            <a:r>
              <a:rPr lang="en-IE" dirty="0"/>
              <a:t>Class created</a:t>
            </a:r>
          </a:p>
          <a:p>
            <a:r>
              <a:rPr lang="en-IE" dirty="0"/>
              <a:t>Need to add to the XAML code for the UI</a:t>
            </a:r>
          </a:p>
          <a:p>
            <a:pPr lvl="1"/>
            <a:r>
              <a:rPr lang="en-IE" dirty="0"/>
              <a:t>Add the namespace containing the Adder</a:t>
            </a:r>
            <a:r>
              <a:rPr lang="en-IE" baseline="0" dirty="0"/>
              <a:t> class to the XAML</a:t>
            </a:r>
          </a:p>
          <a:p>
            <a:pPr lvl="0"/>
            <a:endParaRPr lang="en-IE" dirty="0"/>
          </a:p>
          <a:p>
            <a:pPr lvl="0"/>
            <a:r>
              <a:rPr lang="en-IE" dirty="0"/>
              <a:t>Similar to the “using” statements</a:t>
            </a:r>
            <a:r>
              <a:rPr lang="en-IE" baseline="0" dirty="0"/>
              <a:t> in C#</a:t>
            </a:r>
          </a:p>
          <a:p>
            <a:pPr lvl="1"/>
            <a:r>
              <a:rPr lang="en-IE" dirty="0"/>
              <a:t>Need to have all the namespaces that XAML uses included at the top of the file</a:t>
            </a:r>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Rectangle 5"/>
          <p:cNvSpPr/>
          <p:nvPr/>
        </p:nvSpPr>
        <p:spPr>
          <a:xfrm>
            <a:off x="2181364" y="3892034"/>
            <a:ext cx="3750129" cy="369332"/>
          </a:xfrm>
          <a:prstGeom prst="rect">
            <a:avLst/>
          </a:prstGeom>
        </p:spPr>
        <p:txBody>
          <a:bodyPr wrap="none">
            <a:spAutoFit/>
          </a:bodyPr>
          <a:lstStyle/>
          <a:p>
            <a:r>
              <a:rPr lang="en-IE" dirty="0"/>
              <a:t> </a:t>
            </a:r>
            <a:r>
              <a:rPr lang="en-IE" dirty="0" err="1"/>
              <a:t>xmlns:local</a:t>
            </a:r>
            <a:r>
              <a:rPr lang="en-IE" dirty="0"/>
              <a:t>=“</a:t>
            </a:r>
            <a:r>
              <a:rPr lang="en-IE" dirty="0" err="1"/>
              <a:t>mySolutionNameHere</a:t>
            </a:r>
            <a:r>
              <a:rPr lang="en-IE" dirty="0"/>
              <a:t>"</a:t>
            </a:r>
          </a:p>
        </p:txBody>
      </p:sp>
    </p:spTree>
    <p:extLst>
      <p:ext uri="{BB962C8B-B14F-4D97-AF65-F5344CB8AC3E}">
        <p14:creationId xmlns:p14="http://schemas.microsoft.com/office/powerpoint/2010/main" val="224485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endParaRPr lang="en-IE" dirty="0"/>
          </a:p>
        </p:txBody>
      </p:sp>
      <p:sp>
        <p:nvSpPr>
          <p:cNvPr id="3" name="Content Placeholder 2"/>
          <p:cNvSpPr>
            <a:spLocks noGrp="1"/>
          </p:cNvSpPr>
          <p:nvPr>
            <p:ph idx="1"/>
          </p:nvPr>
        </p:nvSpPr>
        <p:spPr/>
        <p:txBody>
          <a:bodyPr>
            <a:normAutofit/>
          </a:bodyPr>
          <a:lstStyle/>
          <a:p>
            <a:r>
              <a:rPr lang="en-IE" sz="2000" b="0" i="0" kern="1200" baseline="0" dirty="0">
                <a:solidFill>
                  <a:schemeClr val="tx2"/>
                </a:solidFill>
                <a:effectLst/>
                <a:latin typeface="+mn-lt"/>
                <a:ea typeface="+mn-ea"/>
                <a:cs typeface="+mn-cs"/>
              </a:rPr>
              <a:t>A way for Windows Runtime apps using partial classes to display and interact with data</a:t>
            </a:r>
          </a:p>
          <a:p>
            <a:r>
              <a:rPr lang="en-IE" sz="2000" b="0" i="0" kern="1200" baseline="0" dirty="0">
                <a:solidFill>
                  <a:schemeClr val="tx2"/>
                </a:solidFill>
                <a:effectLst/>
                <a:latin typeface="+mn-lt"/>
                <a:ea typeface="+mn-ea"/>
                <a:cs typeface="+mn-cs"/>
              </a:rPr>
              <a:t>The management of data is entirely separated from the way data is displayed in this mechanism</a:t>
            </a:r>
          </a:p>
          <a:p>
            <a:r>
              <a:rPr lang="en-IE" sz="2000" b="0" i="0" kern="1200" baseline="0" dirty="0">
                <a:solidFill>
                  <a:schemeClr val="tx2"/>
                </a:solidFill>
                <a:effectLst/>
                <a:latin typeface="+mn-lt"/>
                <a:ea typeface="+mn-ea"/>
                <a:cs typeface="+mn-cs"/>
              </a:rPr>
              <a:t>Data binding allows the flow of data between UI elements and data object on user interface</a:t>
            </a:r>
          </a:p>
          <a:p>
            <a:r>
              <a:rPr lang="en-IE" sz="2000" b="0" i="0" kern="1200" baseline="0" dirty="0">
                <a:solidFill>
                  <a:schemeClr val="tx2"/>
                </a:solidFill>
                <a:effectLst/>
                <a:latin typeface="+mn-lt"/>
                <a:ea typeface="+mn-ea"/>
                <a:cs typeface="+mn-cs"/>
              </a:rPr>
              <a:t>When a binding is established and the data or your business model changes, then it reflects the updates automatically to the UI elements and vice versa</a:t>
            </a:r>
          </a:p>
          <a:p>
            <a:r>
              <a:rPr lang="en-IE" sz="2000" b="0" i="0" kern="1200" baseline="0" dirty="0">
                <a:solidFill>
                  <a:schemeClr val="tx2"/>
                </a:solidFill>
                <a:effectLst/>
                <a:latin typeface="+mn-lt"/>
                <a:ea typeface="+mn-ea"/>
                <a:cs typeface="+mn-cs"/>
              </a:rPr>
              <a:t>It is also possible to bind, not to a standard data source, but rather to another element on the page</a:t>
            </a:r>
          </a:p>
        </p:txBody>
      </p:sp>
    </p:spTree>
    <p:extLst>
      <p:ext uri="{BB962C8B-B14F-4D97-AF65-F5344CB8AC3E}">
        <p14:creationId xmlns:p14="http://schemas.microsoft.com/office/powerpoint/2010/main" val="3367755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Namespaces</a:t>
            </a:r>
          </a:p>
        </p:txBody>
      </p:sp>
      <p:sp>
        <p:nvSpPr>
          <p:cNvPr id="3" name="Content Placeholder 2"/>
          <p:cNvSpPr>
            <a:spLocks noGrp="1"/>
          </p:cNvSpPr>
          <p:nvPr>
            <p:ph idx="1"/>
          </p:nvPr>
        </p:nvSpPr>
        <p:spPr/>
        <p:txBody>
          <a:bodyPr/>
          <a:lstStyle/>
          <a:p>
            <a:r>
              <a:rPr lang="en-IE" dirty="0"/>
              <a:t>Need to tell</a:t>
            </a:r>
            <a:r>
              <a:rPr lang="en-IE" baseline="0" dirty="0"/>
              <a:t> the XAML file that any classes in the </a:t>
            </a:r>
            <a:r>
              <a:rPr lang="en-IE" baseline="0" dirty="0" err="1"/>
              <a:t>DataBind</a:t>
            </a:r>
            <a:r>
              <a:rPr lang="en-IE" baseline="0" dirty="0"/>
              <a:t> Namespace (our project) should be available for use</a:t>
            </a:r>
          </a:p>
          <a:p>
            <a:r>
              <a:rPr lang="en-IE" baseline="0" dirty="0"/>
              <a:t>Then we need to make a mapping between the Adder class and the XAML page</a:t>
            </a:r>
          </a:p>
          <a:p>
            <a:pPr lvl="1"/>
            <a:r>
              <a:rPr lang="en-IE" dirty="0"/>
              <a:t>Can use the same name for both</a:t>
            </a:r>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Rectangle 5"/>
          <p:cNvSpPr/>
          <p:nvPr/>
        </p:nvSpPr>
        <p:spPr>
          <a:xfrm>
            <a:off x="1371600" y="4026541"/>
            <a:ext cx="8502604" cy="1200329"/>
          </a:xfrm>
          <a:prstGeom prst="rect">
            <a:avLst/>
          </a:prstGeom>
        </p:spPr>
        <p:txBody>
          <a:bodyPr wrap="square">
            <a:spAutoFit/>
          </a:bodyPr>
          <a:lstStyle/>
          <a:p>
            <a:r>
              <a:rPr lang="en-IE" sz="2400" dirty="0"/>
              <a:t> &lt;</a:t>
            </a:r>
            <a:r>
              <a:rPr lang="en-IE" sz="2400" dirty="0" err="1"/>
              <a:t>Page.Resources</a:t>
            </a:r>
            <a:r>
              <a:rPr lang="en-IE" sz="2400" dirty="0"/>
              <a:t>&gt;</a:t>
            </a:r>
          </a:p>
          <a:p>
            <a:r>
              <a:rPr lang="en-IE" sz="2400" dirty="0"/>
              <a:t>        &lt;</a:t>
            </a:r>
            <a:r>
              <a:rPr lang="en-IE" sz="2400" dirty="0" err="1"/>
              <a:t>local:Adder</a:t>
            </a:r>
            <a:r>
              <a:rPr lang="en-IE" sz="2400" dirty="0"/>
              <a:t> x:Key=“SomeNameHere" /&gt;</a:t>
            </a:r>
          </a:p>
          <a:p>
            <a:r>
              <a:rPr lang="en-IE" sz="2400" dirty="0"/>
              <a:t>    &lt;/</a:t>
            </a:r>
            <a:r>
              <a:rPr lang="en-IE" sz="2400" dirty="0" err="1"/>
              <a:t>Page.Resources</a:t>
            </a:r>
            <a:r>
              <a:rPr lang="en-IE" sz="2400" dirty="0"/>
              <a:t>&gt;</a:t>
            </a:r>
          </a:p>
        </p:txBody>
      </p:sp>
    </p:spTree>
    <p:extLst>
      <p:ext uri="{BB962C8B-B14F-4D97-AF65-F5344CB8AC3E}">
        <p14:creationId xmlns:p14="http://schemas.microsoft.com/office/powerpoint/2010/main" val="160738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Namespaces</a:t>
            </a:r>
          </a:p>
        </p:txBody>
      </p:sp>
      <p:sp>
        <p:nvSpPr>
          <p:cNvPr id="3" name="Content Placeholder 2"/>
          <p:cNvSpPr>
            <a:spLocks noGrp="1"/>
          </p:cNvSpPr>
          <p:nvPr>
            <p:ph idx="1"/>
          </p:nvPr>
        </p:nvSpPr>
        <p:spPr/>
        <p:txBody>
          <a:bodyPr>
            <a:normAutofit fontScale="92500" lnSpcReduction="20000"/>
          </a:bodyPr>
          <a:lstStyle/>
          <a:p>
            <a:r>
              <a:rPr lang="en-IE" dirty="0"/>
              <a:t>Now we can add the class to</a:t>
            </a:r>
            <a:r>
              <a:rPr lang="en-IE" baseline="0" dirty="0"/>
              <a:t> an element of the page</a:t>
            </a:r>
          </a:p>
          <a:p>
            <a:pPr lvl="1"/>
            <a:r>
              <a:rPr lang="en-IE" dirty="0"/>
              <a:t>Here add to the Grid that holds</a:t>
            </a:r>
            <a:r>
              <a:rPr lang="en-IE" baseline="0" dirty="0"/>
              <a:t> all display elements</a:t>
            </a:r>
          </a:p>
          <a:p>
            <a:pPr lvl="1"/>
            <a:endParaRPr lang="en-US" baseline="0" dirty="0"/>
          </a:p>
          <a:p>
            <a:pPr lvl="1"/>
            <a:endParaRPr lang="en-IE" dirty="0"/>
          </a:p>
          <a:p>
            <a:pPr lvl="2"/>
            <a:endParaRPr lang="en-IE" dirty="0"/>
          </a:p>
          <a:p>
            <a:pPr lvl="0"/>
            <a:r>
              <a:rPr lang="en-IE" dirty="0"/>
              <a:t>Set the </a:t>
            </a:r>
            <a:r>
              <a:rPr lang="en-IE" dirty="0" err="1"/>
              <a:t>DataContext</a:t>
            </a:r>
            <a:r>
              <a:rPr lang="en-IE" dirty="0"/>
              <a:t> property</a:t>
            </a:r>
            <a:r>
              <a:rPr lang="en-IE" baseline="0" dirty="0"/>
              <a:t> for that element</a:t>
            </a:r>
          </a:p>
          <a:p>
            <a:pPr lvl="0"/>
            <a:r>
              <a:rPr lang="en-IE" dirty="0"/>
              <a:t>Static Resource</a:t>
            </a:r>
          </a:p>
          <a:p>
            <a:pPr lvl="1"/>
            <a:r>
              <a:rPr lang="en-IE" dirty="0"/>
              <a:t>Is part of the program</a:t>
            </a:r>
          </a:p>
          <a:p>
            <a:pPr lvl="1"/>
            <a:r>
              <a:rPr lang="en-IE" dirty="0"/>
              <a:t>Useful</a:t>
            </a:r>
            <a:r>
              <a:rPr lang="en-IE" baseline="0" dirty="0"/>
              <a:t> for creating test data contexts rather than real ones</a:t>
            </a:r>
          </a:p>
          <a:p>
            <a:pPr lvl="0"/>
            <a:r>
              <a:rPr lang="en-IE" dirty="0"/>
              <a:t>Now have to connect the class</a:t>
            </a:r>
            <a:r>
              <a:rPr lang="en-IE" baseline="0" dirty="0"/>
              <a:t> attribute to the property on the screen</a:t>
            </a:r>
          </a:p>
          <a:p>
            <a:pPr lvl="1"/>
            <a:r>
              <a:rPr lang="en-IE" dirty="0"/>
              <a:t>Do this through the properties box, or through</a:t>
            </a:r>
            <a:r>
              <a:rPr lang="en-IE" baseline="0" dirty="0"/>
              <a:t> XAML code</a:t>
            </a:r>
          </a:p>
        </p:txBody>
      </p:sp>
      <p:sp>
        <p:nvSpPr>
          <p:cNvPr id="4" name="Footer Placeholder 3"/>
          <p:cNvSpPr>
            <a:spLocks noGrp="1"/>
          </p:cNvSpPr>
          <p:nvPr>
            <p:ph type="ftr" sz="quarter" idx="11"/>
          </p:nvPr>
        </p:nvSpPr>
        <p:spPr/>
        <p:txBody>
          <a:bodyPr/>
          <a:lstStyle/>
          <a:p>
            <a:r>
              <a:rPr lang="en-US"/>
              <a:t>Data Binding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5"/>
          <p:cNvSpPr/>
          <p:nvPr/>
        </p:nvSpPr>
        <p:spPr>
          <a:xfrm>
            <a:off x="4009547" y="2888431"/>
            <a:ext cx="8239468" cy="830997"/>
          </a:xfrm>
          <a:prstGeom prst="rect">
            <a:avLst/>
          </a:prstGeom>
        </p:spPr>
        <p:txBody>
          <a:bodyPr wrap="square">
            <a:spAutoFit/>
          </a:bodyPr>
          <a:lstStyle/>
          <a:p>
            <a:r>
              <a:rPr lang="en-IE" sz="2400" dirty="0"/>
              <a:t>&lt;Grid x:Name="</a:t>
            </a:r>
            <a:r>
              <a:rPr lang="en-IE" sz="2400" dirty="0" err="1"/>
              <a:t>LayoutRoot</a:t>
            </a:r>
            <a:r>
              <a:rPr lang="en-IE" sz="2400" dirty="0"/>
              <a:t>" Background="Transparent" </a:t>
            </a:r>
          </a:p>
          <a:p>
            <a:r>
              <a:rPr lang="en-IE" sz="2400" dirty="0"/>
              <a:t>	</a:t>
            </a:r>
            <a:r>
              <a:rPr lang="en-IE" sz="2400" dirty="0" err="1"/>
              <a:t>DataContext</a:t>
            </a:r>
            <a:r>
              <a:rPr lang="en-IE" sz="2400" dirty="0"/>
              <a:t>="{</a:t>
            </a:r>
            <a:r>
              <a:rPr lang="en-IE" sz="2400" dirty="0" err="1"/>
              <a:t>StaticResource</a:t>
            </a:r>
            <a:r>
              <a:rPr lang="en-IE" sz="2400" dirty="0"/>
              <a:t> </a:t>
            </a:r>
            <a:r>
              <a:rPr lang="en-IE" sz="2400" dirty="0" err="1"/>
              <a:t>SomeNameHere</a:t>
            </a:r>
            <a:r>
              <a:rPr lang="en-IE" sz="2400" dirty="0"/>
              <a:t>}"&gt;</a:t>
            </a:r>
          </a:p>
        </p:txBody>
      </p:sp>
    </p:spTree>
    <p:extLst>
      <p:ext uri="{BB962C8B-B14F-4D97-AF65-F5344CB8AC3E}">
        <p14:creationId xmlns:p14="http://schemas.microsoft.com/office/powerpoint/2010/main" val="19410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Work</a:t>
            </a:r>
            <a:endParaRPr lang="en-IE" dirty="0"/>
          </a:p>
        </p:txBody>
      </p:sp>
      <p:sp>
        <p:nvSpPr>
          <p:cNvPr id="3" name="Content Placeholder 2"/>
          <p:cNvSpPr>
            <a:spLocks noGrp="1"/>
          </p:cNvSpPr>
          <p:nvPr>
            <p:ph idx="1"/>
          </p:nvPr>
        </p:nvSpPr>
        <p:spPr/>
        <p:txBody>
          <a:bodyPr/>
          <a:lstStyle/>
          <a:p>
            <a:r>
              <a:rPr lang="en-US" dirty="0"/>
              <a:t>Implement a one-way</a:t>
            </a:r>
            <a:r>
              <a:rPr lang="en-US" baseline="0" dirty="0"/>
              <a:t> and two-way binding following the notes above.</a:t>
            </a:r>
          </a:p>
          <a:p>
            <a:r>
              <a:rPr lang="en-US" baseline="0" dirty="0"/>
              <a:t>Create a class to implement the </a:t>
            </a:r>
            <a:r>
              <a:rPr lang="en-US" baseline="0" dirty="0" err="1"/>
              <a:t>IPropertyNotified</a:t>
            </a:r>
            <a:r>
              <a:rPr lang="en-US" baseline="0" dirty="0"/>
              <a:t> interface and write a calculator that will add two numbers as they are entered by the user.</a:t>
            </a:r>
          </a:p>
        </p:txBody>
      </p:sp>
    </p:spTree>
    <p:extLst>
      <p:ext uri="{BB962C8B-B14F-4D97-AF65-F5344CB8AC3E}">
        <p14:creationId xmlns:p14="http://schemas.microsoft.com/office/powerpoint/2010/main" val="261726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endParaRPr lang="en-IE" dirty="0"/>
          </a:p>
        </p:txBody>
      </p:sp>
      <p:sp>
        <p:nvSpPr>
          <p:cNvPr id="3" name="Content Placeholder 2"/>
          <p:cNvSpPr>
            <a:spLocks noGrp="1"/>
          </p:cNvSpPr>
          <p:nvPr>
            <p:ph idx="1"/>
          </p:nvPr>
        </p:nvSpPr>
        <p:spPr/>
        <p:txBody>
          <a:bodyPr/>
          <a:lstStyle/>
          <a:p>
            <a:r>
              <a:rPr lang="en-IE" sz="2000" b="0" i="0" kern="1200" baseline="0" dirty="0">
                <a:solidFill>
                  <a:schemeClr val="tx2"/>
                </a:solidFill>
                <a:effectLst/>
                <a:latin typeface="+mn-lt"/>
                <a:ea typeface="+mn-ea"/>
                <a:cs typeface="+mn-cs"/>
              </a:rPr>
              <a:t>Allows you to separate the concern of data from the concern of UI</a:t>
            </a:r>
          </a:p>
          <a:p>
            <a:pPr lvl="1"/>
            <a:r>
              <a:rPr lang="en-IE" sz="2000" b="0" i="0" kern="1200" baseline="0" dirty="0">
                <a:solidFill>
                  <a:schemeClr val="tx2"/>
                </a:solidFill>
                <a:effectLst/>
                <a:latin typeface="+mn-lt"/>
                <a:ea typeface="+mn-ea"/>
                <a:cs typeface="+mn-cs"/>
              </a:rPr>
              <a:t>Simpler conceptual model as well as better readability, testability, and maintainability of your application</a:t>
            </a:r>
          </a:p>
        </p:txBody>
      </p:sp>
    </p:spTree>
    <p:extLst>
      <p:ext uri="{BB962C8B-B14F-4D97-AF65-F5344CB8AC3E}">
        <p14:creationId xmlns:p14="http://schemas.microsoft.com/office/powerpoint/2010/main" val="419401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endParaRPr lang="en-IE" dirty="0"/>
          </a:p>
        </p:txBody>
      </p:sp>
      <p:sp>
        <p:nvSpPr>
          <p:cNvPr id="3" name="Content Placeholder 2"/>
          <p:cNvSpPr>
            <a:spLocks noGrp="1"/>
          </p:cNvSpPr>
          <p:nvPr>
            <p:ph idx="1"/>
          </p:nvPr>
        </p:nvSpPr>
        <p:spPr/>
        <p:txBody>
          <a:bodyPr>
            <a:normAutofit fontScale="85000" lnSpcReduction="20000"/>
          </a:bodyPr>
          <a:lstStyle/>
          <a:p>
            <a:r>
              <a:rPr lang="en-US" dirty="0"/>
              <a:t>One-time</a:t>
            </a:r>
          </a:p>
          <a:p>
            <a:pPr marL="914400" marR="0" lvl="1" indent="-384048"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lang="en-IE" sz="2000" b="0" i="0" kern="1200" baseline="0" dirty="0">
                <a:solidFill>
                  <a:schemeClr val="tx2"/>
                </a:solidFill>
                <a:effectLst/>
                <a:latin typeface="+mn-lt"/>
                <a:ea typeface="+mn-ea"/>
                <a:cs typeface="+mn-cs"/>
              </a:rPr>
              <a:t>simply display values from a data source when the UI is first shown, but not to respond to changes in those values</a:t>
            </a:r>
            <a:endParaRPr lang="en-US" dirty="0"/>
          </a:p>
          <a:p>
            <a:r>
              <a:rPr lang="en-US" dirty="0"/>
              <a:t>One-Way</a:t>
            </a:r>
          </a:p>
          <a:p>
            <a:pPr lvl="1"/>
            <a:r>
              <a:rPr lang="en-US" dirty="0"/>
              <a:t>Bound from the source</a:t>
            </a:r>
          </a:p>
          <a:p>
            <a:pPr lvl="1"/>
            <a:r>
              <a:rPr lang="en-IE" sz="2000" b="0" i="0" kern="1200" baseline="0" dirty="0">
                <a:solidFill>
                  <a:schemeClr val="tx2"/>
                </a:solidFill>
                <a:effectLst/>
                <a:latin typeface="+mn-lt"/>
                <a:ea typeface="+mn-ea"/>
                <a:cs typeface="+mn-cs"/>
              </a:rPr>
              <a:t>"observe" the values and update the UI when they change</a:t>
            </a:r>
            <a:endParaRPr lang="en-US" dirty="0"/>
          </a:p>
          <a:p>
            <a:r>
              <a:rPr lang="en-US" dirty="0"/>
              <a:t>Two-Way</a:t>
            </a:r>
          </a:p>
          <a:p>
            <a:pPr lvl="1"/>
            <a:r>
              <a:rPr lang="en-US" dirty="0"/>
              <a:t>Source and UI updateable </a:t>
            </a:r>
          </a:p>
          <a:p>
            <a:pPr lvl="1"/>
            <a:r>
              <a:rPr lang="en-IE" sz="2000" b="0" i="0" kern="1200" baseline="0" dirty="0">
                <a:solidFill>
                  <a:schemeClr val="tx2"/>
                </a:solidFill>
                <a:effectLst/>
                <a:latin typeface="+mn-lt"/>
                <a:ea typeface="+mn-ea"/>
                <a:cs typeface="+mn-cs"/>
              </a:rPr>
              <a:t>both observe and update, so that changes that the user makes to values in the UI are automatically pushed back into the data source</a:t>
            </a:r>
            <a:endParaRPr lang="en-US" dirty="0"/>
          </a:p>
          <a:p>
            <a:r>
              <a:rPr lang="en-US" dirty="0"/>
              <a:t>Element</a:t>
            </a:r>
            <a:r>
              <a:rPr lang="en-US" baseline="0" dirty="0"/>
              <a:t> Binding</a:t>
            </a:r>
          </a:p>
          <a:p>
            <a:pPr lvl="1"/>
            <a:r>
              <a:rPr lang="en-US" dirty="0"/>
              <a:t>Bind to another element on the page</a:t>
            </a:r>
          </a:p>
        </p:txBody>
      </p:sp>
    </p:spTree>
    <p:extLst>
      <p:ext uri="{BB962C8B-B14F-4D97-AF65-F5344CB8AC3E}">
        <p14:creationId xmlns:p14="http://schemas.microsoft.com/office/powerpoint/2010/main" val="367989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needs</a:t>
            </a:r>
            <a:endParaRPr lang="en-IE" dirty="0"/>
          </a:p>
        </p:txBody>
      </p:sp>
      <p:sp>
        <p:nvSpPr>
          <p:cNvPr id="3" name="Content Placeholder 2"/>
          <p:cNvSpPr>
            <a:spLocks noGrp="1"/>
          </p:cNvSpPr>
          <p:nvPr>
            <p:ph idx="1"/>
          </p:nvPr>
        </p:nvSpPr>
        <p:spPr/>
        <p:txBody>
          <a:bodyPr/>
          <a:lstStyle/>
          <a:p>
            <a:r>
              <a:rPr lang="en-IE" sz="2000" b="0" i="0" kern="1200" baseline="0" dirty="0">
                <a:solidFill>
                  <a:schemeClr val="tx2"/>
                </a:solidFill>
                <a:effectLst/>
                <a:latin typeface="+mn-lt"/>
                <a:ea typeface="+mn-ea"/>
                <a:cs typeface="+mn-cs"/>
              </a:rPr>
              <a:t>A </a:t>
            </a:r>
            <a:r>
              <a:rPr lang="en-IE" sz="2000" b="0" i="1" kern="1200" baseline="0" dirty="0">
                <a:solidFill>
                  <a:schemeClr val="tx2"/>
                </a:solidFill>
                <a:effectLst/>
                <a:latin typeface="+mn-lt"/>
                <a:ea typeface="+mn-ea"/>
                <a:cs typeface="+mn-cs"/>
              </a:rPr>
              <a:t>binding source</a:t>
            </a:r>
            <a:endParaRPr lang="en-IE" sz="2000" b="0" i="0" kern="1200" baseline="0" dirty="0">
              <a:solidFill>
                <a:schemeClr val="tx2"/>
              </a:solidFill>
              <a:effectLst/>
              <a:latin typeface="+mn-lt"/>
              <a:ea typeface="+mn-ea"/>
              <a:cs typeface="+mn-cs"/>
            </a:endParaRPr>
          </a:p>
          <a:p>
            <a:pPr lvl="1"/>
            <a:r>
              <a:rPr lang="en-IE" sz="2000" b="0" i="0" kern="1200" baseline="0" dirty="0">
                <a:solidFill>
                  <a:schemeClr val="tx2"/>
                </a:solidFill>
                <a:effectLst/>
                <a:latin typeface="+mn-lt"/>
                <a:ea typeface="+mn-ea"/>
                <a:cs typeface="+mn-cs"/>
              </a:rPr>
              <a:t>This is the source of the data for the binding, and it can be an instance of any class that has members whose values you want to display in your UI</a:t>
            </a:r>
          </a:p>
          <a:p>
            <a:r>
              <a:rPr lang="en-IE" sz="2000" b="0" i="0" kern="1200" baseline="0" dirty="0">
                <a:solidFill>
                  <a:schemeClr val="tx2"/>
                </a:solidFill>
                <a:effectLst/>
                <a:latin typeface="+mn-lt"/>
                <a:ea typeface="+mn-ea"/>
                <a:cs typeface="+mn-cs"/>
              </a:rPr>
              <a:t>A </a:t>
            </a:r>
            <a:r>
              <a:rPr lang="en-IE" sz="2000" b="0" i="1" kern="1200" baseline="0" dirty="0">
                <a:solidFill>
                  <a:schemeClr val="tx2"/>
                </a:solidFill>
                <a:effectLst/>
                <a:latin typeface="+mn-lt"/>
                <a:ea typeface="+mn-ea"/>
                <a:cs typeface="+mn-cs"/>
              </a:rPr>
              <a:t>binding target</a:t>
            </a:r>
          </a:p>
          <a:p>
            <a:pPr lvl="1"/>
            <a:r>
              <a:rPr lang="en-IE" sz="2000" b="1" i="0" u="none" strike="noStrike" kern="1200" baseline="0" dirty="0" err="1">
                <a:solidFill>
                  <a:schemeClr val="tx2"/>
                </a:solidFill>
                <a:effectLst/>
                <a:latin typeface="+mn-lt"/>
                <a:ea typeface="+mn-ea"/>
                <a:cs typeface="+mn-cs"/>
              </a:rPr>
              <a:t>DependencyProperty</a:t>
            </a:r>
            <a:r>
              <a:rPr lang="en-IE" sz="2000" b="0" i="0" kern="1200" baseline="0" dirty="0">
                <a:solidFill>
                  <a:schemeClr val="tx2"/>
                </a:solidFill>
                <a:effectLst/>
                <a:latin typeface="+mn-lt"/>
                <a:ea typeface="+mn-ea"/>
                <a:cs typeface="+mn-cs"/>
              </a:rPr>
              <a:t> of the </a:t>
            </a:r>
            <a:r>
              <a:rPr lang="en-IE" sz="2000" b="1" i="0" u="none" strike="noStrike" kern="1200" baseline="0" dirty="0" err="1">
                <a:solidFill>
                  <a:schemeClr val="tx2"/>
                </a:solidFill>
                <a:effectLst/>
                <a:latin typeface="+mn-lt"/>
                <a:ea typeface="+mn-ea"/>
                <a:cs typeface="+mn-cs"/>
              </a:rPr>
              <a:t>FrameworkElement</a:t>
            </a:r>
            <a:r>
              <a:rPr lang="en-IE" sz="2000" b="0" i="0" kern="1200" baseline="0" dirty="0">
                <a:solidFill>
                  <a:schemeClr val="tx2"/>
                </a:solidFill>
                <a:effectLst/>
                <a:latin typeface="+mn-lt"/>
                <a:ea typeface="+mn-ea"/>
                <a:cs typeface="+mn-cs"/>
              </a:rPr>
              <a:t> in your UI that displays the data</a:t>
            </a:r>
          </a:p>
          <a:p>
            <a:r>
              <a:rPr lang="en-IE" sz="2000" b="0" i="0" kern="1200" baseline="0" dirty="0">
                <a:solidFill>
                  <a:schemeClr val="tx2"/>
                </a:solidFill>
                <a:effectLst/>
                <a:latin typeface="+mn-lt"/>
                <a:ea typeface="+mn-ea"/>
                <a:cs typeface="+mn-cs"/>
              </a:rPr>
              <a:t>A </a:t>
            </a:r>
            <a:r>
              <a:rPr lang="en-IE" sz="2000" b="0" i="1" kern="1200" baseline="0" dirty="0">
                <a:solidFill>
                  <a:schemeClr val="tx2"/>
                </a:solidFill>
                <a:effectLst/>
                <a:latin typeface="+mn-lt"/>
                <a:ea typeface="+mn-ea"/>
                <a:cs typeface="+mn-cs"/>
              </a:rPr>
              <a:t>binding object</a:t>
            </a:r>
            <a:endParaRPr lang="en-IE" sz="2000" b="0" i="0" kern="1200" baseline="0" dirty="0">
              <a:solidFill>
                <a:schemeClr val="tx2"/>
              </a:solidFill>
              <a:effectLst/>
              <a:latin typeface="+mn-lt"/>
              <a:ea typeface="+mn-ea"/>
              <a:cs typeface="+mn-cs"/>
            </a:endParaRPr>
          </a:p>
          <a:p>
            <a:pPr lvl="1"/>
            <a:r>
              <a:rPr lang="en-IE" sz="2000" b="0" i="0" kern="1200" baseline="0" dirty="0">
                <a:solidFill>
                  <a:schemeClr val="tx2"/>
                </a:solidFill>
                <a:effectLst/>
                <a:latin typeface="+mn-lt"/>
                <a:ea typeface="+mn-ea"/>
                <a:cs typeface="+mn-cs"/>
              </a:rPr>
              <a:t>This is the piece that transfers data values from the source to the target, and optionally from the target back to the source. The binding object is created at XAML load time from your </a:t>
            </a:r>
            <a:r>
              <a:rPr lang="en-IE" sz="2000" b="0" i="0" u="none" strike="noStrike" kern="1200" baseline="0" dirty="0">
                <a:solidFill>
                  <a:schemeClr val="tx2"/>
                </a:solidFill>
                <a:effectLst/>
                <a:latin typeface="+mn-lt"/>
                <a:ea typeface="+mn-ea"/>
                <a:cs typeface="+mn-cs"/>
              </a:rPr>
              <a:t>{</a:t>
            </a:r>
            <a:r>
              <a:rPr lang="en-IE" sz="2000" b="0" i="0" u="none" strike="noStrike" kern="1200" baseline="0" dirty="0" err="1">
                <a:solidFill>
                  <a:schemeClr val="tx2"/>
                </a:solidFill>
                <a:effectLst/>
                <a:latin typeface="+mn-lt"/>
                <a:ea typeface="+mn-ea"/>
                <a:cs typeface="+mn-cs"/>
              </a:rPr>
              <a:t>x:Bind</a:t>
            </a:r>
            <a:r>
              <a:rPr lang="en-IE" sz="2000" b="0" i="0" u="none" strike="noStrike"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or </a:t>
            </a:r>
            <a:r>
              <a:rPr lang="en-IE" sz="2000" b="0" i="0" u="none" strike="noStrike" kern="1200" baseline="0" dirty="0">
                <a:solidFill>
                  <a:schemeClr val="tx2"/>
                </a:solidFill>
                <a:effectLst/>
                <a:latin typeface="+mn-lt"/>
                <a:ea typeface="+mn-ea"/>
                <a:cs typeface="+mn-cs"/>
              </a:rPr>
              <a:t>{Binding}</a:t>
            </a:r>
            <a:r>
              <a:rPr lang="en-IE" sz="2000" b="0" i="0" kern="1200" baseline="0" dirty="0">
                <a:solidFill>
                  <a:schemeClr val="tx2"/>
                </a:solidFill>
                <a:effectLst/>
                <a:latin typeface="+mn-lt"/>
                <a:ea typeface="+mn-ea"/>
                <a:cs typeface="+mn-cs"/>
              </a:rPr>
              <a:t> </a:t>
            </a:r>
            <a:r>
              <a:rPr lang="en-IE" sz="2000" b="0" i="0" kern="1200" baseline="0" dirty="0" err="1">
                <a:solidFill>
                  <a:schemeClr val="tx2"/>
                </a:solidFill>
                <a:effectLst/>
                <a:latin typeface="+mn-lt"/>
                <a:ea typeface="+mn-ea"/>
                <a:cs typeface="+mn-cs"/>
              </a:rPr>
              <a:t>markup</a:t>
            </a:r>
            <a:r>
              <a:rPr lang="en-IE" sz="2000" b="0" i="0" kern="1200" baseline="0" dirty="0">
                <a:solidFill>
                  <a:schemeClr val="tx2"/>
                </a:solidFill>
                <a:effectLst/>
                <a:latin typeface="+mn-lt"/>
                <a:ea typeface="+mn-ea"/>
                <a:cs typeface="+mn-cs"/>
              </a:rPr>
              <a:t> extension</a:t>
            </a:r>
          </a:p>
        </p:txBody>
      </p:sp>
    </p:spTree>
    <p:extLst>
      <p:ext uri="{BB962C8B-B14F-4D97-AF65-F5344CB8AC3E}">
        <p14:creationId xmlns:p14="http://schemas.microsoft.com/office/powerpoint/2010/main" val="11449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a:t>
            </a:r>
            <a:r>
              <a:rPr lang="en-US" baseline="0" dirty="0"/>
              <a:t> Data Binding</a:t>
            </a:r>
            <a:endParaRPr lang="en-IE" dirty="0"/>
          </a:p>
        </p:txBody>
      </p:sp>
      <p:sp>
        <p:nvSpPr>
          <p:cNvPr id="3" name="Content Placeholder 2"/>
          <p:cNvSpPr>
            <a:spLocks noGrp="1"/>
          </p:cNvSpPr>
          <p:nvPr>
            <p:ph idx="1"/>
          </p:nvPr>
        </p:nvSpPr>
        <p:spPr/>
        <p:txBody>
          <a:bodyPr/>
          <a:lstStyle/>
          <a:p>
            <a:r>
              <a:rPr lang="en-US" dirty="0"/>
              <a:t>Data is bound from</a:t>
            </a:r>
            <a:r>
              <a:rPr lang="en-US" baseline="0" dirty="0"/>
              <a:t> its source to target</a:t>
            </a:r>
          </a:p>
          <a:p>
            <a:pPr lvl="1"/>
            <a:r>
              <a:rPr lang="en-US" dirty="0"/>
              <a:t>Object that holds the data to the object that displays the data</a:t>
            </a:r>
          </a:p>
          <a:p>
            <a:pPr lvl="1"/>
            <a:r>
              <a:rPr lang="en-US" dirty="0"/>
              <a:t>Provides a coupling between</a:t>
            </a:r>
            <a:r>
              <a:rPr lang="en-US" baseline="0" dirty="0"/>
              <a:t> the data in the program and the UI</a:t>
            </a:r>
          </a:p>
          <a:p>
            <a:pPr lvl="1"/>
            <a:r>
              <a:rPr lang="en-US" baseline="0" dirty="0"/>
              <a:t>If the property in the class is changed, then this is reflected in the UI</a:t>
            </a:r>
          </a:p>
          <a:p>
            <a:pPr lvl="0"/>
            <a:r>
              <a:rPr lang="en-US" dirty="0"/>
              <a:t>Bind Text property of a text block to a property in a class</a:t>
            </a:r>
          </a:p>
          <a:p>
            <a:pPr lvl="1"/>
            <a:r>
              <a:rPr lang="en-US" dirty="0"/>
              <a:t>Create the binding</a:t>
            </a:r>
            <a:r>
              <a:rPr lang="en-US" baseline="0" dirty="0"/>
              <a:t> structure</a:t>
            </a:r>
          </a:p>
          <a:p>
            <a:pPr lvl="1"/>
            <a:r>
              <a:rPr lang="en-US" baseline="0" dirty="0"/>
              <a:t>Set a data context for the elements</a:t>
            </a:r>
          </a:p>
          <a:p>
            <a:pPr lvl="1"/>
            <a:r>
              <a:rPr lang="en-US" baseline="0" dirty="0"/>
              <a:t>Binding happens automatically for you</a:t>
            </a:r>
            <a:endParaRPr lang="en-US" dirty="0"/>
          </a:p>
        </p:txBody>
      </p:sp>
    </p:spTree>
    <p:extLst>
      <p:ext uri="{BB962C8B-B14F-4D97-AF65-F5344CB8AC3E}">
        <p14:creationId xmlns:p14="http://schemas.microsoft.com/office/powerpoint/2010/main" val="25614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56448" y="569272"/>
            <a:ext cx="10494083" cy="5941360"/>
          </a:xfrm>
          <a:prstGeom prst="rect">
            <a:avLst/>
          </a:prstGeom>
          <a:noFill/>
          <a:ln>
            <a:noFill/>
          </a:ln>
          <a:effec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&lt;Page</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x:Class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OneWayDataBinding.MainPage</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xmlns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"http://schemas.microsoft.com/</a:t>
            </a:r>
            <a:r>
              <a:rPr kumimoji="0" lang="en-US" altLang="en-US" sz="1600" b="0" i="0" u="none" strike="noStrike" cap="none" normalizeH="0" baseline="0" dirty="0" err="1">
                <a:ln>
                  <a:noFill/>
                </a:ln>
                <a:solidFill>
                  <a:srgbClr val="008800"/>
                </a:solidFill>
                <a:effectLst/>
                <a:latin typeface="Menlo"/>
              </a:rPr>
              <a:t>winfx</a:t>
            </a:r>
            <a:r>
              <a:rPr kumimoji="0" lang="en-US" altLang="en-US" sz="1600" b="0" i="0" u="none" strike="noStrike" cap="none" normalizeH="0" baseline="0" dirty="0">
                <a:ln>
                  <a:noFill/>
                </a:ln>
                <a:solidFill>
                  <a:srgbClr val="008800"/>
                </a:solidFill>
                <a:effectLst/>
                <a:latin typeface="Menlo"/>
              </a:rPr>
              <a:t>/2006/</a:t>
            </a:r>
            <a:r>
              <a:rPr kumimoji="0" lang="en-US" altLang="en-US" sz="1600" b="0" i="0" u="none" strike="noStrike" cap="none" normalizeH="0" baseline="0" dirty="0" err="1">
                <a:ln>
                  <a:noFill/>
                </a:ln>
                <a:solidFill>
                  <a:srgbClr val="008800"/>
                </a:solidFill>
                <a:effectLst/>
                <a:latin typeface="Menlo"/>
              </a:rPr>
              <a:t>xaml</a:t>
            </a:r>
            <a:r>
              <a:rPr kumimoji="0" lang="en-US" altLang="en-US" sz="1600" b="0" i="0" u="none" strike="noStrike" cap="none" normalizeH="0" baseline="0" dirty="0">
                <a:ln>
                  <a:noFill/>
                </a:ln>
                <a:solidFill>
                  <a:srgbClr val="008800"/>
                </a:solidFill>
                <a:effectLst/>
                <a:latin typeface="Menlo"/>
              </a:rPr>
              <a:t>/presentation"</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xmlns:x</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"http://schemas.microsoft.com/</a:t>
            </a:r>
            <a:r>
              <a:rPr kumimoji="0" lang="en-US" altLang="en-US" sz="1600" b="0" i="0" u="none" strike="noStrike" cap="none" normalizeH="0" baseline="0" dirty="0" err="1">
                <a:ln>
                  <a:noFill/>
                </a:ln>
                <a:solidFill>
                  <a:srgbClr val="008800"/>
                </a:solidFill>
                <a:effectLst/>
                <a:latin typeface="Menlo"/>
              </a:rPr>
              <a:t>winfx</a:t>
            </a:r>
            <a:r>
              <a:rPr kumimoji="0" lang="en-US" altLang="en-US" sz="1600" b="0" i="0" u="none" strike="noStrike" cap="none" normalizeH="0" baseline="0" dirty="0">
                <a:ln>
                  <a:noFill/>
                </a:ln>
                <a:solidFill>
                  <a:srgbClr val="008800"/>
                </a:solidFill>
                <a:effectLst/>
                <a:latin typeface="Menlo"/>
              </a:rPr>
              <a:t>/2006/</a:t>
            </a:r>
            <a:r>
              <a:rPr kumimoji="0" lang="en-US" altLang="en-US" sz="1600" b="0" i="0" u="none" strike="noStrike" cap="none" normalizeH="0" baseline="0" dirty="0" err="1">
                <a:ln>
                  <a:noFill/>
                </a:ln>
                <a:solidFill>
                  <a:srgbClr val="008800"/>
                </a:solidFill>
                <a:effectLst/>
                <a:latin typeface="Menlo"/>
              </a:rPr>
              <a:t>xaml</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xmlns:local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using:OneWayDataBinding</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xmlns:d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"http://schemas.microsoft.com/expression/blend/2008"</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xmlns:mc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"http://schemas.openxmlformats.org/markup-compatibility/2006"</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	</a:t>
            </a:r>
            <a:r>
              <a:rPr kumimoji="0" lang="en-US" altLang="en-US" sz="1600" b="0" i="0" u="none" strike="noStrike" cap="none" normalizeH="0" baseline="0" dirty="0" err="1">
                <a:ln>
                  <a:noFill/>
                </a:ln>
                <a:solidFill>
                  <a:srgbClr val="7F0055"/>
                </a:solidFill>
                <a:effectLst/>
                <a:latin typeface="Menlo"/>
              </a:rPr>
              <a:t>mc:Ignorable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"d"</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&lt;Grid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Background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err="1">
                <a:ln>
                  <a:noFill/>
                </a:ln>
                <a:solidFill>
                  <a:srgbClr val="008800"/>
                </a:solidFill>
                <a:effectLst/>
                <a:latin typeface="Menlo"/>
              </a:rPr>
              <a:t>ThemeResource</a:t>
            </a:r>
            <a:r>
              <a:rPr kumimoji="0" lang="en-US" altLang="en-US" sz="1600" b="0" i="0" u="none" strike="noStrike" cap="none" normalizeH="0" baseline="0" dirty="0">
                <a:ln>
                  <a:noFill/>
                </a:ln>
                <a:solidFill>
                  <a:srgbClr val="008800"/>
                </a:solidFill>
                <a:effectLst/>
                <a:latin typeface="Menlo"/>
              </a:rPr>
              <a:t> </a:t>
            </a:r>
            <a:r>
              <a:rPr kumimoji="0" lang="en-US" altLang="en-US" sz="1600" b="0" i="0" u="none" strike="noStrike" cap="none" normalizeH="0" baseline="0" dirty="0" err="1">
                <a:ln>
                  <a:noFill/>
                </a:ln>
                <a:solidFill>
                  <a:srgbClr val="008800"/>
                </a:solidFill>
                <a:effectLst/>
                <a:latin typeface="Menlo"/>
              </a:rPr>
              <a:t>ApplicationPageBackgroundThemeBrush</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"Display"</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Orientation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"Horizontal"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"50, 50, 0, 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"Name: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"100"</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Name}"</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Orientation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"Horizontal"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"50,0,50,0"</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"Title: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"100"</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a:t>
            </a:r>
            <a:r>
              <a:rPr kumimoji="0" lang="en-US" altLang="en-US" sz="1600" b="0" i="0" u="none" strike="noStrike" cap="none" normalizeH="0" baseline="0" dirty="0" err="1">
                <a:ln>
                  <a:noFill/>
                </a:ln>
                <a:solidFill>
                  <a:srgbClr val="000088"/>
                </a:solidFill>
                <a:effectLst/>
                <a:latin typeface="Menlo"/>
              </a:rPr>
              <a:t>TextBlock</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Margin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"10"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Width</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"200"</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"{Binding Title}"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000088"/>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	&lt;/</a:t>
            </a:r>
            <a:r>
              <a:rPr kumimoji="0" lang="en-US" altLang="en-US" sz="1600" b="0" i="0" u="none" strike="noStrike" cap="none" normalizeH="0" baseline="0" dirty="0" err="1">
                <a:ln>
                  <a:noFill/>
                </a:ln>
                <a:solidFill>
                  <a:srgbClr val="000088"/>
                </a:solidFill>
                <a:effectLst/>
                <a:latin typeface="Menlo"/>
              </a:rPr>
              <a:t>StackPanel</a:t>
            </a:r>
            <a:r>
              <a:rPr kumimoji="0" lang="en-US" altLang="en-US" sz="1600"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&lt;/Grid&gt;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&lt;/Page&gt;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18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11219" y="0"/>
            <a:ext cx="9337637" cy="6926245"/>
          </a:xfrm>
          <a:prstGeom prst="rect">
            <a:avLst/>
          </a:prstGeom>
          <a:noFill/>
          <a:ln>
            <a:noFill/>
          </a:ln>
          <a:effectLst/>
        </p:spPr>
        <p:txBody>
          <a:bodyPr vert="horz" wrap="square" lIns="0" tIns="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using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Windows</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313131"/>
                </a:solidFill>
                <a:effectLst/>
                <a:latin typeface="Menlo"/>
              </a:rPr>
              <a:t>UI</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7F0055"/>
                </a:solidFill>
                <a:effectLst/>
                <a:latin typeface="Menlo"/>
              </a:rPr>
              <a:t>Xaml</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7F0055"/>
                </a:solidFill>
                <a:effectLst/>
                <a:latin typeface="Menlo"/>
              </a:rPr>
              <a:t>Controls</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namespace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OneWayDataBinding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880000"/>
                </a:solidFill>
                <a:effectLst/>
                <a:latin typeface="Menlo"/>
              </a:rPr>
              <a:t>/// &lt;summary&gt;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880000"/>
                </a:solidFill>
                <a:effectLst/>
                <a:latin typeface="Menlo"/>
              </a:rPr>
              <a:t>	/// An empty page that can be used on its own or navigated to within a Frame. </a:t>
            </a:r>
          </a:p>
          <a:p>
            <a:pPr lvl="1" eaLnBrk="0" fontAlgn="base" hangingPunct="0">
              <a:spcBef>
                <a:spcPct val="0"/>
              </a:spcBef>
              <a:spcAft>
                <a:spcPct val="0"/>
              </a:spcAft>
            </a:pPr>
            <a:r>
              <a:rPr kumimoji="0" lang="en-US" altLang="en-US" sz="1600" b="0" i="0" u="none" strike="noStrike" cap="none" normalizeH="0" baseline="0" dirty="0">
                <a:ln>
                  <a:noFill/>
                </a:ln>
                <a:solidFill>
                  <a:srgbClr val="880000"/>
                </a:solidFill>
                <a:effectLst/>
                <a:latin typeface="Menlo"/>
              </a:rPr>
              <a:t>/// &lt;/summary&gt; </a:t>
            </a:r>
          </a:p>
          <a:p>
            <a:pPr lvl="1" eaLnBrk="0" fontAlgn="base" hangingPunct="0">
              <a:spcBef>
                <a:spcPct val="0"/>
              </a:spcBef>
              <a:spcAft>
                <a:spcPct val="0"/>
              </a:spcAft>
            </a:pPr>
            <a:endParaRPr lang="en-US" altLang="en-US" sz="1600" dirty="0">
              <a:solidFill>
                <a:srgbClr val="880000"/>
              </a:solidFill>
              <a:latin typeface="Menlo"/>
            </a:endParaRP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sealed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partial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class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MainPage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Page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3"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MainPage</a:t>
            </a:r>
            <a:r>
              <a:rPr kumimoji="0" lang="en-US" altLang="en-US" sz="1600" b="0" i="0" u="none" strike="noStrike" cap="none" normalizeH="0" baseline="0" dirty="0">
                <a:ln>
                  <a:noFill/>
                </a:ln>
                <a:solidFill>
                  <a:srgbClr val="666600"/>
                </a:solidFill>
                <a:effectLst/>
                <a:latin typeface="Menlo"/>
              </a:rPr>
              <a:t>()</a:t>
            </a:r>
          </a:p>
          <a:p>
            <a:pPr lvl="3"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4" eaLnBrk="0" fontAlgn="base" hangingPunct="0">
              <a:spcBef>
                <a:spcPct val="0"/>
              </a:spcBef>
              <a:spcAft>
                <a:spcPct val="0"/>
              </a:spcAft>
            </a:pPr>
            <a:r>
              <a:rPr kumimoji="0" lang="en-US" altLang="en-US" sz="1600" b="0" i="0" u="none" strike="noStrike" cap="none" normalizeH="0" baseline="0" dirty="0" err="1">
                <a:ln>
                  <a:noFill/>
                </a:ln>
                <a:solidFill>
                  <a:srgbClr val="000088"/>
                </a:solidFill>
                <a:effectLst/>
                <a:latin typeface="Menlo"/>
              </a:rPr>
              <a:t>this</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7F0055"/>
                </a:solidFill>
                <a:effectLst/>
                <a:latin typeface="Menlo"/>
              </a:rPr>
              <a:t>InitializeComponent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4" eaLnBrk="0" fontAlgn="base" hangingPunct="0">
              <a:spcBef>
                <a:spcPct val="0"/>
              </a:spcBef>
              <a:spcAft>
                <a:spcPct val="0"/>
              </a:spcAft>
            </a:pPr>
            <a:r>
              <a:rPr kumimoji="0" lang="en-US" altLang="en-US" sz="1600" b="0" i="0" u="none" strike="noStrike" cap="none" normalizeH="0" baseline="0" dirty="0" err="1">
                <a:ln>
                  <a:noFill/>
                </a:ln>
                <a:solidFill>
                  <a:srgbClr val="7F0055"/>
                </a:solidFill>
                <a:effectLst/>
                <a:latin typeface="Menlo"/>
              </a:rPr>
              <a:t>DataContext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Employee</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7F0055"/>
                </a:solidFill>
                <a:effectLst/>
                <a:latin typeface="Menlo"/>
              </a:rPr>
              <a:t>GetEmployee</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3"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p>
          <a:p>
            <a:pPr eaLnBrk="0" fontAlgn="base" hangingPunct="0">
              <a:spcBef>
                <a:spcPct val="0"/>
              </a:spcBef>
              <a:spcAft>
                <a:spcPct val="0"/>
              </a:spcAft>
            </a:pPr>
            <a:r>
              <a:rPr lang="en-US" altLang="en-US" sz="1600" dirty="0">
                <a:solidFill>
                  <a:srgbClr val="666600"/>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endParaRPr lang="en-US" altLang="en-US" sz="1600" dirty="0">
              <a:solidFill>
                <a:srgbClr val="313131"/>
              </a:solidFill>
              <a:latin typeface="Menlo"/>
            </a:endParaRPr>
          </a:p>
          <a:p>
            <a:pPr lvl="1"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class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Employee</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string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get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set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string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Title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get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set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endParaRPr kumimoji="0" lang="en-US" altLang="en-US" sz="1600" b="0" i="0" u="none" strike="noStrike" cap="none" normalizeH="0" baseline="0" dirty="0">
              <a:ln>
                <a:noFill/>
              </a:ln>
              <a:solidFill>
                <a:srgbClr val="000088"/>
              </a:solidFill>
              <a:effectLst/>
              <a:latin typeface="Menlo"/>
            </a:endParaRPr>
          </a:p>
          <a:p>
            <a:pPr lvl="2"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static</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Employee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GetEmployee</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3" eaLnBrk="0" fontAlgn="base" hangingPunct="0">
              <a:spcBef>
                <a:spcPct val="0"/>
              </a:spcBef>
              <a:spcAft>
                <a:spcPct val="0"/>
              </a:spcAft>
            </a:pPr>
            <a:r>
              <a:rPr kumimoji="0" lang="en-US" altLang="en-US" sz="1600" b="0" i="0" u="none" strike="noStrike" cap="none" normalizeH="0" baseline="0" dirty="0" err="1">
                <a:ln>
                  <a:noFill/>
                </a:ln>
                <a:solidFill>
                  <a:srgbClr val="000088"/>
                </a:solidFill>
                <a:effectLst/>
                <a:latin typeface="Menlo"/>
              </a:rPr>
              <a:t>var</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emp</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new</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Employee</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3"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Name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a:t>
            </a:r>
            <a:r>
              <a:rPr lang="en-US" altLang="en-US" sz="1600" dirty="0">
                <a:solidFill>
                  <a:srgbClr val="008800"/>
                </a:solidFill>
                <a:latin typeface="Menlo"/>
              </a:rPr>
              <a:t>Elmer </a:t>
            </a:r>
            <a:r>
              <a:rPr lang="en-US" altLang="en-US" sz="1600" dirty="0" err="1">
                <a:solidFill>
                  <a:srgbClr val="008800"/>
                </a:solidFill>
                <a:latin typeface="Menlo"/>
              </a:rPr>
              <a:t>Fudd</a:t>
            </a:r>
            <a:r>
              <a:rPr kumimoji="0" lang="en-US" altLang="en-US" sz="1600" b="0" i="0" u="none" strike="noStrike" cap="none" normalizeH="0" baseline="0" dirty="0">
                <a:ln>
                  <a:noFill/>
                </a:ln>
                <a:solidFill>
                  <a:srgbClr val="008800"/>
                </a:solidFill>
                <a:effectLst/>
                <a:latin typeface="Menlo"/>
              </a:rPr>
              <a: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Title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“Pesky Rabbit Control"</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3" eaLnBrk="0" fontAlgn="base" hangingPunct="0">
              <a:spcBef>
                <a:spcPct val="0"/>
              </a:spcBef>
              <a:spcAft>
                <a:spcPct val="0"/>
              </a:spcAft>
            </a:pPr>
            <a:r>
              <a:rPr kumimoji="0" lang="en-US" altLang="en-US" sz="1600" b="0" i="0" u="none" strike="noStrike" cap="none" normalizeH="0" baseline="0" dirty="0">
                <a:ln>
                  <a:noFill/>
                </a:ln>
                <a:solidFill>
                  <a:srgbClr val="000088"/>
                </a:solidFill>
                <a:effectLst/>
                <a:latin typeface="Menlo"/>
              </a:rPr>
              <a:t>return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emp</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2"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10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a:t>
            </a:r>
            <a:r>
              <a:rPr lang="en-US" baseline="0" dirty="0"/>
              <a:t> Data Binding</a:t>
            </a:r>
            <a:endParaRPr lang="en-IE" dirty="0"/>
          </a:p>
        </p:txBody>
      </p:sp>
      <p:sp>
        <p:nvSpPr>
          <p:cNvPr id="3" name="Content Placeholder 2"/>
          <p:cNvSpPr>
            <a:spLocks noGrp="1"/>
          </p:cNvSpPr>
          <p:nvPr>
            <p:ph idx="1"/>
          </p:nvPr>
        </p:nvSpPr>
        <p:spPr/>
        <p:txBody>
          <a:bodyPr/>
          <a:lstStyle/>
          <a:p>
            <a:r>
              <a:rPr lang="en-US" dirty="0"/>
              <a:t>Name, Title in the Employee class are bound to the text</a:t>
            </a:r>
            <a:r>
              <a:rPr lang="en-US" baseline="0" dirty="0"/>
              <a:t> blocks on the XAML UI</a:t>
            </a:r>
          </a:p>
          <a:p>
            <a:r>
              <a:rPr lang="en-US" baseline="0" dirty="0"/>
              <a:t>The connection is made through the </a:t>
            </a:r>
            <a:r>
              <a:rPr lang="en-US" baseline="0" dirty="0" err="1"/>
              <a:t>DataContext</a:t>
            </a:r>
            <a:endParaRPr lang="en-US" baseline="0" dirty="0"/>
          </a:p>
          <a:p>
            <a:pPr lvl="1"/>
            <a:r>
              <a:rPr lang="en-US" dirty="0"/>
              <a:t>Assign the object to the </a:t>
            </a:r>
            <a:r>
              <a:rPr lang="en-US" dirty="0" err="1"/>
              <a:t>DataContext</a:t>
            </a:r>
            <a:endParaRPr lang="en-US" dirty="0"/>
          </a:p>
          <a:p>
            <a:pPr lvl="0"/>
            <a:r>
              <a:rPr lang="en-US" dirty="0"/>
              <a:t>Data Context is a concept that allows elements inherit information from their parent elements about the data source used for the binding</a:t>
            </a:r>
          </a:p>
        </p:txBody>
      </p:sp>
    </p:spTree>
    <p:extLst>
      <p:ext uri="{BB962C8B-B14F-4D97-AF65-F5344CB8AC3E}">
        <p14:creationId xmlns:p14="http://schemas.microsoft.com/office/powerpoint/2010/main" val="24623878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710</TotalTime>
  <Words>1444</Words>
  <Application>Microsoft Office PowerPoint</Application>
  <PresentationFormat>Widescreen</PresentationFormat>
  <Paragraphs>236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Franklin Gothic Book</vt:lpstr>
      <vt:lpstr>Menlo</vt:lpstr>
      <vt:lpstr>Crop</vt:lpstr>
      <vt:lpstr>Data Binding</vt:lpstr>
      <vt:lpstr>Data Binding</vt:lpstr>
      <vt:lpstr>Data Binding</vt:lpstr>
      <vt:lpstr>Data Binding</vt:lpstr>
      <vt:lpstr>Data Binding needs</vt:lpstr>
      <vt:lpstr>One-Way Data Binding</vt:lpstr>
      <vt:lpstr>PowerPoint Presentation</vt:lpstr>
      <vt:lpstr>PowerPoint Presentation</vt:lpstr>
      <vt:lpstr>One-Way Data Binding</vt:lpstr>
      <vt:lpstr>Two-Way Data Binding</vt:lpstr>
      <vt:lpstr>PowerPoint Presentation</vt:lpstr>
      <vt:lpstr>Two-Way Data Binding</vt:lpstr>
      <vt:lpstr>PowerPoint Presentation</vt:lpstr>
      <vt:lpstr>Element Binding</vt:lpstr>
      <vt:lpstr>Data Binding</vt:lpstr>
      <vt:lpstr>Property Changed</vt:lpstr>
      <vt:lpstr>Property Changed</vt:lpstr>
      <vt:lpstr>Property changed</vt:lpstr>
      <vt:lpstr>Data Binding</vt:lpstr>
      <vt:lpstr>Namespaces</vt:lpstr>
      <vt:lpstr>Namespaces</vt:lpstr>
      <vt:lpstr>Lab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Binding</dc:title>
  <dc:creator>Damien Costello</dc:creator>
  <cp:lastModifiedBy>Damien Costello</cp:lastModifiedBy>
  <cp:revision>27</cp:revision>
  <dcterms:created xsi:type="dcterms:W3CDTF">2017-09-12T09:27:02Z</dcterms:created>
  <dcterms:modified xsi:type="dcterms:W3CDTF">2017-09-19T11:06:08Z</dcterms:modified>
</cp:coreProperties>
</file>