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4"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6" autoAdjust="0"/>
    <p:restoredTop sz="72900" autoAdjust="0"/>
  </p:normalViewPr>
  <p:slideViewPr>
    <p:cSldViewPr snapToGrid="0">
      <p:cViewPr>
        <p:scale>
          <a:sx n="100" d="100"/>
          <a:sy n="100" d="100"/>
        </p:scale>
        <p:origin x="824" y="-8"/>
      </p:cViewPr>
      <p:guideLst/>
    </p:cSldViewPr>
  </p:slideViewPr>
  <p:outlineViewPr>
    <p:cViewPr>
      <p:scale>
        <a:sx n="33" d="100"/>
        <a:sy n="33" d="100"/>
      </p:scale>
      <p:origin x="0" y="-13968"/>
    </p:cViewPr>
  </p:outlineViewPr>
  <p:notesTextViewPr>
    <p:cViewPr>
      <p:scale>
        <a:sx n="180" d="100"/>
        <a:sy n="18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01ABE-6739-4F00-89D3-4D3427DCB7BE}" type="datetimeFigureOut">
              <a:rPr lang="en-IE" smtClean="0"/>
              <a:t>23/10/2017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5EC28-7244-4A52-99B0-7B7220D0376B}" type="slidenum">
              <a:rPr lang="en-IE" smtClean="0"/>
              <a:t>‹#›</a:t>
            </a:fld>
            <a:endParaRPr lang="en-IE"/>
          </a:p>
        </p:txBody>
      </p:sp>
    </p:spTree>
    <p:extLst>
      <p:ext uri="{BB962C8B-B14F-4D97-AF65-F5344CB8AC3E}">
        <p14:creationId xmlns:p14="http://schemas.microsoft.com/office/powerpoint/2010/main" val="359195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955EC28-7244-4A52-99B0-7B7220D0376B}" type="slidenum">
              <a:rPr lang="en-IE" smtClean="0"/>
              <a:t>1</a:t>
            </a:fld>
            <a:endParaRPr lang="en-IE"/>
          </a:p>
        </p:txBody>
      </p:sp>
    </p:spTree>
    <p:extLst>
      <p:ext uri="{BB962C8B-B14F-4D97-AF65-F5344CB8AC3E}">
        <p14:creationId xmlns:p14="http://schemas.microsoft.com/office/powerpoint/2010/main" val="549488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转换</a:t>
            </a:r>
            <a:endParaRPr kumimoji="1" lang="en-US" altLang="zh-CN" dirty="0" smtClean="0"/>
          </a:p>
          <a:p>
            <a:r>
              <a:rPr kumimoji="1" lang="en-US" altLang="zh-CN" dirty="0" smtClean="0"/>
              <a:t>1.</a:t>
            </a:r>
            <a:r>
              <a:rPr kumimoji="1" lang="zh-CN" altLang="en-US" dirty="0" smtClean="0"/>
              <a:t>编译绑定是强类型的</a:t>
            </a:r>
            <a:r>
              <a:rPr kumimoji="1" lang="en-US" altLang="zh-CN" dirty="0" smtClean="0"/>
              <a:t> </a:t>
            </a:r>
          </a:p>
          <a:p>
            <a:r>
              <a:rPr kumimoji="1" lang="en-US" altLang="zh-CN" dirty="0" smtClean="0"/>
              <a:t>  - </a:t>
            </a:r>
            <a:r>
              <a:rPr kumimoji="1" lang="zh-CN" altLang="en-US" dirty="0" smtClean="0"/>
              <a:t>它们解决路径中每个步骤的类型</a:t>
            </a:r>
            <a:endParaRPr kumimoji="1" lang="en-US" altLang="zh-CN" dirty="0" smtClean="0"/>
          </a:p>
          <a:p>
            <a:r>
              <a:rPr kumimoji="1" lang="en-US" altLang="zh-CN" dirty="0" smtClean="0"/>
              <a:t>2.</a:t>
            </a:r>
            <a:r>
              <a:rPr kumimoji="1" lang="zh-CN" altLang="en-US" dirty="0" smtClean="0"/>
              <a:t>如果返回的类型没有该成员，则在编译时将失败</a:t>
            </a:r>
            <a:endParaRPr kumimoji="1" lang="en-US" altLang="zh-CN" dirty="0" smtClean="0"/>
          </a:p>
          <a:p>
            <a:r>
              <a:rPr kumimoji="1" lang="en-US" altLang="zh-CN" dirty="0" smtClean="0"/>
              <a:t>3.</a:t>
            </a:r>
            <a:r>
              <a:rPr kumimoji="1" lang="zh-CN" altLang="en-US" dirty="0" smtClean="0"/>
              <a:t>您可以指定一个转换来告诉绑定对象的真实类型</a:t>
            </a:r>
            <a:endParaRPr kumimoji="1" lang="en-US" altLang="zh-CN" dirty="0" smtClean="0"/>
          </a:p>
          <a:p>
            <a:r>
              <a:rPr kumimoji="1" lang="en-US" altLang="zh-CN" dirty="0" smtClean="0"/>
              <a:t>4.</a:t>
            </a:r>
            <a:r>
              <a:rPr kumimoji="1" lang="zh-CN" altLang="en-US" dirty="0" smtClean="0"/>
              <a:t>例如：</a:t>
            </a:r>
            <a:r>
              <a:rPr kumimoji="1" lang="en-US" altLang="zh-CN" dirty="0" err="1" smtClean="0"/>
              <a:t>obj</a:t>
            </a:r>
            <a:r>
              <a:rPr kumimoji="1" lang="zh-CN" altLang="en-US" dirty="0" smtClean="0"/>
              <a:t>是类型对象的属性，但包含一个文本框</a:t>
            </a:r>
            <a:endParaRPr kumimoji="1" lang="en-US" altLang="zh-CN" dirty="0" smtClean="0"/>
          </a:p>
        </p:txBody>
      </p:sp>
      <p:sp>
        <p:nvSpPr>
          <p:cNvPr id="4" name="幻灯片编号占位符 3"/>
          <p:cNvSpPr>
            <a:spLocks noGrp="1"/>
          </p:cNvSpPr>
          <p:nvPr>
            <p:ph type="sldNum" sz="quarter" idx="10"/>
          </p:nvPr>
        </p:nvSpPr>
        <p:spPr/>
        <p:txBody>
          <a:bodyPr/>
          <a:lstStyle/>
          <a:p>
            <a:fld id="{C955EC28-7244-4A52-99B0-7B7220D0376B}" type="slidenum">
              <a:rPr lang="en-IE" smtClean="0"/>
              <a:t>11</a:t>
            </a:fld>
            <a:endParaRPr lang="en-IE"/>
          </a:p>
        </p:txBody>
      </p:sp>
    </p:spTree>
    <p:extLst>
      <p:ext uri="{BB962C8B-B14F-4D97-AF65-F5344CB8AC3E}">
        <p14:creationId xmlns:p14="http://schemas.microsoft.com/office/powerpoint/2010/main" val="203850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在</a:t>
            </a:r>
            <a:r>
              <a:rPr kumimoji="1" lang="en-US" altLang="zh-CN" dirty="0" err="1" smtClean="0"/>
              <a:t>DataTemplate</a:t>
            </a:r>
            <a:r>
              <a:rPr kumimoji="1" lang="zh-CN" altLang="en-US" dirty="0" smtClean="0"/>
              <a:t>中（无论是用作项目模板，内容模板还是头模板），</a:t>
            </a:r>
            <a:r>
              <a:rPr kumimoji="1" lang="en-US" altLang="zh-CN" dirty="0" smtClean="0"/>
              <a:t>Path</a:t>
            </a:r>
            <a:r>
              <a:rPr kumimoji="1" lang="zh-CN" altLang="en-US" smtClean="0"/>
              <a:t>的值不会在页面的上下文中解释，而是在数据对象的上下文中被模板化</a:t>
            </a:r>
            <a:endParaRPr kumimoji="1" lang="zh-CN" altLang="en-US"/>
          </a:p>
        </p:txBody>
      </p:sp>
      <p:sp>
        <p:nvSpPr>
          <p:cNvPr id="4" name="幻灯片编号占位符 3"/>
          <p:cNvSpPr>
            <a:spLocks noGrp="1"/>
          </p:cNvSpPr>
          <p:nvPr>
            <p:ph type="sldNum" sz="quarter" idx="10"/>
          </p:nvPr>
        </p:nvSpPr>
        <p:spPr/>
        <p:txBody>
          <a:bodyPr/>
          <a:lstStyle/>
          <a:p>
            <a:fld id="{C955EC28-7244-4A52-99B0-7B7220D0376B}" type="slidenum">
              <a:rPr lang="en-IE" smtClean="0"/>
              <a:t>12</a:t>
            </a:fld>
            <a:endParaRPr lang="en-IE"/>
          </a:p>
        </p:txBody>
      </p:sp>
    </p:spTree>
    <p:extLst>
      <p:ext uri="{BB962C8B-B14F-4D97-AF65-F5344CB8AC3E}">
        <p14:creationId xmlns:p14="http://schemas.microsoft.com/office/powerpoint/2010/main" val="184547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400" dirty="0" smtClean="0"/>
              <a:t>1.{Binding}</a:t>
            </a:r>
            <a:r>
              <a:rPr kumimoji="1" lang="zh-CN" altLang="en-US" sz="1400" dirty="0" smtClean="0"/>
              <a:t>标记扩展用于将控件上的数据绑定属性从数据源（如代码）赋值</a:t>
            </a:r>
            <a:endParaRPr kumimoji="1" lang="en-US" altLang="zh-CN" sz="1400" dirty="0" smtClean="0"/>
          </a:p>
          <a:p>
            <a:r>
              <a:rPr kumimoji="1" lang="en-US" altLang="zh-CN" sz="1400" dirty="0" smtClean="0"/>
              <a:t>2.</a:t>
            </a:r>
            <a:r>
              <a:rPr kumimoji="1" lang="zh-CN" altLang="en-US" sz="1400" dirty="0" smtClean="0"/>
              <a:t>在</a:t>
            </a:r>
            <a:r>
              <a:rPr kumimoji="1" lang="en-US" altLang="zh-CN" sz="1400" dirty="0" smtClean="0"/>
              <a:t>XAML</a:t>
            </a:r>
            <a:r>
              <a:rPr kumimoji="1" lang="zh-CN" altLang="en-US" sz="1400" dirty="0" smtClean="0"/>
              <a:t>加载时间转换为</a:t>
            </a:r>
            <a:r>
              <a:rPr kumimoji="1" lang="en-US" altLang="zh-CN" sz="1400" dirty="0" smtClean="0"/>
              <a:t>Binding</a:t>
            </a:r>
            <a:r>
              <a:rPr kumimoji="1" lang="zh-CN" altLang="en-US" sz="1400" dirty="0" smtClean="0"/>
              <a:t>类的实例</a:t>
            </a:r>
            <a:endParaRPr kumimoji="1" lang="en-US" altLang="zh-CN" sz="1400" dirty="0" smtClean="0"/>
          </a:p>
          <a:p>
            <a:r>
              <a:rPr kumimoji="1" lang="en-US" altLang="zh-CN" sz="1400" dirty="0" smtClean="0"/>
              <a:t>3.</a:t>
            </a:r>
            <a:r>
              <a:rPr kumimoji="1" lang="zh-CN" altLang="en-US" sz="1400" dirty="0" smtClean="0"/>
              <a:t>从数据源中的属性获取值，并将其推送到控件上的属性</a:t>
            </a:r>
            <a:endParaRPr kumimoji="1" lang="en-US" altLang="zh-CN" sz="1400" dirty="0" smtClean="0"/>
          </a:p>
          <a:p>
            <a:r>
              <a:rPr kumimoji="1" lang="en-US" altLang="zh-CN" sz="1400" dirty="0" smtClean="0"/>
              <a:t>  -</a:t>
            </a:r>
            <a:r>
              <a:rPr kumimoji="1" lang="zh-CN" altLang="en-US" sz="1400" dirty="0" smtClean="0"/>
              <a:t>可以选择将绑定对象配置为观察数据源属性的值的更改，并根据这些更改来更新自身</a:t>
            </a:r>
            <a:endParaRPr kumimoji="1" lang="en-US" altLang="zh-CN" sz="1400" dirty="0" smtClean="0"/>
          </a:p>
          <a:p>
            <a:r>
              <a:rPr kumimoji="1" lang="en-US" altLang="zh-CN" sz="1400" dirty="0" smtClean="0"/>
              <a:t>4.</a:t>
            </a:r>
            <a:r>
              <a:rPr kumimoji="1" lang="zh-CN" altLang="en-US" sz="1400" dirty="0" smtClean="0"/>
              <a:t>还可以选择将其配置为将控制值的更改推送回源属性</a:t>
            </a:r>
            <a:endParaRPr kumimoji="1" lang="en-US" altLang="zh-CN" sz="1400" dirty="0" smtClean="0"/>
          </a:p>
          <a:p>
            <a:r>
              <a:rPr kumimoji="1" lang="en-US" altLang="zh-CN" sz="1400" dirty="0" smtClean="0"/>
              <a:t>  -</a:t>
            </a:r>
            <a:r>
              <a:rPr kumimoji="1" lang="zh-CN" altLang="en-US" sz="1400" dirty="0" smtClean="0"/>
              <a:t>作为数据绑定目标的属性必须是依赖属性</a:t>
            </a:r>
            <a:endParaRPr kumimoji="1" lang="zh-CN" altLang="en-US" sz="1400" dirty="0"/>
          </a:p>
        </p:txBody>
      </p:sp>
      <p:sp>
        <p:nvSpPr>
          <p:cNvPr id="4" name="幻灯片编号占位符 3"/>
          <p:cNvSpPr>
            <a:spLocks noGrp="1"/>
          </p:cNvSpPr>
          <p:nvPr>
            <p:ph type="sldNum" sz="quarter" idx="10"/>
          </p:nvPr>
        </p:nvSpPr>
        <p:spPr/>
        <p:txBody>
          <a:bodyPr/>
          <a:lstStyle/>
          <a:p>
            <a:fld id="{C955EC28-7244-4A52-99B0-7B7220D0376B}" type="slidenum">
              <a:rPr lang="en-IE" smtClean="0"/>
              <a:t>2</a:t>
            </a:fld>
            <a:endParaRPr lang="en-IE"/>
          </a:p>
        </p:txBody>
      </p:sp>
    </p:spTree>
    <p:extLst>
      <p:ext uri="{BB962C8B-B14F-4D97-AF65-F5344CB8AC3E}">
        <p14:creationId xmlns:p14="http://schemas.microsoft.com/office/powerpoint/2010/main" val="107987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具有与本地值相同的依赖项属性优先级</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在代码中设置本地值会消除绑定在标记中的影响</a:t>
            </a:r>
          </a:p>
          <a:p>
            <a:endParaRPr kumimoji="1" lang="zh-CN" altLang="en-US" dirty="0"/>
          </a:p>
        </p:txBody>
      </p:sp>
      <p:sp>
        <p:nvSpPr>
          <p:cNvPr id="4" name="幻灯片编号占位符 3"/>
          <p:cNvSpPr>
            <a:spLocks noGrp="1"/>
          </p:cNvSpPr>
          <p:nvPr>
            <p:ph type="sldNum" sz="quarter" idx="10"/>
          </p:nvPr>
        </p:nvSpPr>
        <p:spPr/>
        <p:txBody>
          <a:bodyPr/>
          <a:lstStyle/>
          <a:p>
            <a:fld id="{C955EC28-7244-4A52-99B0-7B7220D0376B}" type="slidenum">
              <a:rPr lang="en-IE" smtClean="0"/>
              <a:t>3</a:t>
            </a:fld>
            <a:endParaRPr lang="en-IE"/>
          </a:p>
        </p:txBody>
      </p:sp>
    </p:spTree>
    <p:extLst>
      <p:ext uri="{BB962C8B-B14F-4D97-AF65-F5344CB8AC3E}">
        <p14:creationId xmlns:p14="http://schemas.microsoft.com/office/powerpoint/2010/main" val="115912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指定绑定的属性路径</a:t>
            </a:r>
            <a:endParaRPr kumimoji="1" lang="en-US" altLang="zh-CN" dirty="0" smtClean="0"/>
          </a:p>
          <a:p>
            <a:r>
              <a:rPr kumimoji="1" lang="en-US" altLang="zh-CN" dirty="0" smtClean="0"/>
              <a:t>2.</a:t>
            </a:r>
            <a:r>
              <a:rPr kumimoji="1" lang="zh-CN" altLang="en-US" dirty="0" smtClean="0"/>
              <a:t>位置参数可以明确指定参数名称</a:t>
            </a:r>
            <a:r>
              <a:rPr kumimoji="1" lang="en-US" altLang="zh-CN" dirty="0" smtClean="0"/>
              <a:t>{Binding Path = xxx}</a:t>
            </a:r>
            <a:r>
              <a:rPr kumimoji="1" lang="zh-CN" altLang="en-US" dirty="0" smtClean="0"/>
              <a:t>，或将其指定为第一个未命名参数</a:t>
            </a:r>
            <a:r>
              <a:rPr kumimoji="1" lang="en-US" altLang="zh-CN" dirty="0" smtClean="0"/>
              <a:t>{Binding </a:t>
            </a:r>
            <a:r>
              <a:rPr kumimoji="1" lang="en-US" altLang="zh-CN" dirty="0" err="1" smtClean="0"/>
              <a:t>xxxx</a:t>
            </a:r>
            <a:r>
              <a:rPr kumimoji="1" lang="en-US" altLang="zh-CN" dirty="0" smtClean="0"/>
              <a:t>}</a:t>
            </a:r>
          </a:p>
          <a:p>
            <a:endParaRPr kumimoji="1" lang="en-US" altLang="zh-CN" dirty="0" smtClean="0"/>
          </a:p>
          <a:p>
            <a:r>
              <a:rPr kumimoji="1" lang="en-US" altLang="zh-CN" dirty="0" smtClean="0"/>
              <a:t>3.</a:t>
            </a:r>
            <a:r>
              <a:rPr kumimoji="1" lang="zh-CN" altLang="en-US" dirty="0" smtClean="0"/>
              <a:t>路径类型是属性路径</a:t>
            </a:r>
            <a:endParaRPr kumimoji="1" lang="en-US" altLang="zh-CN" dirty="0" smtClean="0"/>
          </a:p>
          <a:p>
            <a:r>
              <a:rPr kumimoji="1" lang="en-US" altLang="zh-CN" dirty="0" smtClean="0"/>
              <a:t> -</a:t>
            </a:r>
            <a:r>
              <a:rPr kumimoji="1" lang="zh-CN" altLang="en-US" dirty="0" smtClean="0"/>
              <a:t>评估为您的自定义类型或框架类型的属性或子属性的字符串</a:t>
            </a:r>
            <a:endParaRPr kumimoji="1" lang="en-US" altLang="zh-CN" dirty="0" smtClean="0"/>
          </a:p>
          <a:p>
            <a:r>
              <a:rPr kumimoji="1" lang="en-US" altLang="zh-CN" dirty="0" smtClean="0"/>
              <a:t> -</a:t>
            </a:r>
            <a:r>
              <a:rPr kumimoji="1" lang="zh-CN" altLang="en-US" dirty="0" smtClean="0"/>
              <a:t>属性路径中的步骤由点（。）分隔。</a:t>
            </a:r>
            <a:endParaRPr kumimoji="1" lang="en-US" altLang="zh-CN" dirty="0" smtClean="0"/>
          </a:p>
          <a:p>
            <a:r>
              <a:rPr kumimoji="1" lang="en-US" altLang="zh-CN" dirty="0" smtClean="0"/>
              <a:t> -</a:t>
            </a:r>
            <a:r>
              <a:rPr kumimoji="1" lang="zh-CN" altLang="en-US" dirty="0" smtClean="0"/>
              <a:t>将</a:t>
            </a:r>
            <a:r>
              <a:rPr kumimoji="1" lang="en-US" altLang="zh-CN" dirty="0" smtClean="0"/>
              <a:t>UI</a:t>
            </a:r>
            <a:r>
              <a:rPr kumimoji="1" lang="zh-CN" altLang="en-US" dirty="0" smtClean="0"/>
              <a:t>绑定到</a:t>
            </a:r>
            <a:r>
              <a:rPr kumimoji="1" lang="en-US" altLang="zh-CN" dirty="0" smtClean="0"/>
              <a:t>employee</a:t>
            </a:r>
            <a:r>
              <a:rPr kumimoji="1" lang="zh-CN" altLang="en-US" dirty="0" smtClean="0"/>
              <a:t>对象的名字属性“</a:t>
            </a:r>
            <a:r>
              <a:rPr kumimoji="1" lang="en-US" altLang="zh-CN" dirty="0" smtClean="0"/>
              <a:t>Employee.FirstName”</a:t>
            </a:r>
          </a:p>
          <a:p>
            <a:r>
              <a:rPr kumimoji="1" lang="en-US" altLang="zh-CN" dirty="0" smtClean="0"/>
              <a:t>4.</a:t>
            </a:r>
            <a:r>
              <a:rPr kumimoji="1" lang="zh-CN" altLang="en-US" dirty="0" smtClean="0"/>
              <a:t>如果您将项目控件绑定到包含员工依赖项的属性，则属性路径可能是“</a:t>
            </a:r>
            <a:r>
              <a:rPr kumimoji="1" lang="en-US" altLang="zh-CN" dirty="0" smtClean="0"/>
              <a:t>Employee.Dependents”</a:t>
            </a:r>
            <a:r>
              <a:rPr kumimoji="1" lang="zh-CN" altLang="en-US" dirty="0" smtClean="0"/>
              <a:t>，</a:t>
            </a:r>
            <a:endParaRPr kumimoji="1" lang="en-US" altLang="zh-CN" dirty="0" smtClean="0"/>
          </a:p>
          <a:p>
            <a:r>
              <a:rPr kumimoji="1" lang="en-US" altLang="zh-CN" baseline="0" dirty="0" smtClean="0"/>
              <a:t>  </a:t>
            </a:r>
            <a:r>
              <a:rPr kumimoji="1" lang="zh-CN" altLang="en-US" dirty="0" smtClean="0"/>
              <a:t>项控件的项目模板将会在“依赖关系”中显示项目。</a:t>
            </a:r>
            <a:endParaRPr kumimoji="1" lang="zh-CN" altLang="en-US" dirty="0"/>
          </a:p>
        </p:txBody>
      </p:sp>
      <p:sp>
        <p:nvSpPr>
          <p:cNvPr id="4" name="幻灯片编号占位符 3"/>
          <p:cNvSpPr>
            <a:spLocks noGrp="1"/>
          </p:cNvSpPr>
          <p:nvPr>
            <p:ph type="sldNum" sz="quarter" idx="10"/>
          </p:nvPr>
        </p:nvSpPr>
        <p:spPr/>
        <p:txBody>
          <a:bodyPr/>
          <a:lstStyle/>
          <a:p>
            <a:fld id="{C955EC28-7244-4A52-99B0-7B7220D0376B}" type="slidenum">
              <a:rPr lang="en-IE" smtClean="0"/>
              <a:t>4</a:t>
            </a:fld>
            <a:endParaRPr lang="en-IE"/>
          </a:p>
        </p:txBody>
      </p:sp>
    </p:spTree>
    <p:extLst>
      <p:ext uri="{BB962C8B-B14F-4D97-AF65-F5344CB8AC3E}">
        <p14:creationId xmlns:p14="http://schemas.microsoft.com/office/powerpoint/2010/main" val="1465499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1.propName = value</a:t>
            </a:r>
            <a:r>
              <a:rPr kumimoji="1" lang="zh-CN" altLang="en-US" dirty="0" smtClean="0"/>
              <a:t>，一个或多个使用</a:t>
            </a:r>
            <a:r>
              <a:rPr kumimoji="1" lang="en-US" altLang="zh-CN" dirty="0" smtClean="0"/>
              <a:t>name / value</a:t>
            </a:r>
            <a:r>
              <a:rPr kumimoji="1" lang="zh-CN" altLang="en-US" dirty="0" smtClean="0"/>
              <a:t>对指定的绑定属性</a:t>
            </a:r>
            <a:endParaRPr kumimoji="1" lang="en-US" altLang="zh-CN" dirty="0" smtClean="0"/>
          </a:p>
          <a:p>
            <a:r>
              <a:rPr kumimoji="1" lang="en-US" altLang="zh-CN" dirty="0" smtClean="0"/>
              <a:t>2.propName - </a:t>
            </a:r>
            <a:r>
              <a:rPr kumimoji="1" lang="zh-CN" altLang="en-US" dirty="0" smtClean="0"/>
              <a:t>要在</a:t>
            </a:r>
            <a:r>
              <a:rPr kumimoji="1" lang="en-US" altLang="zh-CN" dirty="0" smtClean="0"/>
              <a:t>Binding</a:t>
            </a:r>
            <a:r>
              <a:rPr kumimoji="1" lang="zh-CN" altLang="en-US" dirty="0" smtClean="0"/>
              <a:t>对象上设置的属性的字符串名称</a:t>
            </a:r>
            <a:endParaRPr kumimoji="1" lang="en-US" altLang="zh-CN" dirty="0" smtClean="0"/>
          </a:p>
          <a:p>
            <a:r>
              <a:rPr kumimoji="1" lang="en-US" altLang="zh-CN" dirty="0" smtClean="0"/>
              <a:t>3.</a:t>
            </a:r>
            <a:r>
              <a:rPr kumimoji="1" lang="zh-CN" altLang="en-US" dirty="0" smtClean="0"/>
              <a:t>值 </a:t>
            </a:r>
            <a:r>
              <a:rPr kumimoji="1" lang="en-US" altLang="zh-CN" dirty="0" smtClean="0"/>
              <a:t>- </a:t>
            </a:r>
            <a:r>
              <a:rPr kumimoji="1" lang="zh-CN" altLang="en-US" dirty="0" smtClean="0"/>
              <a:t>将属性设置为的值（语法取决于可以使用</a:t>
            </a:r>
            <a:r>
              <a:rPr kumimoji="1" lang="en-US" altLang="zh-CN" dirty="0" smtClean="0"/>
              <a:t>{Binding}</a:t>
            </a:r>
            <a:r>
              <a:rPr kumimoji="1" lang="zh-CN" altLang="en-US" dirty="0" smtClean="0"/>
              <a:t>设置的绑定类的属性</a:t>
            </a:r>
            <a:endParaRPr kumimoji="1" lang="zh-CN" altLang="en-US" dirty="0"/>
          </a:p>
        </p:txBody>
      </p:sp>
      <p:sp>
        <p:nvSpPr>
          <p:cNvPr id="4" name="幻灯片编号占位符 3"/>
          <p:cNvSpPr>
            <a:spLocks noGrp="1"/>
          </p:cNvSpPr>
          <p:nvPr>
            <p:ph type="sldNum" sz="quarter" idx="10"/>
          </p:nvPr>
        </p:nvSpPr>
        <p:spPr/>
        <p:txBody>
          <a:bodyPr/>
          <a:lstStyle/>
          <a:p>
            <a:fld id="{C955EC28-7244-4A52-99B0-7B7220D0376B}" type="slidenum">
              <a:rPr lang="en-IE" smtClean="0"/>
              <a:t>5</a:t>
            </a:fld>
            <a:endParaRPr lang="en-IE"/>
          </a:p>
        </p:txBody>
      </p:sp>
    </p:spTree>
    <p:extLst>
      <p:ext uri="{BB962C8B-B14F-4D97-AF65-F5344CB8AC3E}">
        <p14:creationId xmlns:p14="http://schemas.microsoft.com/office/powerpoint/2010/main" val="1918264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2.</a:t>
            </a:r>
            <a:r>
              <a:rPr kumimoji="1" lang="zh-CN" altLang="en-US" dirty="0" smtClean="0"/>
              <a:t>缺少一些功能，但运行时间较短，内存少，支持更好的调试</a:t>
            </a:r>
            <a:endParaRPr kumimoji="1" lang="en-US" altLang="zh-CN" dirty="0" smtClean="0"/>
          </a:p>
          <a:p>
            <a:r>
              <a:rPr kumimoji="1" lang="en-US" altLang="zh-CN" dirty="0" smtClean="0"/>
              <a:t>3.</a:t>
            </a:r>
            <a:r>
              <a:rPr kumimoji="1" lang="zh-CN" altLang="en-US" dirty="0" smtClean="0"/>
              <a:t>在</a:t>
            </a:r>
            <a:r>
              <a:rPr kumimoji="1" lang="en-US" altLang="zh-CN" dirty="0" smtClean="0"/>
              <a:t>XAML</a:t>
            </a:r>
            <a:r>
              <a:rPr kumimoji="1" lang="zh-CN" altLang="en-US" dirty="0" smtClean="0"/>
              <a:t>编译时，</a:t>
            </a:r>
            <a:r>
              <a:rPr kumimoji="1" lang="en-US" altLang="zh-CN" dirty="0" smtClean="0"/>
              <a:t>{x</a:t>
            </a:r>
            <a:r>
              <a:rPr kumimoji="1" lang="zh-CN" altLang="en-US" dirty="0" smtClean="0"/>
              <a:t>：</a:t>
            </a:r>
            <a:r>
              <a:rPr kumimoji="1" lang="en-US" altLang="zh-CN" dirty="0" smtClean="0"/>
              <a:t>Bind}</a:t>
            </a:r>
            <a:r>
              <a:rPr kumimoji="1" lang="zh-CN" altLang="en-US" dirty="0" smtClean="0"/>
              <a:t>被转换为将从数据源上的属性获取值的代码，并将其设置在标记中指定的属性上</a:t>
            </a:r>
            <a:endParaRPr kumimoji="1" lang="en-US" altLang="zh-CN" dirty="0" smtClean="0"/>
          </a:p>
          <a:p>
            <a:r>
              <a:rPr kumimoji="1" lang="en-US" altLang="zh-CN" dirty="0" smtClean="0"/>
              <a:t>3.</a:t>
            </a:r>
            <a:r>
              <a:rPr kumimoji="1" lang="zh-CN" altLang="en-US" dirty="0" smtClean="0"/>
              <a:t>可以选择将绑定对象配置为观察数据源属性值的更改，并根据这些更改刷新自身</a:t>
            </a:r>
            <a:endParaRPr kumimoji="1" lang="en-US" altLang="zh-CN" dirty="0" smtClean="0"/>
          </a:p>
          <a:p>
            <a:r>
              <a:rPr kumimoji="1" lang="en-US" altLang="zh-CN" dirty="0" smtClean="0"/>
              <a:t>4.</a:t>
            </a:r>
            <a:r>
              <a:rPr kumimoji="1" lang="zh-CN" altLang="en-US" dirty="0" smtClean="0"/>
              <a:t>它也可以配置为将其自己的值的更改推回到源属性</a:t>
            </a:r>
            <a:endParaRPr kumimoji="1" lang="zh-CN" altLang="en-US" dirty="0"/>
          </a:p>
        </p:txBody>
      </p:sp>
      <p:sp>
        <p:nvSpPr>
          <p:cNvPr id="4" name="幻灯片编号占位符 3"/>
          <p:cNvSpPr>
            <a:spLocks noGrp="1"/>
          </p:cNvSpPr>
          <p:nvPr>
            <p:ph type="sldNum" sz="quarter" idx="10"/>
          </p:nvPr>
        </p:nvSpPr>
        <p:spPr/>
        <p:txBody>
          <a:bodyPr/>
          <a:lstStyle/>
          <a:p>
            <a:fld id="{C955EC28-7244-4A52-99B0-7B7220D0376B}" type="slidenum">
              <a:rPr lang="en-IE" smtClean="0"/>
              <a:t>6</a:t>
            </a:fld>
            <a:endParaRPr lang="en-IE"/>
          </a:p>
        </p:txBody>
      </p:sp>
    </p:spTree>
    <p:extLst>
      <p:ext uri="{BB962C8B-B14F-4D97-AF65-F5344CB8AC3E}">
        <p14:creationId xmlns:p14="http://schemas.microsoft.com/office/powerpoint/2010/main" val="75277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2. {x</a:t>
            </a:r>
            <a:r>
              <a:rPr kumimoji="1" lang="zh-CN" altLang="en-US" dirty="0" smtClean="0"/>
              <a:t>：</a:t>
            </a:r>
            <a:r>
              <a:rPr kumimoji="1" lang="en-US" altLang="zh-CN" dirty="0" smtClean="0"/>
              <a:t>Bind}</a:t>
            </a:r>
            <a:r>
              <a:rPr kumimoji="1" lang="zh-CN" altLang="en-US" dirty="0" smtClean="0"/>
              <a:t>执行专用代码，它在编译时生成</a:t>
            </a:r>
            <a:endParaRPr kumimoji="1" lang="en-US" altLang="zh-CN" dirty="0" smtClean="0"/>
          </a:p>
          <a:p>
            <a:r>
              <a:rPr kumimoji="1" lang="en-US" altLang="zh-CN" dirty="0" smtClean="0"/>
              <a:t>3. {Binding}</a:t>
            </a:r>
            <a:r>
              <a:rPr kumimoji="1" lang="zh-CN" altLang="en-US" dirty="0" smtClean="0"/>
              <a:t>使用通用运行时对象检查</a:t>
            </a:r>
            <a:endParaRPr kumimoji="1" lang="en-US" altLang="zh-CN" dirty="0" smtClean="0"/>
          </a:p>
          <a:p>
            <a:r>
              <a:rPr kumimoji="1" lang="en-US" altLang="zh-CN" dirty="0" smtClean="0"/>
              <a:t>   -</a:t>
            </a:r>
            <a:r>
              <a:rPr kumimoji="1" lang="zh-CN" altLang="en-US" dirty="0" smtClean="0"/>
              <a:t>因此，</a:t>
            </a:r>
            <a:r>
              <a:rPr kumimoji="1" lang="en-US" altLang="zh-CN" dirty="0" smtClean="0"/>
              <a:t>{x</a:t>
            </a:r>
            <a:r>
              <a:rPr kumimoji="1" lang="zh-CN" altLang="en-US" dirty="0" smtClean="0"/>
              <a:t>：</a:t>
            </a:r>
            <a:r>
              <a:rPr kumimoji="1" lang="en-US" altLang="zh-CN" dirty="0" smtClean="0"/>
              <a:t>Bind}</a:t>
            </a:r>
            <a:r>
              <a:rPr kumimoji="1" lang="zh-CN" altLang="en-US" dirty="0" smtClean="0"/>
              <a:t>绑定（通常被称为编译绑定）具有很好的性能，提供绑定表达式的编译时验证，并支持调试，使您能够在生成的部分代</a:t>
            </a:r>
            <a:r>
              <a:rPr kumimoji="1" lang="en-US" altLang="zh-CN" dirty="0" smtClean="0"/>
              <a:t>       </a:t>
            </a:r>
          </a:p>
          <a:p>
            <a:r>
              <a:rPr kumimoji="1" lang="en-US" altLang="zh-CN" baseline="0" dirty="0" smtClean="0"/>
              <a:t>    </a:t>
            </a:r>
            <a:r>
              <a:rPr kumimoji="1" lang="zh-CN" altLang="en-US" dirty="0" smtClean="0"/>
              <a:t>码文件中设置断点 你的页面的类</a:t>
            </a:r>
            <a:endParaRPr kumimoji="1" lang="zh-CN" altLang="en-US" dirty="0"/>
          </a:p>
        </p:txBody>
      </p:sp>
      <p:sp>
        <p:nvSpPr>
          <p:cNvPr id="4" name="幻灯片编号占位符 3"/>
          <p:cNvSpPr>
            <a:spLocks noGrp="1"/>
          </p:cNvSpPr>
          <p:nvPr>
            <p:ph type="sldNum" sz="quarter" idx="10"/>
          </p:nvPr>
        </p:nvSpPr>
        <p:spPr/>
        <p:txBody>
          <a:bodyPr/>
          <a:lstStyle/>
          <a:p>
            <a:fld id="{C955EC28-7244-4A52-99B0-7B7220D0376B}" type="slidenum">
              <a:rPr lang="en-IE" smtClean="0"/>
              <a:t>7</a:t>
            </a:fld>
            <a:endParaRPr lang="en-IE"/>
          </a:p>
        </p:txBody>
      </p:sp>
    </p:spTree>
    <p:extLst>
      <p:ext uri="{BB962C8B-B14F-4D97-AF65-F5344CB8AC3E}">
        <p14:creationId xmlns:p14="http://schemas.microsoft.com/office/powerpoint/2010/main" val="394578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955EC28-7244-4A52-99B0-7B7220D0376B}" type="slidenum">
              <a:rPr lang="en-IE" smtClean="0"/>
              <a:t>8</a:t>
            </a:fld>
            <a:endParaRPr lang="en-IE"/>
          </a:p>
        </p:txBody>
      </p:sp>
    </p:spTree>
    <p:extLst>
      <p:ext uri="{BB962C8B-B14F-4D97-AF65-F5344CB8AC3E}">
        <p14:creationId xmlns:p14="http://schemas.microsoft.com/office/powerpoint/2010/main" val="112077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1.propertyPath</a:t>
            </a:r>
            <a:r>
              <a:rPr kumimoji="1" lang="zh-CN" altLang="en-US" dirty="0" smtClean="0"/>
              <a:t>设置</a:t>
            </a:r>
            <a:r>
              <a:rPr kumimoji="1" lang="en-US" altLang="zh-CN" dirty="0" smtClean="0"/>
              <a:t>{x</a:t>
            </a:r>
            <a:r>
              <a:rPr kumimoji="1" lang="zh-CN" altLang="en-US" dirty="0" smtClean="0"/>
              <a:t>：</a:t>
            </a:r>
            <a:r>
              <a:rPr kumimoji="1" lang="en-US" altLang="zh-CN" dirty="0" smtClean="0"/>
              <a:t>Bind}</a:t>
            </a:r>
            <a:r>
              <a:rPr kumimoji="1" lang="zh-CN" altLang="en-US" dirty="0" smtClean="0"/>
              <a:t>表达式的路径</a:t>
            </a:r>
            <a:endParaRPr kumimoji="1" lang="en-US" altLang="zh-CN" dirty="0" smtClean="0"/>
          </a:p>
          <a:p>
            <a:r>
              <a:rPr kumimoji="1" lang="en-US" altLang="zh-CN" dirty="0" smtClean="0"/>
              <a:t>   - Path</a:t>
            </a:r>
            <a:r>
              <a:rPr kumimoji="1" lang="zh-CN" altLang="en-US" dirty="0" smtClean="0"/>
              <a:t>是指定要绑定到的属性，子属性，字段或方法的值的属性路径（源）</a:t>
            </a:r>
            <a:endParaRPr kumimoji="1" lang="en-US" altLang="zh-CN" dirty="0" smtClean="0"/>
          </a:p>
          <a:p>
            <a:r>
              <a:rPr kumimoji="1" lang="en-US" altLang="zh-CN" dirty="0" smtClean="0"/>
              <a:t>2.</a:t>
            </a:r>
            <a:r>
              <a:rPr kumimoji="1" lang="zh-CN" altLang="en-US" dirty="0" smtClean="0"/>
              <a:t> </a:t>
            </a:r>
            <a:r>
              <a:rPr kumimoji="1" lang="en-US" altLang="zh-CN" dirty="0" smtClean="0"/>
              <a:t>{x</a:t>
            </a:r>
            <a:r>
              <a:rPr kumimoji="1" lang="zh-CN" altLang="en-US" dirty="0" smtClean="0"/>
              <a:t>：</a:t>
            </a:r>
            <a:r>
              <a:rPr kumimoji="1" lang="en-US" altLang="zh-CN" dirty="0" smtClean="0"/>
              <a:t>Bind}</a:t>
            </a:r>
            <a:r>
              <a:rPr kumimoji="1" lang="zh-CN" altLang="en-US" dirty="0" smtClean="0"/>
              <a:t>不使用</a:t>
            </a:r>
            <a:r>
              <a:rPr kumimoji="1" lang="en-US" altLang="zh-CN" dirty="0" err="1" smtClean="0"/>
              <a:t>DataContext</a:t>
            </a:r>
            <a:r>
              <a:rPr kumimoji="1" lang="zh-CN" altLang="en-US" dirty="0" smtClean="0"/>
              <a:t>作为默认的源代码，而是使用页面或用户控件本身</a:t>
            </a:r>
            <a:endParaRPr kumimoji="1" lang="en-US" altLang="zh-CN" dirty="0" smtClean="0"/>
          </a:p>
          <a:p>
            <a:r>
              <a:rPr kumimoji="1" lang="en-US" altLang="zh-CN" dirty="0" smtClean="0"/>
              <a:t>   -</a:t>
            </a:r>
            <a:r>
              <a:rPr kumimoji="1" lang="zh-CN" altLang="en-US" dirty="0" smtClean="0"/>
              <a:t>它会查看您的页面的代码隐藏或用户控件的属性，字段和方法</a:t>
            </a:r>
            <a:endParaRPr kumimoji="1" lang="en-US" altLang="zh-CN" dirty="0" smtClean="0"/>
          </a:p>
          <a:p>
            <a:r>
              <a:rPr kumimoji="1" lang="en-US" altLang="zh-CN" baseline="0" dirty="0" smtClean="0"/>
              <a:t>   -</a:t>
            </a:r>
            <a:r>
              <a:rPr kumimoji="1" lang="zh-CN" altLang="en-US" baseline="0" dirty="0" smtClean="0"/>
              <a:t>属性路径中的步骤由点（。）分隔，您可以包括多个分隔符来遍历连续的子属性</a:t>
            </a:r>
            <a:endParaRPr kumimoji="1" lang="zh-CN" altLang="en-US" dirty="0"/>
          </a:p>
        </p:txBody>
      </p:sp>
      <p:sp>
        <p:nvSpPr>
          <p:cNvPr id="4" name="幻灯片编号占位符 3"/>
          <p:cNvSpPr>
            <a:spLocks noGrp="1"/>
          </p:cNvSpPr>
          <p:nvPr>
            <p:ph type="sldNum" sz="quarter" idx="10"/>
          </p:nvPr>
        </p:nvSpPr>
        <p:spPr/>
        <p:txBody>
          <a:bodyPr/>
          <a:lstStyle/>
          <a:p>
            <a:fld id="{C955EC28-7244-4A52-99B0-7B7220D0376B}" type="slidenum">
              <a:rPr lang="en-IE" smtClean="0"/>
              <a:t>9</a:t>
            </a:fld>
            <a:endParaRPr lang="en-IE"/>
          </a:p>
        </p:txBody>
      </p:sp>
    </p:spTree>
    <p:extLst>
      <p:ext uri="{BB962C8B-B14F-4D97-AF65-F5344CB8AC3E}">
        <p14:creationId xmlns:p14="http://schemas.microsoft.com/office/powerpoint/2010/main" val="134469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1F8C95F-FAC2-471E-913F-4E79027E6F7D}" type="datetime1">
              <a:rPr lang="en-IE" smtClean="0"/>
              <a:t>23/10/2017</a:t>
            </a:fld>
            <a:endParaRPr lang="en-I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IE"/>
              <a:t>Data Binding</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08B87CB-EE56-4C23-8574-C38ACB093D07}" type="slidenum">
              <a:rPr lang="en-IE" smtClean="0"/>
              <a:t>‹#›</a:t>
            </a:fld>
            <a:endParaRPr lang="en-I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501400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98B2CA-85D3-47C1-B6BA-AA4D0037A633}" type="datetime1">
              <a:rPr lang="en-IE" smtClean="0"/>
              <a:t>23/10/2017</a:t>
            </a:fld>
            <a:endParaRPr lang="en-IE"/>
          </a:p>
        </p:txBody>
      </p:sp>
      <p:sp>
        <p:nvSpPr>
          <p:cNvPr id="5" name="Footer Placeholder 4"/>
          <p:cNvSpPr>
            <a:spLocks noGrp="1"/>
          </p:cNvSpPr>
          <p:nvPr>
            <p:ph type="ftr" sz="quarter" idx="11"/>
          </p:nvPr>
        </p:nvSpPr>
        <p:spPr/>
        <p:txBody>
          <a:bodyPr/>
          <a:lstStyle/>
          <a:p>
            <a:r>
              <a:rPr lang="en-IE"/>
              <a:t>Data Binding</a:t>
            </a:r>
          </a:p>
        </p:txBody>
      </p:sp>
      <p:sp>
        <p:nvSpPr>
          <p:cNvPr id="6" name="Slide Number Placeholder 5"/>
          <p:cNvSpPr>
            <a:spLocks noGrp="1"/>
          </p:cNvSpPr>
          <p:nvPr>
            <p:ph type="sldNum" sz="quarter" idx="12"/>
          </p:nvPr>
        </p:nvSpPr>
        <p:spPr/>
        <p:txBody>
          <a:bodyPr/>
          <a:lstStyle/>
          <a:p>
            <a:fld id="{E08B87CB-EE56-4C23-8574-C38ACB093D07}" type="slidenum">
              <a:rPr lang="en-IE" smtClean="0"/>
              <a:t>‹#›</a:t>
            </a:fld>
            <a:endParaRPr lang="en-IE"/>
          </a:p>
        </p:txBody>
      </p:sp>
    </p:spTree>
    <p:extLst>
      <p:ext uri="{BB962C8B-B14F-4D97-AF65-F5344CB8AC3E}">
        <p14:creationId xmlns:p14="http://schemas.microsoft.com/office/powerpoint/2010/main" val="129994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D5C3E-0B0D-4E99-8EE6-F280E9569C78}" type="datetime1">
              <a:rPr lang="en-IE" smtClean="0"/>
              <a:t>23/10/2017</a:t>
            </a:fld>
            <a:endParaRPr lang="en-IE"/>
          </a:p>
        </p:txBody>
      </p:sp>
      <p:sp>
        <p:nvSpPr>
          <p:cNvPr id="5" name="Footer Placeholder 4"/>
          <p:cNvSpPr>
            <a:spLocks noGrp="1"/>
          </p:cNvSpPr>
          <p:nvPr>
            <p:ph type="ftr" sz="quarter" idx="11"/>
          </p:nvPr>
        </p:nvSpPr>
        <p:spPr/>
        <p:txBody>
          <a:bodyPr/>
          <a:lstStyle/>
          <a:p>
            <a:r>
              <a:rPr lang="en-IE"/>
              <a:t>Data Binding</a:t>
            </a:r>
          </a:p>
        </p:txBody>
      </p:sp>
      <p:sp>
        <p:nvSpPr>
          <p:cNvPr id="6" name="Slide Number Placeholder 5"/>
          <p:cNvSpPr>
            <a:spLocks noGrp="1"/>
          </p:cNvSpPr>
          <p:nvPr>
            <p:ph type="sldNum" sz="quarter" idx="12"/>
          </p:nvPr>
        </p:nvSpPr>
        <p:spPr/>
        <p:txBody>
          <a:bodyPr/>
          <a:lstStyle/>
          <a:p>
            <a:fld id="{E08B87CB-EE56-4C23-8574-C38ACB093D07}" type="slidenum">
              <a:rPr lang="en-IE" smtClean="0"/>
              <a:t>‹#›</a:t>
            </a:fld>
            <a:endParaRPr lang="en-IE"/>
          </a:p>
        </p:txBody>
      </p:sp>
    </p:spTree>
    <p:extLst>
      <p:ext uri="{BB962C8B-B14F-4D97-AF65-F5344CB8AC3E}">
        <p14:creationId xmlns:p14="http://schemas.microsoft.com/office/powerpoint/2010/main" val="268240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956E9-8002-4FD3-A0E4-1B661BA40743}" type="datetime1">
              <a:rPr lang="en-IE" smtClean="0"/>
              <a:t>23/10/2017</a:t>
            </a:fld>
            <a:endParaRPr lang="en-IE"/>
          </a:p>
        </p:txBody>
      </p:sp>
      <p:sp>
        <p:nvSpPr>
          <p:cNvPr id="5" name="Footer Placeholder 4"/>
          <p:cNvSpPr>
            <a:spLocks noGrp="1"/>
          </p:cNvSpPr>
          <p:nvPr>
            <p:ph type="ftr" sz="quarter" idx="11"/>
          </p:nvPr>
        </p:nvSpPr>
        <p:spPr/>
        <p:txBody>
          <a:bodyPr/>
          <a:lstStyle/>
          <a:p>
            <a:r>
              <a:rPr lang="en-IE"/>
              <a:t>Data Binding</a:t>
            </a:r>
          </a:p>
        </p:txBody>
      </p:sp>
      <p:sp>
        <p:nvSpPr>
          <p:cNvPr id="6" name="Slide Number Placeholder 5"/>
          <p:cNvSpPr>
            <a:spLocks noGrp="1"/>
          </p:cNvSpPr>
          <p:nvPr>
            <p:ph type="sldNum" sz="quarter" idx="12"/>
          </p:nvPr>
        </p:nvSpPr>
        <p:spPr/>
        <p:txBody>
          <a:bodyPr/>
          <a:lstStyle/>
          <a:p>
            <a:fld id="{E08B87CB-EE56-4C23-8574-C38ACB093D07}" type="slidenum">
              <a:rPr lang="en-IE" smtClean="0"/>
              <a:t>‹#›</a:t>
            </a:fld>
            <a:endParaRPr lang="en-IE"/>
          </a:p>
        </p:txBody>
      </p:sp>
    </p:spTree>
    <p:extLst>
      <p:ext uri="{BB962C8B-B14F-4D97-AF65-F5344CB8AC3E}">
        <p14:creationId xmlns:p14="http://schemas.microsoft.com/office/powerpoint/2010/main" val="129842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6C666F6-737A-44FA-9E4C-53B1373EB600}" type="datetime1">
              <a:rPr lang="en-IE" smtClean="0"/>
              <a:t>23/10/2017</a:t>
            </a:fld>
            <a:endParaRPr lang="en-I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IE"/>
              <a:t>Data Binding</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08B87CB-EE56-4C23-8574-C38ACB093D07}" type="slidenum">
              <a:rPr lang="en-IE" smtClean="0"/>
              <a:t>‹#›</a:t>
            </a:fld>
            <a:endParaRPr lang="en-I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74790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AD2D6-E6FD-403B-B161-CD0814C31880}" type="datetime1">
              <a:rPr lang="en-IE" smtClean="0"/>
              <a:t>23/10/2017</a:t>
            </a:fld>
            <a:endParaRPr lang="en-IE"/>
          </a:p>
        </p:txBody>
      </p:sp>
      <p:sp>
        <p:nvSpPr>
          <p:cNvPr id="6" name="Footer Placeholder 5"/>
          <p:cNvSpPr>
            <a:spLocks noGrp="1"/>
          </p:cNvSpPr>
          <p:nvPr>
            <p:ph type="ftr" sz="quarter" idx="11"/>
          </p:nvPr>
        </p:nvSpPr>
        <p:spPr/>
        <p:txBody>
          <a:bodyPr/>
          <a:lstStyle/>
          <a:p>
            <a:r>
              <a:rPr lang="en-IE"/>
              <a:t>Data Binding</a:t>
            </a:r>
          </a:p>
        </p:txBody>
      </p:sp>
      <p:sp>
        <p:nvSpPr>
          <p:cNvPr id="7" name="Slide Number Placeholder 6"/>
          <p:cNvSpPr>
            <a:spLocks noGrp="1"/>
          </p:cNvSpPr>
          <p:nvPr>
            <p:ph type="sldNum" sz="quarter" idx="12"/>
          </p:nvPr>
        </p:nvSpPr>
        <p:spPr/>
        <p:txBody>
          <a:bodyPr/>
          <a:lstStyle/>
          <a:p>
            <a:fld id="{E08B87CB-EE56-4C23-8574-C38ACB093D07}" type="slidenum">
              <a:rPr lang="en-IE" smtClean="0"/>
              <a:t>‹#›</a:t>
            </a:fld>
            <a:endParaRPr lang="en-IE"/>
          </a:p>
        </p:txBody>
      </p:sp>
    </p:spTree>
    <p:extLst>
      <p:ext uri="{BB962C8B-B14F-4D97-AF65-F5344CB8AC3E}">
        <p14:creationId xmlns:p14="http://schemas.microsoft.com/office/powerpoint/2010/main" val="49824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99C161-8B47-4546-9F37-0EE3601E4D35}" type="datetime1">
              <a:rPr lang="en-IE" smtClean="0"/>
              <a:t>23/10/2017</a:t>
            </a:fld>
            <a:endParaRPr lang="en-IE"/>
          </a:p>
        </p:txBody>
      </p:sp>
      <p:sp>
        <p:nvSpPr>
          <p:cNvPr id="8" name="Footer Placeholder 7"/>
          <p:cNvSpPr>
            <a:spLocks noGrp="1"/>
          </p:cNvSpPr>
          <p:nvPr>
            <p:ph type="ftr" sz="quarter" idx="11"/>
          </p:nvPr>
        </p:nvSpPr>
        <p:spPr/>
        <p:txBody>
          <a:bodyPr/>
          <a:lstStyle/>
          <a:p>
            <a:r>
              <a:rPr lang="en-IE"/>
              <a:t>Data Binding</a:t>
            </a:r>
          </a:p>
        </p:txBody>
      </p:sp>
      <p:sp>
        <p:nvSpPr>
          <p:cNvPr id="9" name="Slide Number Placeholder 8"/>
          <p:cNvSpPr>
            <a:spLocks noGrp="1"/>
          </p:cNvSpPr>
          <p:nvPr>
            <p:ph type="sldNum" sz="quarter" idx="12"/>
          </p:nvPr>
        </p:nvSpPr>
        <p:spPr/>
        <p:txBody>
          <a:bodyPr/>
          <a:lstStyle/>
          <a:p>
            <a:fld id="{E08B87CB-EE56-4C23-8574-C38ACB093D07}" type="slidenum">
              <a:rPr lang="en-IE" smtClean="0"/>
              <a:t>‹#›</a:t>
            </a:fld>
            <a:endParaRPr lang="en-IE"/>
          </a:p>
        </p:txBody>
      </p:sp>
    </p:spTree>
    <p:extLst>
      <p:ext uri="{BB962C8B-B14F-4D97-AF65-F5344CB8AC3E}">
        <p14:creationId xmlns:p14="http://schemas.microsoft.com/office/powerpoint/2010/main" val="333773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C04DF3-6090-42AF-B632-368430423729}" type="datetime1">
              <a:rPr lang="en-IE" smtClean="0"/>
              <a:t>23/10/2017</a:t>
            </a:fld>
            <a:endParaRPr lang="en-IE"/>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a:t>
            </a:fld>
            <a:endParaRPr lang="en-IE"/>
          </a:p>
        </p:txBody>
      </p:sp>
    </p:spTree>
    <p:extLst>
      <p:ext uri="{BB962C8B-B14F-4D97-AF65-F5344CB8AC3E}">
        <p14:creationId xmlns:p14="http://schemas.microsoft.com/office/powerpoint/2010/main" val="303384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B8BD1-7264-4914-A8F8-50FDEDF5E52F}" type="datetime1">
              <a:rPr lang="en-IE" smtClean="0"/>
              <a:t>23/10/2017</a:t>
            </a:fld>
            <a:endParaRPr lang="en-IE"/>
          </a:p>
        </p:txBody>
      </p:sp>
      <p:sp>
        <p:nvSpPr>
          <p:cNvPr id="3" name="Footer Placeholder 2"/>
          <p:cNvSpPr>
            <a:spLocks noGrp="1"/>
          </p:cNvSpPr>
          <p:nvPr>
            <p:ph type="ftr" sz="quarter" idx="11"/>
          </p:nvPr>
        </p:nvSpPr>
        <p:spPr/>
        <p:txBody>
          <a:bodyPr/>
          <a:lstStyle/>
          <a:p>
            <a:r>
              <a:rPr lang="en-IE"/>
              <a:t>Data Binding</a:t>
            </a:r>
          </a:p>
        </p:txBody>
      </p:sp>
      <p:sp>
        <p:nvSpPr>
          <p:cNvPr id="4" name="Slide Number Placeholder 3"/>
          <p:cNvSpPr>
            <a:spLocks noGrp="1"/>
          </p:cNvSpPr>
          <p:nvPr>
            <p:ph type="sldNum" sz="quarter" idx="12"/>
          </p:nvPr>
        </p:nvSpPr>
        <p:spPr/>
        <p:txBody>
          <a:bodyPr/>
          <a:lstStyle/>
          <a:p>
            <a:fld id="{E08B87CB-EE56-4C23-8574-C38ACB093D07}" type="slidenum">
              <a:rPr lang="en-IE" smtClean="0"/>
              <a:t>‹#›</a:t>
            </a:fld>
            <a:endParaRPr lang="en-IE"/>
          </a:p>
        </p:txBody>
      </p:sp>
    </p:spTree>
    <p:extLst>
      <p:ext uri="{BB962C8B-B14F-4D97-AF65-F5344CB8AC3E}">
        <p14:creationId xmlns:p14="http://schemas.microsoft.com/office/powerpoint/2010/main" val="243079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4109C6E-79CD-4908-9511-67AB876F484B}" type="datetime1">
              <a:rPr lang="en-IE" smtClean="0"/>
              <a:t>23/10/2017</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IE"/>
              <a:t>Data Binding</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08B87CB-EE56-4C23-8574-C38ACB093D07}"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222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FBDB4AB-A64E-4E0D-890D-1ABC2477A553}" type="datetime1">
              <a:rPr lang="en-IE" smtClean="0"/>
              <a:t>23/10/2017</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IE"/>
              <a:t>Data Binding</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08B87CB-EE56-4C23-8574-C38ACB093D07}"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4375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DDAFF8-8230-4F1D-A03D-53C0E5FA5602}" type="datetime1">
              <a:rPr lang="en-IE" smtClean="0"/>
              <a:t>23/10/2017</a:t>
            </a:fld>
            <a:endParaRPr lang="en-I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IE"/>
              <a:t>Data Binding</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08B87CB-EE56-4C23-8574-C38ACB093D07}" type="slidenum">
              <a:rPr lang="en-IE" smtClean="0"/>
              <a:t>‹#›</a:t>
            </a:fld>
            <a:endParaRPr lang="en-I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5445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Binding</a:t>
            </a:r>
            <a:endParaRPr lang="en-IE" dirty="0"/>
          </a:p>
        </p:txBody>
      </p:sp>
      <p:sp>
        <p:nvSpPr>
          <p:cNvPr id="3" name="Subtitle 2"/>
          <p:cNvSpPr>
            <a:spLocks noGrp="1"/>
          </p:cNvSpPr>
          <p:nvPr>
            <p:ph type="subTitle" idx="1"/>
          </p:nvPr>
        </p:nvSpPr>
        <p:spPr/>
        <p:txBody>
          <a:bodyPr/>
          <a:lstStyle/>
          <a:p>
            <a:r>
              <a:rPr lang="en-US" dirty="0"/>
              <a:t>{Binding} v {</a:t>
            </a:r>
            <a:r>
              <a:rPr lang="en-US" dirty="0" err="1"/>
              <a:t>x:Bind</a:t>
            </a:r>
            <a:r>
              <a:rPr lang="en-US" dirty="0"/>
              <a:t>}</a:t>
            </a:r>
          </a:p>
        </p:txBody>
      </p:sp>
    </p:spTree>
    <p:extLst>
      <p:ext uri="{BB962C8B-B14F-4D97-AF65-F5344CB8AC3E}">
        <p14:creationId xmlns:p14="http://schemas.microsoft.com/office/powerpoint/2010/main" val="399725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propertyPath</a:t>
            </a:r>
            <a:endParaRPr lang="en-IE" dirty="0"/>
          </a:p>
        </p:txBody>
      </p:sp>
      <p:sp>
        <p:nvSpPr>
          <p:cNvPr id="3" name="Content Placeholder 2"/>
          <p:cNvSpPr>
            <a:spLocks noGrp="1"/>
          </p:cNvSpPr>
          <p:nvPr>
            <p:ph idx="1"/>
          </p:nvPr>
        </p:nvSpPr>
        <p:spPr/>
        <p:txBody>
          <a:bodyPr/>
          <a:lstStyle/>
          <a:p>
            <a:r>
              <a:rPr lang="en-IE" sz="2000" b="1" i="0" kern="1200" baseline="0" dirty="0">
                <a:solidFill>
                  <a:schemeClr val="tx2"/>
                </a:solidFill>
                <a:effectLst/>
                <a:latin typeface="+mn-lt"/>
                <a:ea typeface="+mn-ea"/>
                <a:cs typeface="+mn-cs"/>
              </a:rPr>
              <a:t>Text="{</a:t>
            </a:r>
            <a:r>
              <a:rPr lang="en-IE" sz="2000" b="1" i="0" kern="1200" baseline="0" dirty="0" err="1">
                <a:solidFill>
                  <a:schemeClr val="tx2"/>
                </a:solidFill>
                <a:effectLst/>
                <a:latin typeface="+mn-lt"/>
                <a:ea typeface="+mn-ea"/>
                <a:cs typeface="+mn-cs"/>
              </a:rPr>
              <a:t>x:Bind</a:t>
            </a:r>
            <a:r>
              <a:rPr lang="en-IE" sz="2000" b="1" i="0" kern="1200" baseline="0" dirty="0">
                <a:solidFill>
                  <a:schemeClr val="tx2"/>
                </a:solidFill>
                <a:effectLst/>
                <a:latin typeface="+mn-lt"/>
                <a:ea typeface="+mn-ea"/>
                <a:cs typeface="+mn-cs"/>
              </a:rPr>
              <a:t> </a:t>
            </a:r>
            <a:r>
              <a:rPr lang="en-IE" sz="2000" b="1" i="0" kern="1200" baseline="0" dirty="0" err="1">
                <a:solidFill>
                  <a:schemeClr val="tx2"/>
                </a:solidFill>
                <a:effectLst/>
                <a:latin typeface="+mn-lt"/>
                <a:ea typeface="+mn-ea"/>
                <a:cs typeface="+mn-cs"/>
              </a:rPr>
              <a:t>Employee.FirstName</a:t>
            </a:r>
            <a:r>
              <a:rPr lang="en-IE" sz="2000" b="1" i="0" kern="1200" baseline="0" dirty="0">
                <a:solidFill>
                  <a:schemeClr val="tx2"/>
                </a:solidFill>
                <a:effectLst/>
                <a:latin typeface="+mn-lt"/>
                <a:ea typeface="+mn-ea"/>
                <a:cs typeface="+mn-cs"/>
              </a:rPr>
              <a:t>}"</a:t>
            </a:r>
            <a:r>
              <a:rPr lang="en-IE" sz="2000" b="0" i="0" kern="1200" baseline="0" dirty="0">
                <a:solidFill>
                  <a:schemeClr val="tx2"/>
                </a:solidFill>
                <a:effectLst/>
                <a:latin typeface="+mn-lt"/>
                <a:ea typeface="+mn-ea"/>
                <a:cs typeface="+mn-cs"/>
              </a:rPr>
              <a:t> </a:t>
            </a:r>
          </a:p>
          <a:p>
            <a:pPr lvl="1"/>
            <a:r>
              <a:rPr lang="en-IE" sz="2000" b="0" i="0" kern="1200" baseline="0" dirty="0">
                <a:solidFill>
                  <a:schemeClr val="tx2"/>
                </a:solidFill>
                <a:effectLst/>
                <a:latin typeface="+mn-lt"/>
                <a:ea typeface="+mn-ea"/>
                <a:cs typeface="+mn-cs"/>
              </a:rPr>
              <a:t>will look for an </a:t>
            </a:r>
            <a:r>
              <a:rPr lang="en-IE" sz="2000" b="1" i="0" kern="1200" baseline="0" dirty="0">
                <a:solidFill>
                  <a:schemeClr val="tx2"/>
                </a:solidFill>
                <a:effectLst/>
                <a:latin typeface="+mn-lt"/>
                <a:ea typeface="+mn-ea"/>
                <a:cs typeface="+mn-cs"/>
              </a:rPr>
              <a:t>Employee</a:t>
            </a:r>
            <a:r>
              <a:rPr lang="en-IE" sz="2000" b="0" i="0" kern="1200" baseline="0" dirty="0">
                <a:solidFill>
                  <a:schemeClr val="tx2"/>
                </a:solidFill>
                <a:effectLst/>
                <a:latin typeface="+mn-lt"/>
                <a:ea typeface="+mn-ea"/>
                <a:cs typeface="+mn-cs"/>
              </a:rPr>
              <a:t> member on the page and then a </a:t>
            </a:r>
            <a:r>
              <a:rPr lang="en-IE" sz="2000" b="1" i="0" kern="1200" baseline="0" dirty="0" err="1">
                <a:solidFill>
                  <a:schemeClr val="tx2"/>
                </a:solidFill>
                <a:effectLst/>
                <a:latin typeface="+mn-lt"/>
                <a:ea typeface="+mn-ea"/>
                <a:cs typeface="+mn-cs"/>
              </a:rPr>
              <a:t>FirstName</a:t>
            </a:r>
            <a:r>
              <a:rPr lang="en-IE" sz="2000" b="0" i="0" kern="1200" baseline="0" dirty="0">
                <a:solidFill>
                  <a:schemeClr val="tx2"/>
                </a:solidFill>
                <a:effectLst/>
                <a:latin typeface="+mn-lt"/>
                <a:ea typeface="+mn-ea"/>
                <a:cs typeface="+mn-cs"/>
              </a:rPr>
              <a:t> member on the object returned by </a:t>
            </a:r>
            <a:r>
              <a:rPr lang="en-IE" sz="2000" b="1" i="0" kern="1200" baseline="0" dirty="0">
                <a:solidFill>
                  <a:schemeClr val="tx2"/>
                </a:solidFill>
                <a:effectLst/>
                <a:latin typeface="+mn-lt"/>
                <a:ea typeface="+mn-ea"/>
                <a:cs typeface="+mn-cs"/>
              </a:rPr>
              <a:t>Employee</a:t>
            </a:r>
          </a:p>
          <a:p>
            <a:pPr lvl="0"/>
            <a:r>
              <a:rPr lang="en-IE" sz="2000" b="0" i="0" kern="1200" baseline="0" dirty="0">
                <a:solidFill>
                  <a:schemeClr val="tx2"/>
                </a:solidFill>
                <a:effectLst/>
                <a:latin typeface="+mn-lt"/>
                <a:ea typeface="+mn-ea"/>
                <a:cs typeface="+mn-cs"/>
              </a:rPr>
              <a:t>If you are binding an items control to a property that contains an employee's dependents, your property path might be "</a:t>
            </a:r>
            <a:r>
              <a:rPr lang="en-IE" sz="2000" b="0" i="0" kern="1200" baseline="0" dirty="0" err="1">
                <a:solidFill>
                  <a:schemeClr val="tx2"/>
                </a:solidFill>
                <a:effectLst/>
                <a:latin typeface="+mn-lt"/>
                <a:ea typeface="+mn-ea"/>
                <a:cs typeface="+mn-cs"/>
              </a:rPr>
              <a:t>Employee.Dependents</a:t>
            </a:r>
            <a:r>
              <a:rPr lang="en-IE" sz="2000" b="0" i="0" kern="1200" baseline="0" dirty="0">
                <a:solidFill>
                  <a:schemeClr val="tx2"/>
                </a:solidFill>
                <a:effectLst/>
                <a:latin typeface="+mn-lt"/>
                <a:ea typeface="+mn-ea"/>
                <a:cs typeface="+mn-cs"/>
              </a:rPr>
              <a:t>", and the item template of the items control would take care of displaying the items in "Dependents“</a:t>
            </a:r>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10</a:t>
            </a:fld>
            <a:endParaRPr lang="en-IE"/>
          </a:p>
        </p:txBody>
      </p:sp>
    </p:spTree>
    <p:extLst>
      <p:ext uri="{BB962C8B-B14F-4D97-AF65-F5344CB8AC3E}">
        <p14:creationId xmlns:p14="http://schemas.microsoft.com/office/powerpoint/2010/main" val="5508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8928C9-8A4B-4ABF-875B-21F1A427977E}"/>
              </a:ext>
            </a:extLst>
          </p:cNvPr>
          <p:cNvSpPr>
            <a:spLocks noGrp="1"/>
          </p:cNvSpPr>
          <p:nvPr>
            <p:ph type="title"/>
          </p:nvPr>
        </p:nvSpPr>
        <p:spPr/>
        <p:txBody>
          <a:bodyPr/>
          <a:lstStyle/>
          <a:p>
            <a:r>
              <a:rPr lang="en-US" dirty="0"/>
              <a:t>Casting</a:t>
            </a:r>
            <a:endParaRPr lang="en-IE" dirty="0"/>
          </a:p>
        </p:txBody>
      </p:sp>
      <p:sp>
        <p:nvSpPr>
          <p:cNvPr id="3" name="Content Placeholder 2">
            <a:extLst>
              <a:ext uri="{FF2B5EF4-FFF2-40B4-BE49-F238E27FC236}">
                <a16:creationId xmlns="" xmlns:a16="http://schemas.microsoft.com/office/drawing/2014/main" id="{1838BC94-978E-4C08-AD8C-7DE6636230CB}"/>
              </a:ext>
            </a:extLst>
          </p:cNvPr>
          <p:cNvSpPr>
            <a:spLocks noGrp="1"/>
          </p:cNvSpPr>
          <p:nvPr>
            <p:ph idx="1"/>
          </p:nvPr>
        </p:nvSpPr>
        <p:spPr/>
        <p:txBody>
          <a:bodyPr>
            <a:normAutofit fontScale="92500" lnSpcReduction="10000"/>
          </a:bodyPr>
          <a:lstStyle/>
          <a:p>
            <a:r>
              <a:rPr lang="en-GB" sz="2000" b="0" i="0" kern="1200" baseline="0" dirty="0">
                <a:solidFill>
                  <a:schemeClr val="tx2"/>
                </a:solidFill>
                <a:effectLst/>
                <a:latin typeface="+mn-lt"/>
                <a:ea typeface="+mn-ea"/>
                <a:cs typeface="+mn-cs"/>
              </a:rPr>
              <a:t>Compiled bindings are strongly typed</a:t>
            </a:r>
          </a:p>
          <a:p>
            <a:pPr lvl="1"/>
            <a:r>
              <a:rPr lang="en-GB" sz="2000" b="0" i="0" kern="1200" baseline="0" dirty="0">
                <a:solidFill>
                  <a:schemeClr val="tx2"/>
                </a:solidFill>
                <a:effectLst/>
                <a:latin typeface="+mn-lt"/>
                <a:ea typeface="+mn-ea"/>
                <a:cs typeface="+mn-cs"/>
              </a:rPr>
              <a:t>They resolve the type of each step in a path</a:t>
            </a:r>
          </a:p>
          <a:p>
            <a:pPr lvl="0"/>
            <a:r>
              <a:rPr lang="en-GB" sz="2000" b="0" i="0" kern="1200" baseline="0" dirty="0">
                <a:solidFill>
                  <a:schemeClr val="tx2"/>
                </a:solidFill>
                <a:effectLst/>
                <a:latin typeface="+mn-lt"/>
                <a:ea typeface="+mn-ea"/>
                <a:cs typeface="+mn-cs"/>
              </a:rPr>
              <a:t>If the type returned doesn’t have the member, it will fail at compile time</a:t>
            </a:r>
          </a:p>
          <a:p>
            <a:pPr lvl="0"/>
            <a:r>
              <a:rPr lang="en-GB" sz="2000" b="0" i="0" kern="1200" baseline="0" dirty="0">
                <a:solidFill>
                  <a:schemeClr val="tx2"/>
                </a:solidFill>
                <a:effectLst/>
                <a:latin typeface="+mn-lt"/>
                <a:ea typeface="+mn-ea"/>
                <a:cs typeface="+mn-cs"/>
              </a:rPr>
              <a:t>You can specify a cast to tell binding the real type of the object</a:t>
            </a:r>
          </a:p>
          <a:p>
            <a:pPr lvl="0"/>
            <a:r>
              <a:rPr lang="en-GB" sz="2000" b="0" i="0" kern="1200" baseline="0" dirty="0">
                <a:solidFill>
                  <a:schemeClr val="tx2"/>
                </a:solidFill>
                <a:effectLst/>
                <a:latin typeface="+mn-lt"/>
                <a:ea typeface="+mn-ea"/>
                <a:cs typeface="+mn-cs"/>
              </a:rPr>
              <a:t>For example: </a:t>
            </a:r>
            <a:r>
              <a:rPr lang="en-GB" sz="2000" b="1" i="0" kern="1200" baseline="0" dirty="0" err="1">
                <a:solidFill>
                  <a:schemeClr val="tx2"/>
                </a:solidFill>
                <a:effectLst/>
                <a:latin typeface="+mn-lt"/>
                <a:ea typeface="+mn-ea"/>
                <a:cs typeface="+mn-cs"/>
              </a:rPr>
              <a:t>obj</a:t>
            </a:r>
            <a:r>
              <a:rPr lang="en-GB" sz="2000" b="0" i="0" kern="1200" baseline="0" dirty="0">
                <a:solidFill>
                  <a:schemeClr val="tx2"/>
                </a:solidFill>
                <a:effectLst/>
                <a:latin typeface="+mn-lt"/>
                <a:ea typeface="+mn-ea"/>
                <a:cs typeface="+mn-cs"/>
              </a:rPr>
              <a:t> is a property of type object, but contains a text box</a:t>
            </a:r>
          </a:p>
          <a:p>
            <a:pPr lvl="1"/>
            <a:r>
              <a:rPr lang="en-GB" sz="2000" b="0" i="0" kern="1200" baseline="0" dirty="0">
                <a:solidFill>
                  <a:schemeClr val="tx2"/>
                </a:solidFill>
                <a:effectLst/>
                <a:latin typeface="+mn-lt"/>
                <a:ea typeface="+mn-ea"/>
                <a:cs typeface="+mn-cs"/>
              </a:rPr>
              <a:t>Use either </a:t>
            </a:r>
            <a:r>
              <a:rPr lang="en-GB" sz="2000" b="1" i="0" kern="1200" baseline="0" dirty="0">
                <a:solidFill>
                  <a:schemeClr val="tx2"/>
                </a:solidFill>
                <a:effectLst/>
                <a:latin typeface="+mn-lt"/>
                <a:ea typeface="+mn-ea"/>
                <a:cs typeface="+mn-cs"/>
              </a:rPr>
              <a:t>Text="{</a:t>
            </a:r>
            <a:r>
              <a:rPr lang="en-GB" sz="2000" b="1" i="0" kern="1200" baseline="0" dirty="0" err="1">
                <a:solidFill>
                  <a:schemeClr val="tx2"/>
                </a:solidFill>
                <a:effectLst/>
                <a:latin typeface="+mn-lt"/>
                <a:ea typeface="+mn-ea"/>
                <a:cs typeface="+mn-cs"/>
              </a:rPr>
              <a:t>x:Bind</a:t>
            </a:r>
            <a:r>
              <a:rPr lang="en-GB" sz="2000" b="1" i="0" kern="1200" baseline="0" dirty="0">
                <a:solidFill>
                  <a:schemeClr val="tx2"/>
                </a:solidFill>
                <a:effectLst/>
                <a:latin typeface="+mn-lt"/>
                <a:ea typeface="+mn-ea"/>
                <a:cs typeface="+mn-cs"/>
              </a:rPr>
              <a:t> ((</a:t>
            </a:r>
            <a:r>
              <a:rPr lang="en-GB" sz="2000" b="1" i="0" kern="1200" baseline="0" dirty="0" err="1">
                <a:solidFill>
                  <a:schemeClr val="tx2"/>
                </a:solidFill>
                <a:effectLst/>
                <a:latin typeface="+mn-lt"/>
                <a:ea typeface="+mn-ea"/>
                <a:cs typeface="+mn-cs"/>
              </a:rPr>
              <a:t>TextBox</a:t>
            </a:r>
            <a:r>
              <a:rPr lang="en-GB" sz="2000" b="1" i="0" kern="1200" baseline="0" dirty="0">
                <a:solidFill>
                  <a:schemeClr val="tx2"/>
                </a:solidFill>
                <a:effectLst/>
                <a:latin typeface="+mn-lt"/>
                <a:ea typeface="+mn-ea"/>
                <a:cs typeface="+mn-cs"/>
              </a:rPr>
              <a:t>)</a:t>
            </a:r>
            <a:r>
              <a:rPr lang="en-GB" sz="2000" b="1" i="0" kern="1200" baseline="0" dirty="0" err="1">
                <a:solidFill>
                  <a:schemeClr val="tx2"/>
                </a:solidFill>
                <a:effectLst/>
                <a:latin typeface="+mn-lt"/>
                <a:ea typeface="+mn-ea"/>
                <a:cs typeface="+mn-cs"/>
              </a:rPr>
              <a:t>obj</a:t>
            </a:r>
            <a:r>
              <a:rPr lang="en-GB" sz="2000" b="1" i="0" kern="1200" baseline="0" dirty="0">
                <a:solidFill>
                  <a:schemeClr val="tx2"/>
                </a:solidFill>
                <a:effectLst/>
                <a:latin typeface="+mn-lt"/>
                <a:ea typeface="+mn-ea"/>
                <a:cs typeface="+mn-cs"/>
              </a:rPr>
              <a:t>).Text}"</a:t>
            </a:r>
            <a:r>
              <a:rPr lang="en-GB" sz="2000" b="0" i="0" kern="1200" baseline="0" dirty="0">
                <a:solidFill>
                  <a:schemeClr val="tx2"/>
                </a:solidFill>
                <a:effectLst/>
                <a:latin typeface="+mn-lt"/>
                <a:ea typeface="+mn-ea"/>
                <a:cs typeface="+mn-cs"/>
              </a:rPr>
              <a:t> </a:t>
            </a:r>
          </a:p>
          <a:p>
            <a:pPr lvl="1"/>
            <a:r>
              <a:rPr lang="en-GB" sz="2000" b="0" i="0" kern="1200" baseline="0" dirty="0">
                <a:solidFill>
                  <a:schemeClr val="tx2"/>
                </a:solidFill>
                <a:effectLst/>
                <a:latin typeface="+mn-lt"/>
                <a:ea typeface="+mn-ea"/>
                <a:cs typeface="+mn-cs"/>
              </a:rPr>
              <a:t>or </a:t>
            </a:r>
            <a:r>
              <a:rPr lang="en-GB" sz="2000" b="1" i="0" kern="1200" baseline="0" dirty="0">
                <a:solidFill>
                  <a:schemeClr val="tx2"/>
                </a:solidFill>
                <a:effectLst/>
                <a:latin typeface="+mn-lt"/>
                <a:ea typeface="+mn-ea"/>
                <a:cs typeface="+mn-cs"/>
              </a:rPr>
              <a:t>Text="{</a:t>
            </a:r>
            <a:r>
              <a:rPr lang="en-GB" sz="2000" b="1" i="0" kern="1200" baseline="0" dirty="0" err="1">
                <a:solidFill>
                  <a:schemeClr val="tx2"/>
                </a:solidFill>
                <a:effectLst/>
                <a:latin typeface="+mn-lt"/>
                <a:ea typeface="+mn-ea"/>
                <a:cs typeface="+mn-cs"/>
              </a:rPr>
              <a:t>x:Bind</a:t>
            </a:r>
            <a:r>
              <a:rPr lang="en-GB" sz="2000" b="1" i="0" kern="1200" baseline="0" dirty="0">
                <a:solidFill>
                  <a:schemeClr val="tx2"/>
                </a:solidFill>
                <a:effectLst/>
                <a:latin typeface="+mn-lt"/>
                <a:ea typeface="+mn-ea"/>
                <a:cs typeface="+mn-cs"/>
              </a:rPr>
              <a:t> obj.(</a:t>
            </a:r>
            <a:r>
              <a:rPr lang="en-GB" sz="2000" b="1" i="0" kern="1200" baseline="0" dirty="0" err="1">
                <a:solidFill>
                  <a:schemeClr val="tx2"/>
                </a:solidFill>
                <a:effectLst/>
                <a:latin typeface="+mn-lt"/>
                <a:ea typeface="+mn-ea"/>
                <a:cs typeface="+mn-cs"/>
              </a:rPr>
              <a:t>TextBox.Text</a:t>
            </a:r>
            <a:r>
              <a:rPr lang="en-GB" sz="2000" b="1" i="0" kern="1200" baseline="0" dirty="0">
                <a:solidFill>
                  <a:schemeClr val="tx2"/>
                </a:solidFill>
                <a:effectLst/>
                <a:latin typeface="+mn-lt"/>
                <a:ea typeface="+mn-ea"/>
                <a:cs typeface="+mn-cs"/>
              </a:rPr>
              <a:t>)}“</a:t>
            </a:r>
          </a:p>
          <a:p>
            <a:pPr lvl="0"/>
            <a:r>
              <a:rPr lang="en-GB" sz="2000" b="0" i="0" kern="1200" baseline="0" dirty="0">
                <a:solidFill>
                  <a:schemeClr val="tx2"/>
                </a:solidFill>
                <a:effectLst/>
                <a:latin typeface="+mn-lt"/>
                <a:ea typeface="+mn-ea"/>
                <a:cs typeface="+mn-cs"/>
              </a:rPr>
              <a:t>The </a:t>
            </a:r>
            <a:r>
              <a:rPr lang="en-GB" sz="2000" b="1" i="0" kern="1200" baseline="0" dirty="0">
                <a:solidFill>
                  <a:schemeClr val="tx2"/>
                </a:solidFill>
                <a:effectLst/>
                <a:latin typeface="+mn-lt"/>
                <a:ea typeface="+mn-ea"/>
                <a:cs typeface="+mn-cs"/>
              </a:rPr>
              <a:t>groups3</a:t>
            </a:r>
            <a:r>
              <a:rPr lang="en-GB" sz="2000" b="0" i="0" kern="1200" baseline="0" dirty="0">
                <a:solidFill>
                  <a:schemeClr val="tx2"/>
                </a:solidFill>
                <a:effectLst/>
                <a:latin typeface="+mn-lt"/>
                <a:ea typeface="+mn-ea"/>
                <a:cs typeface="+mn-cs"/>
              </a:rPr>
              <a:t> field in </a:t>
            </a:r>
            <a:r>
              <a:rPr lang="en-GB" sz="2000" b="1" i="0" kern="1200" baseline="0" dirty="0">
                <a:solidFill>
                  <a:schemeClr val="tx2"/>
                </a:solidFill>
                <a:effectLst/>
                <a:latin typeface="+mn-lt"/>
                <a:ea typeface="+mn-ea"/>
                <a:cs typeface="+mn-cs"/>
              </a:rPr>
              <a:t>Text="{</a:t>
            </a:r>
            <a:r>
              <a:rPr lang="en-GB" sz="2000" b="1" i="0" kern="1200" baseline="0" dirty="0" err="1">
                <a:solidFill>
                  <a:schemeClr val="tx2"/>
                </a:solidFill>
                <a:effectLst/>
                <a:latin typeface="+mn-lt"/>
                <a:ea typeface="+mn-ea"/>
                <a:cs typeface="+mn-cs"/>
              </a:rPr>
              <a:t>x:Bind</a:t>
            </a:r>
            <a:r>
              <a:rPr lang="en-GB" sz="2000" b="1" i="0" kern="1200" baseline="0" dirty="0">
                <a:solidFill>
                  <a:schemeClr val="tx2"/>
                </a:solidFill>
                <a:effectLst/>
                <a:latin typeface="+mn-lt"/>
                <a:ea typeface="+mn-ea"/>
                <a:cs typeface="+mn-cs"/>
              </a:rPr>
              <a:t> ((</a:t>
            </a:r>
            <a:r>
              <a:rPr lang="en-GB" sz="2000" b="1" i="0" kern="1200" baseline="0" dirty="0" err="1">
                <a:solidFill>
                  <a:schemeClr val="tx2"/>
                </a:solidFill>
                <a:effectLst/>
                <a:latin typeface="+mn-lt"/>
                <a:ea typeface="+mn-ea"/>
                <a:cs typeface="+mn-cs"/>
              </a:rPr>
              <a:t>data:SampleDataGroup</a:t>
            </a:r>
            <a:r>
              <a:rPr lang="en-GB" sz="2000" b="1" i="0" kern="1200" baseline="0" dirty="0">
                <a:solidFill>
                  <a:schemeClr val="tx2"/>
                </a:solidFill>
                <a:effectLst/>
                <a:latin typeface="+mn-lt"/>
                <a:ea typeface="+mn-ea"/>
                <a:cs typeface="+mn-cs"/>
              </a:rPr>
              <a:t>)groups3[0]).Title}"</a:t>
            </a:r>
            <a:r>
              <a:rPr lang="en-GB" sz="2000" b="0" i="0" kern="1200" baseline="0" dirty="0">
                <a:solidFill>
                  <a:schemeClr val="tx2"/>
                </a:solidFill>
                <a:effectLst/>
                <a:latin typeface="+mn-lt"/>
                <a:ea typeface="+mn-ea"/>
                <a:cs typeface="+mn-cs"/>
              </a:rPr>
              <a:t> is a dictionary of objects</a:t>
            </a:r>
          </a:p>
          <a:p>
            <a:pPr lvl="1"/>
            <a:r>
              <a:rPr lang="en-GB" sz="2000" b="0" i="0" kern="1200" baseline="0" dirty="0">
                <a:solidFill>
                  <a:schemeClr val="tx2"/>
                </a:solidFill>
                <a:effectLst/>
                <a:latin typeface="+mn-lt"/>
                <a:ea typeface="+mn-ea"/>
                <a:cs typeface="+mn-cs"/>
              </a:rPr>
              <a:t>Must cast it to </a:t>
            </a:r>
            <a:r>
              <a:rPr lang="en-GB" sz="2000" b="1" i="0" kern="1200" baseline="0" dirty="0" err="1">
                <a:solidFill>
                  <a:schemeClr val="tx2"/>
                </a:solidFill>
                <a:effectLst/>
                <a:latin typeface="+mn-lt"/>
                <a:ea typeface="+mn-ea"/>
                <a:cs typeface="+mn-cs"/>
              </a:rPr>
              <a:t>data:SampleDataGroup</a:t>
            </a:r>
            <a:endParaRPr lang="en-GB" sz="2000" b="1" i="0" kern="1200" baseline="0" dirty="0">
              <a:solidFill>
                <a:schemeClr val="tx2"/>
              </a:solidFill>
              <a:effectLst/>
              <a:latin typeface="+mn-lt"/>
              <a:ea typeface="+mn-ea"/>
              <a:cs typeface="+mn-cs"/>
            </a:endParaRPr>
          </a:p>
        </p:txBody>
      </p:sp>
      <p:sp>
        <p:nvSpPr>
          <p:cNvPr id="4" name="Footer Placeholder 3">
            <a:extLst>
              <a:ext uri="{FF2B5EF4-FFF2-40B4-BE49-F238E27FC236}">
                <a16:creationId xmlns="" xmlns:a16="http://schemas.microsoft.com/office/drawing/2014/main" id="{208A4093-3D68-4519-AFE7-203F7311B06C}"/>
              </a:ext>
            </a:extLst>
          </p:cNvPr>
          <p:cNvSpPr>
            <a:spLocks noGrp="1"/>
          </p:cNvSpPr>
          <p:nvPr>
            <p:ph type="ftr" sz="quarter" idx="11"/>
          </p:nvPr>
        </p:nvSpPr>
        <p:spPr/>
        <p:txBody>
          <a:bodyPr/>
          <a:lstStyle/>
          <a:p>
            <a:r>
              <a:rPr lang="en-IE"/>
              <a:t>Data Binding</a:t>
            </a:r>
          </a:p>
        </p:txBody>
      </p:sp>
      <p:sp>
        <p:nvSpPr>
          <p:cNvPr id="5" name="Slide Number Placeholder 4">
            <a:extLst>
              <a:ext uri="{FF2B5EF4-FFF2-40B4-BE49-F238E27FC236}">
                <a16:creationId xmlns="" xmlns:a16="http://schemas.microsoft.com/office/drawing/2014/main" id="{244FC9A9-F275-4E6B-B9A2-188811F7109E}"/>
              </a:ext>
            </a:extLst>
          </p:cNvPr>
          <p:cNvSpPr>
            <a:spLocks noGrp="1"/>
          </p:cNvSpPr>
          <p:nvPr>
            <p:ph type="sldNum" sz="quarter" idx="12"/>
          </p:nvPr>
        </p:nvSpPr>
        <p:spPr/>
        <p:txBody>
          <a:bodyPr/>
          <a:lstStyle/>
          <a:p>
            <a:fld id="{E08B87CB-EE56-4C23-8574-C38ACB093D07}" type="slidenum">
              <a:rPr lang="en-IE" smtClean="0"/>
              <a:t>11</a:t>
            </a:fld>
            <a:endParaRPr lang="en-IE"/>
          </a:p>
        </p:txBody>
      </p:sp>
    </p:spTree>
    <p:extLst>
      <p:ext uri="{BB962C8B-B14F-4D97-AF65-F5344CB8AC3E}">
        <p14:creationId xmlns:p14="http://schemas.microsoft.com/office/powerpoint/2010/main" val="240017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F4CB5C-183F-4845-8382-9698A0DC747C}"/>
              </a:ext>
            </a:extLst>
          </p:cNvPr>
          <p:cNvSpPr>
            <a:spLocks noGrp="1"/>
          </p:cNvSpPr>
          <p:nvPr>
            <p:ph type="title"/>
          </p:nvPr>
        </p:nvSpPr>
        <p:spPr/>
        <p:txBody>
          <a:bodyPr/>
          <a:lstStyle/>
          <a:p>
            <a:r>
              <a:rPr lang="en-US" dirty="0"/>
              <a:t>Data Templates</a:t>
            </a:r>
            <a:endParaRPr lang="en-IE" dirty="0"/>
          </a:p>
        </p:txBody>
      </p:sp>
      <p:sp>
        <p:nvSpPr>
          <p:cNvPr id="3" name="Content Placeholder 2">
            <a:extLst>
              <a:ext uri="{FF2B5EF4-FFF2-40B4-BE49-F238E27FC236}">
                <a16:creationId xmlns="" xmlns:a16="http://schemas.microsoft.com/office/drawing/2014/main" id="{F1FE58BA-4D7C-40ED-A64F-398D5E85D0C8}"/>
              </a:ext>
            </a:extLst>
          </p:cNvPr>
          <p:cNvSpPr>
            <a:spLocks noGrp="1"/>
          </p:cNvSpPr>
          <p:nvPr>
            <p:ph idx="1"/>
          </p:nvPr>
        </p:nvSpPr>
        <p:spPr/>
        <p:txBody>
          <a:bodyPr/>
          <a:lstStyle/>
          <a:p>
            <a:r>
              <a:rPr lang="en-GB" sz="2000" b="0" i="0" kern="1200" baseline="0" dirty="0">
                <a:solidFill>
                  <a:schemeClr val="tx2"/>
                </a:solidFill>
                <a:effectLst/>
                <a:latin typeface="+mn-lt"/>
                <a:ea typeface="+mn-ea"/>
                <a:cs typeface="+mn-cs"/>
              </a:rPr>
              <a:t>Inside a </a:t>
            </a:r>
            <a:r>
              <a:rPr lang="en-GB" sz="2000" b="1" i="0" u="none" strike="noStrike" kern="1200" baseline="0" dirty="0" err="1">
                <a:solidFill>
                  <a:schemeClr val="tx2"/>
                </a:solidFill>
                <a:effectLst/>
                <a:latin typeface="+mn-lt"/>
                <a:ea typeface="+mn-ea"/>
                <a:cs typeface="+mn-cs"/>
              </a:rPr>
              <a:t>DataTemplate</a:t>
            </a:r>
            <a:r>
              <a:rPr lang="en-GB" sz="2000" b="0" i="0" kern="1200" baseline="0" dirty="0">
                <a:solidFill>
                  <a:schemeClr val="tx2"/>
                </a:solidFill>
                <a:effectLst/>
                <a:latin typeface="+mn-lt"/>
                <a:ea typeface="+mn-ea"/>
                <a:cs typeface="+mn-cs"/>
              </a:rPr>
              <a:t> (whether used as an item template, a content template, or a header template), the value of </a:t>
            </a:r>
            <a:r>
              <a:rPr lang="en-GB" sz="2000" b="1" i="0" kern="1200" baseline="0" dirty="0">
                <a:solidFill>
                  <a:schemeClr val="tx2"/>
                </a:solidFill>
                <a:effectLst/>
                <a:latin typeface="+mn-lt"/>
                <a:ea typeface="+mn-ea"/>
                <a:cs typeface="+mn-cs"/>
              </a:rPr>
              <a:t>Path</a:t>
            </a:r>
            <a:r>
              <a:rPr lang="en-GB" sz="2000" b="0" i="0" kern="1200" baseline="0" dirty="0">
                <a:solidFill>
                  <a:schemeClr val="tx2"/>
                </a:solidFill>
                <a:effectLst/>
                <a:latin typeface="+mn-lt"/>
                <a:ea typeface="+mn-ea"/>
                <a:cs typeface="+mn-cs"/>
              </a:rPr>
              <a:t> is not interpreted in the context of the page, but in the context of the data object being templated</a:t>
            </a:r>
          </a:p>
          <a:p>
            <a:r>
              <a:rPr lang="en-GB" sz="2000" b="0" i="0" kern="1200" baseline="0" dirty="0">
                <a:solidFill>
                  <a:schemeClr val="tx2"/>
                </a:solidFill>
                <a:effectLst/>
                <a:latin typeface="+mn-lt"/>
                <a:ea typeface="+mn-ea"/>
                <a:cs typeface="+mn-cs"/>
              </a:rPr>
              <a:t>When using {</a:t>
            </a:r>
            <a:r>
              <a:rPr lang="en-GB" sz="2000" b="0" i="0" kern="1200" baseline="0" dirty="0" err="1">
                <a:solidFill>
                  <a:schemeClr val="tx2"/>
                </a:solidFill>
                <a:effectLst/>
                <a:latin typeface="+mn-lt"/>
                <a:ea typeface="+mn-ea"/>
                <a:cs typeface="+mn-cs"/>
              </a:rPr>
              <a:t>x:Bind</a:t>
            </a:r>
            <a:r>
              <a:rPr lang="en-GB" sz="2000" b="0" i="0" kern="1200" baseline="0" dirty="0">
                <a:solidFill>
                  <a:schemeClr val="tx2"/>
                </a:solidFill>
                <a:effectLst/>
                <a:latin typeface="+mn-lt"/>
                <a:ea typeface="+mn-ea"/>
                <a:cs typeface="+mn-cs"/>
              </a:rPr>
              <a:t>} in a data template, so that its bindings can be validated (and efficient code generated for them) at compile-time, the </a:t>
            </a:r>
            <a:r>
              <a:rPr lang="en-GB" sz="2000" b="1" i="0" kern="1200" baseline="0" dirty="0" err="1">
                <a:solidFill>
                  <a:schemeClr val="tx2"/>
                </a:solidFill>
                <a:effectLst/>
                <a:latin typeface="+mn-lt"/>
                <a:ea typeface="+mn-ea"/>
                <a:cs typeface="+mn-cs"/>
              </a:rPr>
              <a:t>DataTemplate</a:t>
            </a:r>
            <a:r>
              <a:rPr lang="en-GB" sz="2000" b="0" i="0" kern="1200" baseline="0" dirty="0">
                <a:solidFill>
                  <a:schemeClr val="tx2"/>
                </a:solidFill>
                <a:effectLst/>
                <a:latin typeface="+mn-lt"/>
                <a:ea typeface="+mn-ea"/>
                <a:cs typeface="+mn-cs"/>
              </a:rPr>
              <a:t> needs to declare the type of its data object using </a:t>
            </a:r>
            <a:r>
              <a:rPr lang="en-GB" sz="2000" b="1" i="0" kern="1200" baseline="0" dirty="0">
                <a:solidFill>
                  <a:schemeClr val="tx2"/>
                </a:solidFill>
                <a:effectLst/>
                <a:latin typeface="+mn-lt"/>
                <a:ea typeface="+mn-ea"/>
                <a:cs typeface="+mn-cs"/>
              </a:rPr>
              <a:t>x:DataType</a:t>
            </a:r>
          </a:p>
          <a:p>
            <a:r>
              <a:rPr lang="en-GB" sz="2000" b="0" i="0" kern="1200" baseline="0" dirty="0">
                <a:solidFill>
                  <a:schemeClr val="tx2"/>
                </a:solidFill>
                <a:effectLst/>
                <a:latin typeface="+mn-lt"/>
                <a:ea typeface="+mn-ea"/>
                <a:cs typeface="+mn-cs"/>
              </a:rPr>
              <a:t>The example given below could be used as the </a:t>
            </a:r>
            <a:r>
              <a:rPr lang="en-GB" sz="2000" b="1" i="0" kern="1200" baseline="0" dirty="0" err="1">
                <a:solidFill>
                  <a:schemeClr val="tx2"/>
                </a:solidFill>
                <a:effectLst/>
                <a:latin typeface="+mn-lt"/>
                <a:ea typeface="+mn-ea"/>
                <a:cs typeface="+mn-cs"/>
              </a:rPr>
              <a:t>ItemTemplate</a:t>
            </a:r>
            <a:r>
              <a:rPr lang="en-GB" sz="2000" b="0" i="0" kern="1200" baseline="0" dirty="0">
                <a:solidFill>
                  <a:schemeClr val="tx2"/>
                </a:solidFill>
                <a:effectLst/>
                <a:latin typeface="+mn-lt"/>
                <a:ea typeface="+mn-ea"/>
                <a:cs typeface="+mn-cs"/>
              </a:rPr>
              <a:t> of an items control bound to a collection of </a:t>
            </a:r>
            <a:r>
              <a:rPr lang="en-GB" sz="2000" b="1" i="0" kern="1200" baseline="0" dirty="0" err="1">
                <a:solidFill>
                  <a:schemeClr val="tx2"/>
                </a:solidFill>
                <a:effectLst/>
                <a:latin typeface="+mn-lt"/>
                <a:ea typeface="+mn-ea"/>
                <a:cs typeface="+mn-cs"/>
              </a:rPr>
              <a:t>SampleDataGroup</a:t>
            </a:r>
            <a:r>
              <a:rPr lang="en-GB" sz="2000" b="0" i="0" kern="1200" baseline="0" dirty="0">
                <a:solidFill>
                  <a:schemeClr val="tx2"/>
                </a:solidFill>
                <a:effectLst/>
                <a:latin typeface="+mn-lt"/>
                <a:ea typeface="+mn-ea"/>
                <a:cs typeface="+mn-cs"/>
              </a:rPr>
              <a:t> objects</a:t>
            </a:r>
          </a:p>
        </p:txBody>
      </p:sp>
      <p:sp>
        <p:nvSpPr>
          <p:cNvPr id="4" name="Footer Placeholder 3">
            <a:extLst>
              <a:ext uri="{FF2B5EF4-FFF2-40B4-BE49-F238E27FC236}">
                <a16:creationId xmlns="" xmlns:a16="http://schemas.microsoft.com/office/drawing/2014/main" id="{3E851D40-9032-4C92-AB13-5F2F2CCCCB7A}"/>
              </a:ext>
            </a:extLst>
          </p:cNvPr>
          <p:cNvSpPr>
            <a:spLocks noGrp="1"/>
          </p:cNvSpPr>
          <p:nvPr>
            <p:ph type="ftr" sz="quarter" idx="11"/>
          </p:nvPr>
        </p:nvSpPr>
        <p:spPr/>
        <p:txBody>
          <a:bodyPr/>
          <a:lstStyle/>
          <a:p>
            <a:r>
              <a:rPr lang="en-IE"/>
              <a:t>Data Binding</a:t>
            </a:r>
          </a:p>
        </p:txBody>
      </p:sp>
      <p:sp>
        <p:nvSpPr>
          <p:cNvPr id="5" name="Slide Number Placeholder 4">
            <a:extLst>
              <a:ext uri="{FF2B5EF4-FFF2-40B4-BE49-F238E27FC236}">
                <a16:creationId xmlns="" xmlns:a16="http://schemas.microsoft.com/office/drawing/2014/main" id="{CA87136F-8420-44BC-B342-20A875340CC6}"/>
              </a:ext>
            </a:extLst>
          </p:cNvPr>
          <p:cNvSpPr>
            <a:spLocks noGrp="1"/>
          </p:cNvSpPr>
          <p:nvPr>
            <p:ph type="sldNum" sz="quarter" idx="12"/>
          </p:nvPr>
        </p:nvSpPr>
        <p:spPr/>
        <p:txBody>
          <a:bodyPr/>
          <a:lstStyle/>
          <a:p>
            <a:fld id="{E08B87CB-EE56-4C23-8574-C38ACB093D07}" type="slidenum">
              <a:rPr lang="en-IE" smtClean="0"/>
              <a:t>12</a:t>
            </a:fld>
            <a:endParaRPr lang="en-IE"/>
          </a:p>
        </p:txBody>
      </p:sp>
      <p:sp>
        <p:nvSpPr>
          <p:cNvPr id="6" name="Rectangle 5">
            <a:extLst>
              <a:ext uri="{FF2B5EF4-FFF2-40B4-BE49-F238E27FC236}">
                <a16:creationId xmlns="" xmlns:a16="http://schemas.microsoft.com/office/drawing/2014/main" id="{2D0E7952-17F1-45D3-AF41-EF77CC534A52}"/>
              </a:ext>
            </a:extLst>
          </p:cNvPr>
          <p:cNvSpPr/>
          <p:nvPr/>
        </p:nvSpPr>
        <p:spPr>
          <a:xfrm>
            <a:off x="883920" y="4983063"/>
            <a:ext cx="11064240" cy="1754326"/>
          </a:xfrm>
          <a:prstGeom prst="rect">
            <a:avLst/>
          </a:prstGeom>
        </p:spPr>
        <p:txBody>
          <a:bodyPr wrap="square">
            <a:spAutoFit/>
          </a:bodyPr>
          <a:lstStyle/>
          <a:p>
            <a:r>
              <a:rPr lang="en-IE" dirty="0">
                <a:solidFill>
                  <a:srgbClr val="0101FD"/>
                </a:solidFill>
                <a:latin typeface="Consolas" panose="020B0609020204030204" pitchFamily="49" charset="0"/>
              </a:rPr>
              <a:t>&lt;</a:t>
            </a:r>
            <a:r>
              <a:rPr lang="en-IE" dirty="0" err="1">
                <a:solidFill>
                  <a:srgbClr val="0101FD"/>
                </a:solidFill>
                <a:latin typeface="Consolas" panose="020B0609020204030204" pitchFamily="49" charset="0"/>
              </a:rPr>
              <a:t>DataTemplate</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x:Key</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"SimpleItemTemplate"</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x:DataType</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"data:SampleDataGroup"</a:t>
            </a:r>
            <a:r>
              <a:rPr lang="en-IE" dirty="0">
                <a:solidFill>
                  <a:srgbClr val="0101FD"/>
                </a:solidFill>
                <a:latin typeface="Consolas" panose="020B0609020204030204" pitchFamily="49" charset="0"/>
              </a:rPr>
              <a:t>&gt;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&lt;</a:t>
            </a:r>
            <a:r>
              <a:rPr lang="en-IE" dirty="0" err="1">
                <a:solidFill>
                  <a:srgbClr val="0101FD"/>
                </a:solidFill>
                <a:latin typeface="Consolas" panose="020B0609020204030204" pitchFamily="49" charset="0"/>
              </a:rPr>
              <a:t>StackPanel</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Orientation</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"Vertical"</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Height</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"50"</a:t>
            </a:r>
            <a:r>
              <a:rPr lang="en-IE" dirty="0">
                <a:solidFill>
                  <a:srgbClr val="0101FD"/>
                </a:solidFill>
                <a:latin typeface="Consolas" panose="020B0609020204030204" pitchFamily="49" charset="0"/>
              </a:rPr>
              <a:t>&gt;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&lt;</a:t>
            </a:r>
            <a:r>
              <a:rPr lang="en-IE" dirty="0" err="1">
                <a:solidFill>
                  <a:srgbClr val="0101FD"/>
                </a:solidFill>
                <a:latin typeface="Consolas" panose="020B0609020204030204" pitchFamily="49" charset="0"/>
              </a:rPr>
              <a:t>TextBlock</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Text</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x:Bind</a:t>
            </a:r>
            <a:r>
              <a:rPr lang="en-IE" dirty="0">
                <a:solidFill>
                  <a:srgbClr val="A31515"/>
                </a:solidFill>
                <a:latin typeface="Consolas" panose="020B0609020204030204" pitchFamily="49" charset="0"/>
              </a:rPr>
              <a:t> Title}"</a:t>
            </a:r>
            <a:r>
              <a:rPr lang="en-IE" dirty="0">
                <a:solidFill>
                  <a:srgbClr val="0101FD"/>
                </a:solidFill>
                <a:latin typeface="Consolas" panose="020B0609020204030204" pitchFamily="49" charset="0"/>
              </a:rPr>
              <a:t>/&gt;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&lt;</a:t>
            </a:r>
            <a:r>
              <a:rPr lang="en-IE" dirty="0" err="1">
                <a:solidFill>
                  <a:srgbClr val="0101FD"/>
                </a:solidFill>
                <a:latin typeface="Consolas" panose="020B0609020204030204" pitchFamily="49" charset="0"/>
              </a:rPr>
              <a:t>TextBlock</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Text</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x:Bind</a:t>
            </a:r>
            <a:r>
              <a:rPr lang="en-IE" dirty="0">
                <a:solidFill>
                  <a:srgbClr val="A31515"/>
                </a:solidFill>
                <a:latin typeface="Consolas" panose="020B0609020204030204" pitchFamily="49" charset="0"/>
              </a:rPr>
              <a:t> Description}"</a:t>
            </a:r>
            <a:r>
              <a:rPr lang="en-IE" dirty="0">
                <a:solidFill>
                  <a:srgbClr val="0101FD"/>
                </a:solidFill>
                <a:latin typeface="Consolas" panose="020B0609020204030204" pitchFamily="49" charset="0"/>
              </a:rPr>
              <a:t>/&gt;</a:t>
            </a:r>
            <a:r>
              <a:rPr lang="en-IE" dirty="0">
                <a:solidFill>
                  <a:srgbClr val="222222"/>
                </a:solidFill>
                <a:latin typeface="Consolas" panose="020B0609020204030204" pitchFamily="49" charset="0"/>
              </a:rPr>
              <a:t> </a:t>
            </a:r>
          </a:p>
          <a:p>
            <a:r>
              <a:rPr lang="en-IE" dirty="0">
                <a:solidFill>
                  <a:srgbClr val="0101FD"/>
                </a:solidFill>
                <a:latin typeface="Consolas" panose="020B0609020204030204" pitchFamily="49" charset="0"/>
              </a:rPr>
              <a:t>    &lt;/</a:t>
            </a:r>
            <a:r>
              <a:rPr lang="en-IE" dirty="0" err="1">
                <a:solidFill>
                  <a:srgbClr val="0101FD"/>
                </a:solidFill>
                <a:latin typeface="Consolas" panose="020B0609020204030204" pitchFamily="49" charset="0"/>
              </a:rPr>
              <a:t>StackPanel</a:t>
            </a:r>
            <a:r>
              <a:rPr lang="en-IE" dirty="0">
                <a:solidFill>
                  <a:srgbClr val="0101FD"/>
                </a:solidFill>
                <a:latin typeface="Consolas" panose="020B0609020204030204" pitchFamily="49" charset="0"/>
              </a:rPr>
              <a:t>&gt;</a:t>
            </a:r>
            <a:r>
              <a:rPr lang="en-IE" dirty="0">
                <a:solidFill>
                  <a:srgbClr val="222222"/>
                </a:solidFill>
                <a:latin typeface="Consolas" panose="020B0609020204030204" pitchFamily="49" charset="0"/>
              </a:rPr>
              <a:t> </a:t>
            </a:r>
          </a:p>
          <a:p>
            <a:r>
              <a:rPr lang="en-IE" dirty="0">
                <a:solidFill>
                  <a:srgbClr val="0101FD"/>
                </a:solidFill>
                <a:latin typeface="Consolas" panose="020B0609020204030204" pitchFamily="49" charset="0"/>
              </a:rPr>
              <a:t>&lt;/</a:t>
            </a:r>
            <a:r>
              <a:rPr lang="en-IE" dirty="0" err="1">
                <a:solidFill>
                  <a:srgbClr val="0101FD"/>
                </a:solidFill>
                <a:latin typeface="Consolas" panose="020B0609020204030204" pitchFamily="49" charset="0"/>
              </a:rPr>
              <a:t>DataTemplate</a:t>
            </a:r>
            <a:r>
              <a:rPr lang="en-IE" dirty="0">
                <a:solidFill>
                  <a:srgbClr val="0101FD"/>
                </a:solidFill>
                <a:latin typeface="Consolas" panose="020B0609020204030204" pitchFamily="49" charset="0"/>
              </a:rPr>
              <a:t>&gt;</a:t>
            </a:r>
            <a:endParaRPr lang="en-IE" dirty="0"/>
          </a:p>
        </p:txBody>
      </p:sp>
    </p:spTree>
    <p:extLst>
      <p:ext uri="{BB962C8B-B14F-4D97-AF65-F5344CB8AC3E}">
        <p14:creationId xmlns:p14="http://schemas.microsoft.com/office/powerpoint/2010/main" val="101425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06356D-277A-4D2D-91D3-F13B588E941D}"/>
              </a:ext>
            </a:extLst>
          </p:cNvPr>
          <p:cNvSpPr>
            <a:spLocks noGrp="1"/>
          </p:cNvSpPr>
          <p:nvPr>
            <p:ph type="title"/>
          </p:nvPr>
        </p:nvSpPr>
        <p:spPr/>
        <p:txBody>
          <a:bodyPr/>
          <a:lstStyle/>
          <a:p>
            <a:r>
              <a:rPr lang="en-US" dirty="0"/>
              <a:t>Asynchronous Data Loading</a:t>
            </a:r>
            <a:endParaRPr lang="en-IE" dirty="0"/>
          </a:p>
        </p:txBody>
      </p:sp>
      <p:sp>
        <p:nvSpPr>
          <p:cNvPr id="3" name="Content Placeholder 2">
            <a:extLst>
              <a:ext uri="{FF2B5EF4-FFF2-40B4-BE49-F238E27FC236}">
                <a16:creationId xmlns="" xmlns:a16="http://schemas.microsoft.com/office/drawing/2014/main" id="{53FEA578-5B7D-4C5F-9FF3-38722BEE0543}"/>
              </a:ext>
            </a:extLst>
          </p:cNvPr>
          <p:cNvSpPr>
            <a:spLocks noGrp="1"/>
          </p:cNvSpPr>
          <p:nvPr>
            <p:ph idx="1"/>
          </p:nvPr>
        </p:nvSpPr>
        <p:spPr/>
        <p:txBody>
          <a:bodyPr>
            <a:normAutofit/>
          </a:bodyPr>
          <a:lstStyle/>
          <a:p>
            <a:r>
              <a:rPr lang="en-GB" sz="2000" b="0" i="0" kern="1200" baseline="0" dirty="0">
                <a:solidFill>
                  <a:schemeClr val="tx2"/>
                </a:solidFill>
                <a:effectLst/>
                <a:latin typeface="+mn-lt"/>
                <a:ea typeface="+mn-ea"/>
                <a:cs typeface="+mn-cs"/>
              </a:rPr>
              <a:t>Code to support </a:t>
            </a:r>
            <a:r>
              <a:rPr lang="en-GB" sz="2000" b="1" i="0" kern="1200" baseline="0" dirty="0">
                <a:solidFill>
                  <a:schemeClr val="tx2"/>
                </a:solidFill>
                <a:effectLst/>
                <a:latin typeface="+mn-lt"/>
                <a:ea typeface="+mn-ea"/>
                <a:cs typeface="+mn-cs"/>
              </a:rPr>
              <a:t>{</a:t>
            </a:r>
            <a:r>
              <a:rPr lang="en-GB" sz="2000" b="1" i="0" kern="1200" baseline="0" dirty="0" err="1">
                <a:solidFill>
                  <a:schemeClr val="tx2"/>
                </a:solidFill>
                <a:effectLst/>
                <a:latin typeface="+mn-lt"/>
                <a:ea typeface="+mn-ea"/>
                <a:cs typeface="+mn-cs"/>
              </a:rPr>
              <a:t>x:Bind</a:t>
            </a:r>
            <a:r>
              <a:rPr lang="en-GB" sz="2000" b="1" i="0" kern="1200" baseline="0" dirty="0">
                <a:solidFill>
                  <a:schemeClr val="tx2"/>
                </a:solidFill>
                <a:effectLst/>
                <a:latin typeface="+mn-lt"/>
                <a:ea typeface="+mn-ea"/>
                <a:cs typeface="+mn-cs"/>
              </a:rPr>
              <a:t>}</a:t>
            </a:r>
            <a:r>
              <a:rPr lang="en-GB" sz="2000" b="0" i="0" kern="1200" baseline="0" dirty="0">
                <a:solidFill>
                  <a:schemeClr val="tx2"/>
                </a:solidFill>
                <a:effectLst/>
                <a:latin typeface="+mn-lt"/>
                <a:ea typeface="+mn-ea"/>
                <a:cs typeface="+mn-cs"/>
              </a:rPr>
              <a:t> is generated at compile-time in the partial classes for your pages</a:t>
            </a:r>
          </a:p>
          <a:p>
            <a:pPr lvl="1"/>
            <a:r>
              <a:rPr lang="en-GB" sz="2000" b="0" i="0" kern="1200" baseline="0" dirty="0">
                <a:solidFill>
                  <a:schemeClr val="tx2"/>
                </a:solidFill>
                <a:effectLst/>
                <a:latin typeface="+mn-lt"/>
                <a:ea typeface="+mn-ea"/>
                <a:cs typeface="+mn-cs"/>
              </a:rPr>
              <a:t>These files can be found in your </a:t>
            </a:r>
            <a:r>
              <a:rPr lang="en-GB" sz="2000" b="0" i="0" kern="1200" baseline="0" dirty="0" err="1">
                <a:solidFill>
                  <a:schemeClr val="tx2"/>
                </a:solidFill>
                <a:effectLst/>
                <a:latin typeface="+mn-lt"/>
                <a:ea typeface="+mn-ea"/>
                <a:cs typeface="+mn-cs"/>
              </a:rPr>
              <a:t>obj</a:t>
            </a:r>
            <a:r>
              <a:rPr lang="en-GB" sz="2000" b="0" i="0" kern="1200" baseline="0" dirty="0">
                <a:solidFill>
                  <a:schemeClr val="tx2"/>
                </a:solidFill>
                <a:effectLst/>
                <a:latin typeface="+mn-lt"/>
                <a:ea typeface="+mn-ea"/>
                <a:cs typeface="+mn-cs"/>
              </a:rPr>
              <a:t> folder, with names like (for C#) &lt;view name&gt;.</a:t>
            </a:r>
            <a:r>
              <a:rPr lang="en-GB" sz="2000" b="0" i="0" kern="1200" baseline="0" dirty="0" err="1">
                <a:solidFill>
                  <a:schemeClr val="tx2"/>
                </a:solidFill>
                <a:effectLst/>
                <a:latin typeface="+mn-lt"/>
                <a:ea typeface="+mn-ea"/>
                <a:cs typeface="+mn-cs"/>
              </a:rPr>
              <a:t>g.cs</a:t>
            </a:r>
            <a:endParaRPr lang="en-GB" sz="2000" b="0" i="0" kern="1200" baseline="0" dirty="0">
              <a:solidFill>
                <a:schemeClr val="tx2"/>
              </a:solidFill>
              <a:effectLst/>
              <a:latin typeface="+mn-lt"/>
              <a:ea typeface="+mn-ea"/>
              <a:cs typeface="+mn-cs"/>
            </a:endParaRPr>
          </a:p>
          <a:p>
            <a:pPr lvl="1"/>
            <a:r>
              <a:rPr lang="en-GB" sz="2000" b="0" i="0" kern="1200" baseline="0" dirty="0">
                <a:solidFill>
                  <a:schemeClr val="tx2"/>
                </a:solidFill>
                <a:effectLst/>
                <a:latin typeface="+mn-lt"/>
                <a:ea typeface="+mn-ea"/>
                <a:cs typeface="+mn-cs"/>
              </a:rPr>
              <a:t>The generated code includes a handler for your page's </a:t>
            </a:r>
            <a:r>
              <a:rPr lang="en-GB" sz="2000" b="1" i="0" u="none" strike="noStrike" kern="1200" baseline="0" dirty="0">
                <a:solidFill>
                  <a:schemeClr val="tx2"/>
                </a:solidFill>
                <a:effectLst/>
                <a:latin typeface="+mn-lt"/>
                <a:ea typeface="+mn-ea"/>
                <a:cs typeface="+mn-cs"/>
              </a:rPr>
              <a:t>Loading</a:t>
            </a:r>
            <a:r>
              <a:rPr lang="en-GB" sz="2000" b="0" i="0" kern="1200" baseline="0" dirty="0">
                <a:solidFill>
                  <a:schemeClr val="tx2"/>
                </a:solidFill>
                <a:effectLst/>
                <a:latin typeface="+mn-lt"/>
                <a:ea typeface="+mn-ea"/>
                <a:cs typeface="+mn-cs"/>
              </a:rPr>
              <a:t> event</a:t>
            </a:r>
          </a:p>
          <a:p>
            <a:pPr lvl="1"/>
            <a:r>
              <a:rPr lang="en-GB" sz="2000" b="0" i="0" kern="1200" baseline="0" dirty="0">
                <a:solidFill>
                  <a:schemeClr val="tx2"/>
                </a:solidFill>
                <a:effectLst/>
                <a:latin typeface="+mn-lt"/>
                <a:ea typeface="+mn-ea"/>
                <a:cs typeface="+mn-cs"/>
              </a:rPr>
              <a:t>That handler calls the </a:t>
            </a:r>
            <a:r>
              <a:rPr lang="en-GB" sz="2000" b="1" i="0" kern="1200" baseline="0" dirty="0">
                <a:solidFill>
                  <a:schemeClr val="tx2"/>
                </a:solidFill>
                <a:effectLst/>
                <a:latin typeface="+mn-lt"/>
                <a:ea typeface="+mn-ea"/>
                <a:cs typeface="+mn-cs"/>
              </a:rPr>
              <a:t>Initialize</a:t>
            </a:r>
            <a:r>
              <a:rPr lang="en-GB" sz="2000" b="0" i="0" kern="1200" baseline="0" dirty="0">
                <a:solidFill>
                  <a:schemeClr val="tx2"/>
                </a:solidFill>
                <a:effectLst/>
                <a:latin typeface="+mn-lt"/>
                <a:ea typeface="+mn-ea"/>
                <a:cs typeface="+mn-cs"/>
              </a:rPr>
              <a:t> method on a generated class that </a:t>
            </a:r>
            <a:r>
              <a:rPr lang="en-GB" sz="2000" b="0" i="0" kern="1200" baseline="0" dirty="0" err="1">
                <a:solidFill>
                  <a:schemeClr val="tx2"/>
                </a:solidFill>
                <a:effectLst/>
                <a:latin typeface="+mn-lt"/>
                <a:ea typeface="+mn-ea"/>
                <a:cs typeface="+mn-cs"/>
              </a:rPr>
              <a:t>represent's</a:t>
            </a:r>
            <a:r>
              <a:rPr lang="en-GB" sz="2000" b="0" i="0" kern="1200" baseline="0" dirty="0">
                <a:solidFill>
                  <a:schemeClr val="tx2"/>
                </a:solidFill>
                <a:effectLst/>
                <a:latin typeface="+mn-lt"/>
                <a:ea typeface="+mn-ea"/>
                <a:cs typeface="+mn-cs"/>
              </a:rPr>
              <a:t> your page's bindings</a:t>
            </a:r>
          </a:p>
          <a:p>
            <a:pPr lvl="1"/>
            <a:r>
              <a:rPr lang="en-GB" sz="2000" b="1" i="0" kern="1200" baseline="0" dirty="0">
                <a:solidFill>
                  <a:schemeClr val="tx2"/>
                </a:solidFill>
                <a:effectLst/>
                <a:latin typeface="+mn-lt"/>
                <a:ea typeface="+mn-ea"/>
                <a:cs typeface="+mn-cs"/>
              </a:rPr>
              <a:t>Initialize</a:t>
            </a:r>
            <a:r>
              <a:rPr lang="en-GB" sz="2000" b="0" i="0" kern="1200" baseline="0" dirty="0">
                <a:solidFill>
                  <a:schemeClr val="tx2"/>
                </a:solidFill>
                <a:effectLst/>
                <a:latin typeface="+mn-lt"/>
                <a:ea typeface="+mn-ea"/>
                <a:cs typeface="+mn-cs"/>
              </a:rPr>
              <a:t> in turn calls </a:t>
            </a:r>
            <a:r>
              <a:rPr lang="en-GB" sz="2000" b="1" i="0" kern="1200" baseline="0" dirty="0">
                <a:solidFill>
                  <a:schemeClr val="tx2"/>
                </a:solidFill>
                <a:effectLst/>
                <a:latin typeface="+mn-lt"/>
                <a:ea typeface="+mn-ea"/>
                <a:cs typeface="+mn-cs"/>
              </a:rPr>
              <a:t>Update</a:t>
            </a:r>
            <a:r>
              <a:rPr lang="en-GB" sz="2000" b="0" i="0" kern="1200" baseline="0" dirty="0">
                <a:solidFill>
                  <a:schemeClr val="tx2"/>
                </a:solidFill>
                <a:effectLst/>
                <a:latin typeface="+mn-lt"/>
                <a:ea typeface="+mn-ea"/>
                <a:cs typeface="+mn-cs"/>
              </a:rPr>
              <a:t> to begin moving data between the binding source and the target</a:t>
            </a:r>
          </a:p>
        </p:txBody>
      </p:sp>
      <p:sp>
        <p:nvSpPr>
          <p:cNvPr id="4" name="Footer Placeholder 3">
            <a:extLst>
              <a:ext uri="{FF2B5EF4-FFF2-40B4-BE49-F238E27FC236}">
                <a16:creationId xmlns="" xmlns:a16="http://schemas.microsoft.com/office/drawing/2014/main" id="{6F8AFA8A-1041-4D99-B909-2C041B1AFFC4}"/>
              </a:ext>
            </a:extLst>
          </p:cNvPr>
          <p:cNvSpPr>
            <a:spLocks noGrp="1"/>
          </p:cNvSpPr>
          <p:nvPr>
            <p:ph type="ftr" sz="quarter" idx="11"/>
          </p:nvPr>
        </p:nvSpPr>
        <p:spPr/>
        <p:txBody>
          <a:bodyPr/>
          <a:lstStyle/>
          <a:p>
            <a:r>
              <a:rPr lang="en-IE"/>
              <a:t>Data Binding</a:t>
            </a:r>
          </a:p>
        </p:txBody>
      </p:sp>
      <p:sp>
        <p:nvSpPr>
          <p:cNvPr id="5" name="Slide Number Placeholder 4">
            <a:extLst>
              <a:ext uri="{FF2B5EF4-FFF2-40B4-BE49-F238E27FC236}">
                <a16:creationId xmlns="" xmlns:a16="http://schemas.microsoft.com/office/drawing/2014/main" id="{F7045FC9-3672-48C9-8EBE-9812434597DF}"/>
              </a:ext>
            </a:extLst>
          </p:cNvPr>
          <p:cNvSpPr>
            <a:spLocks noGrp="1"/>
          </p:cNvSpPr>
          <p:nvPr>
            <p:ph type="sldNum" sz="quarter" idx="12"/>
          </p:nvPr>
        </p:nvSpPr>
        <p:spPr/>
        <p:txBody>
          <a:bodyPr/>
          <a:lstStyle/>
          <a:p>
            <a:fld id="{E08B87CB-EE56-4C23-8574-C38ACB093D07}" type="slidenum">
              <a:rPr lang="en-IE" smtClean="0"/>
              <a:t>13</a:t>
            </a:fld>
            <a:endParaRPr lang="en-IE"/>
          </a:p>
        </p:txBody>
      </p:sp>
    </p:spTree>
    <p:extLst>
      <p:ext uri="{BB962C8B-B14F-4D97-AF65-F5344CB8AC3E}">
        <p14:creationId xmlns:p14="http://schemas.microsoft.com/office/powerpoint/2010/main" val="8999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2A749-0940-445E-BA02-4476D80BA320}"/>
              </a:ext>
            </a:extLst>
          </p:cNvPr>
          <p:cNvSpPr>
            <a:spLocks noGrp="1"/>
          </p:cNvSpPr>
          <p:nvPr>
            <p:ph type="title"/>
          </p:nvPr>
        </p:nvSpPr>
        <p:spPr/>
        <p:txBody>
          <a:bodyPr/>
          <a:lstStyle/>
          <a:p>
            <a:r>
              <a:rPr lang="en-US" dirty="0"/>
              <a:t>Asynchronous</a:t>
            </a:r>
            <a:r>
              <a:rPr lang="en-US" baseline="0" dirty="0"/>
              <a:t> Data Loading</a:t>
            </a:r>
            <a:endParaRPr lang="en-IE" dirty="0"/>
          </a:p>
        </p:txBody>
      </p:sp>
      <p:sp>
        <p:nvSpPr>
          <p:cNvPr id="3" name="Content Placeholder 2">
            <a:extLst>
              <a:ext uri="{FF2B5EF4-FFF2-40B4-BE49-F238E27FC236}">
                <a16:creationId xmlns="" xmlns:a16="http://schemas.microsoft.com/office/drawing/2014/main" id="{A2D51801-FFA2-4FD4-A34C-908F0926AABB}"/>
              </a:ext>
            </a:extLst>
          </p:cNvPr>
          <p:cNvSpPr>
            <a:spLocks noGrp="1"/>
          </p:cNvSpPr>
          <p:nvPr>
            <p:ph idx="1"/>
          </p:nvPr>
        </p:nvSpPr>
        <p:spPr/>
        <p:txBody>
          <a:bodyPr>
            <a:normAutofit fontScale="92500"/>
          </a:bodyPr>
          <a:lstStyle/>
          <a:p>
            <a:pPr lvl="1"/>
            <a:r>
              <a:rPr lang="en-GB" sz="2000" b="1" i="0" kern="1200" baseline="0" dirty="0">
                <a:solidFill>
                  <a:schemeClr val="tx2"/>
                </a:solidFill>
                <a:effectLst/>
                <a:latin typeface="+mn-lt"/>
                <a:ea typeface="+mn-ea"/>
                <a:cs typeface="+mn-cs"/>
              </a:rPr>
              <a:t>Loading</a:t>
            </a:r>
            <a:r>
              <a:rPr lang="en-GB" sz="2000" b="0" i="0" kern="1200" baseline="0" dirty="0">
                <a:solidFill>
                  <a:schemeClr val="tx2"/>
                </a:solidFill>
                <a:effectLst/>
                <a:latin typeface="+mn-lt"/>
                <a:ea typeface="+mn-ea"/>
                <a:cs typeface="+mn-cs"/>
              </a:rPr>
              <a:t> is raised just before the first measure pass of the page or user control</a:t>
            </a:r>
          </a:p>
          <a:p>
            <a:pPr lvl="1"/>
            <a:r>
              <a:rPr lang="en-GB" sz="2000" b="0" i="0" kern="1200" baseline="0" dirty="0">
                <a:solidFill>
                  <a:schemeClr val="tx2"/>
                </a:solidFill>
                <a:effectLst/>
                <a:latin typeface="+mn-lt"/>
                <a:ea typeface="+mn-ea"/>
                <a:cs typeface="+mn-cs"/>
              </a:rPr>
              <a:t>So if your data is loaded asynchronously it may not be ready by the time </a:t>
            </a:r>
            <a:r>
              <a:rPr lang="en-GB" sz="2000" b="1" i="0" kern="1200" baseline="0" dirty="0">
                <a:solidFill>
                  <a:schemeClr val="tx2"/>
                </a:solidFill>
                <a:effectLst/>
                <a:latin typeface="+mn-lt"/>
                <a:ea typeface="+mn-ea"/>
                <a:cs typeface="+mn-cs"/>
              </a:rPr>
              <a:t>Initialize</a:t>
            </a:r>
            <a:r>
              <a:rPr lang="en-GB" sz="2000" b="0" i="0" kern="1200" baseline="0" dirty="0">
                <a:solidFill>
                  <a:schemeClr val="tx2"/>
                </a:solidFill>
                <a:effectLst/>
                <a:latin typeface="+mn-lt"/>
                <a:ea typeface="+mn-ea"/>
                <a:cs typeface="+mn-cs"/>
              </a:rPr>
              <a:t> is called</a:t>
            </a:r>
          </a:p>
          <a:p>
            <a:pPr lvl="1"/>
            <a:r>
              <a:rPr lang="en-GB" sz="2000" b="0" i="0" kern="1200" baseline="0" dirty="0">
                <a:solidFill>
                  <a:schemeClr val="tx2"/>
                </a:solidFill>
                <a:effectLst/>
                <a:latin typeface="+mn-lt"/>
                <a:ea typeface="+mn-ea"/>
                <a:cs typeface="+mn-cs"/>
              </a:rPr>
              <a:t>After you've loaded data, you can force one-time bindings to be initialized by calling </a:t>
            </a:r>
            <a:r>
              <a:rPr lang="en-GB" sz="2000" b="0" i="0" kern="1200" baseline="0" dirty="0" err="1">
                <a:solidFill>
                  <a:schemeClr val="tx2"/>
                </a:solidFill>
                <a:effectLst/>
                <a:latin typeface="+mn-lt"/>
                <a:ea typeface="+mn-ea"/>
                <a:cs typeface="+mn-cs"/>
              </a:rPr>
              <a:t>this.Bindings.Update</a:t>
            </a:r>
            <a:r>
              <a:rPr lang="en-GB" sz="2000" b="0" i="0" kern="1200" baseline="0" dirty="0">
                <a:solidFill>
                  <a:schemeClr val="tx2"/>
                </a:solidFill>
                <a:effectLst/>
                <a:latin typeface="+mn-lt"/>
                <a:ea typeface="+mn-ea"/>
                <a:cs typeface="+mn-cs"/>
              </a:rPr>
              <a:t>();</a:t>
            </a:r>
          </a:p>
          <a:p>
            <a:pPr lvl="0"/>
            <a:r>
              <a:rPr lang="en-GB" sz="2000" b="1" i="0" kern="1200" baseline="0" dirty="0">
                <a:solidFill>
                  <a:schemeClr val="tx2"/>
                </a:solidFill>
                <a:effectLst/>
                <a:latin typeface="+mn-lt"/>
                <a:ea typeface="+mn-ea"/>
                <a:cs typeface="+mn-cs"/>
              </a:rPr>
              <a:t>Limitations</a:t>
            </a:r>
            <a:endParaRPr lang="en-IE" dirty="0"/>
          </a:p>
          <a:p>
            <a:pPr lvl="1"/>
            <a:r>
              <a:rPr lang="en-GB" sz="2000" b="1" i="0" kern="1200" baseline="0" dirty="0">
                <a:solidFill>
                  <a:schemeClr val="tx2"/>
                </a:solidFill>
                <a:effectLst/>
                <a:latin typeface="+mn-lt"/>
                <a:ea typeface="+mn-ea"/>
                <a:cs typeface="+mn-cs"/>
              </a:rPr>
              <a:t>{</a:t>
            </a:r>
            <a:r>
              <a:rPr lang="en-GB" sz="2000" b="1" i="0" kern="1200" baseline="0" dirty="0" err="1">
                <a:solidFill>
                  <a:schemeClr val="tx2"/>
                </a:solidFill>
                <a:effectLst/>
                <a:latin typeface="+mn-lt"/>
                <a:ea typeface="+mn-ea"/>
                <a:cs typeface="+mn-cs"/>
              </a:rPr>
              <a:t>x:Bind</a:t>
            </a:r>
            <a:r>
              <a:rPr lang="en-GB" sz="2000" b="1" i="0" kern="1200" baseline="0" dirty="0">
                <a:solidFill>
                  <a:schemeClr val="tx2"/>
                </a:solidFill>
                <a:effectLst/>
                <a:latin typeface="+mn-lt"/>
                <a:ea typeface="+mn-ea"/>
                <a:cs typeface="+mn-cs"/>
              </a:rPr>
              <a:t>}</a:t>
            </a:r>
            <a:r>
              <a:rPr lang="en-GB" sz="2000" b="0" i="0" kern="1200" baseline="0" dirty="0">
                <a:solidFill>
                  <a:schemeClr val="tx2"/>
                </a:solidFill>
                <a:effectLst/>
                <a:latin typeface="+mn-lt"/>
                <a:ea typeface="+mn-ea"/>
                <a:cs typeface="+mn-cs"/>
              </a:rPr>
              <a:t> is not suited to late-bound scenarios, such as navigating the dictionary structure of a JSON object, nor duck typing which is a weak form of typing based on lexical matches on property names ("if it walks, swims, and quacks like a duck then it's a duck"). With duck typing, a binding to the Age property would be equally satisfied with a Person or a Wine object. For these scenarios, use </a:t>
            </a:r>
            <a:r>
              <a:rPr lang="en-GB" sz="2000" b="1" i="0" kern="1200" baseline="0" dirty="0">
                <a:solidFill>
                  <a:schemeClr val="tx2"/>
                </a:solidFill>
                <a:effectLst/>
                <a:latin typeface="+mn-lt"/>
                <a:ea typeface="+mn-ea"/>
                <a:cs typeface="+mn-cs"/>
              </a:rPr>
              <a:t>{Binding}</a:t>
            </a:r>
            <a:endParaRPr lang="en-GB" sz="2000" b="0" i="0" kern="1200" baseline="0" dirty="0">
              <a:solidFill>
                <a:schemeClr val="tx2"/>
              </a:solidFill>
              <a:effectLst/>
              <a:latin typeface="+mn-lt"/>
              <a:ea typeface="+mn-ea"/>
              <a:cs typeface="+mn-cs"/>
            </a:endParaRPr>
          </a:p>
        </p:txBody>
      </p:sp>
      <p:sp>
        <p:nvSpPr>
          <p:cNvPr id="4" name="Footer Placeholder 3">
            <a:extLst>
              <a:ext uri="{FF2B5EF4-FFF2-40B4-BE49-F238E27FC236}">
                <a16:creationId xmlns="" xmlns:a16="http://schemas.microsoft.com/office/drawing/2014/main" id="{704C1454-3634-467C-9BE6-6EDBFE355817}"/>
              </a:ext>
            </a:extLst>
          </p:cNvPr>
          <p:cNvSpPr>
            <a:spLocks noGrp="1"/>
          </p:cNvSpPr>
          <p:nvPr>
            <p:ph type="ftr" sz="quarter" idx="11"/>
          </p:nvPr>
        </p:nvSpPr>
        <p:spPr/>
        <p:txBody>
          <a:bodyPr/>
          <a:lstStyle/>
          <a:p>
            <a:r>
              <a:rPr lang="en-IE"/>
              <a:t>Data Binding</a:t>
            </a:r>
          </a:p>
        </p:txBody>
      </p:sp>
      <p:sp>
        <p:nvSpPr>
          <p:cNvPr id="5" name="Slide Number Placeholder 4">
            <a:extLst>
              <a:ext uri="{FF2B5EF4-FFF2-40B4-BE49-F238E27FC236}">
                <a16:creationId xmlns="" xmlns:a16="http://schemas.microsoft.com/office/drawing/2014/main" id="{ED731036-1D45-49D9-8C79-B21F01B10646}"/>
              </a:ext>
            </a:extLst>
          </p:cNvPr>
          <p:cNvSpPr>
            <a:spLocks noGrp="1"/>
          </p:cNvSpPr>
          <p:nvPr>
            <p:ph type="sldNum" sz="quarter" idx="12"/>
          </p:nvPr>
        </p:nvSpPr>
        <p:spPr/>
        <p:txBody>
          <a:bodyPr/>
          <a:lstStyle/>
          <a:p>
            <a:fld id="{E08B87CB-EE56-4C23-8574-C38ACB093D07}" type="slidenum">
              <a:rPr lang="en-IE" smtClean="0"/>
              <a:t>14</a:t>
            </a:fld>
            <a:endParaRPr lang="en-IE"/>
          </a:p>
        </p:txBody>
      </p:sp>
    </p:spTree>
    <p:extLst>
      <p:ext uri="{BB962C8B-B14F-4D97-AF65-F5344CB8AC3E}">
        <p14:creationId xmlns:p14="http://schemas.microsoft.com/office/powerpoint/2010/main" val="298328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4058A7-A8AA-477B-AC9B-348888B37CBA}"/>
              </a:ext>
            </a:extLst>
          </p:cNvPr>
          <p:cNvSpPr>
            <a:spLocks noGrp="1"/>
          </p:cNvSpPr>
          <p:nvPr>
            <p:ph type="title"/>
          </p:nvPr>
        </p:nvSpPr>
        <p:spPr/>
        <p:txBody>
          <a:bodyPr/>
          <a:lstStyle/>
          <a:p>
            <a:r>
              <a:rPr lang="en-US" dirty="0"/>
              <a:t>Binding Functions</a:t>
            </a:r>
            <a:endParaRPr lang="en-IE" dirty="0"/>
          </a:p>
        </p:txBody>
      </p:sp>
      <p:sp>
        <p:nvSpPr>
          <p:cNvPr id="3" name="Content Placeholder 2">
            <a:extLst>
              <a:ext uri="{FF2B5EF4-FFF2-40B4-BE49-F238E27FC236}">
                <a16:creationId xmlns="" xmlns:a16="http://schemas.microsoft.com/office/drawing/2014/main" id="{E4868925-1C2D-49C7-B565-82957C135651}"/>
              </a:ext>
            </a:extLst>
          </p:cNvPr>
          <p:cNvSpPr>
            <a:spLocks noGrp="1"/>
          </p:cNvSpPr>
          <p:nvPr>
            <p:ph idx="1"/>
          </p:nvPr>
        </p:nvSpPr>
        <p:spPr/>
        <p:txBody>
          <a:bodyPr/>
          <a:lstStyle/>
          <a:p>
            <a:r>
              <a:rPr lang="en-US" dirty="0"/>
              <a:t>To use functions with {</a:t>
            </a:r>
            <a:r>
              <a:rPr lang="en-US" dirty="0" err="1"/>
              <a:t>x:Bind</a:t>
            </a:r>
            <a:r>
              <a:rPr lang="en-US" dirty="0"/>
              <a:t>}</a:t>
            </a:r>
            <a:r>
              <a:rPr lang="en-US" baseline="0" dirty="0"/>
              <a:t> – minimum SDK version must be 14393 </a:t>
            </a:r>
          </a:p>
          <a:p>
            <a:pPr lvl="1"/>
            <a:r>
              <a:rPr lang="en-US" dirty="0"/>
              <a:t>Can’t use functions when your</a:t>
            </a:r>
            <a:r>
              <a:rPr lang="en-US" baseline="0" dirty="0"/>
              <a:t> app targets earlier versions of Windows 10</a:t>
            </a:r>
          </a:p>
          <a:p>
            <a:pPr lvl="0"/>
            <a:r>
              <a:rPr lang="en-GB" sz="2000" b="0" i="0" kern="1200" baseline="0" dirty="0">
                <a:solidFill>
                  <a:schemeClr val="tx2"/>
                </a:solidFill>
                <a:effectLst/>
                <a:latin typeface="+mn-lt"/>
                <a:ea typeface="+mn-ea"/>
                <a:cs typeface="+mn-cs"/>
              </a:rPr>
              <a:t>Example: the background and foreground of the item are bound to functions to do conversion based on the colour parameter</a:t>
            </a:r>
          </a:p>
        </p:txBody>
      </p:sp>
      <p:sp>
        <p:nvSpPr>
          <p:cNvPr id="4" name="Footer Placeholder 3">
            <a:extLst>
              <a:ext uri="{FF2B5EF4-FFF2-40B4-BE49-F238E27FC236}">
                <a16:creationId xmlns="" xmlns:a16="http://schemas.microsoft.com/office/drawing/2014/main" id="{17D1635F-CE67-4D7E-83D4-68DD8A6DCD09}"/>
              </a:ext>
            </a:extLst>
          </p:cNvPr>
          <p:cNvSpPr>
            <a:spLocks noGrp="1"/>
          </p:cNvSpPr>
          <p:nvPr>
            <p:ph type="ftr" sz="quarter" idx="11"/>
          </p:nvPr>
        </p:nvSpPr>
        <p:spPr/>
        <p:txBody>
          <a:bodyPr/>
          <a:lstStyle/>
          <a:p>
            <a:r>
              <a:rPr lang="en-IE"/>
              <a:t>Data Binding</a:t>
            </a:r>
          </a:p>
        </p:txBody>
      </p:sp>
      <p:sp>
        <p:nvSpPr>
          <p:cNvPr id="5" name="Slide Number Placeholder 4">
            <a:extLst>
              <a:ext uri="{FF2B5EF4-FFF2-40B4-BE49-F238E27FC236}">
                <a16:creationId xmlns="" xmlns:a16="http://schemas.microsoft.com/office/drawing/2014/main" id="{19A014AC-575B-4A35-AC2E-AC40A0D2D9C6}"/>
              </a:ext>
            </a:extLst>
          </p:cNvPr>
          <p:cNvSpPr>
            <a:spLocks noGrp="1"/>
          </p:cNvSpPr>
          <p:nvPr>
            <p:ph type="sldNum" sz="quarter" idx="12"/>
          </p:nvPr>
        </p:nvSpPr>
        <p:spPr/>
        <p:txBody>
          <a:bodyPr/>
          <a:lstStyle/>
          <a:p>
            <a:fld id="{E08B87CB-EE56-4C23-8574-C38ACB093D07}" type="slidenum">
              <a:rPr lang="en-IE" smtClean="0"/>
              <a:t>15</a:t>
            </a:fld>
            <a:endParaRPr lang="en-IE"/>
          </a:p>
        </p:txBody>
      </p:sp>
      <p:sp>
        <p:nvSpPr>
          <p:cNvPr id="6" name="Rectangle 5">
            <a:extLst>
              <a:ext uri="{FF2B5EF4-FFF2-40B4-BE49-F238E27FC236}">
                <a16:creationId xmlns="" xmlns:a16="http://schemas.microsoft.com/office/drawing/2014/main" id="{1E31BB34-5458-47F1-B740-E47F7F026591}"/>
              </a:ext>
            </a:extLst>
          </p:cNvPr>
          <p:cNvSpPr/>
          <p:nvPr/>
        </p:nvSpPr>
        <p:spPr>
          <a:xfrm>
            <a:off x="975360" y="4086860"/>
            <a:ext cx="10688320" cy="1754326"/>
          </a:xfrm>
          <a:prstGeom prst="rect">
            <a:avLst/>
          </a:prstGeom>
        </p:spPr>
        <p:txBody>
          <a:bodyPr wrap="square">
            <a:spAutoFit/>
          </a:bodyPr>
          <a:lstStyle/>
          <a:p>
            <a:r>
              <a:rPr lang="en-IE" dirty="0">
                <a:solidFill>
                  <a:srgbClr val="0101FD"/>
                </a:solidFill>
                <a:latin typeface="Consolas" panose="020B0609020204030204" pitchFamily="49" charset="0"/>
              </a:rPr>
              <a:t>&lt;</a:t>
            </a:r>
            <a:r>
              <a:rPr lang="en-IE" dirty="0" err="1">
                <a:solidFill>
                  <a:srgbClr val="0101FD"/>
                </a:solidFill>
                <a:latin typeface="Consolas" panose="020B0609020204030204" pitchFamily="49" charset="0"/>
              </a:rPr>
              <a:t>DataTemplate</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x:DataType</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"local:ColorEntry"</a:t>
            </a:r>
            <a:r>
              <a:rPr lang="en-IE" dirty="0">
                <a:solidFill>
                  <a:srgbClr val="0101FD"/>
                </a:solidFill>
                <a:latin typeface="Consolas" panose="020B0609020204030204" pitchFamily="49" charset="0"/>
              </a:rPr>
              <a:t>&gt;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&lt;Grid </a:t>
            </a:r>
            <a:r>
              <a:rPr lang="en-IE" dirty="0">
                <a:solidFill>
                  <a:srgbClr val="FF0000"/>
                </a:solidFill>
                <a:latin typeface="Consolas" panose="020B0609020204030204" pitchFamily="49" charset="0"/>
              </a:rPr>
              <a:t>Background</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x:Bind</a:t>
            </a:r>
            <a:r>
              <a:rPr lang="en-IE" dirty="0">
                <a:solidFill>
                  <a:srgbClr val="A31515"/>
                </a:solidFill>
                <a:latin typeface="Consolas" panose="020B0609020204030204" pitchFamily="49" charset="0"/>
              </a:rPr>
              <a:t> </a:t>
            </a:r>
            <a:r>
              <a:rPr lang="en-IE" dirty="0" err="1">
                <a:solidFill>
                  <a:srgbClr val="A31515"/>
                </a:solidFill>
                <a:latin typeface="Consolas" panose="020B0609020204030204" pitchFamily="49" charset="0"/>
              </a:rPr>
              <a:t>Brushify</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Color</a:t>
            </a:r>
            <a:r>
              <a:rPr lang="en-IE" dirty="0">
                <a:solidFill>
                  <a:srgbClr val="A31515"/>
                </a:solidFill>
                <a:latin typeface="Consolas" panose="020B0609020204030204" pitchFamily="49" charset="0"/>
              </a:rPr>
              <a:t>)}"</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Width</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"240"</a:t>
            </a:r>
            <a:r>
              <a:rPr lang="en-IE" dirty="0">
                <a:solidFill>
                  <a:srgbClr val="0101FD"/>
                </a:solidFill>
                <a:latin typeface="Consolas" panose="020B0609020204030204" pitchFamily="49" charset="0"/>
              </a:rPr>
              <a:t>&gt;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&lt;</a:t>
            </a:r>
            <a:r>
              <a:rPr lang="en-IE" dirty="0" err="1">
                <a:solidFill>
                  <a:srgbClr val="0101FD"/>
                </a:solidFill>
                <a:latin typeface="Consolas" panose="020B0609020204030204" pitchFamily="49" charset="0"/>
              </a:rPr>
              <a:t>TextBlock</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Text</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x:Bind</a:t>
            </a:r>
            <a:r>
              <a:rPr lang="en-IE" dirty="0">
                <a:solidFill>
                  <a:srgbClr val="A31515"/>
                </a:solidFill>
                <a:latin typeface="Consolas" panose="020B0609020204030204" pitchFamily="49" charset="0"/>
              </a:rPr>
              <a:t> </a:t>
            </a:r>
            <a:r>
              <a:rPr lang="en-IE" dirty="0" err="1">
                <a:solidFill>
                  <a:srgbClr val="A31515"/>
                </a:solidFill>
                <a:latin typeface="Consolas" panose="020B0609020204030204" pitchFamily="49" charset="0"/>
              </a:rPr>
              <a:t>ColorName</a:t>
            </a:r>
            <a:r>
              <a:rPr lang="en-IE" dirty="0">
                <a:solidFill>
                  <a:srgbClr val="A31515"/>
                </a:solidFill>
                <a:latin typeface="Consolas" panose="020B0609020204030204" pitchFamily="49" charset="0"/>
              </a:rPr>
              <a:t>}"</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Foreground</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x:Bind</a:t>
            </a:r>
            <a:r>
              <a:rPr lang="en-IE" dirty="0">
                <a:solidFill>
                  <a:srgbClr val="A31515"/>
                </a:solidFill>
                <a:latin typeface="Consolas" panose="020B0609020204030204" pitchFamily="49" charset="0"/>
              </a:rPr>
              <a:t> </a:t>
            </a:r>
            <a:r>
              <a:rPr lang="en-IE" dirty="0" err="1">
                <a:solidFill>
                  <a:srgbClr val="A31515"/>
                </a:solidFill>
                <a:latin typeface="Consolas" panose="020B0609020204030204" pitchFamily="49" charset="0"/>
              </a:rPr>
              <a:t>TextColor</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Color</a:t>
            </a:r>
            <a:r>
              <a:rPr lang="en-IE" dirty="0">
                <a:solidFill>
                  <a:srgbClr val="A31515"/>
                </a:solidFill>
                <a:latin typeface="Consolas" panose="020B0609020204030204" pitchFamily="49" charset="0"/>
              </a:rPr>
              <a:t>)}“</a:t>
            </a:r>
          </a:p>
          <a:p>
            <a:r>
              <a:rPr lang="en-IE" dirty="0">
                <a:solidFill>
                  <a:srgbClr val="A31515"/>
                </a:solidFill>
                <a:latin typeface="Consolas" panose="020B0609020204030204" pitchFamily="49" charset="0"/>
              </a:rPr>
              <a:t>              </a:t>
            </a:r>
            <a:r>
              <a:rPr lang="en-IE" dirty="0">
                <a:solidFill>
                  <a:srgbClr val="0101FD"/>
                </a:solidFill>
                <a:latin typeface="Consolas" panose="020B0609020204030204" pitchFamily="49" charset="0"/>
              </a:rPr>
              <a:t> </a:t>
            </a:r>
            <a:r>
              <a:rPr lang="en-IE" dirty="0">
                <a:solidFill>
                  <a:srgbClr val="FF0000"/>
                </a:solidFill>
                <a:latin typeface="Consolas" panose="020B0609020204030204" pitchFamily="49" charset="0"/>
              </a:rPr>
              <a:t>Margin</a:t>
            </a:r>
            <a:r>
              <a:rPr lang="en-IE" dirty="0">
                <a:solidFill>
                  <a:srgbClr val="0101FD"/>
                </a:solidFill>
                <a:latin typeface="Consolas" panose="020B0609020204030204" pitchFamily="49" charset="0"/>
              </a:rPr>
              <a:t>=</a:t>
            </a:r>
            <a:r>
              <a:rPr lang="en-IE" dirty="0">
                <a:solidFill>
                  <a:srgbClr val="A31515"/>
                </a:solidFill>
                <a:latin typeface="Consolas" panose="020B0609020204030204" pitchFamily="49" charset="0"/>
              </a:rPr>
              <a:t>"10,5"</a:t>
            </a:r>
            <a:r>
              <a:rPr lang="en-IE" dirty="0">
                <a:solidFill>
                  <a:srgbClr val="0101FD"/>
                </a:solidFill>
                <a:latin typeface="Consolas" panose="020B0609020204030204" pitchFamily="49" charset="0"/>
              </a:rPr>
              <a:t> /&gt;</a:t>
            </a:r>
            <a:r>
              <a:rPr lang="en-IE" dirty="0">
                <a:solidFill>
                  <a:srgbClr val="222222"/>
                </a:solidFill>
                <a:latin typeface="Consolas" panose="020B0609020204030204" pitchFamily="49" charset="0"/>
              </a:rPr>
              <a:t> </a:t>
            </a:r>
          </a:p>
          <a:p>
            <a:r>
              <a:rPr lang="en-IE" dirty="0">
                <a:solidFill>
                  <a:srgbClr val="222222"/>
                </a:solidFill>
                <a:latin typeface="Consolas" panose="020B0609020204030204" pitchFamily="49" charset="0"/>
              </a:rPr>
              <a:t>    </a:t>
            </a:r>
            <a:r>
              <a:rPr lang="en-IE" dirty="0">
                <a:solidFill>
                  <a:srgbClr val="0101FD"/>
                </a:solidFill>
                <a:latin typeface="Consolas" panose="020B0609020204030204" pitchFamily="49" charset="0"/>
              </a:rPr>
              <a:t>&lt;/Grid&gt;</a:t>
            </a:r>
            <a:r>
              <a:rPr lang="en-IE" dirty="0">
                <a:solidFill>
                  <a:srgbClr val="222222"/>
                </a:solidFill>
                <a:latin typeface="Consolas" panose="020B0609020204030204" pitchFamily="49" charset="0"/>
              </a:rPr>
              <a:t> </a:t>
            </a:r>
          </a:p>
          <a:p>
            <a:r>
              <a:rPr lang="en-IE" dirty="0">
                <a:solidFill>
                  <a:srgbClr val="0101FD"/>
                </a:solidFill>
                <a:latin typeface="Consolas" panose="020B0609020204030204" pitchFamily="49" charset="0"/>
              </a:rPr>
              <a:t>&lt;/</a:t>
            </a:r>
            <a:r>
              <a:rPr lang="en-IE" dirty="0" err="1">
                <a:solidFill>
                  <a:srgbClr val="0101FD"/>
                </a:solidFill>
                <a:latin typeface="Consolas" panose="020B0609020204030204" pitchFamily="49" charset="0"/>
              </a:rPr>
              <a:t>DataTemplate</a:t>
            </a:r>
            <a:r>
              <a:rPr lang="en-IE" dirty="0">
                <a:solidFill>
                  <a:srgbClr val="0101FD"/>
                </a:solidFill>
                <a:latin typeface="Consolas" panose="020B0609020204030204" pitchFamily="49" charset="0"/>
              </a:rPr>
              <a:t>&gt;</a:t>
            </a:r>
            <a:endParaRPr lang="en-IE" dirty="0"/>
          </a:p>
        </p:txBody>
      </p:sp>
    </p:spTree>
    <p:extLst>
      <p:ext uri="{BB962C8B-B14F-4D97-AF65-F5344CB8AC3E}">
        <p14:creationId xmlns:p14="http://schemas.microsoft.com/office/powerpoint/2010/main" val="172044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2F8187-4BC5-4D47-BAB4-AC7286CCD380}"/>
              </a:ext>
            </a:extLst>
          </p:cNvPr>
          <p:cNvSpPr>
            <a:spLocks noGrp="1"/>
          </p:cNvSpPr>
          <p:nvPr>
            <p:ph type="title"/>
          </p:nvPr>
        </p:nvSpPr>
        <p:spPr/>
        <p:txBody>
          <a:bodyPr/>
          <a:lstStyle/>
          <a:p>
            <a:r>
              <a:rPr lang="en-US" dirty="0"/>
              <a:t>Binding Functions</a:t>
            </a:r>
            <a:endParaRPr lang="en-IE" dirty="0"/>
          </a:p>
        </p:txBody>
      </p:sp>
      <p:sp>
        <p:nvSpPr>
          <p:cNvPr id="4" name="Footer Placeholder 3">
            <a:extLst>
              <a:ext uri="{FF2B5EF4-FFF2-40B4-BE49-F238E27FC236}">
                <a16:creationId xmlns="" xmlns:a16="http://schemas.microsoft.com/office/drawing/2014/main" id="{59BD80FB-4DEE-4705-983E-FB1536FD2883}"/>
              </a:ext>
            </a:extLst>
          </p:cNvPr>
          <p:cNvSpPr>
            <a:spLocks noGrp="1"/>
          </p:cNvSpPr>
          <p:nvPr>
            <p:ph type="ftr" sz="quarter" idx="11"/>
          </p:nvPr>
        </p:nvSpPr>
        <p:spPr/>
        <p:txBody>
          <a:bodyPr/>
          <a:lstStyle/>
          <a:p>
            <a:r>
              <a:rPr lang="en-IE"/>
              <a:t>Data Binding</a:t>
            </a:r>
          </a:p>
        </p:txBody>
      </p:sp>
      <p:sp>
        <p:nvSpPr>
          <p:cNvPr id="5" name="Slide Number Placeholder 4">
            <a:extLst>
              <a:ext uri="{FF2B5EF4-FFF2-40B4-BE49-F238E27FC236}">
                <a16:creationId xmlns="" xmlns:a16="http://schemas.microsoft.com/office/drawing/2014/main" id="{B3127FEE-EFB6-4369-829F-F0FCF55F8805}"/>
              </a:ext>
            </a:extLst>
          </p:cNvPr>
          <p:cNvSpPr>
            <a:spLocks noGrp="1"/>
          </p:cNvSpPr>
          <p:nvPr>
            <p:ph type="sldNum" sz="quarter" idx="12"/>
          </p:nvPr>
        </p:nvSpPr>
        <p:spPr/>
        <p:txBody>
          <a:bodyPr/>
          <a:lstStyle/>
          <a:p>
            <a:fld id="{E08B87CB-EE56-4C23-8574-C38ACB093D07}" type="slidenum">
              <a:rPr lang="en-IE" smtClean="0"/>
              <a:t>16</a:t>
            </a:fld>
            <a:endParaRPr lang="en-IE"/>
          </a:p>
        </p:txBody>
      </p:sp>
      <p:sp>
        <p:nvSpPr>
          <p:cNvPr id="6" name="Rectangle 5">
            <a:extLst>
              <a:ext uri="{FF2B5EF4-FFF2-40B4-BE49-F238E27FC236}">
                <a16:creationId xmlns="" xmlns:a16="http://schemas.microsoft.com/office/drawing/2014/main" id="{C98062FB-B838-4C2A-9B71-FB401BBDCC9F}"/>
              </a:ext>
            </a:extLst>
          </p:cNvPr>
          <p:cNvSpPr/>
          <p:nvPr/>
        </p:nvSpPr>
        <p:spPr>
          <a:xfrm>
            <a:off x="1371600" y="1814542"/>
            <a:ext cx="10546080" cy="4524315"/>
          </a:xfrm>
          <a:prstGeom prst="rect">
            <a:avLst/>
          </a:prstGeom>
        </p:spPr>
        <p:txBody>
          <a:bodyPr wrap="square">
            <a:spAutoFit/>
          </a:bodyPr>
          <a:lstStyle/>
          <a:p>
            <a:r>
              <a:rPr lang="en-IE" dirty="0"/>
              <a:t>class </a:t>
            </a:r>
            <a:r>
              <a:rPr lang="en-IE" dirty="0" err="1"/>
              <a:t>ColorEntry</a:t>
            </a:r>
            <a:endParaRPr lang="en-IE" dirty="0"/>
          </a:p>
          <a:p>
            <a:r>
              <a:rPr lang="en-IE" dirty="0"/>
              <a:t>{</a:t>
            </a:r>
          </a:p>
          <a:p>
            <a:r>
              <a:rPr lang="en-IE" dirty="0"/>
              <a:t>    public string </a:t>
            </a:r>
            <a:r>
              <a:rPr lang="en-IE" dirty="0" err="1"/>
              <a:t>ColorName</a:t>
            </a:r>
            <a:r>
              <a:rPr lang="en-IE" dirty="0"/>
              <a:t> { get; set; }</a:t>
            </a:r>
          </a:p>
          <a:p>
            <a:r>
              <a:rPr lang="en-IE" dirty="0"/>
              <a:t>    public </a:t>
            </a:r>
            <a:r>
              <a:rPr lang="en-IE" dirty="0" err="1"/>
              <a:t>Color</a:t>
            </a:r>
            <a:r>
              <a:rPr lang="en-IE" dirty="0"/>
              <a:t> </a:t>
            </a:r>
            <a:r>
              <a:rPr lang="en-IE" dirty="0" err="1"/>
              <a:t>Color</a:t>
            </a:r>
            <a:r>
              <a:rPr lang="en-IE" dirty="0"/>
              <a:t> { get; set; }</a:t>
            </a:r>
          </a:p>
          <a:p>
            <a:endParaRPr lang="en-IE" dirty="0"/>
          </a:p>
          <a:p>
            <a:r>
              <a:rPr lang="en-IE" dirty="0"/>
              <a:t>    public static </a:t>
            </a:r>
            <a:r>
              <a:rPr lang="en-IE" dirty="0" err="1"/>
              <a:t>SolidColorBrush</a:t>
            </a:r>
            <a:r>
              <a:rPr lang="en-IE" dirty="0"/>
              <a:t> </a:t>
            </a:r>
            <a:r>
              <a:rPr lang="en-IE" dirty="0" err="1"/>
              <a:t>Brushify</a:t>
            </a:r>
            <a:r>
              <a:rPr lang="en-IE" dirty="0"/>
              <a:t>(</a:t>
            </a:r>
            <a:r>
              <a:rPr lang="en-IE" dirty="0" err="1"/>
              <a:t>Color</a:t>
            </a:r>
            <a:r>
              <a:rPr lang="en-IE" dirty="0"/>
              <a:t> c)</a:t>
            </a:r>
          </a:p>
          <a:p>
            <a:r>
              <a:rPr lang="en-IE" dirty="0"/>
              <a:t>    {</a:t>
            </a:r>
          </a:p>
          <a:p>
            <a:r>
              <a:rPr lang="en-IE" dirty="0"/>
              <a:t>        return new </a:t>
            </a:r>
            <a:r>
              <a:rPr lang="en-IE" dirty="0" err="1"/>
              <a:t>SolidColorBrush</a:t>
            </a:r>
            <a:r>
              <a:rPr lang="en-IE" dirty="0"/>
              <a:t>(c);</a:t>
            </a:r>
          </a:p>
          <a:p>
            <a:r>
              <a:rPr lang="en-IE" dirty="0"/>
              <a:t>    }</a:t>
            </a:r>
          </a:p>
          <a:p>
            <a:endParaRPr lang="en-IE" dirty="0"/>
          </a:p>
          <a:p>
            <a:r>
              <a:rPr lang="en-IE" dirty="0"/>
              <a:t>    public static </a:t>
            </a:r>
            <a:r>
              <a:rPr lang="en-IE" dirty="0" err="1"/>
              <a:t>SolidColorBrush</a:t>
            </a:r>
            <a:r>
              <a:rPr lang="en-IE" dirty="0"/>
              <a:t> </a:t>
            </a:r>
            <a:r>
              <a:rPr lang="en-IE" dirty="0" err="1"/>
              <a:t>TextColor</a:t>
            </a:r>
            <a:r>
              <a:rPr lang="en-IE" dirty="0"/>
              <a:t>(</a:t>
            </a:r>
            <a:r>
              <a:rPr lang="en-IE" dirty="0" err="1"/>
              <a:t>Color</a:t>
            </a:r>
            <a:r>
              <a:rPr lang="en-IE" dirty="0"/>
              <a:t> c)</a:t>
            </a:r>
          </a:p>
          <a:p>
            <a:r>
              <a:rPr lang="en-IE" dirty="0"/>
              <a:t>    {</a:t>
            </a:r>
          </a:p>
          <a:p>
            <a:r>
              <a:rPr lang="en-IE" dirty="0"/>
              <a:t>        return new </a:t>
            </a:r>
            <a:r>
              <a:rPr lang="en-IE" dirty="0" err="1"/>
              <a:t>SolidColorBrush</a:t>
            </a:r>
            <a:r>
              <a:rPr lang="en-IE" dirty="0"/>
              <a:t>(((</a:t>
            </a:r>
            <a:r>
              <a:rPr lang="en-IE" dirty="0" err="1"/>
              <a:t>c.R</a:t>
            </a:r>
            <a:r>
              <a:rPr lang="en-IE" dirty="0"/>
              <a:t> * 0.299 + </a:t>
            </a:r>
            <a:r>
              <a:rPr lang="en-IE" dirty="0" err="1"/>
              <a:t>c.G</a:t>
            </a:r>
            <a:r>
              <a:rPr lang="en-IE" dirty="0"/>
              <a:t> * 0.587 + </a:t>
            </a:r>
            <a:r>
              <a:rPr lang="en-IE" dirty="0" err="1"/>
              <a:t>c.B</a:t>
            </a:r>
            <a:r>
              <a:rPr lang="en-IE" dirty="0"/>
              <a:t> * 0.114) &gt; 150) ? </a:t>
            </a:r>
          </a:p>
          <a:p>
            <a:r>
              <a:rPr lang="en-IE" dirty="0"/>
              <a:t>				</a:t>
            </a:r>
            <a:r>
              <a:rPr lang="en-IE" dirty="0" err="1"/>
              <a:t>Colors.Black</a:t>
            </a:r>
            <a:r>
              <a:rPr lang="en-IE" dirty="0"/>
              <a:t> : </a:t>
            </a:r>
            <a:r>
              <a:rPr lang="en-IE" dirty="0" err="1"/>
              <a:t>Colors.White</a:t>
            </a:r>
            <a:r>
              <a:rPr lang="en-IE" dirty="0"/>
              <a:t>);</a:t>
            </a:r>
          </a:p>
          <a:p>
            <a:r>
              <a:rPr lang="en-IE" dirty="0"/>
              <a:t>    }</a:t>
            </a:r>
          </a:p>
          <a:p>
            <a:r>
              <a:rPr lang="en-IE" dirty="0"/>
              <a:t>}</a:t>
            </a:r>
          </a:p>
        </p:txBody>
      </p:sp>
    </p:spTree>
    <p:extLst>
      <p:ext uri="{BB962C8B-B14F-4D97-AF65-F5344CB8AC3E}">
        <p14:creationId xmlns:p14="http://schemas.microsoft.com/office/powerpoint/2010/main" val="410280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AC92A-8E94-4D01-9CA0-CAC367D9289F}"/>
              </a:ext>
            </a:extLst>
          </p:cNvPr>
          <p:cNvSpPr>
            <a:spLocks noGrp="1"/>
          </p:cNvSpPr>
          <p:nvPr>
            <p:ph type="title"/>
          </p:nvPr>
        </p:nvSpPr>
        <p:spPr/>
        <p:txBody>
          <a:bodyPr>
            <a:normAutofit/>
          </a:bodyPr>
          <a:lstStyle/>
          <a:p>
            <a:r>
              <a:rPr lang="en-GB" sz="4400" b="0" i="0" kern="1200" baseline="0" dirty="0">
                <a:solidFill>
                  <a:schemeClr val="tx2"/>
                </a:solidFill>
                <a:effectLst/>
                <a:latin typeface="+mj-lt"/>
                <a:ea typeface="+mj-ea"/>
                <a:cs typeface="+mj-cs"/>
              </a:rPr>
              <a:t>Event Binding</a:t>
            </a:r>
            <a:endParaRPr lang="en-IE" dirty="0"/>
          </a:p>
        </p:txBody>
      </p:sp>
      <p:sp>
        <p:nvSpPr>
          <p:cNvPr id="3" name="Content Placeholder 2">
            <a:extLst>
              <a:ext uri="{FF2B5EF4-FFF2-40B4-BE49-F238E27FC236}">
                <a16:creationId xmlns="" xmlns:a16="http://schemas.microsoft.com/office/drawing/2014/main" id="{00D5AAB6-A24B-43A8-9981-C7D4672243C1}"/>
              </a:ext>
            </a:extLst>
          </p:cNvPr>
          <p:cNvSpPr>
            <a:spLocks noGrp="1"/>
          </p:cNvSpPr>
          <p:nvPr>
            <p:ph idx="1"/>
          </p:nvPr>
        </p:nvSpPr>
        <p:spPr/>
        <p:txBody>
          <a:bodyPr>
            <a:normAutofit fontScale="40000" lnSpcReduction="20000"/>
          </a:bodyPr>
          <a:lstStyle/>
          <a:p>
            <a:pPr lvl="0"/>
            <a:r>
              <a:rPr lang="en-GB" sz="4400" b="0" i="0" kern="1200" baseline="0" dirty="0">
                <a:solidFill>
                  <a:schemeClr val="tx2"/>
                </a:solidFill>
                <a:effectLst/>
                <a:latin typeface="+mj-lt"/>
                <a:ea typeface="+mj-ea"/>
                <a:cs typeface="+mj-cs"/>
              </a:rPr>
              <a:t>Event binding is a unique feature for compiled binding</a:t>
            </a:r>
          </a:p>
          <a:p>
            <a:pPr lvl="1"/>
            <a:r>
              <a:rPr lang="en-GB" sz="4400" b="0" i="0" kern="1200" baseline="0" dirty="0">
                <a:solidFill>
                  <a:schemeClr val="tx2"/>
                </a:solidFill>
                <a:effectLst/>
                <a:latin typeface="+mj-lt"/>
                <a:ea typeface="+mj-ea"/>
                <a:cs typeface="+mj-cs"/>
              </a:rPr>
              <a:t>Enables you to specify the handler for an event using a binding, rather than it having to be a method on the code behind</a:t>
            </a:r>
          </a:p>
          <a:p>
            <a:pPr lvl="1"/>
            <a:r>
              <a:rPr lang="en-GB" sz="4400" b="0" i="0" kern="1200" baseline="0" dirty="0">
                <a:solidFill>
                  <a:schemeClr val="tx2"/>
                </a:solidFill>
                <a:effectLst/>
                <a:latin typeface="+mj-lt"/>
                <a:ea typeface="+mj-ea"/>
                <a:cs typeface="+mj-cs"/>
              </a:rPr>
              <a:t>For example: </a:t>
            </a:r>
            <a:r>
              <a:rPr lang="en-GB" sz="4400" b="1" i="0" kern="1200" baseline="0" dirty="0">
                <a:solidFill>
                  <a:schemeClr val="tx2"/>
                </a:solidFill>
                <a:effectLst/>
                <a:latin typeface="+mj-lt"/>
                <a:ea typeface="+mj-ea"/>
                <a:cs typeface="+mj-cs"/>
              </a:rPr>
              <a:t>Click="{</a:t>
            </a:r>
            <a:r>
              <a:rPr lang="en-GB" sz="4400" b="1" i="0" kern="1200" baseline="0" dirty="0" err="1">
                <a:solidFill>
                  <a:schemeClr val="tx2"/>
                </a:solidFill>
                <a:effectLst/>
                <a:latin typeface="+mj-lt"/>
                <a:ea typeface="+mj-ea"/>
                <a:cs typeface="+mj-cs"/>
              </a:rPr>
              <a:t>x:Bind</a:t>
            </a:r>
            <a:r>
              <a:rPr lang="en-GB" sz="4400" b="1" i="0" kern="1200" baseline="0" dirty="0">
                <a:solidFill>
                  <a:schemeClr val="tx2"/>
                </a:solidFill>
                <a:effectLst/>
                <a:latin typeface="+mj-lt"/>
                <a:ea typeface="+mj-ea"/>
                <a:cs typeface="+mj-cs"/>
              </a:rPr>
              <a:t> </a:t>
            </a:r>
            <a:r>
              <a:rPr lang="en-GB" sz="4400" b="1" i="0" kern="1200" baseline="0" dirty="0" err="1">
                <a:solidFill>
                  <a:schemeClr val="tx2"/>
                </a:solidFill>
                <a:effectLst/>
                <a:latin typeface="+mj-lt"/>
                <a:ea typeface="+mj-ea"/>
                <a:cs typeface="+mj-cs"/>
              </a:rPr>
              <a:t>rootFrame.GoForward</a:t>
            </a:r>
            <a:r>
              <a:rPr lang="en-GB" sz="4400" b="1" i="0" kern="1200" baseline="0" dirty="0">
                <a:solidFill>
                  <a:schemeClr val="tx2"/>
                </a:solidFill>
                <a:effectLst/>
                <a:latin typeface="+mj-lt"/>
                <a:ea typeface="+mj-ea"/>
                <a:cs typeface="+mj-cs"/>
              </a:rPr>
              <a:t>}"</a:t>
            </a:r>
            <a:r>
              <a:rPr lang="en-GB" sz="4400" b="0" i="0" kern="1200" baseline="0" dirty="0">
                <a:solidFill>
                  <a:schemeClr val="tx2"/>
                </a:solidFill>
                <a:effectLst/>
                <a:latin typeface="+mj-lt"/>
                <a:ea typeface="+mj-ea"/>
                <a:cs typeface="+mj-cs"/>
              </a:rPr>
              <a:t>.</a:t>
            </a:r>
          </a:p>
          <a:p>
            <a:pPr lvl="0"/>
            <a:r>
              <a:rPr lang="en-GB" sz="4400" b="0" i="0" kern="1200" baseline="0" dirty="0">
                <a:solidFill>
                  <a:schemeClr val="tx2"/>
                </a:solidFill>
                <a:effectLst/>
                <a:latin typeface="+mj-lt"/>
                <a:ea typeface="+mj-ea"/>
                <a:cs typeface="+mj-cs"/>
              </a:rPr>
              <a:t>For events, the target method must not be overloaded and must also:</a:t>
            </a:r>
          </a:p>
          <a:p>
            <a:pPr lvl="1"/>
            <a:r>
              <a:rPr lang="en-GB" sz="4400" b="0" i="0" kern="1200" baseline="0" dirty="0">
                <a:solidFill>
                  <a:schemeClr val="tx2"/>
                </a:solidFill>
                <a:effectLst/>
                <a:latin typeface="+mj-lt"/>
                <a:ea typeface="+mj-ea"/>
                <a:cs typeface="+mj-cs"/>
              </a:rPr>
              <a:t>Match the signature of the event</a:t>
            </a:r>
          </a:p>
          <a:p>
            <a:pPr lvl="1"/>
            <a:r>
              <a:rPr lang="en-GB" sz="4400" b="0" i="0" kern="1200" baseline="0" dirty="0">
                <a:solidFill>
                  <a:schemeClr val="tx2"/>
                </a:solidFill>
                <a:effectLst/>
                <a:latin typeface="+mj-lt"/>
                <a:ea typeface="+mj-ea"/>
                <a:cs typeface="+mj-cs"/>
              </a:rPr>
              <a:t>OR have no parameters</a:t>
            </a:r>
          </a:p>
          <a:p>
            <a:pPr lvl="1"/>
            <a:r>
              <a:rPr lang="en-GB" sz="4400" b="0" i="0" kern="1200" baseline="0" dirty="0">
                <a:solidFill>
                  <a:schemeClr val="tx2"/>
                </a:solidFill>
                <a:effectLst/>
                <a:latin typeface="+mj-lt"/>
                <a:ea typeface="+mj-ea"/>
                <a:cs typeface="+mj-cs"/>
              </a:rPr>
              <a:t>OR have the same number of parameters of types that are assignable from the types of the event parameters</a:t>
            </a:r>
          </a:p>
          <a:p>
            <a:pPr lvl="0"/>
            <a:r>
              <a:rPr lang="en-GB" sz="4400" b="0" i="0" kern="1200" baseline="0" dirty="0">
                <a:solidFill>
                  <a:schemeClr val="tx2"/>
                </a:solidFill>
                <a:effectLst/>
                <a:latin typeface="+mj-lt"/>
                <a:ea typeface="+mj-ea"/>
                <a:cs typeface="+mj-cs"/>
              </a:rPr>
              <a:t>In generated code-behind, compiled binding handles the event and routes it to the method on the model, evaluating the path of the binding expression when the event occurs. This means that, unlike property bindings, it doesn’t track changes to the mode</a:t>
            </a:r>
          </a:p>
        </p:txBody>
      </p:sp>
      <p:sp>
        <p:nvSpPr>
          <p:cNvPr id="4" name="Footer Placeholder 3">
            <a:extLst>
              <a:ext uri="{FF2B5EF4-FFF2-40B4-BE49-F238E27FC236}">
                <a16:creationId xmlns="" xmlns:a16="http://schemas.microsoft.com/office/drawing/2014/main" id="{20B462AB-BEE4-4E2B-9B14-E0D13CD0A11D}"/>
              </a:ext>
            </a:extLst>
          </p:cNvPr>
          <p:cNvSpPr>
            <a:spLocks noGrp="1"/>
          </p:cNvSpPr>
          <p:nvPr>
            <p:ph type="ftr" sz="quarter" idx="11"/>
          </p:nvPr>
        </p:nvSpPr>
        <p:spPr/>
        <p:txBody>
          <a:bodyPr/>
          <a:lstStyle/>
          <a:p>
            <a:r>
              <a:rPr lang="en-IE"/>
              <a:t>Data Binding</a:t>
            </a:r>
          </a:p>
        </p:txBody>
      </p:sp>
      <p:sp>
        <p:nvSpPr>
          <p:cNvPr id="5" name="Slide Number Placeholder 4">
            <a:extLst>
              <a:ext uri="{FF2B5EF4-FFF2-40B4-BE49-F238E27FC236}">
                <a16:creationId xmlns="" xmlns:a16="http://schemas.microsoft.com/office/drawing/2014/main" id="{51507D1C-EFC1-4CC7-899C-45626F7B3FB6}"/>
              </a:ext>
            </a:extLst>
          </p:cNvPr>
          <p:cNvSpPr>
            <a:spLocks noGrp="1"/>
          </p:cNvSpPr>
          <p:nvPr>
            <p:ph type="sldNum" sz="quarter" idx="12"/>
          </p:nvPr>
        </p:nvSpPr>
        <p:spPr/>
        <p:txBody>
          <a:bodyPr/>
          <a:lstStyle/>
          <a:p>
            <a:fld id="{E08B87CB-EE56-4C23-8574-C38ACB093D07}" type="slidenum">
              <a:rPr lang="en-IE" smtClean="0"/>
              <a:t>17</a:t>
            </a:fld>
            <a:endParaRPr lang="en-IE"/>
          </a:p>
        </p:txBody>
      </p:sp>
    </p:spTree>
    <p:extLst>
      <p:ext uri="{BB962C8B-B14F-4D97-AF65-F5344CB8AC3E}">
        <p14:creationId xmlns:p14="http://schemas.microsoft.com/office/powerpoint/2010/main" val="144723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C06E6-18EF-45EE-9EA2-44871CEBF9CF}"/>
              </a:ext>
            </a:extLst>
          </p:cNvPr>
          <p:cNvSpPr>
            <a:spLocks noGrp="1"/>
          </p:cNvSpPr>
          <p:nvPr>
            <p:ph type="title"/>
          </p:nvPr>
        </p:nvSpPr>
        <p:spPr/>
        <p:txBody>
          <a:bodyPr/>
          <a:lstStyle/>
          <a:p>
            <a:endParaRPr lang="en-IE" dirty="0"/>
          </a:p>
        </p:txBody>
      </p:sp>
      <p:sp>
        <p:nvSpPr>
          <p:cNvPr id="3" name="Content Placeholder 2">
            <a:extLst>
              <a:ext uri="{FF2B5EF4-FFF2-40B4-BE49-F238E27FC236}">
                <a16:creationId xmlns="" xmlns:a16="http://schemas.microsoft.com/office/drawing/2014/main" id="{1C1D66EA-ADEC-438A-9BBD-042C76D5169F}"/>
              </a:ext>
            </a:extLst>
          </p:cNvPr>
          <p:cNvSpPr>
            <a:spLocks noGrp="1"/>
          </p:cNvSpPr>
          <p:nvPr>
            <p:ph idx="1"/>
          </p:nvPr>
        </p:nvSpPr>
        <p:spPr/>
        <p:txBody>
          <a:bodyPr/>
          <a:lstStyle/>
          <a:p>
            <a:endParaRPr lang="en-IE"/>
          </a:p>
        </p:txBody>
      </p:sp>
      <p:sp>
        <p:nvSpPr>
          <p:cNvPr id="4" name="Footer Placeholder 3">
            <a:extLst>
              <a:ext uri="{FF2B5EF4-FFF2-40B4-BE49-F238E27FC236}">
                <a16:creationId xmlns="" xmlns:a16="http://schemas.microsoft.com/office/drawing/2014/main" id="{28828F03-F449-4AC4-A900-039E55557A3C}"/>
              </a:ext>
            </a:extLst>
          </p:cNvPr>
          <p:cNvSpPr>
            <a:spLocks noGrp="1"/>
          </p:cNvSpPr>
          <p:nvPr>
            <p:ph type="ftr" sz="quarter" idx="11"/>
          </p:nvPr>
        </p:nvSpPr>
        <p:spPr/>
        <p:txBody>
          <a:bodyPr/>
          <a:lstStyle/>
          <a:p>
            <a:r>
              <a:rPr lang="en-IE"/>
              <a:t>Data Binding</a:t>
            </a:r>
          </a:p>
        </p:txBody>
      </p:sp>
      <p:sp>
        <p:nvSpPr>
          <p:cNvPr id="5" name="Slide Number Placeholder 4">
            <a:extLst>
              <a:ext uri="{FF2B5EF4-FFF2-40B4-BE49-F238E27FC236}">
                <a16:creationId xmlns="" xmlns:a16="http://schemas.microsoft.com/office/drawing/2014/main" id="{F4A8D429-A41F-4376-AD91-3F195277F3AB}"/>
              </a:ext>
            </a:extLst>
          </p:cNvPr>
          <p:cNvSpPr>
            <a:spLocks noGrp="1"/>
          </p:cNvSpPr>
          <p:nvPr>
            <p:ph type="sldNum" sz="quarter" idx="12"/>
          </p:nvPr>
        </p:nvSpPr>
        <p:spPr/>
        <p:txBody>
          <a:bodyPr/>
          <a:lstStyle/>
          <a:p>
            <a:fld id="{E08B87CB-EE56-4C23-8574-C38ACB093D07}" type="slidenum">
              <a:rPr lang="en-IE" smtClean="0"/>
              <a:t>18</a:t>
            </a:fld>
            <a:endParaRPr lang="en-IE"/>
          </a:p>
        </p:txBody>
      </p:sp>
    </p:spTree>
    <p:extLst>
      <p:ext uri="{BB962C8B-B14F-4D97-AF65-F5344CB8AC3E}">
        <p14:creationId xmlns:p14="http://schemas.microsoft.com/office/powerpoint/2010/main" val="46400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endParaRPr lang="en-IE" dirty="0"/>
          </a:p>
        </p:txBody>
      </p:sp>
      <p:sp>
        <p:nvSpPr>
          <p:cNvPr id="3" name="Content Placeholder 2"/>
          <p:cNvSpPr>
            <a:spLocks noGrp="1"/>
          </p:cNvSpPr>
          <p:nvPr>
            <p:ph idx="1"/>
          </p:nvPr>
        </p:nvSpPr>
        <p:spPr/>
        <p:txBody>
          <a:bodyPr>
            <a:normAutofit lnSpcReduction="10000"/>
          </a:bodyPr>
          <a:lstStyle/>
          <a:p>
            <a:r>
              <a:rPr lang="en-IE" sz="2000" b="1" i="0" kern="1200" baseline="0" dirty="0">
                <a:solidFill>
                  <a:schemeClr val="tx2"/>
                </a:solidFill>
                <a:effectLst/>
                <a:latin typeface="+mn-lt"/>
                <a:ea typeface="+mn-ea"/>
                <a:cs typeface="+mn-cs"/>
              </a:rPr>
              <a:t>{Binding}</a:t>
            </a:r>
            <a:r>
              <a:rPr lang="en-IE" sz="2000" b="0" i="0" kern="1200" baseline="0" dirty="0">
                <a:solidFill>
                  <a:schemeClr val="tx2"/>
                </a:solidFill>
                <a:effectLst/>
                <a:latin typeface="+mn-lt"/>
                <a:ea typeface="+mn-ea"/>
                <a:cs typeface="+mn-cs"/>
              </a:rPr>
              <a:t> </a:t>
            </a:r>
            <a:r>
              <a:rPr lang="en-IE" sz="2000" b="0" i="0" kern="1200" baseline="0" dirty="0" err="1">
                <a:solidFill>
                  <a:schemeClr val="tx2"/>
                </a:solidFill>
                <a:effectLst/>
                <a:latin typeface="+mn-lt"/>
                <a:ea typeface="+mn-ea"/>
                <a:cs typeface="+mn-cs"/>
              </a:rPr>
              <a:t>markup</a:t>
            </a:r>
            <a:r>
              <a:rPr lang="en-IE" sz="2000" b="0" i="0" kern="1200" baseline="0" dirty="0">
                <a:solidFill>
                  <a:schemeClr val="tx2"/>
                </a:solidFill>
                <a:effectLst/>
                <a:latin typeface="+mn-lt"/>
                <a:ea typeface="+mn-ea"/>
                <a:cs typeface="+mn-cs"/>
              </a:rPr>
              <a:t> </a:t>
            </a:r>
            <a:r>
              <a:rPr lang="en-IE" sz="2000" b="0" i="0" kern="1200" baseline="0" dirty="0" smtClean="0">
                <a:solidFill>
                  <a:schemeClr val="tx2"/>
                </a:solidFill>
                <a:effectLst/>
                <a:latin typeface="+mn-lt"/>
                <a:ea typeface="+mn-ea"/>
                <a:cs typeface="+mn-cs"/>
              </a:rPr>
              <a:t>extension is </a:t>
            </a:r>
            <a:r>
              <a:rPr lang="en-IE" sz="2000" b="0" i="0" kern="1200" baseline="0" dirty="0">
                <a:solidFill>
                  <a:schemeClr val="tx2"/>
                </a:solidFill>
                <a:effectLst/>
                <a:latin typeface="+mn-lt"/>
                <a:ea typeface="+mn-ea"/>
                <a:cs typeface="+mn-cs"/>
              </a:rPr>
              <a:t>used to data bind properties on controls to values </a:t>
            </a:r>
            <a:r>
              <a:rPr lang="en-IE" sz="2000" b="0" i="0" kern="1200" baseline="0" dirty="0" err="1">
                <a:solidFill>
                  <a:schemeClr val="tx2"/>
                </a:solidFill>
                <a:effectLst/>
                <a:latin typeface="+mn-lt"/>
                <a:ea typeface="+mn-ea"/>
                <a:cs typeface="+mn-cs"/>
              </a:rPr>
              <a:t>comming</a:t>
            </a:r>
            <a:r>
              <a:rPr lang="en-IE" sz="2000" b="0" i="0" kern="1200" baseline="0" dirty="0">
                <a:solidFill>
                  <a:schemeClr val="tx2"/>
                </a:solidFill>
                <a:effectLst/>
                <a:latin typeface="+mn-lt"/>
                <a:ea typeface="+mn-ea"/>
                <a:cs typeface="+mn-cs"/>
              </a:rPr>
              <a:t> from a data source such as code</a:t>
            </a:r>
          </a:p>
          <a:p>
            <a:r>
              <a:rPr lang="en-IE" sz="2000" b="0" i="0" kern="1200" baseline="0" dirty="0">
                <a:solidFill>
                  <a:schemeClr val="tx2"/>
                </a:solidFill>
                <a:effectLst/>
                <a:latin typeface="+mn-lt"/>
                <a:ea typeface="+mn-ea"/>
                <a:cs typeface="+mn-cs"/>
              </a:rPr>
              <a:t>Converted at XAML load time into an instance of the </a:t>
            </a:r>
            <a:r>
              <a:rPr lang="en-IE" sz="2000" b="1" i="0" u="none" strike="noStrike" kern="1200" baseline="0" dirty="0">
                <a:solidFill>
                  <a:schemeClr val="tx2"/>
                </a:solidFill>
                <a:effectLst/>
                <a:latin typeface="+mn-lt"/>
                <a:ea typeface="+mn-ea"/>
                <a:cs typeface="+mn-cs"/>
              </a:rPr>
              <a:t>Binding</a:t>
            </a:r>
            <a:r>
              <a:rPr lang="en-IE" sz="2000" b="0" i="0" kern="1200" baseline="0" dirty="0">
                <a:solidFill>
                  <a:schemeClr val="tx2"/>
                </a:solidFill>
                <a:effectLst/>
                <a:latin typeface="+mn-lt"/>
                <a:ea typeface="+mn-ea"/>
                <a:cs typeface="+mn-cs"/>
              </a:rPr>
              <a:t> class</a:t>
            </a:r>
          </a:p>
          <a:p>
            <a:r>
              <a:rPr lang="en-IE" sz="2000" b="0" i="0" kern="1200" baseline="0" dirty="0">
                <a:solidFill>
                  <a:schemeClr val="tx2"/>
                </a:solidFill>
                <a:effectLst/>
                <a:latin typeface="+mn-lt"/>
                <a:ea typeface="+mn-ea"/>
                <a:cs typeface="+mn-cs"/>
              </a:rPr>
              <a:t>Gets a value from a property on a data source, and pushes it to the property on the control</a:t>
            </a:r>
          </a:p>
          <a:p>
            <a:pPr lvl="1"/>
            <a:r>
              <a:rPr lang="en-IE" sz="2000" b="0" i="0" kern="1200" baseline="0" dirty="0">
                <a:solidFill>
                  <a:schemeClr val="tx2"/>
                </a:solidFill>
                <a:effectLst/>
                <a:latin typeface="+mn-lt"/>
                <a:ea typeface="+mn-ea"/>
                <a:cs typeface="+mn-cs"/>
              </a:rPr>
              <a:t>The binding object can optionally be configured to observe changes in the value of the data source property and update itself based on those changes</a:t>
            </a:r>
          </a:p>
          <a:p>
            <a:r>
              <a:rPr lang="en-IE" sz="2000" b="0" i="0" kern="1200" baseline="0" dirty="0">
                <a:solidFill>
                  <a:schemeClr val="tx2"/>
                </a:solidFill>
                <a:effectLst/>
                <a:latin typeface="+mn-lt"/>
                <a:ea typeface="+mn-ea"/>
                <a:cs typeface="+mn-cs"/>
              </a:rPr>
              <a:t>It can also optionally be configured to push changes to the control value back to the source property</a:t>
            </a:r>
          </a:p>
          <a:p>
            <a:pPr lvl="1"/>
            <a:r>
              <a:rPr lang="en-IE" sz="2000" b="0" i="0" kern="1200" baseline="0" dirty="0">
                <a:solidFill>
                  <a:schemeClr val="tx2"/>
                </a:solidFill>
                <a:effectLst/>
                <a:latin typeface="+mn-lt"/>
                <a:ea typeface="+mn-ea"/>
                <a:cs typeface="+mn-cs"/>
              </a:rPr>
              <a:t>The property that is the target of a data binding must be a dependency property</a:t>
            </a:r>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2</a:t>
            </a:fld>
            <a:endParaRPr lang="en-IE"/>
          </a:p>
        </p:txBody>
      </p:sp>
    </p:spTree>
    <p:extLst>
      <p:ext uri="{BB962C8B-B14F-4D97-AF65-F5344CB8AC3E}">
        <p14:creationId xmlns:p14="http://schemas.microsoft.com/office/powerpoint/2010/main" val="213373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endParaRPr lang="en-IE" dirty="0"/>
          </a:p>
        </p:txBody>
      </p:sp>
      <p:sp>
        <p:nvSpPr>
          <p:cNvPr id="3" name="Content Placeholder 2"/>
          <p:cNvSpPr>
            <a:spLocks noGrp="1"/>
          </p:cNvSpPr>
          <p:nvPr>
            <p:ph idx="1"/>
          </p:nvPr>
        </p:nvSpPr>
        <p:spPr/>
        <p:txBody>
          <a:bodyPr/>
          <a:lstStyle/>
          <a:p>
            <a:r>
              <a:rPr lang="en-US" dirty="0" smtClean="0"/>
              <a:t>Has the same</a:t>
            </a:r>
            <a:r>
              <a:rPr lang="en-US" baseline="0" dirty="0" smtClean="0"/>
              <a:t> dependency property precedence as a local value</a:t>
            </a:r>
          </a:p>
          <a:p>
            <a:pPr lvl="1"/>
            <a:r>
              <a:rPr lang="en-US" dirty="0" smtClean="0"/>
              <a:t>Setting a local</a:t>
            </a:r>
            <a:r>
              <a:rPr lang="en-US" baseline="0" dirty="0" smtClean="0"/>
              <a:t> value in code removes the effect of the binding in markup</a:t>
            </a:r>
          </a:p>
          <a:p>
            <a:pPr lvl="0"/>
            <a:endParaRPr lang="en-US" dirty="0"/>
          </a:p>
          <a:p>
            <a:pPr lvl="0"/>
            <a:r>
              <a:rPr lang="en-US" dirty="0"/>
              <a:t>Attribute</a:t>
            </a:r>
            <a:r>
              <a:rPr lang="en-US" baseline="0" dirty="0"/>
              <a:t> </a:t>
            </a:r>
            <a:r>
              <a:rPr lang="en-US" baseline="0" dirty="0" smtClean="0"/>
              <a:t>Usage</a:t>
            </a:r>
            <a:endParaRPr lang="en-US" baseline="0" dirty="0"/>
          </a:p>
        </p:txBody>
      </p:sp>
      <p:sp>
        <p:nvSpPr>
          <p:cNvPr id="4" name="Rectangle 3"/>
          <p:cNvSpPr/>
          <p:nvPr/>
        </p:nvSpPr>
        <p:spPr>
          <a:xfrm>
            <a:off x="1371600" y="4183968"/>
            <a:ext cx="9140246" cy="2031325"/>
          </a:xfrm>
          <a:prstGeom prst="rect">
            <a:avLst/>
          </a:prstGeom>
        </p:spPr>
        <p:txBody>
          <a:bodyPr wrap="square">
            <a:spAutoFit/>
          </a:bodyPr>
          <a:lstStyle/>
          <a:p>
            <a:r>
              <a:rPr lang="en-IE" b="0" i="0" dirty="0">
                <a:solidFill>
                  <a:srgbClr val="222222"/>
                </a:solidFill>
                <a:effectLst/>
                <a:latin typeface="Consolas" panose="020B0609020204030204" pitchFamily="49" charset="0"/>
              </a:rPr>
              <a:t>&lt;</a:t>
            </a:r>
            <a:r>
              <a:rPr lang="en-IE" b="0" i="0" dirty="0">
                <a:solidFill>
                  <a:srgbClr val="0101FD"/>
                </a:solidFill>
                <a:effectLst/>
                <a:latin typeface="Consolas" panose="020B0609020204030204" pitchFamily="49" charset="0"/>
              </a:rPr>
              <a:t>object</a:t>
            </a:r>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property</a:t>
            </a:r>
            <a:r>
              <a:rPr lang="en-IE" b="0" i="0" dirty="0">
                <a:solidFill>
                  <a:srgbClr val="222222"/>
                </a:solidFill>
                <a:effectLst/>
                <a:latin typeface="Consolas" panose="020B0609020204030204" pitchFamily="49" charset="0"/>
              </a:rPr>
              <a:t>=</a:t>
            </a:r>
            <a:r>
              <a:rPr lang="en-IE" b="0" i="0" dirty="0">
                <a:solidFill>
                  <a:srgbClr val="A31515"/>
                </a:solidFill>
                <a:effectLst/>
                <a:latin typeface="Consolas" panose="020B0609020204030204" pitchFamily="49" charset="0"/>
              </a:rPr>
              <a:t>"{Binding}"</a:t>
            </a:r>
            <a:r>
              <a:rPr lang="en-IE" b="0" i="0" dirty="0">
                <a:solidFill>
                  <a:srgbClr val="222222"/>
                </a:solidFill>
                <a:effectLst/>
                <a:latin typeface="Consolas" panose="020B0609020204030204" pitchFamily="49" charset="0"/>
              </a:rPr>
              <a:t> .../&gt;</a:t>
            </a:r>
          </a:p>
          <a:p>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or</a:t>
            </a:r>
            <a:r>
              <a:rPr lang="en-IE" b="0" i="0" dirty="0">
                <a:solidFill>
                  <a:srgbClr val="222222"/>
                </a:solidFill>
                <a:effectLst/>
                <a:latin typeface="Consolas" panose="020B0609020204030204" pitchFamily="49" charset="0"/>
              </a:rPr>
              <a:t>- </a:t>
            </a:r>
          </a:p>
          <a:p>
            <a:r>
              <a:rPr lang="en-IE" b="0" i="0" dirty="0">
                <a:solidFill>
                  <a:srgbClr val="222222"/>
                </a:solidFill>
                <a:effectLst/>
                <a:latin typeface="Consolas" panose="020B0609020204030204" pitchFamily="49" charset="0"/>
              </a:rPr>
              <a:t>&lt;</a:t>
            </a:r>
            <a:r>
              <a:rPr lang="en-IE" b="0" i="0" dirty="0">
                <a:solidFill>
                  <a:srgbClr val="0101FD"/>
                </a:solidFill>
                <a:effectLst/>
                <a:latin typeface="Consolas" panose="020B0609020204030204" pitchFamily="49" charset="0"/>
              </a:rPr>
              <a:t>object</a:t>
            </a:r>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property</a:t>
            </a:r>
            <a:r>
              <a:rPr lang="en-IE" b="0" i="0" dirty="0">
                <a:solidFill>
                  <a:srgbClr val="222222"/>
                </a:solidFill>
                <a:effectLst/>
                <a:latin typeface="Consolas" panose="020B0609020204030204" pitchFamily="49" charset="0"/>
              </a:rPr>
              <a:t>=</a:t>
            </a:r>
            <a:r>
              <a:rPr lang="en-IE" b="0" i="0" dirty="0">
                <a:solidFill>
                  <a:srgbClr val="A31515"/>
                </a:solidFill>
                <a:effectLst/>
                <a:latin typeface="Consolas" panose="020B0609020204030204" pitchFamily="49" charset="0"/>
              </a:rPr>
              <a:t>"{Binding </a:t>
            </a:r>
            <a:r>
              <a:rPr lang="en-IE" b="0" i="0" dirty="0" err="1">
                <a:solidFill>
                  <a:srgbClr val="A31515"/>
                </a:solidFill>
                <a:effectLst/>
                <a:latin typeface="Consolas" panose="020B0609020204030204" pitchFamily="49" charset="0"/>
              </a:rPr>
              <a:t>propertyPath</a:t>
            </a:r>
            <a:r>
              <a:rPr lang="en-IE" b="0" i="0" dirty="0">
                <a:solidFill>
                  <a:srgbClr val="A31515"/>
                </a:solidFill>
                <a:effectLst/>
                <a:latin typeface="Consolas" panose="020B0609020204030204" pitchFamily="49" charset="0"/>
              </a:rPr>
              <a:t>}"</a:t>
            </a:r>
            <a:r>
              <a:rPr lang="en-IE" b="0" i="0" dirty="0">
                <a:solidFill>
                  <a:srgbClr val="222222"/>
                </a:solidFill>
                <a:effectLst/>
                <a:latin typeface="Consolas" panose="020B0609020204030204" pitchFamily="49" charset="0"/>
              </a:rPr>
              <a:t> .../&gt;</a:t>
            </a:r>
          </a:p>
          <a:p>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or</a:t>
            </a:r>
            <a:r>
              <a:rPr lang="en-IE" b="0" i="0" dirty="0">
                <a:solidFill>
                  <a:srgbClr val="222222"/>
                </a:solidFill>
                <a:effectLst/>
                <a:latin typeface="Consolas" panose="020B0609020204030204" pitchFamily="49" charset="0"/>
              </a:rPr>
              <a:t>- </a:t>
            </a:r>
          </a:p>
          <a:p>
            <a:r>
              <a:rPr lang="en-IE" b="0" i="0" dirty="0">
                <a:solidFill>
                  <a:srgbClr val="222222"/>
                </a:solidFill>
                <a:effectLst/>
                <a:latin typeface="Consolas" panose="020B0609020204030204" pitchFamily="49" charset="0"/>
              </a:rPr>
              <a:t>&lt;</a:t>
            </a:r>
            <a:r>
              <a:rPr lang="en-IE" b="0" i="0" dirty="0">
                <a:solidFill>
                  <a:srgbClr val="0101FD"/>
                </a:solidFill>
                <a:effectLst/>
                <a:latin typeface="Consolas" panose="020B0609020204030204" pitchFamily="49" charset="0"/>
              </a:rPr>
              <a:t>object</a:t>
            </a:r>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property</a:t>
            </a:r>
            <a:r>
              <a:rPr lang="en-IE" b="0" i="0" dirty="0">
                <a:solidFill>
                  <a:srgbClr val="222222"/>
                </a:solidFill>
                <a:effectLst/>
                <a:latin typeface="Consolas" panose="020B0609020204030204" pitchFamily="49" charset="0"/>
              </a:rPr>
              <a:t>=</a:t>
            </a:r>
            <a:r>
              <a:rPr lang="en-IE" b="0" i="0" dirty="0">
                <a:solidFill>
                  <a:srgbClr val="A31515"/>
                </a:solidFill>
                <a:effectLst/>
                <a:latin typeface="Consolas" panose="020B0609020204030204" pitchFamily="49" charset="0"/>
              </a:rPr>
              <a:t>"{Binding </a:t>
            </a:r>
            <a:r>
              <a:rPr lang="en-IE" b="0" i="0" dirty="0" err="1">
                <a:solidFill>
                  <a:srgbClr val="A31515"/>
                </a:solidFill>
                <a:effectLst/>
                <a:latin typeface="Consolas" panose="020B0609020204030204" pitchFamily="49" charset="0"/>
              </a:rPr>
              <a:t>bindingProperties</a:t>
            </a:r>
            <a:r>
              <a:rPr lang="en-IE" b="0" i="0" dirty="0">
                <a:solidFill>
                  <a:srgbClr val="A31515"/>
                </a:solidFill>
                <a:effectLst/>
                <a:latin typeface="Consolas" panose="020B0609020204030204" pitchFamily="49" charset="0"/>
              </a:rPr>
              <a:t>}"</a:t>
            </a:r>
            <a:r>
              <a:rPr lang="en-IE" b="0" i="0" dirty="0">
                <a:solidFill>
                  <a:srgbClr val="222222"/>
                </a:solidFill>
                <a:effectLst/>
                <a:latin typeface="Consolas" panose="020B0609020204030204" pitchFamily="49" charset="0"/>
              </a:rPr>
              <a:t> .../&gt;</a:t>
            </a:r>
          </a:p>
          <a:p>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or</a:t>
            </a:r>
            <a:r>
              <a:rPr lang="en-IE" b="0" i="0" dirty="0">
                <a:solidFill>
                  <a:srgbClr val="222222"/>
                </a:solidFill>
                <a:effectLst/>
                <a:latin typeface="Consolas" panose="020B0609020204030204" pitchFamily="49" charset="0"/>
              </a:rPr>
              <a:t>- </a:t>
            </a:r>
          </a:p>
          <a:p>
            <a:r>
              <a:rPr lang="en-IE" b="0" i="0" dirty="0">
                <a:solidFill>
                  <a:srgbClr val="222222"/>
                </a:solidFill>
                <a:effectLst/>
                <a:latin typeface="Consolas" panose="020B0609020204030204" pitchFamily="49" charset="0"/>
              </a:rPr>
              <a:t>&lt;</a:t>
            </a:r>
            <a:r>
              <a:rPr lang="en-IE" b="0" i="0" dirty="0">
                <a:solidFill>
                  <a:srgbClr val="0101FD"/>
                </a:solidFill>
                <a:effectLst/>
                <a:latin typeface="Consolas" panose="020B0609020204030204" pitchFamily="49" charset="0"/>
              </a:rPr>
              <a:t>object</a:t>
            </a:r>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property</a:t>
            </a:r>
            <a:r>
              <a:rPr lang="en-IE" b="0" i="0" dirty="0">
                <a:solidFill>
                  <a:srgbClr val="222222"/>
                </a:solidFill>
                <a:effectLst/>
                <a:latin typeface="Consolas" panose="020B0609020204030204" pitchFamily="49" charset="0"/>
              </a:rPr>
              <a:t>=</a:t>
            </a:r>
            <a:r>
              <a:rPr lang="en-IE" b="0" i="0" dirty="0">
                <a:solidFill>
                  <a:srgbClr val="A31515"/>
                </a:solidFill>
                <a:effectLst/>
                <a:latin typeface="Consolas" panose="020B0609020204030204" pitchFamily="49" charset="0"/>
              </a:rPr>
              <a:t>"{Binding </a:t>
            </a:r>
            <a:r>
              <a:rPr lang="en-IE" b="0" i="0" dirty="0" err="1">
                <a:solidFill>
                  <a:srgbClr val="A31515"/>
                </a:solidFill>
                <a:effectLst/>
                <a:latin typeface="Consolas" panose="020B0609020204030204" pitchFamily="49" charset="0"/>
              </a:rPr>
              <a:t>propertyPath</a:t>
            </a:r>
            <a:r>
              <a:rPr lang="en-IE" b="0" i="0" dirty="0">
                <a:solidFill>
                  <a:srgbClr val="A31515"/>
                </a:solidFill>
                <a:effectLst/>
                <a:latin typeface="Consolas" panose="020B0609020204030204" pitchFamily="49" charset="0"/>
              </a:rPr>
              <a:t>, </a:t>
            </a:r>
            <a:r>
              <a:rPr lang="en-IE" b="0" i="0" dirty="0" err="1">
                <a:solidFill>
                  <a:srgbClr val="A31515"/>
                </a:solidFill>
                <a:effectLst/>
                <a:latin typeface="Consolas" panose="020B0609020204030204" pitchFamily="49" charset="0"/>
              </a:rPr>
              <a:t>bindingProperties</a:t>
            </a:r>
            <a:r>
              <a:rPr lang="en-IE" b="0" i="0" dirty="0">
                <a:solidFill>
                  <a:srgbClr val="A31515"/>
                </a:solidFill>
                <a:effectLst/>
                <a:latin typeface="Consolas" panose="020B0609020204030204" pitchFamily="49" charset="0"/>
              </a:rPr>
              <a:t>}"</a:t>
            </a:r>
            <a:r>
              <a:rPr lang="en-IE" b="0" i="0" dirty="0">
                <a:solidFill>
                  <a:srgbClr val="222222"/>
                </a:solidFill>
                <a:effectLst/>
                <a:latin typeface="Consolas" panose="020B0609020204030204" pitchFamily="49" charset="0"/>
              </a:rPr>
              <a:t> .../&gt;</a:t>
            </a:r>
            <a:endParaRPr lang="en-IE" dirty="0"/>
          </a:p>
        </p:txBody>
      </p:sp>
      <p:sp>
        <p:nvSpPr>
          <p:cNvPr id="5" name="Footer Placeholder 4"/>
          <p:cNvSpPr>
            <a:spLocks noGrp="1"/>
          </p:cNvSpPr>
          <p:nvPr>
            <p:ph type="ftr" sz="quarter" idx="11"/>
          </p:nvPr>
        </p:nvSpPr>
        <p:spPr/>
        <p:txBody>
          <a:bodyPr/>
          <a:lstStyle/>
          <a:p>
            <a:r>
              <a:rPr lang="en-IE"/>
              <a:t>Data Binding</a:t>
            </a:r>
          </a:p>
        </p:txBody>
      </p:sp>
      <p:sp>
        <p:nvSpPr>
          <p:cNvPr id="6" name="Slide Number Placeholder 5"/>
          <p:cNvSpPr>
            <a:spLocks noGrp="1"/>
          </p:cNvSpPr>
          <p:nvPr>
            <p:ph type="sldNum" sz="quarter" idx="12"/>
          </p:nvPr>
        </p:nvSpPr>
        <p:spPr/>
        <p:txBody>
          <a:bodyPr/>
          <a:lstStyle/>
          <a:p>
            <a:fld id="{E08B87CB-EE56-4C23-8574-C38ACB093D07}" type="slidenum">
              <a:rPr lang="en-IE" smtClean="0"/>
              <a:t>3</a:t>
            </a:fld>
            <a:endParaRPr lang="en-IE"/>
          </a:p>
        </p:txBody>
      </p:sp>
    </p:spTree>
    <p:extLst>
      <p:ext uri="{BB962C8B-B14F-4D97-AF65-F5344CB8AC3E}">
        <p14:creationId xmlns:p14="http://schemas.microsoft.com/office/powerpoint/2010/main" val="51325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a:t>
            </a:r>
            <a:r>
              <a:rPr lang="en-US" baseline="0" dirty="0"/>
              <a:t> Path</a:t>
            </a:r>
            <a:endParaRPr lang="en-IE" dirty="0"/>
          </a:p>
        </p:txBody>
      </p:sp>
      <p:sp>
        <p:nvSpPr>
          <p:cNvPr id="3" name="Content Placeholder 2"/>
          <p:cNvSpPr>
            <a:spLocks noGrp="1"/>
          </p:cNvSpPr>
          <p:nvPr>
            <p:ph idx="1"/>
          </p:nvPr>
        </p:nvSpPr>
        <p:spPr/>
        <p:txBody>
          <a:bodyPr>
            <a:normAutofit fontScale="85000" lnSpcReduction="20000"/>
          </a:bodyPr>
          <a:lstStyle/>
          <a:p>
            <a:r>
              <a:rPr lang="en-US" dirty="0" err="1" smtClean="0"/>
              <a:t>specifices</a:t>
            </a:r>
            <a:r>
              <a:rPr lang="en-US" baseline="0" dirty="0" smtClean="0"/>
              <a:t> the property path for the binding</a:t>
            </a:r>
          </a:p>
          <a:p>
            <a:r>
              <a:rPr lang="en-US" baseline="0" dirty="0" smtClean="0"/>
              <a:t>Positional parameter</a:t>
            </a:r>
          </a:p>
          <a:p>
            <a:pPr lvl="1"/>
            <a:r>
              <a:rPr lang="en-US" baseline="0" dirty="0" smtClean="0"/>
              <a:t>Can </a:t>
            </a:r>
            <a:r>
              <a:rPr lang="en-US" baseline="0" dirty="0"/>
              <a:t>specify parameter name explicitly {Binding Path=xxx} or specify it as the first unnamed parameter {Binding </a:t>
            </a:r>
            <a:r>
              <a:rPr lang="en-US" baseline="0" dirty="0" err="1"/>
              <a:t>xxxx</a:t>
            </a:r>
            <a:r>
              <a:rPr lang="en-US" baseline="0" dirty="0"/>
              <a:t>}</a:t>
            </a:r>
          </a:p>
          <a:p>
            <a:r>
              <a:rPr lang="en-IE" sz="2000" b="0" i="0" kern="1200" baseline="0" dirty="0">
                <a:solidFill>
                  <a:schemeClr val="tx2"/>
                </a:solidFill>
                <a:effectLst/>
                <a:latin typeface="+mn-lt"/>
                <a:ea typeface="+mn-ea"/>
                <a:cs typeface="+mn-cs"/>
              </a:rPr>
              <a:t>Type of </a:t>
            </a:r>
            <a:r>
              <a:rPr lang="en-IE" sz="2000" b="1" i="0" u="none" strike="noStrike" kern="1200" baseline="0" dirty="0">
                <a:solidFill>
                  <a:schemeClr val="tx2"/>
                </a:solidFill>
                <a:effectLst/>
                <a:latin typeface="+mn-lt"/>
                <a:ea typeface="+mn-ea"/>
                <a:cs typeface="+mn-cs"/>
              </a:rPr>
              <a:t>Path</a:t>
            </a:r>
            <a:r>
              <a:rPr lang="en-IE" sz="2000" b="0" i="0" kern="1200" baseline="0" dirty="0">
                <a:solidFill>
                  <a:schemeClr val="tx2"/>
                </a:solidFill>
                <a:effectLst/>
                <a:latin typeface="+mn-lt"/>
                <a:ea typeface="+mn-ea"/>
                <a:cs typeface="+mn-cs"/>
              </a:rPr>
              <a:t> is a property path</a:t>
            </a:r>
          </a:p>
          <a:p>
            <a:pPr lvl="1"/>
            <a:r>
              <a:rPr lang="en-IE" sz="2000" b="0" i="0" kern="1200" baseline="0" dirty="0">
                <a:solidFill>
                  <a:schemeClr val="tx2"/>
                </a:solidFill>
                <a:effectLst/>
                <a:latin typeface="+mn-lt"/>
                <a:ea typeface="+mn-ea"/>
                <a:cs typeface="+mn-cs"/>
              </a:rPr>
              <a:t>String that evaluates to a property or sub-property of either your custom type or a framework type</a:t>
            </a:r>
          </a:p>
          <a:p>
            <a:pPr lvl="1"/>
            <a:r>
              <a:rPr lang="en-IE" sz="2000" b="0" i="0" kern="1200" baseline="0" dirty="0">
                <a:solidFill>
                  <a:schemeClr val="tx2"/>
                </a:solidFill>
                <a:effectLst/>
                <a:latin typeface="+mn-lt"/>
                <a:ea typeface="+mn-ea"/>
                <a:cs typeface="+mn-cs"/>
              </a:rPr>
              <a:t>Steps in a property path are delimited by dots (.)</a:t>
            </a:r>
          </a:p>
          <a:p>
            <a:pPr lvl="1"/>
            <a:r>
              <a:rPr lang="en-IE" sz="2000" b="0" i="0" kern="1200" baseline="0" dirty="0">
                <a:solidFill>
                  <a:schemeClr val="tx2"/>
                </a:solidFill>
                <a:effectLst/>
                <a:latin typeface="+mn-lt"/>
                <a:ea typeface="+mn-ea"/>
                <a:cs typeface="+mn-cs"/>
              </a:rPr>
              <a:t>To bind UI to an employee object's first name property</a:t>
            </a:r>
          </a:p>
          <a:p>
            <a:pPr lvl="2"/>
            <a:r>
              <a:rPr lang="en-IE" sz="1800" b="0" i="0" kern="1200" baseline="0" dirty="0">
                <a:solidFill>
                  <a:schemeClr val="tx2"/>
                </a:solidFill>
                <a:effectLst/>
                <a:latin typeface="+mn-lt"/>
                <a:ea typeface="+mn-ea"/>
                <a:cs typeface="+mn-cs"/>
              </a:rPr>
              <a:t>"</a:t>
            </a:r>
            <a:r>
              <a:rPr lang="en-IE" sz="1800" b="0" i="0" kern="1200" baseline="0" dirty="0" err="1">
                <a:solidFill>
                  <a:schemeClr val="tx2"/>
                </a:solidFill>
                <a:effectLst/>
                <a:latin typeface="+mn-lt"/>
                <a:ea typeface="+mn-ea"/>
                <a:cs typeface="+mn-cs"/>
              </a:rPr>
              <a:t>Employee.FirstName</a:t>
            </a:r>
            <a:r>
              <a:rPr lang="en-IE" sz="1800" b="0" i="0" kern="1200" baseline="0" dirty="0">
                <a:solidFill>
                  <a:schemeClr val="tx2"/>
                </a:solidFill>
                <a:effectLst/>
                <a:latin typeface="+mn-lt"/>
                <a:ea typeface="+mn-ea"/>
                <a:cs typeface="+mn-cs"/>
              </a:rPr>
              <a:t>“</a:t>
            </a:r>
          </a:p>
          <a:p>
            <a:pPr lvl="0"/>
            <a:r>
              <a:rPr lang="en-IE" sz="2000" b="0" i="0" kern="1200" baseline="0" dirty="0">
                <a:solidFill>
                  <a:schemeClr val="tx2"/>
                </a:solidFill>
                <a:effectLst/>
                <a:latin typeface="+mn-lt"/>
                <a:ea typeface="+mn-ea"/>
                <a:cs typeface="+mn-cs"/>
              </a:rPr>
              <a:t>If you are binding an items control to a property that contains an employee's dependents, your property path might be "</a:t>
            </a:r>
            <a:r>
              <a:rPr lang="en-IE" sz="2000" b="0" i="0" kern="1200" baseline="0" dirty="0" err="1">
                <a:solidFill>
                  <a:schemeClr val="tx2"/>
                </a:solidFill>
                <a:effectLst/>
                <a:latin typeface="+mn-lt"/>
                <a:ea typeface="+mn-ea"/>
                <a:cs typeface="+mn-cs"/>
              </a:rPr>
              <a:t>Employee.Dependents</a:t>
            </a:r>
            <a:r>
              <a:rPr lang="en-IE" sz="2000" b="0" i="0" kern="1200" baseline="0" dirty="0">
                <a:solidFill>
                  <a:schemeClr val="tx2"/>
                </a:solidFill>
                <a:effectLst/>
                <a:latin typeface="+mn-lt"/>
                <a:ea typeface="+mn-ea"/>
                <a:cs typeface="+mn-cs"/>
              </a:rPr>
              <a:t>", and the item template of the items control would take care of displaying the items in "Dependents".</a:t>
            </a:r>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4</a:t>
            </a:fld>
            <a:endParaRPr lang="en-IE"/>
          </a:p>
        </p:txBody>
      </p:sp>
    </p:spTree>
    <p:extLst>
      <p:ext uri="{BB962C8B-B14F-4D97-AF65-F5344CB8AC3E}">
        <p14:creationId xmlns:p14="http://schemas.microsoft.com/office/powerpoint/2010/main" val="119899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Properties</a:t>
            </a:r>
            <a:endParaRPr lang="en-IE" dirty="0"/>
          </a:p>
        </p:txBody>
      </p:sp>
      <p:sp>
        <p:nvSpPr>
          <p:cNvPr id="3" name="Content Placeholder 2"/>
          <p:cNvSpPr>
            <a:spLocks noGrp="1"/>
          </p:cNvSpPr>
          <p:nvPr>
            <p:ph idx="1"/>
          </p:nvPr>
        </p:nvSpPr>
        <p:spPr/>
        <p:txBody>
          <a:bodyPr/>
          <a:lstStyle/>
          <a:p>
            <a:r>
              <a:rPr lang="en-US" baseline="0" dirty="0" err="1"/>
              <a:t>propName</a:t>
            </a:r>
            <a:r>
              <a:rPr lang="en-US" baseline="0" dirty="0"/>
              <a:t>=value, one or more binding properties that are specified with name/value pairs</a:t>
            </a:r>
          </a:p>
          <a:p>
            <a:r>
              <a:rPr lang="en-US" baseline="0" dirty="0" err="1"/>
              <a:t>propName</a:t>
            </a:r>
            <a:r>
              <a:rPr lang="en-US" baseline="0" dirty="0"/>
              <a:t> – string name of the property to set on the Binding object</a:t>
            </a:r>
          </a:p>
          <a:p>
            <a:r>
              <a:rPr lang="en-US" baseline="0" dirty="0"/>
              <a:t>Value – the value to set the property to (syntax depends on the property of the binding class that can be set with {Binding}</a:t>
            </a:r>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5</a:t>
            </a:fld>
            <a:endParaRPr lang="en-IE"/>
          </a:p>
        </p:txBody>
      </p:sp>
    </p:spTree>
    <p:extLst>
      <p:ext uri="{BB962C8B-B14F-4D97-AF65-F5344CB8AC3E}">
        <p14:creationId xmlns:p14="http://schemas.microsoft.com/office/powerpoint/2010/main" val="427093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x:Bind</a:t>
            </a:r>
            <a:r>
              <a:rPr lang="en-US" dirty="0"/>
              <a:t>}</a:t>
            </a:r>
            <a:endParaRPr lang="en-IE" dirty="0"/>
          </a:p>
        </p:txBody>
      </p:sp>
      <p:sp>
        <p:nvSpPr>
          <p:cNvPr id="3" name="Content Placeholder 2"/>
          <p:cNvSpPr>
            <a:spLocks noGrp="1"/>
          </p:cNvSpPr>
          <p:nvPr>
            <p:ph idx="1"/>
          </p:nvPr>
        </p:nvSpPr>
        <p:spPr/>
        <p:txBody>
          <a:bodyPr>
            <a:normAutofit/>
          </a:bodyPr>
          <a:lstStyle/>
          <a:p>
            <a:r>
              <a:rPr lang="en-US" dirty="0"/>
              <a:t>New for Windows</a:t>
            </a:r>
            <a:r>
              <a:rPr lang="en-US" baseline="0" dirty="0"/>
              <a:t> 10 is an alternative to {Binding}</a:t>
            </a:r>
          </a:p>
          <a:p>
            <a:r>
              <a:rPr lang="en-US" baseline="0" dirty="0"/>
              <a:t>Lacks some of the features but it runs in less time and less memory and supports better debugging</a:t>
            </a:r>
          </a:p>
          <a:p>
            <a:r>
              <a:rPr lang="en-IE" sz="2000" b="0" i="0" kern="1200" baseline="0" dirty="0">
                <a:solidFill>
                  <a:schemeClr val="tx2"/>
                </a:solidFill>
                <a:effectLst/>
                <a:latin typeface="+mn-lt"/>
                <a:ea typeface="+mn-ea"/>
                <a:cs typeface="+mn-cs"/>
              </a:rPr>
              <a:t>At XAML compile time, </a:t>
            </a:r>
            <a:r>
              <a:rPr lang="en-IE" sz="2000" b="1" i="0" kern="1200" baseline="0" dirty="0">
                <a:solidFill>
                  <a:schemeClr val="tx2"/>
                </a:solidFill>
                <a:effectLst/>
                <a:latin typeface="+mn-lt"/>
                <a:ea typeface="+mn-ea"/>
                <a:cs typeface="+mn-cs"/>
              </a:rPr>
              <a:t>{</a:t>
            </a:r>
            <a:r>
              <a:rPr lang="en-IE" sz="2000" b="1" i="0" kern="1200" baseline="0" dirty="0" err="1">
                <a:solidFill>
                  <a:schemeClr val="tx2"/>
                </a:solidFill>
                <a:effectLst/>
                <a:latin typeface="+mn-lt"/>
                <a:ea typeface="+mn-ea"/>
                <a:cs typeface="+mn-cs"/>
              </a:rPr>
              <a:t>x:Bind</a:t>
            </a:r>
            <a:r>
              <a:rPr lang="en-IE" sz="2000" b="1" i="0" kern="1200" baseline="0" dirty="0">
                <a:solidFill>
                  <a:schemeClr val="tx2"/>
                </a:solidFill>
                <a:effectLst/>
                <a:latin typeface="+mn-lt"/>
                <a:ea typeface="+mn-ea"/>
                <a:cs typeface="+mn-cs"/>
              </a:rPr>
              <a:t>}</a:t>
            </a:r>
            <a:r>
              <a:rPr lang="en-IE" sz="2000" b="0" i="0" kern="1200" baseline="0" dirty="0">
                <a:solidFill>
                  <a:schemeClr val="tx2"/>
                </a:solidFill>
                <a:effectLst/>
                <a:latin typeface="+mn-lt"/>
                <a:ea typeface="+mn-ea"/>
                <a:cs typeface="+mn-cs"/>
              </a:rPr>
              <a:t> is converted into code that will get a value from a property on a data source, and set it on the property specified in </a:t>
            </a:r>
            <a:r>
              <a:rPr lang="en-IE" sz="2000" b="0" i="0" kern="1200" baseline="0" dirty="0" err="1">
                <a:solidFill>
                  <a:schemeClr val="tx2"/>
                </a:solidFill>
                <a:effectLst/>
                <a:latin typeface="+mn-lt"/>
                <a:ea typeface="+mn-ea"/>
                <a:cs typeface="+mn-cs"/>
              </a:rPr>
              <a:t>markup</a:t>
            </a:r>
            <a:endParaRPr lang="en-IE" sz="2000" b="0" i="0" kern="1200" baseline="0" dirty="0">
              <a:solidFill>
                <a:schemeClr val="tx2"/>
              </a:solidFill>
              <a:effectLst/>
              <a:latin typeface="+mn-lt"/>
              <a:ea typeface="+mn-ea"/>
              <a:cs typeface="+mn-cs"/>
            </a:endParaRPr>
          </a:p>
          <a:p>
            <a:r>
              <a:rPr lang="en-IE" sz="2000" b="0" i="0" kern="1200" baseline="0" dirty="0">
                <a:solidFill>
                  <a:schemeClr val="tx2"/>
                </a:solidFill>
                <a:effectLst/>
                <a:latin typeface="+mn-lt"/>
                <a:ea typeface="+mn-ea"/>
                <a:cs typeface="+mn-cs"/>
              </a:rPr>
              <a:t>The binding object can optionally be configured to observe changes in the value of the data source property and refresh itself based on those changes</a:t>
            </a:r>
          </a:p>
          <a:p>
            <a:pPr lvl="1"/>
            <a:r>
              <a:rPr lang="en-IE" sz="2000" b="0" i="0" kern="1200" baseline="0" dirty="0">
                <a:solidFill>
                  <a:schemeClr val="tx2"/>
                </a:solidFill>
                <a:effectLst/>
                <a:latin typeface="+mn-lt"/>
                <a:ea typeface="+mn-ea"/>
                <a:cs typeface="+mn-cs"/>
              </a:rPr>
              <a:t>It can also be configured to push changes in its own value back to the source property</a:t>
            </a:r>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6</a:t>
            </a:fld>
            <a:endParaRPr lang="en-IE"/>
          </a:p>
        </p:txBody>
      </p:sp>
    </p:spTree>
    <p:extLst>
      <p:ext uri="{BB962C8B-B14F-4D97-AF65-F5344CB8AC3E}">
        <p14:creationId xmlns:p14="http://schemas.microsoft.com/office/powerpoint/2010/main" val="404889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x:Bind</a:t>
            </a:r>
            <a:r>
              <a:rPr lang="en-US" dirty="0"/>
              <a:t>}</a:t>
            </a:r>
            <a:endParaRPr lang="en-IE" dirty="0"/>
          </a:p>
        </p:txBody>
      </p:sp>
      <p:sp>
        <p:nvSpPr>
          <p:cNvPr id="3" name="Content Placeholder 2"/>
          <p:cNvSpPr>
            <a:spLocks noGrp="1"/>
          </p:cNvSpPr>
          <p:nvPr>
            <p:ph idx="1"/>
          </p:nvPr>
        </p:nvSpPr>
        <p:spPr/>
        <p:txBody>
          <a:bodyPr/>
          <a:lstStyle/>
          <a:p>
            <a:r>
              <a:rPr lang="en-IE" sz="2000" b="0" i="0" kern="1200" baseline="0" dirty="0">
                <a:solidFill>
                  <a:schemeClr val="tx2"/>
                </a:solidFill>
                <a:effectLst/>
                <a:latin typeface="+mn-lt"/>
                <a:ea typeface="+mn-ea"/>
                <a:cs typeface="+mn-cs"/>
              </a:rPr>
              <a:t>The binding objects created by </a:t>
            </a:r>
            <a:r>
              <a:rPr lang="en-IE" sz="2000" b="1" i="0" kern="1200" baseline="0" dirty="0">
                <a:solidFill>
                  <a:schemeClr val="tx2"/>
                </a:solidFill>
                <a:effectLst/>
                <a:latin typeface="+mn-lt"/>
                <a:ea typeface="+mn-ea"/>
                <a:cs typeface="+mn-cs"/>
              </a:rPr>
              <a:t>{</a:t>
            </a:r>
            <a:r>
              <a:rPr lang="en-IE" sz="2000" b="1" i="0" kern="1200" baseline="0" dirty="0" err="1">
                <a:solidFill>
                  <a:schemeClr val="tx2"/>
                </a:solidFill>
                <a:effectLst/>
                <a:latin typeface="+mn-lt"/>
                <a:ea typeface="+mn-ea"/>
                <a:cs typeface="+mn-cs"/>
              </a:rPr>
              <a:t>x:Bind</a:t>
            </a:r>
            <a:r>
              <a:rPr lang="en-IE" sz="2000" b="1" i="0" kern="1200" baseline="0" dirty="0">
                <a:solidFill>
                  <a:schemeClr val="tx2"/>
                </a:solidFill>
                <a:effectLst/>
                <a:latin typeface="+mn-lt"/>
                <a:ea typeface="+mn-ea"/>
                <a:cs typeface="+mn-cs"/>
              </a:rPr>
              <a:t>}</a:t>
            </a:r>
            <a:r>
              <a:rPr lang="en-IE" sz="2000" b="0" i="0" kern="1200" baseline="0" dirty="0">
                <a:solidFill>
                  <a:schemeClr val="tx2"/>
                </a:solidFill>
                <a:effectLst/>
                <a:latin typeface="+mn-lt"/>
                <a:ea typeface="+mn-ea"/>
                <a:cs typeface="+mn-cs"/>
              </a:rPr>
              <a:t> and </a:t>
            </a:r>
            <a:r>
              <a:rPr lang="en-IE" sz="2000" b="1" i="0" kern="1200" baseline="0" dirty="0">
                <a:solidFill>
                  <a:schemeClr val="tx2"/>
                </a:solidFill>
                <a:effectLst/>
                <a:latin typeface="+mn-lt"/>
                <a:ea typeface="+mn-ea"/>
                <a:cs typeface="+mn-cs"/>
              </a:rPr>
              <a:t>{Binding}</a:t>
            </a:r>
            <a:r>
              <a:rPr lang="en-IE" sz="2000" b="0" i="0" kern="1200" baseline="0" dirty="0">
                <a:solidFill>
                  <a:schemeClr val="tx2"/>
                </a:solidFill>
                <a:effectLst/>
                <a:latin typeface="+mn-lt"/>
                <a:ea typeface="+mn-ea"/>
                <a:cs typeface="+mn-cs"/>
              </a:rPr>
              <a:t> are largely functionally equivalent</a:t>
            </a:r>
          </a:p>
          <a:p>
            <a:r>
              <a:rPr lang="en-IE" sz="2000" b="1" i="0" kern="1200" baseline="0" dirty="0" smtClean="0">
                <a:solidFill>
                  <a:schemeClr val="tx2"/>
                </a:solidFill>
                <a:effectLst/>
                <a:latin typeface="+mn-lt"/>
                <a:ea typeface="+mn-ea"/>
                <a:cs typeface="+mn-cs"/>
              </a:rPr>
              <a:t>{</a:t>
            </a:r>
            <a:r>
              <a:rPr lang="en-IE" sz="2000" b="1" i="0" kern="1200" baseline="0" dirty="0" err="1" smtClean="0">
                <a:solidFill>
                  <a:schemeClr val="tx2"/>
                </a:solidFill>
                <a:effectLst/>
                <a:latin typeface="+mn-lt"/>
                <a:ea typeface="+mn-ea"/>
                <a:cs typeface="+mn-cs"/>
              </a:rPr>
              <a:t>x:Bind</a:t>
            </a:r>
            <a:r>
              <a:rPr lang="en-IE" sz="2000" b="1" i="0" kern="1200" baseline="0" dirty="0" smtClean="0">
                <a:solidFill>
                  <a:schemeClr val="tx2"/>
                </a:solidFill>
                <a:effectLst/>
                <a:latin typeface="+mn-lt"/>
                <a:ea typeface="+mn-ea"/>
                <a:cs typeface="+mn-cs"/>
              </a:rPr>
              <a:t>} </a:t>
            </a:r>
            <a:r>
              <a:rPr lang="en-IE" sz="2000" b="0" i="0" kern="1200" baseline="0" dirty="0" smtClean="0">
                <a:solidFill>
                  <a:schemeClr val="tx2"/>
                </a:solidFill>
                <a:effectLst/>
                <a:latin typeface="+mn-lt"/>
                <a:ea typeface="+mn-ea"/>
                <a:cs typeface="+mn-cs"/>
              </a:rPr>
              <a:t>executes special-purpose code, which it generates at compile-time</a:t>
            </a:r>
          </a:p>
          <a:p>
            <a:r>
              <a:rPr lang="en-IE" sz="2000" b="1" i="0" kern="1200" baseline="0" dirty="0" smtClean="0">
                <a:solidFill>
                  <a:schemeClr val="tx2"/>
                </a:solidFill>
                <a:effectLst/>
                <a:latin typeface="+mn-lt"/>
                <a:ea typeface="+mn-ea"/>
                <a:cs typeface="+mn-cs"/>
              </a:rPr>
              <a:t>{Binding}</a:t>
            </a:r>
            <a:r>
              <a:rPr lang="en-IE" sz="2000" b="0" i="0" kern="1200" baseline="0" dirty="0" smtClean="0">
                <a:solidFill>
                  <a:schemeClr val="tx2"/>
                </a:solidFill>
                <a:effectLst/>
                <a:latin typeface="+mn-lt"/>
                <a:ea typeface="+mn-ea"/>
                <a:cs typeface="+mn-cs"/>
              </a:rPr>
              <a:t> uses general-purpose runtime object inspection</a:t>
            </a:r>
          </a:p>
          <a:p>
            <a:pPr lvl="1"/>
            <a:r>
              <a:rPr lang="en-IE" sz="2000" b="0" i="0" kern="1200" baseline="0" dirty="0" smtClean="0">
                <a:solidFill>
                  <a:schemeClr val="tx2"/>
                </a:solidFill>
                <a:effectLst/>
                <a:latin typeface="+mn-lt"/>
                <a:ea typeface="+mn-ea"/>
                <a:cs typeface="+mn-cs"/>
              </a:rPr>
              <a:t>Consequently, </a:t>
            </a:r>
            <a:r>
              <a:rPr lang="en-IE" sz="2000" b="1" i="0" kern="1200" baseline="0" dirty="0" smtClean="0">
                <a:solidFill>
                  <a:schemeClr val="tx2"/>
                </a:solidFill>
                <a:effectLst/>
                <a:latin typeface="+mn-lt"/>
                <a:ea typeface="+mn-ea"/>
                <a:cs typeface="+mn-cs"/>
              </a:rPr>
              <a:t>{</a:t>
            </a:r>
            <a:r>
              <a:rPr lang="en-IE" sz="2000" b="1" i="0" kern="1200" baseline="0" dirty="0" err="1" smtClean="0">
                <a:solidFill>
                  <a:schemeClr val="tx2"/>
                </a:solidFill>
                <a:effectLst/>
                <a:latin typeface="+mn-lt"/>
                <a:ea typeface="+mn-ea"/>
                <a:cs typeface="+mn-cs"/>
              </a:rPr>
              <a:t>x:Bind</a:t>
            </a:r>
            <a:r>
              <a:rPr lang="en-IE" sz="2000" b="1" i="0" kern="1200" baseline="0" dirty="0" smtClean="0">
                <a:solidFill>
                  <a:schemeClr val="tx2"/>
                </a:solidFill>
                <a:effectLst/>
                <a:latin typeface="+mn-lt"/>
                <a:ea typeface="+mn-ea"/>
                <a:cs typeface="+mn-cs"/>
              </a:rPr>
              <a:t>}</a:t>
            </a:r>
            <a:r>
              <a:rPr lang="en-IE" sz="2000" b="0" i="0" kern="1200" baseline="0" dirty="0" smtClean="0">
                <a:solidFill>
                  <a:schemeClr val="tx2"/>
                </a:solidFill>
                <a:effectLst/>
                <a:latin typeface="+mn-lt"/>
                <a:ea typeface="+mn-ea"/>
                <a:cs typeface="+mn-cs"/>
              </a:rPr>
              <a:t> bindings (often referred-to as compiled bindings) have great performance, provide compile-time validation of your binding expressions, and support debugging by enabling you to set breakpoints in the code files that are generated as the partial class for your page</a:t>
            </a:r>
            <a:endParaRPr lang="en-IE" sz="2000" b="0" i="0" kern="1200" baseline="0" dirty="0">
              <a:solidFill>
                <a:schemeClr val="tx2"/>
              </a:solidFill>
              <a:effectLst/>
              <a:latin typeface="+mn-lt"/>
              <a:ea typeface="+mn-ea"/>
              <a:cs typeface="+mn-cs"/>
            </a:endParaRPr>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7</a:t>
            </a:fld>
            <a:endParaRPr lang="en-IE"/>
          </a:p>
        </p:txBody>
      </p:sp>
    </p:spTree>
    <p:extLst>
      <p:ext uri="{BB962C8B-B14F-4D97-AF65-F5344CB8AC3E}">
        <p14:creationId xmlns:p14="http://schemas.microsoft.com/office/powerpoint/2010/main" val="413134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r>
              <a:rPr lang="en-US" baseline="0" dirty="0"/>
              <a:t> Usage</a:t>
            </a:r>
            <a:endParaRPr lang="en-IE"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Similar to {Binding}</a:t>
            </a:r>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8</a:t>
            </a:fld>
            <a:endParaRPr lang="en-IE"/>
          </a:p>
        </p:txBody>
      </p:sp>
      <p:sp>
        <p:nvSpPr>
          <p:cNvPr id="6" name="Rectangle 5"/>
          <p:cNvSpPr/>
          <p:nvPr/>
        </p:nvSpPr>
        <p:spPr>
          <a:xfrm>
            <a:off x="1371600" y="2211621"/>
            <a:ext cx="9493624" cy="2031325"/>
          </a:xfrm>
          <a:prstGeom prst="rect">
            <a:avLst/>
          </a:prstGeom>
        </p:spPr>
        <p:txBody>
          <a:bodyPr wrap="square">
            <a:spAutoFit/>
          </a:bodyPr>
          <a:lstStyle/>
          <a:p>
            <a:r>
              <a:rPr lang="en-IE" b="0" i="0" dirty="0">
                <a:solidFill>
                  <a:srgbClr val="222222"/>
                </a:solidFill>
                <a:effectLst/>
                <a:latin typeface="Consolas" panose="020B0609020204030204" pitchFamily="49" charset="0"/>
              </a:rPr>
              <a:t>&lt;</a:t>
            </a:r>
            <a:r>
              <a:rPr lang="en-IE" b="0" i="0" dirty="0">
                <a:solidFill>
                  <a:srgbClr val="0101FD"/>
                </a:solidFill>
                <a:effectLst/>
                <a:latin typeface="Consolas" panose="020B0609020204030204" pitchFamily="49" charset="0"/>
              </a:rPr>
              <a:t>object</a:t>
            </a:r>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property</a:t>
            </a:r>
            <a:r>
              <a:rPr lang="en-IE" b="0" i="0" dirty="0">
                <a:solidFill>
                  <a:srgbClr val="222222"/>
                </a:solidFill>
                <a:effectLst/>
                <a:latin typeface="Consolas" panose="020B0609020204030204" pitchFamily="49" charset="0"/>
              </a:rPr>
              <a:t>=</a:t>
            </a:r>
            <a:r>
              <a:rPr lang="en-IE" b="0" i="0" dirty="0">
                <a:solidFill>
                  <a:srgbClr val="A31515"/>
                </a:solidFill>
                <a:effectLst/>
                <a:latin typeface="Consolas" panose="020B0609020204030204" pitchFamily="49" charset="0"/>
              </a:rPr>
              <a:t>"{</a:t>
            </a:r>
            <a:r>
              <a:rPr lang="en-IE" b="0" i="0" dirty="0" err="1">
                <a:solidFill>
                  <a:srgbClr val="A31515"/>
                </a:solidFill>
                <a:effectLst/>
                <a:latin typeface="Consolas" panose="020B0609020204030204" pitchFamily="49" charset="0"/>
              </a:rPr>
              <a:t>x:Bind</a:t>
            </a:r>
            <a:r>
              <a:rPr lang="en-IE" b="0" i="0" dirty="0">
                <a:solidFill>
                  <a:srgbClr val="A31515"/>
                </a:solidFill>
                <a:effectLst/>
                <a:latin typeface="Consolas" panose="020B0609020204030204" pitchFamily="49" charset="0"/>
              </a:rPr>
              <a:t>}"</a:t>
            </a:r>
            <a:r>
              <a:rPr lang="en-IE" b="0" i="0" dirty="0">
                <a:solidFill>
                  <a:srgbClr val="222222"/>
                </a:solidFill>
                <a:effectLst/>
                <a:latin typeface="Consolas" panose="020B0609020204030204" pitchFamily="49" charset="0"/>
              </a:rPr>
              <a:t> .../&gt;</a:t>
            </a:r>
          </a:p>
          <a:p>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or</a:t>
            </a:r>
            <a:r>
              <a:rPr lang="en-IE" b="0" i="0" dirty="0">
                <a:solidFill>
                  <a:srgbClr val="222222"/>
                </a:solidFill>
                <a:effectLst/>
                <a:latin typeface="Consolas" panose="020B0609020204030204" pitchFamily="49" charset="0"/>
              </a:rPr>
              <a:t>- </a:t>
            </a:r>
          </a:p>
          <a:p>
            <a:r>
              <a:rPr lang="en-IE" b="0" i="0" dirty="0">
                <a:solidFill>
                  <a:srgbClr val="222222"/>
                </a:solidFill>
                <a:effectLst/>
                <a:latin typeface="Consolas" panose="020B0609020204030204" pitchFamily="49" charset="0"/>
              </a:rPr>
              <a:t>&lt;</a:t>
            </a:r>
            <a:r>
              <a:rPr lang="en-IE" b="0" i="0" dirty="0">
                <a:solidFill>
                  <a:srgbClr val="0101FD"/>
                </a:solidFill>
                <a:effectLst/>
                <a:latin typeface="Consolas" panose="020B0609020204030204" pitchFamily="49" charset="0"/>
              </a:rPr>
              <a:t>object</a:t>
            </a:r>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property</a:t>
            </a:r>
            <a:r>
              <a:rPr lang="en-IE" b="0" i="0" dirty="0">
                <a:solidFill>
                  <a:srgbClr val="222222"/>
                </a:solidFill>
                <a:effectLst/>
                <a:latin typeface="Consolas" panose="020B0609020204030204" pitchFamily="49" charset="0"/>
              </a:rPr>
              <a:t>=</a:t>
            </a:r>
            <a:r>
              <a:rPr lang="en-IE" b="0" i="0" dirty="0">
                <a:solidFill>
                  <a:srgbClr val="A31515"/>
                </a:solidFill>
                <a:effectLst/>
                <a:latin typeface="Consolas" panose="020B0609020204030204" pitchFamily="49" charset="0"/>
              </a:rPr>
              <a:t>"{</a:t>
            </a:r>
            <a:r>
              <a:rPr lang="en-IE" b="0" i="0" dirty="0" err="1">
                <a:solidFill>
                  <a:srgbClr val="A31515"/>
                </a:solidFill>
                <a:effectLst/>
                <a:latin typeface="Consolas" panose="020B0609020204030204" pitchFamily="49" charset="0"/>
              </a:rPr>
              <a:t>x:Bind</a:t>
            </a:r>
            <a:r>
              <a:rPr lang="en-IE" b="0" i="0" dirty="0">
                <a:solidFill>
                  <a:srgbClr val="A31515"/>
                </a:solidFill>
                <a:effectLst/>
                <a:latin typeface="Consolas" panose="020B0609020204030204" pitchFamily="49" charset="0"/>
              </a:rPr>
              <a:t> </a:t>
            </a:r>
            <a:r>
              <a:rPr lang="en-IE" b="0" i="0" dirty="0" err="1">
                <a:solidFill>
                  <a:srgbClr val="A31515"/>
                </a:solidFill>
                <a:effectLst/>
                <a:latin typeface="Consolas" panose="020B0609020204030204" pitchFamily="49" charset="0"/>
              </a:rPr>
              <a:t>propertyPath</a:t>
            </a:r>
            <a:r>
              <a:rPr lang="en-IE" b="0" i="0" dirty="0">
                <a:solidFill>
                  <a:srgbClr val="A31515"/>
                </a:solidFill>
                <a:effectLst/>
                <a:latin typeface="Consolas" panose="020B0609020204030204" pitchFamily="49" charset="0"/>
              </a:rPr>
              <a:t>}"</a:t>
            </a:r>
            <a:r>
              <a:rPr lang="en-IE" b="0" i="0" dirty="0">
                <a:solidFill>
                  <a:srgbClr val="222222"/>
                </a:solidFill>
                <a:effectLst/>
                <a:latin typeface="Consolas" panose="020B0609020204030204" pitchFamily="49" charset="0"/>
              </a:rPr>
              <a:t> .../&gt;</a:t>
            </a:r>
          </a:p>
          <a:p>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or</a:t>
            </a:r>
            <a:r>
              <a:rPr lang="en-IE" b="0" i="0" dirty="0">
                <a:solidFill>
                  <a:srgbClr val="222222"/>
                </a:solidFill>
                <a:effectLst/>
                <a:latin typeface="Consolas" panose="020B0609020204030204" pitchFamily="49" charset="0"/>
              </a:rPr>
              <a:t>- </a:t>
            </a:r>
          </a:p>
          <a:p>
            <a:r>
              <a:rPr lang="en-IE" b="0" i="0" dirty="0">
                <a:solidFill>
                  <a:srgbClr val="222222"/>
                </a:solidFill>
                <a:effectLst/>
                <a:latin typeface="Consolas" panose="020B0609020204030204" pitchFamily="49" charset="0"/>
              </a:rPr>
              <a:t>&lt;</a:t>
            </a:r>
            <a:r>
              <a:rPr lang="en-IE" b="0" i="0" dirty="0">
                <a:solidFill>
                  <a:srgbClr val="0101FD"/>
                </a:solidFill>
                <a:effectLst/>
                <a:latin typeface="Consolas" panose="020B0609020204030204" pitchFamily="49" charset="0"/>
              </a:rPr>
              <a:t>object</a:t>
            </a:r>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property</a:t>
            </a:r>
            <a:r>
              <a:rPr lang="en-IE" b="0" i="0" dirty="0">
                <a:solidFill>
                  <a:srgbClr val="222222"/>
                </a:solidFill>
                <a:effectLst/>
                <a:latin typeface="Consolas" panose="020B0609020204030204" pitchFamily="49" charset="0"/>
              </a:rPr>
              <a:t>=</a:t>
            </a:r>
            <a:r>
              <a:rPr lang="en-IE" b="0" i="0" dirty="0">
                <a:solidFill>
                  <a:srgbClr val="A31515"/>
                </a:solidFill>
                <a:effectLst/>
                <a:latin typeface="Consolas" panose="020B0609020204030204" pitchFamily="49" charset="0"/>
              </a:rPr>
              <a:t>"{</a:t>
            </a:r>
            <a:r>
              <a:rPr lang="en-IE" b="0" i="0" dirty="0" err="1">
                <a:solidFill>
                  <a:srgbClr val="A31515"/>
                </a:solidFill>
                <a:effectLst/>
                <a:latin typeface="Consolas" panose="020B0609020204030204" pitchFamily="49" charset="0"/>
              </a:rPr>
              <a:t>x:Bind</a:t>
            </a:r>
            <a:r>
              <a:rPr lang="en-IE" b="0" i="0" dirty="0">
                <a:solidFill>
                  <a:srgbClr val="A31515"/>
                </a:solidFill>
                <a:effectLst/>
                <a:latin typeface="Consolas" panose="020B0609020204030204" pitchFamily="49" charset="0"/>
              </a:rPr>
              <a:t> </a:t>
            </a:r>
            <a:r>
              <a:rPr lang="en-IE" b="0" i="0" dirty="0" err="1">
                <a:solidFill>
                  <a:srgbClr val="A31515"/>
                </a:solidFill>
                <a:effectLst/>
                <a:latin typeface="Consolas" panose="020B0609020204030204" pitchFamily="49" charset="0"/>
              </a:rPr>
              <a:t>bindingProperties</a:t>
            </a:r>
            <a:r>
              <a:rPr lang="en-IE" b="0" i="0" dirty="0">
                <a:solidFill>
                  <a:srgbClr val="A31515"/>
                </a:solidFill>
                <a:effectLst/>
                <a:latin typeface="Consolas" panose="020B0609020204030204" pitchFamily="49" charset="0"/>
              </a:rPr>
              <a:t>}"</a:t>
            </a:r>
            <a:r>
              <a:rPr lang="en-IE" b="0" i="0" dirty="0">
                <a:solidFill>
                  <a:srgbClr val="222222"/>
                </a:solidFill>
                <a:effectLst/>
                <a:latin typeface="Consolas" panose="020B0609020204030204" pitchFamily="49" charset="0"/>
              </a:rPr>
              <a:t> .../&gt;</a:t>
            </a:r>
          </a:p>
          <a:p>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or</a:t>
            </a:r>
            <a:r>
              <a:rPr lang="en-IE" b="0" i="0" dirty="0">
                <a:solidFill>
                  <a:srgbClr val="222222"/>
                </a:solidFill>
                <a:effectLst/>
                <a:latin typeface="Consolas" panose="020B0609020204030204" pitchFamily="49" charset="0"/>
              </a:rPr>
              <a:t>- </a:t>
            </a:r>
          </a:p>
          <a:p>
            <a:r>
              <a:rPr lang="en-IE" b="0" i="0" dirty="0">
                <a:solidFill>
                  <a:srgbClr val="222222"/>
                </a:solidFill>
                <a:effectLst/>
                <a:latin typeface="Consolas" panose="020B0609020204030204" pitchFamily="49" charset="0"/>
              </a:rPr>
              <a:t>&lt;</a:t>
            </a:r>
            <a:r>
              <a:rPr lang="en-IE" b="0" i="0" dirty="0">
                <a:solidFill>
                  <a:srgbClr val="0101FD"/>
                </a:solidFill>
                <a:effectLst/>
                <a:latin typeface="Consolas" panose="020B0609020204030204" pitchFamily="49" charset="0"/>
              </a:rPr>
              <a:t>object</a:t>
            </a:r>
            <a:r>
              <a:rPr lang="en-IE" b="0" i="0" dirty="0">
                <a:solidFill>
                  <a:srgbClr val="222222"/>
                </a:solidFill>
                <a:effectLst/>
                <a:latin typeface="Consolas" panose="020B0609020204030204" pitchFamily="49" charset="0"/>
              </a:rPr>
              <a:t> </a:t>
            </a:r>
            <a:r>
              <a:rPr lang="en-IE" b="0" i="0" dirty="0">
                <a:solidFill>
                  <a:srgbClr val="0101FD"/>
                </a:solidFill>
                <a:effectLst/>
                <a:latin typeface="Consolas" panose="020B0609020204030204" pitchFamily="49" charset="0"/>
              </a:rPr>
              <a:t>property</a:t>
            </a:r>
            <a:r>
              <a:rPr lang="en-IE" b="0" i="0" dirty="0">
                <a:solidFill>
                  <a:srgbClr val="222222"/>
                </a:solidFill>
                <a:effectLst/>
                <a:latin typeface="Consolas" panose="020B0609020204030204" pitchFamily="49" charset="0"/>
              </a:rPr>
              <a:t>=</a:t>
            </a:r>
            <a:r>
              <a:rPr lang="en-IE" b="0" i="0" dirty="0">
                <a:solidFill>
                  <a:srgbClr val="A31515"/>
                </a:solidFill>
                <a:effectLst/>
                <a:latin typeface="Consolas" panose="020B0609020204030204" pitchFamily="49" charset="0"/>
              </a:rPr>
              <a:t>"{</a:t>
            </a:r>
            <a:r>
              <a:rPr lang="en-IE" b="0" i="0" dirty="0" err="1">
                <a:solidFill>
                  <a:srgbClr val="A31515"/>
                </a:solidFill>
                <a:effectLst/>
                <a:latin typeface="Consolas" panose="020B0609020204030204" pitchFamily="49" charset="0"/>
              </a:rPr>
              <a:t>x:Bind</a:t>
            </a:r>
            <a:r>
              <a:rPr lang="en-IE" b="0" i="0" dirty="0">
                <a:solidFill>
                  <a:srgbClr val="A31515"/>
                </a:solidFill>
                <a:effectLst/>
                <a:latin typeface="Consolas" panose="020B0609020204030204" pitchFamily="49" charset="0"/>
              </a:rPr>
              <a:t> </a:t>
            </a:r>
            <a:r>
              <a:rPr lang="en-IE" b="0" i="0" dirty="0" err="1">
                <a:solidFill>
                  <a:srgbClr val="A31515"/>
                </a:solidFill>
                <a:effectLst/>
                <a:latin typeface="Consolas" panose="020B0609020204030204" pitchFamily="49" charset="0"/>
              </a:rPr>
              <a:t>propertyPath</a:t>
            </a:r>
            <a:r>
              <a:rPr lang="en-IE" b="0" i="0" dirty="0">
                <a:solidFill>
                  <a:srgbClr val="A31515"/>
                </a:solidFill>
                <a:effectLst/>
                <a:latin typeface="Consolas" panose="020B0609020204030204" pitchFamily="49" charset="0"/>
              </a:rPr>
              <a:t>, </a:t>
            </a:r>
            <a:r>
              <a:rPr lang="en-IE" b="0" i="0" dirty="0" err="1">
                <a:solidFill>
                  <a:srgbClr val="A31515"/>
                </a:solidFill>
                <a:effectLst/>
                <a:latin typeface="Consolas" panose="020B0609020204030204" pitchFamily="49" charset="0"/>
              </a:rPr>
              <a:t>bindingProperties</a:t>
            </a:r>
            <a:r>
              <a:rPr lang="en-IE" b="0" i="0" dirty="0">
                <a:solidFill>
                  <a:srgbClr val="A31515"/>
                </a:solidFill>
                <a:effectLst/>
                <a:latin typeface="Consolas" panose="020B0609020204030204" pitchFamily="49" charset="0"/>
              </a:rPr>
              <a:t>}"</a:t>
            </a:r>
            <a:r>
              <a:rPr lang="en-IE" b="0" i="0" dirty="0">
                <a:solidFill>
                  <a:srgbClr val="222222"/>
                </a:solidFill>
                <a:effectLst/>
                <a:latin typeface="Consolas" panose="020B0609020204030204" pitchFamily="49" charset="0"/>
              </a:rPr>
              <a:t> .../&gt;</a:t>
            </a:r>
            <a:endParaRPr lang="en-IE" dirty="0"/>
          </a:p>
        </p:txBody>
      </p:sp>
    </p:spTree>
    <p:extLst>
      <p:ext uri="{BB962C8B-B14F-4D97-AF65-F5344CB8AC3E}">
        <p14:creationId xmlns:p14="http://schemas.microsoft.com/office/powerpoint/2010/main" val="321783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propertyPath</a:t>
            </a:r>
            <a:endParaRPr lang="en-IE" dirty="0"/>
          </a:p>
        </p:txBody>
      </p:sp>
      <p:sp>
        <p:nvSpPr>
          <p:cNvPr id="3" name="Content Placeholder 2"/>
          <p:cNvSpPr>
            <a:spLocks noGrp="1"/>
          </p:cNvSpPr>
          <p:nvPr>
            <p:ph idx="1"/>
          </p:nvPr>
        </p:nvSpPr>
        <p:spPr/>
        <p:txBody>
          <a:bodyPr>
            <a:normAutofit/>
          </a:bodyPr>
          <a:lstStyle/>
          <a:p>
            <a:r>
              <a:rPr lang="en-IE" sz="2000" b="0" i="1" kern="1200" baseline="0" dirty="0" err="1">
                <a:solidFill>
                  <a:schemeClr val="tx2"/>
                </a:solidFill>
                <a:effectLst/>
                <a:latin typeface="+mn-lt"/>
                <a:ea typeface="+mn-ea"/>
                <a:cs typeface="+mn-cs"/>
              </a:rPr>
              <a:t>propertyPath</a:t>
            </a:r>
            <a:r>
              <a:rPr lang="en-IE" sz="2000" b="0" i="0" kern="1200" baseline="0" dirty="0">
                <a:solidFill>
                  <a:schemeClr val="tx2"/>
                </a:solidFill>
                <a:effectLst/>
                <a:latin typeface="+mn-lt"/>
                <a:ea typeface="+mn-ea"/>
                <a:cs typeface="+mn-cs"/>
              </a:rPr>
              <a:t> sets the </a:t>
            </a:r>
            <a:r>
              <a:rPr lang="en-IE" sz="2000" b="1" i="0" kern="1200" baseline="0" dirty="0">
                <a:solidFill>
                  <a:schemeClr val="tx2"/>
                </a:solidFill>
                <a:effectLst/>
                <a:latin typeface="+mn-lt"/>
                <a:ea typeface="+mn-ea"/>
                <a:cs typeface="+mn-cs"/>
              </a:rPr>
              <a:t>Path</a:t>
            </a:r>
            <a:r>
              <a:rPr lang="en-IE" sz="2000" b="0" i="0" kern="1200" baseline="0" dirty="0">
                <a:solidFill>
                  <a:schemeClr val="tx2"/>
                </a:solidFill>
                <a:effectLst/>
                <a:latin typeface="+mn-lt"/>
                <a:ea typeface="+mn-ea"/>
                <a:cs typeface="+mn-cs"/>
              </a:rPr>
              <a:t> for an </a:t>
            </a:r>
            <a:r>
              <a:rPr lang="en-IE" sz="2000" b="1" i="0" kern="1200" baseline="0" dirty="0">
                <a:solidFill>
                  <a:schemeClr val="tx2"/>
                </a:solidFill>
                <a:effectLst/>
                <a:latin typeface="+mn-lt"/>
                <a:ea typeface="+mn-ea"/>
                <a:cs typeface="+mn-cs"/>
              </a:rPr>
              <a:t>{</a:t>
            </a:r>
            <a:r>
              <a:rPr lang="en-IE" sz="2000" b="1" i="0" kern="1200" baseline="0" dirty="0" err="1">
                <a:solidFill>
                  <a:schemeClr val="tx2"/>
                </a:solidFill>
                <a:effectLst/>
                <a:latin typeface="+mn-lt"/>
                <a:ea typeface="+mn-ea"/>
                <a:cs typeface="+mn-cs"/>
              </a:rPr>
              <a:t>x:Bind</a:t>
            </a:r>
            <a:r>
              <a:rPr lang="en-IE" sz="2000" b="1" i="0" kern="1200" baseline="0" dirty="0">
                <a:solidFill>
                  <a:schemeClr val="tx2"/>
                </a:solidFill>
                <a:effectLst/>
                <a:latin typeface="+mn-lt"/>
                <a:ea typeface="+mn-ea"/>
                <a:cs typeface="+mn-cs"/>
              </a:rPr>
              <a:t>}</a:t>
            </a:r>
            <a:r>
              <a:rPr lang="en-IE" sz="2000" b="0" i="0" kern="1200" baseline="0" dirty="0">
                <a:solidFill>
                  <a:schemeClr val="tx2"/>
                </a:solidFill>
                <a:effectLst/>
                <a:latin typeface="+mn-lt"/>
                <a:ea typeface="+mn-ea"/>
                <a:cs typeface="+mn-cs"/>
              </a:rPr>
              <a:t> expression</a:t>
            </a:r>
          </a:p>
          <a:p>
            <a:pPr lvl="1"/>
            <a:r>
              <a:rPr lang="en-IE" sz="2000" b="1" i="0" kern="1200" baseline="0" dirty="0">
                <a:solidFill>
                  <a:schemeClr val="tx2"/>
                </a:solidFill>
                <a:effectLst/>
                <a:latin typeface="+mn-lt"/>
                <a:ea typeface="+mn-ea"/>
                <a:cs typeface="+mn-cs"/>
              </a:rPr>
              <a:t>Path</a:t>
            </a:r>
            <a:r>
              <a:rPr lang="en-IE" sz="2000" b="0" i="0" kern="1200" baseline="0" dirty="0">
                <a:solidFill>
                  <a:schemeClr val="tx2"/>
                </a:solidFill>
                <a:effectLst/>
                <a:latin typeface="+mn-lt"/>
                <a:ea typeface="+mn-ea"/>
                <a:cs typeface="+mn-cs"/>
              </a:rPr>
              <a:t> is a property path specifying the value of the property, sub-property, field, or method that you're binding to (the source)</a:t>
            </a:r>
          </a:p>
          <a:p>
            <a:r>
              <a:rPr lang="en-IE" sz="2000" b="1" i="0" kern="1200" baseline="0" dirty="0">
                <a:solidFill>
                  <a:schemeClr val="tx2"/>
                </a:solidFill>
                <a:effectLst/>
                <a:latin typeface="+mn-lt"/>
                <a:ea typeface="+mn-ea"/>
                <a:cs typeface="+mn-cs"/>
              </a:rPr>
              <a:t>{</a:t>
            </a:r>
            <a:r>
              <a:rPr lang="en-IE" sz="2000" b="1" i="0" kern="1200" baseline="0" dirty="0" err="1">
                <a:solidFill>
                  <a:schemeClr val="tx2"/>
                </a:solidFill>
                <a:effectLst/>
                <a:latin typeface="+mn-lt"/>
                <a:ea typeface="+mn-ea"/>
                <a:cs typeface="+mn-cs"/>
              </a:rPr>
              <a:t>x:Bind</a:t>
            </a:r>
            <a:r>
              <a:rPr lang="en-IE" sz="2000" b="1" i="0" kern="1200" baseline="0" dirty="0">
                <a:solidFill>
                  <a:schemeClr val="tx2"/>
                </a:solidFill>
                <a:effectLst/>
                <a:latin typeface="+mn-lt"/>
                <a:ea typeface="+mn-ea"/>
                <a:cs typeface="+mn-cs"/>
              </a:rPr>
              <a:t>}</a:t>
            </a:r>
            <a:r>
              <a:rPr lang="en-IE" sz="2000" b="0" i="0" kern="1200" baseline="0" dirty="0">
                <a:solidFill>
                  <a:schemeClr val="tx2"/>
                </a:solidFill>
                <a:effectLst/>
                <a:latin typeface="+mn-lt"/>
                <a:ea typeface="+mn-ea"/>
                <a:cs typeface="+mn-cs"/>
              </a:rPr>
              <a:t> does not use the </a:t>
            </a:r>
            <a:r>
              <a:rPr lang="en-IE" sz="2000" b="1" i="0" kern="1200" baseline="0" dirty="0" err="1">
                <a:solidFill>
                  <a:schemeClr val="tx2"/>
                </a:solidFill>
                <a:effectLst/>
                <a:latin typeface="+mn-lt"/>
                <a:ea typeface="+mn-ea"/>
                <a:cs typeface="+mn-cs"/>
              </a:rPr>
              <a:t>DataContext</a:t>
            </a:r>
            <a:r>
              <a:rPr lang="en-IE" sz="2000" b="0" i="0" kern="1200" baseline="0" dirty="0">
                <a:solidFill>
                  <a:schemeClr val="tx2"/>
                </a:solidFill>
                <a:effectLst/>
                <a:latin typeface="+mn-lt"/>
                <a:ea typeface="+mn-ea"/>
                <a:cs typeface="+mn-cs"/>
              </a:rPr>
              <a:t> as a default source—instead, it uses the page or user control itself</a:t>
            </a:r>
          </a:p>
          <a:p>
            <a:pPr lvl="1"/>
            <a:r>
              <a:rPr lang="en-IE" sz="2000" b="0" i="0" kern="1200" baseline="0" dirty="0">
                <a:solidFill>
                  <a:schemeClr val="tx2"/>
                </a:solidFill>
                <a:effectLst/>
                <a:latin typeface="+mn-lt"/>
                <a:ea typeface="+mn-ea"/>
                <a:cs typeface="+mn-cs"/>
              </a:rPr>
              <a:t>It will look in the code-behind of your page or user control for properties, fields, and methods</a:t>
            </a:r>
          </a:p>
          <a:p>
            <a:pPr lvl="1"/>
            <a:r>
              <a:rPr lang="en-IE" sz="2000" b="0" i="0" kern="1200" baseline="0" dirty="0">
                <a:solidFill>
                  <a:schemeClr val="tx2"/>
                </a:solidFill>
                <a:effectLst/>
                <a:latin typeface="+mn-lt"/>
                <a:ea typeface="+mn-ea"/>
                <a:cs typeface="+mn-cs"/>
              </a:rPr>
              <a:t>Steps in a property path are delimited by dots (.), and you can include multiple delimiters to traverse successive sub-properties</a:t>
            </a:r>
          </a:p>
        </p:txBody>
      </p:sp>
      <p:sp>
        <p:nvSpPr>
          <p:cNvPr id="4" name="Footer Placeholder 3"/>
          <p:cNvSpPr>
            <a:spLocks noGrp="1"/>
          </p:cNvSpPr>
          <p:nvPr>
            <p:ph type="ftr" sz="quarter" idx="11"/>
          </p:nvPr>
        </p:nvSpPr>
        <p:spPr/>
        <p:txBody>
          <a:bodyPr/>
          <a:lstStyle/>
          <a:p>
            <a:r>
              <a:rPr lang="en-IE"/>
              <a:t>Data Binding</a:t>
            </a:r>
          </a:p>
        </p:txBody>
      </p:sp>
      <p:sp>
        <p:nvSpPr>
          <p:cNvPr id="5" name="Slide Number Placeholder 4"/>
          <p:cNvSpPr>
            <a:spLocks noGrp="1"/>
          </p:cNvSpPr>
          <p:nvPr>
            <p:ph type="sldNum" sz="quarter" idx="12"/>
          </p:nvPr>
        </p:nvSpPr>
        <p:spPr/>
        <p:txBody>
          <a:bodyPr/>
          <a:lstStyle/>
          <a:p>
            <a:fld id="{E08B87CB-EE56-4C23-8574-C38ACB093D07}" type="slidenum">
              <a:rPr lang="en-IE" smtClean="0"/>
              <a:t>9</a:t>
            </a:fld>
            <a:endParaRPr lang="en-IE"/>
          </a:p>
        </p:txBody>
      </p:sp>
    </p:spTree>
    <p:extLst>
      <p:ext uri="{BB962C8B-B14F-4D97-AF65-F5344CB8AC3E}">
        <p14:creationId xmlns:p14="http://schemas.microsoft.com/office/powerpoint/2010/main" val="41467416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4539</TotalTime>
  <Words>1332</Words>
  <Application>Microsoft Macintosh PowerPoint</Application>
  <PresentationFormat>宽屏</PresentationFormat>
  <Paragraphs>222</Paragraphs>
  <Slides>18</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Calibri</vt:lpstr>
      <vt:lpstr>Consolas</vt:lpstr>
      <vt:lpstr>Franklin Gothic Book</vt:lpstr>
      <vt:lpstr>宋体</vt:lpstr>
      <vt:lpstr>Crop</vt:lpstr>
      <vt:lpstr>Data Binding</vt:lpstr>
      <vt:lpstr>Data Binding</vt:lpstr>
      <vt:lpstr>Data Binding</vt:lpstr>
      <vt:lpstr>Property Path</vt:lpstr>
      <vt:lpstr>Binding Properties</vt:lpstr>
      <vt:lpstr>{x:Bind}</vt:lpstr>
      <vt:lpstr>{x:Bind}</vt:lpstr>
      <vt:lpstr>Attribute Usage</vt:lpstr>
      <vt:lpstr>propertyPath</vt:lpstr>
      <vt:lpstr>propertyPath</vt:lpstr>
      <vt:lpstr>Casting</vt:lpstr>
      <vt:lpstr>Data Templates</vt:lpstr>
      <vt:lpstr>Asynchronous Data Loading</vt:lpstr>
      <vt:lpstr>Asynchronous Data Loading</vt:lpstr>
      <vt:lpstr>Binding Functions</vt:lpstr>
      <vt:lpstr>Binding Functions</vt:lpstr>
      <vt:lpstr>Event Binding</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Binding</dc:title>
  <dc:creator>Damien Costello</dc:creator>
  <cp:lastModifiedBy>weichen wang</cp:lastModifiedBy>
  <cp:revision>24</cp:revision>
  <dcterms:created xsi:type="dcterms:W3CDTF">2017-09-18T11:14:01Z</dcterms:created>
  <dcterms:modified xsi:type="dcterms:W3CDTF">2017-10-24T08:02:31Z</dcterms:modified>
</cp:coreProperties>
</file>