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63" d="100"/>
          <a:sy n="63" d="100"/>
        </p:scale>
        <p:origin x="52" y="168"/>
      </p:cViewPr>
      <p:guideLst/>
    </p:cSldViewPr>
  </p:slideViewPr>
  <p:outlineViewPr>
    <p:cViewPr>
      <p:scale>
        <a:sx n="33" d="100"/>
        <a:sy n="33" d="100"/>
      </p:scale>
      <p:origin x="0" y="-30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ADADC-76AE-4796-9D64-08D1272C150B}" type="datetimeFigureOut">
              <a:rPr lang="en-IE" smtClean="0"/>
              <a:t>11/10/2017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64ACA-BF8A-46AA-998A-94D71ADE7EE9}" type="slidenum">
              <a:rPr lang="en-IE" smtClean="0"/>
              <a:t>‹#›</a:t>
            </a:fld>
            <a:endParaRPr lang="en-IE"/>
          </a:p>
        </p:txBody>
      </p:sp>
    </p:spTree>
    <p:extLst>
      <p:ext uri="{BB962C8B-B14F-4D97-AF65-F5344CB8AC3E}">
        <p14:creationId xmlns:p14="http://schemas.microsoft.com/office/powerpoint/2010/main" val="67650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0C3B830-B5FE-4399-B3D9-0E4A7BE38331}" type="datetime1">
              <a:rPr lang="en-IE" smtClean="0"/>
              <a:t>11/10/2017</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IE"/>
              <a:t>Background Execution</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F11A30A-B744-48A5-8EFA-EF50456A790F}"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46693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061FF-00AA-4EC1-9C0A-7B8897EAE6C8}" type="datetime1">
              <a:rPr lang="en-IE" smtClean="0"/>
              <a:t>11/10/2017</a:t>
            </a:fld>
            <a:endParaRPr lang="en-IE"/>
          </a:p>
        </p:txBody>
      </p:sp>
      <p:sp>
        <p:nvSpPr>
          <p:cNvPr id="5" name="Footer Placeholder 4"/>
          <p:cNvSpPr>
            <a:spLocks noGrp="1"/>
          </p:cNvSpPr>
          <p:nvPr>
            <p:ph type="ftr" sz="quarter" idx="11"/>
          </p:nvPr>
        </p:nvSpPr>
        <p:spPr/>
        <p:txBody>
          <a:bodyPr/>
          <a:lstStyle/>
          <a:p>
            <a:r>
              <a:rPr lang="en-IE"/>
              <a:t>Background Execution</a:t>
            </a:r>
          </a:p>
        </p:txBody>
      </p:sp>
      <p:sp>
        <p:nvSpPr>
          <p:cNvPr id="6" name="Slide Number Placeholder 5"/>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352503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230B8-0329-45DD-9288-D49D3FD12CA2}" type="datetime1">
              <a:rPr lang="en-IE" smtClean="0"/>
              <a:t>11/10/2017</a:t>
            </a:fld>
            <a:endParaRPr lang="en-IE"/>
          </a:p>
        </p:txBody>
      </p:sp>
      <p:sp>
        <p:nvSpPr>
          <p:cNvPr id="5" name="Footer Placeholder 4"/>
          <p:cNvSpPr>
            <a:spLocks noGrp="1"/>
          </p:cNvSpPr>
          <p:nvPr>
            <p:ph type="ftr" sz="quarter" idx="11"/>
          </p:nvPr>
        </p:nvSpPr>
        <p:spPr/>
        <p:txBody>
          <a:bodyPr/>
          <a:lstStyle/>
          <a:p>
            <a:r>
              <a:rPr lang="en-IE"/>
              <a:t>Background Execution</a:t>
            </a:r>
          </a:p>
        </p:txBody>
      </p:sp>
      <p:sp>
        <p:nvSpPr>
          <p:cNvPr id="6" name="Slide Number Placeholder 5"/>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272847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525CA-69D0-40D5-B563-EFBEF674E630}" type="datetime1">
              <a:rPr lang="en-IE" smtClean="0"/>
              <a:t>11/10/2017</a:t>
            </a:fld>
            <a:endParaRPr lang="en-IE"/>
          </a:p>
        </p:txBody>
      </p:sp>
      <p:sp>
        <p:nvSpPr>
          <p:cNvPr id="5" name="Footer Placeholder 4"/>
          <p:cNvSpPr>
            <a:spLocks noGrp="1"/>
          </p:cNvSpPr>
          <p:nvPr>
            <p:ph type="ftr" sz="quarter" idx="11"/>
          </p:nvPr>
        </p:nvSpPr>
        <p:spPr/>
        <p:txBody>
          <a:bodyPr/>
          <a:lstStyle/>
          <a:p>
            <a:r>
              <a:rPr lang="en-IE"/>
              <a:t>Background Execution</a:t>
            </a:r>
          </a:p>
        </p:txBody>
      </p:sp>
      <p:sp>
        <p:nvSpPr>
          <p:cNvPr id="6" name="Slide Number Placeholder 5"/>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5760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D915E55-958F-4252-A200-80A2D4EA13E0}" type="datetime1">
              <a:rPr lang="en-IE" smtClean="0"/>
              <a:t>11/10/2017</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IE"/>
              <a:t>Background Execution</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F11A30A-B744-48A5-8EFA-EF50456A790F}"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0925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B66FF-BB3D-452F-9934-FE97DDD7DCB3}" type="datetime1">
              <a:rPr lang="en-IE" smtClean="0"/>
              <a:t>11/10/2017</a:t>
            </a:fld>
            <a:endParaRPr lang="en-IE"/>
          </a:p>
        </p:txBody>
      </p:sp>
      <p:sp>
        <p:nvSpPr>
          <p:cNvPr id="6" name="Footer Placeholder 5"/>
          <p:cNvSpPr>
            <a:spLocks noGrp="1"/>
          </p:cNvSpPr>
          <p:nvPr>
            <p:ph type="ftr" sz="quarter" idx="11"/>
          </p:nvPr>
        </p:nvSpPr>
        <p:spPr/>
        <p:txBody>
          <a:bodyPr/>
          <a:lstStyle/>
          <a:p>
            <a:r>
              <a:rPr lang="en-IE"/>
              <a:t>Background Execution</a:t>
            </a:r>
          </a:p>
        </p:txBody>
      </p:sp>
      <p:sp>
        <p:nvSpPr>
          <p:cNvPr id="7" name="Slide Number Placeholder 6"/>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383653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2DC31-EF6F-4328-B4F5-6E07791CBE33}" type="datetime1">
              <a:rPr lang="en-IE" smtClean="0"/>
              <a:t>11/10/2017</a:t>
            </a:fld>
            <a:endParaRPr lang="en-IE"/>
          </a:p>
        </p:txBody>
      </p:sp>
      <p:sp>
        <p:nvSpPr>
          <p:cNvPr id="8" name="Footer Placeholder 7"/>
          <p:cNvSpPr>
            <a:spLocks noGrp="1"/>
          </p:cNvSpPr>
          <p:nvPr>
            <p:ph type="ftr" sz="quarter" idx="11"/>
          </p:nvPr>
        </p:nvSpPr>
        <p:spPr/>
        <p:txBody>
          <a:bodyPr/>
          <a:lstStyle/>
          <a:p>
            <a:r>
              <a:rPr lang="en-IE"/>
              <a:t>Background Execution</a:t>
            </a:r>
          </a:p>
        </p:txBody>
      </p:sp>
      <p:sp>
        <p:nvSpPr>
          <p:cNvPr id="9" name="Slide Number Placeholder 8"/>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18912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456EE0-53AB-49F0-8201-D1C1B4921333}" type="datetime1">
              <a:rPr lang="en-IE" smtClean="0"/>
              <a:t>11/10/2017</a:t>
            </a:fld>
            <a:endParaRPr lang="en-IE"/>
          </a:p>
        </p:txBody>
      </p:sp>
      <p:sp>
        <p:nvSpPr>
          <p:cNvPr id="4" name="Footer Placeholder 3"/>
          <p:cNvSpPr>
            <a:spLocks noGrp="1"/>
          </p:cNvSpPr>
          <p:nvPr>
            <p:ph type="ftr" sz="quarter" idx="11"/>
          </p:nvPr>
        </p:nvSpPr>
        <p:spPr/>
        <p:txBody>
          <a:bodyPr/>
          <a:lstStyle/>
          <a:p>
            <a:r>
              <a:rPr lang="en-IE"/>
              <a:t>Background Execution</a:t>
            </a:r>
          </a:p>
        </p:txBody>
      </p:sp>
      <p:sp>
        <p:nvSpPr>
          <p:cNvPr id="5" name="Slide Number Placeholder 4"/>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258140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2D07A-9A55-4C6A-8FB2-69B72CBA8FF7}" type="datetime1">
              <a:rPr lang="en-IE" smtClean="0"/>
              <a:t>11/10/2017</a:t>
            </a:fld>
            <a:endParaRPr lang="en-IE"/>
          </a:p>
        </p:txBody>
      </p:sp>
      <p:sp>
        <p:nvSpPr>
          <p:cNvPr id="3" name="Footer Placeholder 2"/>
          <p:cNvSpPr>
            <a:spLocks noGrp="1"/>
          </p:cNvSpPr>
          <p:nvPr>
            <p:ph type="ftr" sz="quarter" idx="11"/>
          </p:nvPr>
        </p:nvSpPr>
        <p:spPr/>
        <p:txBody>
          <a:bodyPr/>
          <a:lstStyle/>
          <a:p>
            <a:r>
              <a:rPr lang="en-IE"/>
              <a:t>Background Execution</a:t>
            </a:r>
          </a:p>
        </p:txBody>
      </p:sp>
      <p:sp>
        <p:nvSpPr>
          <p:cNvPr id="4" name="Slide Number Placeholder 3"/>
          <p:cNvSpPr>
            <a:spLocks noGrp="1"/>
          </p:cNvSpPr>
          <p:nvPr>
            <p:ph type="sldNum" sz="quarter" idx="12"/>
          </p:nvPr>
        </p:nvSpPr>
        <p:spPr/>
        <p:txBody>
          <a:bodyPr/>
          <a:lstStyle/>
          <a:p>
            <a:fld id="{5F11A30A-B744-48A5-8EFA-EF50456A790F}" type="slidenum">
              <a:rPr lang="en-IE" smtClean="0"/>
              <a:t>‹#›</a:t>
            </a:fld>
            <a:endParaRPr lang="en-IE"/>
          </a:p>
        </p:txBody>
      </p:sp>
    </p:spTree>
    <p:extLst>
      <p:ext uri="{BB962C8B-B14F-4D97-AF65-F5344CB8AC3E}">
        <p14:creationId xmlns:p14="http://schemas.microsoft.com/office/powerpoint/2010/main" val="170926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37C274-36FB-445E-9755-2EFEAF524D26}" type="datetime1">
              <a:rPr lang="en-IE" smtClean="0"/>
              <a:t>11/10/2017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Background Execution</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F11A30A-B744-48A5-8EFA-EF50456A790F}"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14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E85243A-1E0C-49E0-B92B-DF69CD18061A}" type="datetime1">
              <a:rPr lang="en-IE" smtClean="0"/>
              <a:t>11/10/2017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Background Execution</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F11A30A-B744-48A5-8EFA-EF50456A790F}"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710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ACB578-0A9F-4D9B-9367-E711E9ACD9E5}" type="datetime1">
              <a:rPr lang="en-IE" smtClean="0"/>
              <a:t>11/10/2017</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IE"/>
              <a:t>Background Execution</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F11A30A-B744-48A5-8EFA-EF50456A790F}"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8937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Background Tasks</a:t>
            </a:r>
            <a:endParaRPr lang="en-IE" dirty="0"/>
          </a:p>
        </p:txBody>
      </p:sp>
      <p:sp>
        <p:nvSpPr>
          <p:cNvPr id="3" name="Subtitle 2"/>
          <p:cNvSpPr>
            <a:spLocks noGrp="1"/>
          </p:cNvSpPr>
          <p:nvPr>
            <p:ph type="subTitle" idx="1"/>
          </p:nvPr>
        </p:nvSpPr>
        <p:spPr/>
        <p:txBody>
          <a:bodyPr/>
          <a:lstStyle/>
          <a:p>
            <a:r>
              <a:rPr lang="en-US" dirty="0"/>
              <a:t>Supporting Apps since you write them</a:t>
            </a:r>
          </a:p>
        </p:txBody>
      </p:sp>
      <p:sp>
        <p:nvSpPr>
          <p:cNvPr id="4" name="Footer Placeholder 3"/>
          <p:cNvSpPr>
            <a:spLocks noGrp="1"/>
          </p:cNvSpPr>
          <p:nvPr>
            <p:ph type="ftr" sz="quarter" idx="11"/>
          </p:nvPr>
        </p:nvSpPr>
        <p:spPr/>
        <p:txBody>
          <a:bodyPr/>
          <a:lstStyle/>
          <a:p>
            <a:r>
              <a:rPr lang="en-IE"/>
              <a:t>Background Execution</a:t>
            </a:r>
          </a:p>
        </p:txBody>
      </p:sp>
      <p:sp>
        <p:nvSpPr>
          <p:cNvPr id="5" name="Slide Number Placeholder 4"/>
          <p:cNvSpPr>
            <a:spLocks noGrp="1"/>
          </p:cNvSpPr>
          <p:nvPr>
            <p:ph type="sldNum" sz="quarter" idx="12"/>
          </p:nvPr>
        </p:nvSpPr>
        <p:spPr/>
        <p:txBody>
          <a:bodyPr/>
          <a:lstStyle/>
          <a:p>
            <a:fld id="{5F11A30A-B744-48A5-8EFA-EF50456A790F}" type="slidenum">
              <a:rPr lang="en-IE" smtClean="0"/>
              <a:t>1</a:t>
            </a:fld>
            <a:endParaRPr lang="en-IE"/>
          </a:p>
        </p:txBody>
      </p:sp>
    </p:spTree>
    <p:extLst>
      <p:ext uri="{BB962C8B-B14F-4D97-AF65-F5344CB8AC3E}">
        <p14:creationId xmlns:p14="http://schemas.microsoft.com/office/powerpoint/2010/main" val="270728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1136-BD5E-4746-92BA-3B3EF683B022}"/>
              </a:ext>
            </a:extLst>
          </p:cNvPr>
          <p:cNvSpPr>
            <a:spLocks noGrp="1"/>
          </p:cNvSpPr>
          <p:nvPr>
            <p:ph type="title"/>
          </p:nvPr>
        </p:nvSpPr>
        <p:spPr/>
        <p:txBody>
          <a:bodyPr>
            <a:normAutofit/>
          </a:bodyPr>
          <a:lstStyle/>
          <a:p>
            <a:r>
              <a:rPr lang="en-GB" sz="4400" b="1" i="0" kern="1200" baseline="0" dirty="0">
                <a:solidFill>
                  <a:schemeClr val="tx2"/>
                </a:solidFill>
                <a:effectLst/>
                <a:latin typeface="+mj-lt"/>
                <a:ea typeface="+mj-ea"/>
                <a:cs typeface="+mj-cs"/>
              </a:rPr>
              <a:t>CPU quotas</a:t>
            </a:r>
            <a:endParaRPr lang="en-IE" dirty="0"/>
          </a:p>
        </p:txBody>
      </p:sp>
      <p:sp>
        <p:nvSpPr>
          <p:cNvPr id="3" name="Content Placeholder 2">
            <a:extLst>
              <a:ext uri="{FF2B5EF4-FFF2-40B4-BE49-F238E27FC236}">
                <a16:creationId xmlns:a16="http://schemas.microsoft.com/office/drawing/2014/main" id="{9670BF19-2608-48BB-B57F-E9841463466A}"/>
              </a:ext>
            </a:extLst>
          </p:cNvPr>
          <p:cNvSpPr>
            <a:spLocks noGrp="1"/>
          </p:cNvSpPr>
          <p:nvPr>
            <p:ph idx="1"/>
          </p:nvPr>
        </p:nvSpPr>
        <p:spPr/>
        <p:txBody>
          <a:bodyPr>
            <a:normAutofit fontScale="70000" lnSpcReduction="20000"/>
          </a:bodyPr>
          <a:lstStyle/>
          <a:p>
            <a:pPr lvl="0"/>
            <a:r>
              <a:rPr lang="en-GB" sz="4400" b="0" i="0" kern="1200" baseline="0" dirty="0">
                <a:solidFill>
                  <a:schemeClr val="tx2"/>
                </a:solidFill>
                <a:effectLst/>
                <a:latin typeface="+mj-lt"/>
                <a:ea typeface="+mj-ea"/>
                <a:cs typeface="+mj-cs"/>
              </a:rPr>
              <a:t>Background tasks are limited by the amount of wall-clock usage time they get based on trigger type</a:t>
            </a:r>
          </a:p>
          <a:p>
            <a:pPr lvl="1"/>
            <a:r>
              <a:rPr lang="en-GB" sz="4400" b="0" i="0" kern="1200" baseline="0" dirty="0">
                <a:solidFill>
                  <a:schemeClr val="tx2"/>
                </a:solidFill>
                <a:effectLst/>
                <a:latin typeface="+mj-lt"/>
                <a:ea typeface="+mj-ea"/>
                <a:cs typeface="+mj-cs"/>
              </a:rPr>
              <a:t>Most triggers are limited to 30 seconds of wall-clock usage, while some have the ability to run up to 10 minutes in order to complete intensive tasks</a:t>
            </a:r>
          </a:p>
          <a:p>
            <a:pPr lvl="1"/>
            <a:r>
              <a:rPr lang="en-GB" sz="4400" b="0" i="0" kern="1200" baseline="0" dirty="0">
                <a:solidFill>
                  <a:schemeClr val="tx2"/>
                </a:solidFill>
                <a:effectLst/>
                <a:latin typeface="+mj-lt"/>
                <a:ea typeface="+mj-ea"/>
                <a:cs typeface="+mj-cs"/>
              </a:rPr>
              <a:t>Background tasks should be lightweight to save battery life and provide a better user experience for foreground apps</a:t>
            </a:r>
          </a:p>
        </p:txBody>
      </p:sp>
      <p:sp>
        <p:nvSpPr>
          <p:cNvPr id="4" name="Footer Placeholder 3">
            <a:extLst>
              <a:ext uri="{FF2B5EF4-FFF2-40B4-BE49-F238E27FC236}">
                <a16:creationId xmlns:a16="http://schemas.microsoft.com/office/drawing/2014/main" id="{0E258E12-B0E9-4BD3-97CF-B83BC7812F6F}"/>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132CCD7A-9D91-4959-B72B-28A6B0BD207E}"/>
              </a:ext>
            </a:extLst>
          </p:cNvPr>
          <p:cNvSpPr>
            <a:spLocks noGrp="1"/>
          </p:cNvSpPr>
          <p:nvPr>
            <p:ph type="sldNum" sz="quarter" idx="12"/>
          </p:nvPr>
        </p:nvSpPr>
        <p:spPr/>
        <p:txBody>
          <a:bodyPr/>
          <a:lstStyle/>
          <a:p>
            <a:fld id="{5F11A30A-B744-48A5-8EFA-EF50456A790F}" type="slidenum">
              <a:rPr lang="en-IE" smtClean="0"/>
              <a:t>10</a:t>
            </a:fld>
            <a:endParaRPr lang="en-IE"/>
          </a:p>
        </p:txBody>
      </p:sp>
    </p:spTree>
    <p:extLst>
      <p:ext uri="{BB962C8B-B14F-4D97-AF65-F5344CB8AC3E}">
        <p14:creationId xmlns:p14="http://schemas.microsoft.com/office/powerpoint/2010/main" val="272843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CE60-B7BD-46ED-BA7D-20813656FD2F}"/>
              </a:ext>
            </a:extLst>
          </p:cNvPr>
          <p:cNvSpPr>
            <a:spLocks noGrp="1"/>
          </p:cNvSpPr>
          <p:nvPr>
            <p:ph type="title"/>
          </p:nvPr>
        </p:nvSpPr>
        <p:spPr/>
        <p:txBody>
          <a:bodyPr>
            <a:normAutofit/>
          </a:bodyPr>
          <a:lstStyle/>
          <a:p>
            <a:pPr lvl="0"/>
            <a:r>
              <a:rPr lang="en-GB" sz="4400" b="1" i="0" kern="1200" baseline="0" dirty="0">
                <a:solidFill>
                  <a:schemeClr val="tx2"/>
                </a:solidFill>
                <a:effectLst/>
                <a:latin typeface="+mj-lt"/>
                <a:ea typeface="+mj-ea"/>
                <a:cs typeface="+mj-cs"/>
              </a:rPr>
              <a:t>Manage background tasks</a:t>
            </a:r>
            <a:endParaRPr lang="en-IE" dirty="0"/>
          </a:p>
        </p:txBody>
      </p:sp>
      <p:sp>
        <p:nvSpPr>
          <p:cNvPr id="3" name="Content Placeholder 2">
            <a:extLst>
              <a:ext uri="{FF2B5EF4-FFF2-40B4-BE49-F238E27FC236}">
                <a16:creationId xmlns:a16="http://schemas.microsoft.com/office/drawing/2014/main" id="{C0B8D7F9-7BA2-4E68-8395-3393F05AB4B3}"/>
              </a:ext>
            </a:extLst>
          </p:cNvPr>
          <p:cNvSpPr>
            <a:spLocks noGrp="1"/>
          </p:cNvSpPr>
          <p:nvPr>
            <p:ph idx="1"/>
          </p:nvPr>
        </p:nvSpPr>
        <p:spPr/>
        <p:txBody>
          <a:bodyPr>
            <a:normAutofit fontScale="92500" lnSpcReduction="20000"/>
          </a:bodyPr>
          <a:lstStyle/>
          <a:p>
            <a:pPr lvl="0"/>
            <a:r>
              <a:rPr lang="en-GB" sz="4400" b="0" i="0" kern="1200" baseline="0" dirty="0">
                <a:solidFill>
                  <a:schemeClr val="tx2"/>
                </a:solidFill>
                <a:effectLst/>
                <a:latin typeface="+mj-lt"/>
                <a:ea typeface="+mj-ea"/>
                <a:cs typeface="+mj-cs"/>
              </a:rPr>
              <a:t>Your app should get a list of registered background tasks, register for progress and completion handlers, and handle those events appropriately</a:t>
            </a:r>
          </a:p>
          <a:p>
            <a:pPr lvl="0"/>
            <a:r>
              <a:rPr lang="en-GB" sz="4400" b="0" i="0" kern="1200" baseline="0" dirty="0">
                <a:solidFill>
                  <a:schemeClr val="tx2"/>
                </a:solidFill>
                <a:effectLst/>
                <a:latin typeface="+mj-lt"/>
                <a:ea typeface="+mj-ea"/>
                <a:cs typeface="+mj-cs"/>
              </a:rPr>
              <a:t>Your background task classes should report progress, cancellation, and completion</a:t>
            </a:r>
          </a:p>
        </p:txBody>
      </p:sp>
      <p:sp>
        <p:nvSpPr>
          <p:cNvPr id="4" name="Footer Placeholder 3">
            <a:extLst>
              <a:ext uri="{FF2B5EF4-FFF2-40B4-BE49-F238E27FC236}">
                <a16:creationId xmlns:a16="http://schemas.microsoft.com/office/drawing/2014/main" id="{E0FB380A-7E26-40E2-AD3B-2FBF517D8545}"/>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D5A61FDB-CAB4-4F52-AD02-8E00FF837CAE}"/>
              </a:ext>
            </a:extLst>
          </p:cNvPr>
          <p:cNvSpPr>
            <a:spLocks noGrp="1"/>
          </p:cNvSpPr>
          <p:nvPr>
            <p:ph type="sldNum" sz="quarter" idx="12"/>
          </p:nvPr>
        </p:nvSpPr>
        <p:spPr/>
        <p:txBody>
          <a:bodyPr/>
          <a:lstStyle/>
          <a:p>
            <a:fld id="{5F11A30A-B744-48A5-8EFA-EF50456A790F}" type="slidenum">
              <a:rPr lang="en-IE" smtClean="0"/>
              <a:t>11</a:t>
            </a:fld>
            <a:endParaRPr lang="en-IE"/>
          </a:p>
        </p:txBody>
      </p:sp>
    </p:spTree>
    <p:extLst>
      <p:ext uri="{BB962C8B-B14F-4D97-AF65-F5344CB8AC3E}">
        <p14:creationId xmlns:p14="http://schemas.microsoft.com/office/powerpoint/2010/main" val="68203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C81F-9562-4FD4-809F-908A6E1663AB}"/>
              </a:ext>
            </a:extLst>
          </p:cNvPr>
          <p:cNvSpPr>
            <a:spLocks noGrp="1"/>
          </p:cNvSpPr>
          <p:nvPr>
            <p:ph type="title"/>
          </p:nvPr>
        </p:nvSpPr>
        <p:spPr/>
        <p:txBody>
          <a:bodyPr>
            <a:normAutofit/>
          </a:bodyPr>
          <a:lstStyle/>
          <a:p>
            <a:pPr lvl="0"/>
            <a:r>
              <a:rPr lang="en-GB" sz="4400" b="1" i="0" u="none" strike="noStrike" kern="1200" baseline="0" dirty="0" err="1">
                <a:solidFill>
                  <a:schemeClr val="tx2"/>
                </a:solidFill>
                <a:effectLst/>
                <a:latin typeface="+mj-lt"/>
                <a:ea typeface="+mj-ea"/>
                <a:cs typeface="+mj-cs"/>
              </a:rPr>
              <a:t>BackgroundTaskDeferral</a:t>
            </a:r>
            <a:endParaRPr lang="en-IE" dirty="0"/>
          </a:p>
        </p:txBody>
      </p:sp>
      <p:sp>
        <p:nvSpPr>
          <p:cNvPr id="3" name="Content Placeholder 2">
            <a:extLst>
              <a:ext uri="{FF2B5EF4-FFF2-40B4-BE49-F238E27FC236}">
                <a16:creationId xmlns:a16="http://schemas.microsoft.com/office/drawing/2014/main" id="{DADEC7F7-C2D0-408F-B99F-8AA5679DBFE3}"/>
              </a:ext>
            </a:extLst>
          </p:cNvPr>
          <p:cNvSpPr>
            <a:spLocks noGrp="1"/>
          </p:cNvSpPr>
          <p:nvPr>
            <p:ph idx="1"/>
          </p:nvPr>
        </p:nvSpPr>
        <p:spPr/>
        <p:txBody>
          <a:bodyPr>
            <a:normAutofit fontScale="62500" lnSpcReduction="20000"/>
          </a:bodyPr>
          <a:lstStyle/>
          <a:p>
            <a:pPr lvl="0"/>
            <a:r>
              <a:rPr lang="en-GB" sz="4400" b="0" i="0" kern="1200" baseline="0" dirty="0">
                <a:solidFill>
                  <a:schemeClr val="tx2"/>
                </a:solidFill>
                <a:effectLst/>
                <a:latin typeface="+mj-lt"/>
                <a:ea typeface="+mj-ea"/>
                <a:cs typeface="+mj-cs"/>
              </a:rPr>
              <a:t>If your background task class runs asynchronous code, make sure to use deferrals</a:t>
            </a:r>
          </a:p>
          <a:p>
            <a:pPr lvl="0"/>
            <a:r>
              <a:rPr lang="en-GB" sz="4400" b="0" i="0" kern="1200" baseline="0" dirty="0">
                <a:solidFill>
                  <a:schemeClr val="tx2"/>
                </a:solidFill>
                <a:effectLst/>
                <a:latin typeface="+mj-lt"/>
                <a:ea typeface="+mj-ea"/>
                <a:cs typeface="+mj-cs"/>
              </a:rPr>
              <a:t>Otherwise your background task may be terminated prematurely when the </a:t>
            </a:r>
            <a:r>
              <a:rPr lang="en-GB" sz="4400" b="0" i="0" u="none" strike="noStrike" kern="1200" baseline="0" dirty="0">
                <a:solidFill>
                  <a:schemeClr val="tx2"/>
                </a:solidFill>
                <a:effectLst/>
                <a:latin typeface="+mj-lt"/>
                <a:ea typeface="+mj-ea"/>
                <a:cs typeface="+mj-cs"/>
              </a:rPr>
              <a:t>Run</a:t>
            </a:r>
            <a:r>
              <a:rPr lang="en-GB" sz="4400" b="0" i="0" kern="1200" baseline="0" dirty="0">
                <a:solidFill>
                  <a:schemeClr val="tx2"/>
                </a:solidFill>
                <a:effectLst/>
                <a:latin typeface="+mj-lt"/>
                <a:ea typeface="+mj-ea"/>
                <a:cs typeface="+mj-cs"/>
              </a:rPr>
              <a:t> method (or </a:t>
            </a:r>
            <a:r>
              <a:rPr lang="en-GB" sz="4400" b="0" i="0" u="none" strike="noStrike" kern="1200" baseline="0" dirty="0" err="1">
                <a:solidFill>
                  <a:schemeClr val="tx2"/>
                </a:solidFill>
                <a:effectLst/>
                <a:latin typeface="+mj-lt"/>
                <a:ea typeface="+mj-ea"/>
                <a:cs typeface="+mj-cs"/>
              </a:rPr>
              <a:t>OnBackgroundActivated</a:t>
            </a:r>
            <a:r>
              <a:rPr lang="en-GB" sz="4400" b="0" i="0" kern="1200" baseline="0" dirty="0">
                <a:solidFill>
                  <a:schemeClr val="tx2"/>
                </a:solidFill>
                <a:effectLst/>
                <a:latin typeface="+mj-lt"/>
                <a:ea typeface="+mj-ea"/>
                <a:cs typeface="+mj-cs"/>
              </a:rPr>
              <a:t> method in the case of in-process background tasks)</a:t>
            </a:r>
          </a:p>
          <a:p>
            <a:pPr lvl="0"/>
            <a:r>
              <a:rPr lang="en-GB" sz="4400" b="0" i="0" kern="1200" baseline="0" dirty="0">
                <a:solidFill>
                  <a:schemeClr val="tx2"/>
                </a:solidFill>
                <a:effectLst/>
                <a:latin typeface="+mj-lt"/>
                <a:ea typeface="+mj-ea"/>
                <a:cs typeface="+mj-cs"/>
              </a:rPr>
              <a:t>Alternatively, request one deferral, and use </a:t>
            </a:r>
            <a:r>
              <a:rPr lang="en-GB" sz="4400" b="1" i="0" kern="1200" baseline="0" dirty="0" err="1">
                <a:solidFill>
                  <a:schemeClr val="tx2"/>
                </a:solidFill>
                <a:effectLst/>
                <a:latin typeface="+mj-lt"/>
                <a:ea typeface="+mj-ea"/>
                <a:cs typeface="+mj-cs"/>
              </a:rPr>
              <a:t>async</a:t>
            </a:r>
            <a:r>
              <a:rPr lang="en-GB" sz="4400" b="1" i="0" kern="1200" baseline="0" dirty="0">
                <a:solidFill>
                  <a:schemeClr val="tx2"/>
                </a:solidFill>
                <a:effectLst/>
                <a:latin typeface="+mj-lt"/>
                <a:ea typeface="+mj-ea"/>
                <a:cs typeface="+mj-cs"/>
              </a:rPr>
              <a:t>/await</a:t>
            </a:r>
            <a:r>
              <a:rPr lang="en-GB" sz="4400" b="0" i="0" kern="1200" baseline="0" dirty="0">
                <a:solidFill>
                  <a:schemeClr val="tx2"/>
                </a:solidFill>
                <a:effectLst/>
                <a:latin typeface="+mj-lt"/>
                <a:ea typeface="+mj-ea"/>
                <a:cs typeface="+mj-cs"/>
              </a:rPr>
              <a:t> to complete asynchronous method calls</a:t>
            </a:r>
          </a:p>
          <a:p>
            <a:pPr lvl="1"/>
            <a:r>
              <a:rPr lang="en-GB" sz="4400" b="0" i="0" kern="1200" baseline="0" dirty="0">
                <a:solidFill>
                  <a:schemeClr val="tx2"/>
                </a:solidFill>
                <a:effectLst/>
                <a:latin typeface="+mj-lt"/>
                <a:ea typeface="+mj-ea"/>
                <a:cs typeface="+mj-cs"/>
              </a:rPr>
              <a:t>Close the deferral after the </a:t>
            </a:r>
            <a:r>
              <a:rPr lang="en-GB" sz="4400" b="1" i="0" kern="1200" baseline="0" dirty="0">
                <a:solidFill>
                  <a:schemeClr val="tx2"/>
                </a:solidFill>
                <a:effectLst/>
                <a:latin typeface="+mj-lt"/>
                <a:ea typeface="+mj-ea"/>
                <a:cs typeface="+mj-cs"/>
              </a:rPr>
              <a:t>await</a:t>
            </a:r>
            <a:r>
              <a:rPr lang="en-GB" sz="4400" b="0" i="0" kern="1200" baseline="0" dirty="0">
                <a:solidFill>
                  <a:schemeClr val="tx2"/>
                </a:solidFill>
                <a:effectLst/>
                <a:latin typeface="+mj-lt"/>
                <a:ea typeface="+mj-ea"/>
                <a:cs typeface="+mj-cs"/>
              </a:rPr>
              <a:t> method calls.</a:t>
            </a:r>
          </a:p>
        </p:txBody>
      </p:sp>
      <p:sp>
        <p:nvSpPr>
          <p:cNvPr id="4" name="Footer Placeholder 3">
            <a:extLst>
              <a:ext uri="{FF2B5EF4-FFF2-40B4-BE49-F238E27FC236}">
                <a16:creationId xmlns:a16="http://schemas.microsoft.com/office/drawing/2014/main" id="{03380720-3E11-40E3-9B49-0E55994304F8}"/>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DB7B5235-09B1-4D52-9E61-7E86D5FD939B}"/>
              </a:ext>
            </a:extLst>
          </p:cNvPr>
          <p:cNvSpPr>
            <a:spLocks noGrp="1"/>
          </p:cNvSpPr>
          <p:nvPr>
            <p:ph type="sldNum" sz="quarter" idx="12"/>
          </p:nvPr>
        </p:nvSpPr>
        <p:spPr/>
        <p:txBody>
          <a:bodyPr/>
          <a:lstStyle/>
          <a:p>
            <a:fld id="{5F11A30A-B744-48A5-8EFA-EF50456A790F}" type="slidenum">
              <a:rPr lang="en-IE" smtClean="0"/>
              <a:t>12</a:t>
            </a:fld>
            <a:endParaRPr lang="en-IE"/>
          </a:p>
        </p:txBody>
      </p:sp>
    </p:spTree>
    <p:extLst>
      <p:ext uri="{BB962C8B-B14F-4D97-AF65-F5344CB8AC3E}">
        <p14:creationId xmlns:p14="http://schemas.microsoft.com/office/powerpoint/2010/main" val="56655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AD77-5FC3-4554-8A9A-B2BD8009A4AD}"/>
              </a:ext>
            </a:extLst>
          </p:cNvPr>
          <p:cNvSpPr>
            <a:spLocks noGrp="1"/>
          </p:cNvSpPr>
          <p:nvPr>
            <p:ph type="title"/>
          </p:nvPr>
        </p:nvSpPr>
        <p:spPr/>
        <p:txBody>
          <a:bodyPr/>
          <a:lstStyle/>
          <a:p>
            <a:r>
              <a:rPr lang="en-US" dirty="0"/>
              <a:t>Deferrals</a:t>
            </a:r>
            <a:endParaRPr lang="en-IE" dirty="0"/>
          </a:p>
        </p:txBody>
      </p:sp>
      <p:sp>
        <p:nvSpPr>
          <p:cNvPr id="3" name="Content Placeholder 2">
            <a:extLst>
              <a:ext uri="{FF2B5EF4-FFF2-40B4-BE49-F238E27FC236}">
                <a16:creationId xmlns:a16="http://schemas.microsoft.com/office/drawing/2014/main" id="{56F7A6C6-735A-4A1F-B55C-F5D33369158E}"/>
              </a:ext>
            </a:extLst>
          </p:cNvPr>
          <p:cNvSpPr>
            <a:spLocks noGrp="1"/>
          </p:cNvSpPr>
          <p:nvPr>
            <p:ph idx="1"/>
          </p:nvPr>
        </p:nvSpPr>
        <p:spPr/>
        <p:txBody>
          <a:bodyPr>
            <a:normAutofit fontScale="77500" lnSpcReduction="20000"/>
          </a:bodyPr>
          <a:lstStyle/>
          <a:p>
            <a:r>
              <a:rPr lang="en-GB" sz="2000" b="0" i="0" kern="1200" baseline="0" dirty="0">
                <a:solidFill>
                  <a:schemeClr val="tx2"/>
                </a:solidFill>
                <a:effectLst/>
                <a:latin typeface="+mn-lt"/>
                <a:ea typeface="+mn-ea"/>
                <a:cs typeface="+mn-cs"/>
              </a:rPr>
              <a:t>If a background task uses an asynchronous operation, it is possible for the </a:t>
            </a:r>
            <a:r>
              <a:rPr lang="en-GB" sz="2000" b="0" i="0" u="none" strike="noStrike" kern="1200" baseline="0" dirty="0">
                <a:solidFill>
                  <a:schemeClr val="tx2"/>
                </a:solidFill>
                <a:effectLst/>
                <a:latin typeface="+mn-lt"/>
                <a:ea typeface="+mn-ea"/>
                <a:cs typeface="+mn-cs"/>
              </a:rPr>
              <a:t>Run</a:t>
            </a:r>
            <a:r>
              <a:rPr lang="en-GB" sz="2000" b="0" i="0" kern="1200" baseline="0" dirty="0">
                <a:solidFill>
                  <a:schemeClr val="tx2"/>
                </a:solidFill>
                <a:effectLst/>
                <a:latin typeface="+mn-lt"/>
                <a:ea typeface="+mn-ea"/>
                <a:cs typeface="+mn-cs"/>
              </a:rPr>
              <a:t> method to return before the background task has completed its work</a:t>
            </a:r>
          </a:p>
          <a:p>
            <a:r>
              <a:rPr lang="en-GB" sz="2000" b="0" i="0" kern="1200" baseline="0" dirty="0">
                <a:solidFill>
                  <a:schemeClr val="tx2"/>
                </a:solidFill>
                <a:effectLst/>
                <a:latin typeface="+mn-lt"/>
                <a:ea typeface="+mn-ea"/>
                <a:cs typeface="+mn-cs"/>
              </a:rPr>
              <a:t>As soon as the </a:t>
            </a:r>
            <a:r>
              <a:rPr lang="en-GB" sz="2000" b="0" i="0" u="none" strike="noStrike" kern="1200" baseline="0" dirty="0">
                <a:solidFill>
                  <a:schemeClr val="tx2"/>
                </a:solidFill>
                <a:effectLst/>
                <a:latin typeface="+mn-lt"/>
                <a:ea typeface="+mn-ea"/>
                <a:cs typeface="+mn-cs"/>
              </a:rPr>
              <a:t>Run</a:t>
            </a:r>
            <a:r>
              <a:rPr lang="en-GB" sz="2000" b="0" i="0" kern="1200" baseline="0" dirty="0">
                <a:solidFill>
                  <a:schemeClr val="tx2"/>
                </a:solidFill>
                <a:effectLst/>
                <a:latin typeface="+mn-lt"/>
                <a:ea typeface="+mn-ea"/>
                <a:cs typeface="+mn-cs"/>
              </a:rPr>
              <a:t> method returns, the system might suspend or terminate the background task host process, which could prevent completion of asynchronous operations started by the background task</a:t>
            </a:r>
          </a:p>
          <a:p>
            <a:r>
              <a:rPr lang="en-GB" sz="2000" b="0" i="0" kern="1200" baseline="0" dirty="0">
                <a:solidFill>
                  <a:schemeClr val="tx2"/>
                </a:solidFill>
                <a:effectLst/>
                <a:latin typeface="+mn-lt"/>
                <a:ea typeface="+mn-ea"/>
                <a:cs typeface="+mn-cs"/>
              </a:rPr>
              <a:t>To keep the host process from being suspended or terminated while the background task is running, use the </a:t>
            </a:r>
            <a:r>
              <a:rPr lang="en-GB" sz="2000" b="0" i="0" u="none" strike="noStrike" kern="1200" baseline="0" dirty="0" err="1">
                <a:solidFill>
                  <a:schemeClr val="tx2"/>
                </a:solidFill>
                <a:effectLst/>
                <a:latin typeface="+mn-lt"/>
                <a:ea typeface="+mn-ea"/>
                <a:cs typeface="+mn-cs"/>
              </a:rPr>
              <a:t>GetDeferral</a:t>
            </a:r>
            <a:r>
              <a:rPr lang="en-GB" sz="2000" b="0" i="0" kern="1200" baseline="0" dirty="0">
                <a:solidFill>
                  <a:schemeClr val="tx2"/>
                </a:solidFill>
                <a:effectLst/>
                <a:latin typeface="+mn-lt"/>
                <a:ea typeface="+mn-ea"/>
                <a:cs typeface="+mn-cs"/>
              </a:rPr>
              <a:t> method to get a background task deferral for each asynchronous operation initiated</a:t>
            </a:r>
          </a:p>
          <a:p>
            <a:r>
              <a:rPr lang="en-GB" sz="2000" b="0" i="0" kern="1200" baseline="0" dirty="0">
                <a:solidFill>
                  <a:schemeClr val="tx2"/>
                </a:solidFill>
                <a:effectLst/>
                <a:latin typeface="+mn-lt"/>
                <a:ea typeface="+mn-ea"/>
                <a:cs typeface="+mn-cs"/>
              </a:rPr>
              <a:t>Then, when the asynchronous operation is finished, call the </a:t>
            </a:r>
            <a:r>
              <a:rPr lang="en-GB" sz="2000" b="0" i="0" u="none" strike="noStrike" kern="1200" baseline="0" dirty="0" err="1">
                <a:solidFill>
                  <a:schemeClr val="tx2"/>
                </a:solidFill>
                <a:effectLst/>
                <a:latin typeface="+mn-lt"/>
                <a:ea typeface="+mn-ea"/>
                <a:cs typeface="+mn-cs"/>
              </a:rPr>
              <a:t>BackgroundTaskDeferral.Complete</a:t>
            </a:r>
            <a:r>
              <a:rPr lang="en-GB" sz="2000" b="0" i="0" kern="1200" baseline="0" dirty="0">
                <a:solidFill>
                  <a:schemeClr val="tx2"/>
                </a:solidFill>
                <a:effectLst/>
                <a:latin typeface="+mn-lt"/>
                <a:ea typeface="+mn-ea"/>
                <a:cs typeface="+mn-cs"/>
              </a:rPr>
              <a:t> method.</a:t>
            </a:r>
          </a:p>
          <a:p>
            <a:r>
              <a:rPr lang="en-GB" sz="2000" b="0" i="0" kern="1200" baseline="0" dirty="0">
                <a:solidFill>
                  <a:schemeClr val="tx2"/>
                </a:solidFill>
                <a:effectLst/>
                <a:latin typeface="+mn-lt"/>
                <a:ea typeface="+mn-ea"/>
                <a:cs typeface="+mn-cs"/>
              </a:rPr>
              <a:t>Ensure that you complete all background task deferrals</a:t>
            </a:r>
          </a:p>
          <a:p>
            <a:r>
              <a:rPr lang="en-GB" sz="2000" b="0" i="0" kern="1200" baseline="0" dirty="0">
                <a:solidFill>
                  <a:schemeClr val="tx2"/>
                </a:solidFill>
                <a:effectLst/>
                <a:latin typeface="+mn-lt"/>
                <a:ea typeface="+mn-ea"/>
                <a:cs typeface="+mn-cs"/>
              </a:rPr>
              <a:t>Most background tasks have a timeout after which the app will be suspended or terminated regardless of whether there are any pending deferrals</a:t>
            </a:r>
          </a:p>
          <a:p>
            <a:r>
              <a:rPr lang="en-GB" sz="2000" b="0" i="0" kern="1200" baseline="0" dirty="0">
                <a:solidFill>
                  <a:schemeClr val="tx2"/>
                </a:solidFill>
                <a:effectLst/>
                <a:latin typeface="+mn-lt"/>
                <a:ea typeface="+mn-ea"/>
                <a:cs typeface="+mn-cs"/>
              </a:rPr>
              <a:t>However, leaving outstanding background task deferrals interferes with the system's ability to manage process lifetimes in a timely way</a:t>
            </a:r>
          </a:p>
        </p:txBody>
      </p:sp>
      <p:sp>
        <p:nvSpPr>
          <p:cNvPr id="4" name="Footer Placeholder 3">
            <a:extLst>
              <a:ext uri="{FF2B5EF4-FFF2-40B4-BE49-F238E27FC236}">
                <a16:creationId xmlns:a16="http://schemas.microsoft.com/office/drawing/2014/main" id="{A4D7F27D-3EBD-4977-9080-FC24D4A1A171}"/>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2FB19C1F-BB79-4607-9B10-4188EDEA60E3}"/>
              </a:ext>
            </a:extLst>
          </p:cNvPr>
          <p:cNvSpPr>
            <a:spLocks noGrp="1"/>
          </p:cNvSpPr>
          <p:nvPr>
            <p:ph type="sldNum" sz="quarter" idx="12"/>
          </p:nvPr>
        </p:nvSpPr>
        <p:spPr/>
        <p:txBody>
          <a:bodyPr/>
          <a:lstStyle/>
          <a:p>
            <a:fld id="{5F11A30A-B744-48A5-8EFA-EF50456A790F}" type="slidenum">
              <a:rPr lang="en-IE" smtClean="0"/>
              <a:t>13</a:t>
            </a:fld>
            <a:endParaRPr lang="en-IE"/>
          </a:p>
        </p:txBody>
      </p:sp>
    </p:spTree>
    <p:extLst>
      <p:ext uri="{BB962C8B-B14F-4D97-AF65-F5344CB8AC3E}">
        <p14:creationId xmlns:p14="http://schemas.microsoft.com/office/powerpoint/2010/main" val="305390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3CE5-ADFE-4810-9FFE-29DA7F59EF70}"/>
              </a:ext>
            </a:extLst>
          </p:cNvPr>
          <p:cNvSpPr>
            <a:spLocks noGrp="1"/>
          </p:cNvSpPr>
          <p:nvPr>
            <p:ph type="title"/>
          </p:nvPr>
        </p:nvSpPr>
        <p:spPr/>
        <p:txBody>
          <a:bodyPr/>
          <a:lstStyle/>
          <a:p>
            <a:r>
              <a:rPr lang="en-US" dirty="0"/>
              <a:t>Setup</a:t>
            </a:r>
            <a:endParaRPr lang="en-IE" dirty="0"/>
          </a:p>
        </p:txBody>
      </p:sp>
      <p:sp>
        <p:nvSpPr>
          <p:cNvPr id="3" name="Content Placeholder 2">
            <a:extLst>
              <a:ext uri="{FF2B5EF4-FFF2-40B4-BE49-F238E27FC236}">
                <a16:creationId xmlns:a16="http://schemas.microsoft.com/office/drawing/2014/main" id="{61F77680-6801-4A6A-8D65-4D3654CFAAEA}"/>
              </a:ext>
            </a:extLst>
          </p:cNvPr>
          <p:cNvSpPr>
            <a:spLocks noGrp="1"/>
          </p:cNvSpPr>
          <p:nvPr>
            <p:ph idx="1"/>
          </p:nvPr>
        </p:nvSpPr>
        <p:spPr/>
        <p:txBody>
          <a:bodyPr/>
          <a:lstStyle/>
          <a:p>
            <a:r>
              <a:rPr lang="en-GB" sz="2000" b="1" i="0" kern="1200" baseline="0" dirty="0">
                <a:solidFill>
                  <a:schemeClr val="tx2"/>
                </a:solidFill>
                <a:effectLst/>
                <a:latin typeface="+mn-lt"/>
                <a:ea typeface="+mn-ea"/>
                <a:cs typeface="+mn-cs"/>
              </a:rPr>
              <a:t>Update the app manifest</a:t>
            </a:r>
            <a:r>
              <a:rPr lang="en-GB" sz="2000" b="0" i="0" kern="1200" baseline="0" dirty="0">
                <a:solidFill>
                  <a:schemeClr val="tx2"/>
                </a:solidFill>
                <a:effectLst/>
                <a:latin typeface="+mn-lt"/>
                <a:ea typeface="+mn-ea"/>
                <a:cs typeface="+mn-cs"/>
              </a:rPr>
              <a:t> </a:t>
            </a:r>
          </a:p>
          <a:p>
            <a:r>
              <a:rPr lang="en-GB" sz="2000" b="0" i="0" kern="1200" baseline="0" dirty="0">
                <a:solidFill>
                  <a:schemeClr val="tx2"/>
                </a:solidFill>
                <a:effectLst/>
                <a:latin typeface="+mn-lt"/>
                <a:ea typeface="+mn-ea"/>
                <a:cs typeface="+mn-cs"/>
              </a:rPr>
              <a:t>For background tasks that run out-of-process, declare each background task in the application manifest, along with the type of triggers it is used with</a:t>
            </a:r>
          </a:p>
          <a:p>
            <a:pPr lvl="1"/>
            <a:r>
              <a:rPr lang="en-GB" sz="2000" b="0" i="0" kern="1200" baseline="0" dirty="0">
                <a:solidFill>
                  <a:schemeClr val="tx2"/>
                </a:solidFill>
                <a:effectLst/>
                <a:latin typeface="+mn-lt"/>
                <a:ea typeface="+mn-ea"/>
                <a:cs typeface="+mn-cs"/>
              </a:rPr>
              <a:t>Otherwise your app will not be able to register the background task at runtime</a:t>
            </a:r>
          </a:p>
          <a:p>
            <a:r>
              <a:rPr lang="en-GB" sz="2000" b="0" i="0" kern="1200" baseline="0" dirty="0">
                <a:solidFill>
                  <a:schemeClr val="tx2"/>
                </a:solidFill>
                <a:effectLst/>
                <a:latin typeface="+mn-lt"/>
                <a:ea typeface="+mn-ea"/>
                <a:cs typeface="+mn-cs"/>
              </a:rPr>
              <a:t>Background tasks that run in the same process as the foreground app do not need to declare themselves in the application manifest</a:t>
            </a:r>
          </a:p>
        </p:txBody>
      </p:sp>
      <p:sp>
        <p:nvSpPr>
          <p:cNvPr id="4" name="Footer Placeholder 3">
            <a:extLst>
              <a:ext uri="{FF2B5EF4-FFF2-40B4-BE49-F238E27FC236}">
                <a16:creationId xmlns:a16="http://schemas.microsoft.com/office/drawing/2014/main" id="{5F72E070-B8D8-49AC-8CE5-A0EAA8652BEB}"/>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94B5C823-9AA9-40A1-A31A-5C7D8CC30C9E}"/>
              </a:ext>
            </a:extLst>
          </p:cNvPr>
          <p:cNvSpPr>
            <a:spLocks noGrp="1"/>
          </p:cNvSpPr>
          <p:nvPr>
            <p:ph type="sldNum" sz="quarter" idx="12"/>
          </p:nvPr>
        </p:nvSpPr>
        <p:spPr/>
        <p:txBody>
          <a:bodyPr/>
          <a:lstStyle/>
          <a:p>
            <a:fld id="{5F11A30A-B744-48A5-8EFA-EF50456A790F}" type="slidenum">
              <a:rPr lang="en-IE" smtClean="0"/>
              <a:t>14</a:t>
            </a:fld>
            <a:endParaRPr lang="en-IE"/>
          </a:p>
        </p:txBody>
      </p:sp>
    </p:spTree>
    <p:extLst>
      <p:ext uri="{BB962C8B-B14F-4D97-AF65-F5344CB8AC3E}">
        <p14:creationId xmlns:p14="http://schemas.microsoft.com/office/powerpoint/2010/main" val="299215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1024-32A3-4D45-9713-6B267B2E8A73}"/>
              </a:ext>
            </a:extLst>
          </p:cNvPr>
          <p:cNvSpPr>
            <a:spLocks noGrp="1"/>
          </p:cNvSpPr>
          <p:nvPr>
            <p:ph type="title"/>
          </p:nvPr>
        </p:nvSpPr>
        <p:spPr/>
        <p:txBody>
          <a:bodyPr/>
          <a:lstStyle/>
          <a:p>
            <a:r>
              <a:rPr lang="en-US" dirty="0"/>
              <a:t>Setup</a:t>
            </a:r>
            <a:endParaRPr lang="en-IE" dirty="0"/>
          </a:p>
        </p:txBody>
      </p:sp>
      <p:sp>
        <p:nvSpPr>
          <p:cNvPr id="3" name="Content Placeholder 2">
            <a:extLst>
              <a:ext uri="{FF2B5EF4-FFF2-40B4-BE49-F238E27FC236}">
                <a16:creationId xmlns:a16="http://schemas.microsoft.com/office/drawing/2014/main" id="{45593575-EFD8-4D49-A7F6-B172B9813638}"/>
              </a:ext>
            </a:extLst>
          </p:cNvPr>
          <p:cNvSpPr>
            <a:spLocks noGrp="1"/>
          </p:cNvSpPr>
          <p:nvPr>
            <p:ph idx="1"/>
          </p:nvPr>
        </p:nvSpPr>
        <p:spPr/>
        <p:txBody>
          <a:bodyPr/>
          <a:lstStyle/>
          <a:p>
            <a:r>
              <a:rPr lang="en-GB" sz="2000" b="1" i="0" kern="1200" baseline="0" dirty="0">
                <a:solidFill>
                  <a:schemeClr val="tx2"/>
                </a:solidFill>
                <a:effectLst/>
                <a:latin typeface="+mn-lt"/>
                <a:ea typeface="+mn-ea"/>
                <a:cs typeface="+mn-cs"/>
              </a:rPr>
              <a:t>Prepare for app updates:</a:t>
            </a:r>
          </a:p>
          <a:p>
            <a:pPr lvl="1"/>
            <a:r>
              <a:rPr lang="en-GB" sz="2000" b="0" i="0" kern="1200" baseline="0" dirty="0">
                <a:solidFill>
                  <a:schemeClr val="tx2"/>
                </a:solidFill>
                <a:effectLst/>
                <a:latin typeface="+mn-lt"/>
                <a:ea typeface="+mn-ea"/>
                <a:cs typeface="+mn-cs"/>
              </a:rPr>
              <a:t>If your app will be updated, create and register a </a:t>
            </a:r>
            <a:r>
              <a:rPr lang="en-GB" sz="2000" b="1" i="0" kern="1200" baseline="0" dirty="0" err="1">
                <a:solidFill>
                  <a:schemeClr val="tx2"/>
                </a:solidFill>
                <a:effectLst/>
                <a:latin typeface="+mn-lt"/>
                <a:ea typeface="+mn-ea"/>
                <a:cs typeface="+mn-cs"/>
              </a:rPr>
              <a:t>ServicingComplete</a:t>
            </a:r>
            <a:r>
              <a:rPr lang="en-GB" sz="2000" b="0" i="0" kern="1200" baseline="0" dirty="0" err="1">
                <a:solidFill>
                  <a:schemeClr val="tx2"/>
                </a:solidFill>
                <a:effectLst/>
                <a:latin typeface="+mn-lt"/>
                <a:ea typeface="+mn-ea"/>
                <a:cs typeface="+mn-cs"/>
              </a:rPr>
              <a:t>background</a:t>
            </a:r>
            <a:r>
              <a:rPr lang="en-GB" sz="2000" b="0" i="0" kern="1200" baseline="0" dirty="0">
                <a:solidFill>
                  <a:schemeClr val="tx2"/>
                </a:solidFill>
                <a:effectLst/>
                <a:latin typeface="+mn-lt"/>
                <a:ea typeface="+mn-ea"/>
                <a:cs typeface="+mn-cs"/>
              </a:rPr>
              <a:t> task to unregister background tasks for the previous version of the app, and register the background tasks for the new version</a:t>
            </a:r>
          </a:p>
          <a:p>
            <a:pPr lvl="1"/>
            <a:r>
              <a:rPr lang="en-GB" sz="2000" b="0" i="0" kern="1200" baseline="0" dirty="0">
                <a:solidFill>
                  <a:schemeClr val="tx2"/>
                </a:solidFill>
                <a:effectLst/>
                <a:latin typeface="+mn-lt"/>
                <a:ea typeface="+mn-ea"/>
                <a:cs typeface="+mn-cs"/>
              </a:rPr>
              <a:t>This is also an appropriate time to perform app updates that may be necessary outside the context of running in the foreground</a:t>
            </a:r>
          </a:p>
        </p:txBody>
      </p:sp>
      <p:sp>
        <p:nvSpPr>
          <p:cNvPr id="4" name="Footer Placeholder 3">
            <a:extLst>
              <a:ext uri="{FF2B5EF4-FFF2-40B4-BE49-F238E27FC236}">
                <a16:creationId xmlns:a16="http://schemas.microsoft.com/office/drawing/2014/main" id="{A173B686-0D21-4B2B-B1F2-3937F4BE336F}"/>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00903B25-5DF7-4D4F-9929-6B1A35C4AA9F}"/>
              </a:ext>
            </a:extLst>
          </p:cNvPr>
          <p:cNvSpPr>
            <a:spLocks noGrp="1"/>
          </p:cNvSpPr>
          <p:nvPr>
            <p:ph type="sldNum" sz="quarter" idx="12"/>
          </p:nvPr>
        </p:nvSpPr>
        <p:spPr/>
        <p:txBody>
          <a:bodyPr/>
          <a:lstStyle/>
          <a:p>
            <a:fld id="{5F11A30A-B744-48A5-8EFA-EF50456A790F}" type="slidenum">
              <a:rPr lang="en-IE" smtClean="0"/>
              <a:t>15</a:t>
            </a:fld>
            <a:endParaRPr lang="en-IE"/>
          </a:p>
        </p:txBody>
      </p:sp>
    </p:spTree>
    <p:extLst>
      <p:ext uri="{BB962C8B-B14F-4D97-AF65-F5344CB8AC3E}">
        <p14:creationId xmlns:p14="http://schemas.microsoft.com/office/powerpoint/2010/main" val="113767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AF6AD-C46C-4D65-A480-3FECB11D8156}"/>
              </a:ext>
            </a:extLst>
          </p:cNvPr>
          <p:cNvSpPr>
            <a:spLocks noGrp="1"/>
          </p:cNvSpPr>
          <p:nvPr>
            <p:ph type="title"/>
          </p:nvPr>
        </p:nvSpPr>
        <p:spPr/>
        <p:txBody>
          <a:bodyPr/>
          <a:lstStyle/>
          <a:p>
            <a:r>
              <a:rPr lang="en-US" dirty="0"/>
              <a:t>Setup</a:t>
            </a:r>
            <a:endParaRPr lang="en-IE" dirty="0"/>
          </a:p>
        </p:txBody>
      </p:sp>
      <p:sp>
        <p:nvSpPr>
          <p:cNvPr id="3" name="Content Placeholder 2">
            <a:extLst>
              <a:ext uri="{FF2B5EF4-FFF2-40B4-BE49-F238E27FC236}">
                <a16:creationId xmlns:a16="http://schemas.microsoft.com/office/drawing/2014/main" id="{A80A0872-3BD0-4025-955B-7FFD1A13FA58}"/>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Universal Windows Platform (UWP) apps can run all supported task types without being pinned to the lock screen</a:t>
            </a:r>
          </a:p>
          <a:p>
            <a:r>
              <a:rPr lang="en-GB" sz="2000" b="0" i="0" kern="1200" baseline="0" dirty="0">
                <a:solidFill>
                  <a:schemeClr val="tx2"/>
                </a:solidFill>
                <a:effectLst/>
                <a:latin typeface="+mn-lt"/>
                <a:ea typeface="+mn-ea"/>
                <a:cs typeface="+mn-cs"/>
              </a:rPr>
              <a:t>However, apps must call </a:t>
            </a:r>
            <a:r>
              <a:rPr lang="en-GB" sz="2000" b="0" i="0" kern="1200" baseline="0" dirty="0" err="1">
                <a:solidFill>
                  <a:schemeClr val="tx2"/>
                </a:solidFill>
                <a:effectLst/>
                <a:latin typeface="+mn-lt"/>
                <a:ea typeface="+mn-ea"/>
                <a:cs typeface="+mn-cs"/>
              </a:rPr>
              <a:t>RequestAccessAsync</a:t>
            </a:r>
            <a:r>
              <a:rPr lang="en-GB" sz="2000" b="0" i="0" kern="1200" baseline="0" dirty="0">
                <a:solidFill>
                  <a:schemeClr val="tx2"/>
                </a:solidFill>
                <a:effectLst/>
                <a:latin typeface="+mn-lt"/>
                <a:ea typeface="+mn-ea"/>
                <a:cs typeface="+mn-cs"/>
              </a:rPr>
              <a:t> before registering any type of background task</a:t>
            </a:r>
          </a:p>
          <a:p>
            <a:r>
              <a:rPr lang="en-GB" sz="2000" b="0" i="0" kern="1200" baseline="0" dirty="0">
                <a:solidFill>
                  <a:schemeClr val="tx2"/>
                </a:solidFill>
                <a:effectLst/>
                <a:latin typeface="+mn-lt"/>
                <a:ea typeface="+mn-ea"/>
                <a:cs typeface="+mn-cs"/>
              </a:rPr>
              <a:t>This method will return </a:t>
            </a:r>
            <a:r>
              <a:rPr lang="en-GB" sz="2000" b="1" i="0" u="none" strike="noStrike" kern="1200" baseline="0" dirty="0" err="1">
                <a:solidFill>
                  <a:schemeClr val="tx2"/>
                </a:solidFill>
                <a:effectLst/>
                <a:latin typeface="+mn-lt"/>
                <a:ea typeface="+mn-ea"/>
                <a:cs typeface="+mn-cs"/>
              </a:rPr>
              <a:t>BackgroundAccessStatus.DeniedByUser</a:t>
            </a:r>
            <a:r>
              <a:rPr lang="en-GB" sz="2000" b="0" i="0" kern="1200" baseline="0" dirty="0">
                <a:solidFill>
                  <a:schemeClr val="tx2"/>
                </a:solidFill>
                <a:effectLst/>
                <a:latin typeface="+mn-lt"/>
                <a:ea typeface="+mn-ea"/>
                <a:cs typeface="+mn-cs"/>
              </a:rPr>
              <a:t> if the user has explicitly denied background task permissions for your app in the device's settings</a:t>
            </a:r>
          </a:p>
        </p:txBody>
      </p:sp>
      <p:sp>
        <p:nvSpPr>
          <p:cNvPr id="4" name="Footer Placeholder 3">
            <a:extLst>
              <a:ext uri="{FF2B5EF4-FFF2-40B4-BE49-F238E27FC236}">
                <a16:creationId xmlns:a16="http://schemas.microsoft.com/office/drawing/2014/main" id="{B2887522-DCA2-407B-8617-2071F46414EF}"/>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140AC149-6CEB-40B1-AB94-762A2438CD12}"/>
              </a:ext>
            </a:extLst>
          </p:cNvPr>
          <p:cNvSpPr>
            <a:spLocks noGrp="1"/>
          </p:cNvSpPr>
          <p:nvPr>
            <p:ph type="sldNum" sz="quarter" idx="12"/>
          </p:nvPr>
        </p:nvSpPr>
        <p:spPr/>
        <p:txBody>
          <a:bodyPr/>
          <a:lstStyle/>
          <a:p>
            <a:fld id="{5F11A30A-B744-48A5-8EFA-EF50456A790F}" type="slidenum">
              <a:rPr lang="en-IE" smtClean="0"/>
              <a:t>16</a:t>
            </a:fld>
            <a:endParaRPr lang="en-IE"/>
          </a:p>
        </p:txBody>
      </p:sp>
    </p:spTree>
    <p:extLst>
      <p:ext uri="{BB962C8B-B14F-4D97-AF65-F5344CB8AC3E}">
        <p14:creationId xmlns:p14="http://schemas.microsoft.com/office/powerpoint/2010/main" val="395857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0A94-30D1-4A9E-9B54-3B4F9ABD2F41}"/>
              </a:ext>
            </a:extLst>
          </p:cNvPr>
          <p:cNvSpPr>
            <a:spLocks noGrp="1"/>
          </p:cNvSpPr>
          <p:nvPr>
            <p:ph type="title"/>
          </p:nvPr>
        </p:nvSpPr>
        <p:spPr/>
        <p:txBody>
          <a:bodyPr/>
          <a:lstStyle/>
          <a:p>
            <a:r>
              <a:rPr lang="en-US" dirty="0"/>
              <a:t>Memory Constraints</a:t>
            </a:r>
            <a:endParaRPr lang="en-IE" dirty="0"/>
          </a:p>
        </p:txBody>
      </p:sp>
      <p:sp>
        <p:nvSpPr>
          <p:cNvPr id="3" name="Content Placeholder 2">
            <a:extLst>
              <a:ext uri="{FF2B5EF4-FFF2-40B4-BE49-F238E27FC236}">
                <a16:creationId xmlns:a16="http://schemas.microsoft.com/office/drawing/2014/main" id="{C6A925F4-D9BB-4E1D-8753-C405BB8DD007}"/>
              </a:ext>
            </a:extLst>
          </p:cNvPr>
          <p:cNvSpPr>
            <a:spLocks noGrp="1"/>
          </p:cNvSpPr>
          <p:nvPr>
            <p:ph idx="1"/>
          </p:nvPr>
        </p:nvSpPr>
        <p:spPr/>
        <p:txBody>
          <a:bodyPr>
            <a:normAutofit lnSpcReduction="10000"/>
          </a:bodyPr>
          <a:lstStyle/>
          <a:p>
            <a:r>
              <a:rPr lang="en-GB" sz="2000" b="0" i="0" kern="1200" baseline="0" dirty="0">
                <a:solidFill>
                  <a:schemeClr val="tx2"/>
                </a:solidFill>
                <a:effectLst/>
                <a:latin typeface="+mn-lt"/>
                <a:ea typeface="+mn-ea"/>
                <a:cs typeface="+mn-cs"/>
              </a:rPr>
              <a:t>Due to the resource constraints for low-memory devices, background tasks may have a memory limit that determines the maximum amount of memory the background task can use</a:t>
            </a:r>
          </a:p>
          <a:p>
            <a:r>
              <a:rPr lang="en-GB" sz="2000" b="0" i="0" kern="1200" baseline="0" dirty="0">
                <a:solidFill>
                  <a:schemeClr val="tx2"/>
                </a:solidFill>
                <a:effectLst/>
                <a:latin typeface="+mn-lt"/>
                <a:ea typeface="+mn-ea"/>
                <a:cs typeface="+mn-cs"/>
              </a:rPr>
              <a:t>Attempting an operation that exceeds the limit will result in failure</a:t>
            </a:r>
          </a:p>
          <a:p>
            <a:pPr lvl="1"/>
            <a:r>
              <a:rPr lang="en-GB" sz="2000" b="0" i="0" kern="1200" baseline="0" dirty="0">
                <a:solidFill>
                  <a:schemeClr val="tx2"/>
                </a:solidFill>
                <a:effectLst/>
                <a:latin typeface="+mn-lt"/>
                <a:ea typeface="+mn-ea"/>
                <a:cs typeface="+mn-cs"/>
              </a:rPr>
              <a:t>May generate an out-of-memory exception--which the task can handle</a:t>
            </a:r>
          </a:p>
          <a:p>
            <a:pPr lvl="1"/>
            <a:r>
              <a:rPr lang="en-GB" sz="2000" b="0" i="0" kern="1200" baseline="0" dirty="0">
                <a:solidFill>
                  <a:schemeClr val="tx2"/>
                </a:solidFill>
                <a:effectLst/>
                <a:latin typeface="+mn-lt"/>
                <a:ea typeface="+mn-ea"/>
                <a:cs typeface="+mn-cs"/>
              </a:rPr>
              <a:t>If the task does not handle the out-of-memory exception, or the nature of the attempted operation is such that an out-of-memory exception was not generated, then the task will be terminated immediately</a:t>
            </a:r>
          </a:p>
          <a:p>
            <a:r>
              <a:rPr lang="en-GB" sz="2000" b="0" i="0" kern="1200" baseline="0" dirty="0">
                <a:solidFill>
                  <a:schemeClr val="tx2"/>
                </a:solidFill>
                <a:effectLst/>
                <a:latin typeface="+mn-lt"/>
                <a:ea typeface="+mn-ea"/>
                <a:cs typeface="+mn-cs"/>
              </a:rPr>
              <a:t>You can use the </a:t>
            </a:r>
            <a:r>
              <a:rPr lang="en-GB" sz="2000" b="1" i="0" u="none" strike="noStrike" kern="1200" baseline="0" dirty="0" err="1">
                <a:solidFill>
                  <a:schemeClr val="tx2"/>
                </a:solidFill>
                <a:effectLst/>
                <a:latin typeface="+mn-lt"/>
                <a:ea typeface="+mn-ea"/>
                <a:cs typeface="+mn-cs"/>
              </a:rPr>
              <a:t>MemoryManager</a:t>
            </a:r>
            <a:r>
              <a:rPr lang="en-GB" sz="2000" b="0" i="0" kern="1200" baseline="0" dirty="0">
                <a:solidFill>
                  <a:schemeClr val="tx2"/>
                </a:solidFill>
                <a:effectLst/>
                <a:latin typeface="+mn-lt"/>
                <a:ea typeface="+mn-ea"/>
                <a:cs typeface="+mn-cs"/>
              </a:rPr>
              <a:t> APIs to query your current memory usage and limit in order to discover your cap (if any), and to monitor your background task's ongoing memory usage</a:t>
            </a:r>
          </a:p>
        </p:txBody>
      </p:sp>
      <p:sp>
        <p:nvSpPr>
          <p:cNvPr id="4" name="Footer Placeholder 3">
            <a:extLst>
              <a:ext uri="{FF2B5EF4-FFF2-40B4-BE49-F238E27FC236}">
                <a16:creationId xmlns:a16="http://schemas.microsoft.com/office/drawing/2014/main" id="{5457C904-44F2-4692-B06D-CE6366312C3B}"/>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F260537A-8343-4058-A688-BADE016599D4}"/>
              </a:ext>
            </a:extLst>
          </p:cNvPr>
          <p:cNvSpPr>
            <a:spLocks noGrp="1"/>
          </p:cNvSpPr>
          <p:nvPr>
            <p:ph type="sldNum" sz="quarter" idx="12"/>
          </p:nvPr>
        </p:nvSpPr>
        <p:spPr/>
        <p:txBody>
          <a:bodyPr/>
          <a:lstStyle/>
          <a:p>
            <a:fld id="{5F11A30A-B744-48A5-8EFA-EF50456A790F}" type="slidenum">
              <a:rPr lang="en-IE" smtClean="0"/>
              <a:t>17</a:t>
            </a:fld>
            <a:endParaRPr lang="en-IE"/>
          </a:p>
        </p:txBody>
      </p:sp>
    </p:spTree>
    <p:extLst>
      <p:ext uri="{BB962C8B-B14F-4D97-AF65-F5344CB8AC3E}">
        <p14:creationId xmlns:p14="http://schemas.microsoft.com/office/powerpoint/2010/main" val="71688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B8A4-EC01-4652-8FBE-A6941A47C218}"/>
              </a:ext>
            </a:extLst>
          </p:cNvPr>
          <p:cNvSpPr>
            <a:spLocks noGrp="1"/>
          </p:cNvSpPr>
          <p:nvPr>
            <p:ph type="title"/>
          </p:nvPr>
        </p:nvSpPr>
        <p:spPr/>
        <p:txBody>
          <a:bodyPr/>
          <a:lstStyle/>
          <a:p>
            <a:r>
              <a:rPr lang="en-US" dirty="0"/>
              <a:t>Memory constraints</a:t>
            </a:r>
            <a:endParaRPr lang="en-IE" dirty="0"/>
          </a:p>
        </p:txBody>
      </p:sp>
      <p:sp>
        <p:nvSpPr>
          <p:cNvPr id="3" name="Content Placeholder 2">
            <a:extLst>
              <a:ext uri="{FF2B5EF4-FFF2-40B4-BE49-F238E27FC236}">
                <a16:creationId xmlns:a16="http://schemas.microsoft.com/office/drawing/2014/main" id="{93C78913-29E9-44C9-8933-72E4AADB3E2D}"/>
              </a:ext>
            </a:extLst>
          </p:cNvPr>
          <p:cNvSpPr>
            <a:spLocks noGrp="1"/>
          </p:cNvSpPr>
          <p:nvPr>
            <p:ph idx="1"/>
          </p:nvPr>
        </p:nvSpPr>
        <p:spPr/>
        <p:txBody>
          <a:bodyPr>
            <a:normAutofit lnSpcReduction="10000"/>
          </a:bodyPr>
          <a:lstStyle/>
          <a:p>
            <a:r>
              <a:rPr lang="en-US" dirty="0"/>
              <a:t>There may be a limit to the </a:t>
            </a:r>
            <a:r>
              <a:rPr lang="en-US" dirty="0" err="1"/>
              <a:t>numbero</a:t>
            </a:r>
            <a:r>
              <a:rPr lang="en-US" dirty="0"/>
              <a:t> f apps that can be installed on a device</a:t>
            </a:r>
            <a:r>
              <a:rPr lang="en-US" baseline="0" dirty="0"/>
              <a:t> and use background tasks at any given time</a:t>
            </a:r>
          </a:p>
          <a:p>
            <a:pPr lvl="1"/>
            <a:r>
              <a:rPr lang="en-US" dirty="0"/>
              <a:t>If the</a:t>
            </a:r>
            <a:r>
              <a:rPr lang="en-US" baseline="0" dirty="0"/>
              <a:t> number is exceeded then the call to </a:t>
            </a:r>
            <a:r>
              <a:rPr lang="en-US" baseline="0" dirty="0" err="1"/>
              <a:t>RequestAccessAsync</a:t>
            </a:r>
            <a:r>
              <a:rPr lang="en-US" baseline="0" dirty="0"/>
              <a:t> (register the task) will fail</a:t>
            </a:r>
          </a:p>
          <a:p>
            <a:r>
              <a:rPr lang="en-GB" sz="2000" b="0" i="0" kern="1200" baseline="0" dirty="0">
                <a:solidFill>
                  <a:schemeClr val="tx2"/>
                </a:solidFill>
                <a:effectLst/>
                <a:latin typeface="+mn-lt"/>
                <a:ea typeface="+mn-ea"/>
                <a:cs typeface="+mn-cs"/>
              </a:rPr>
              <a:t>Battery Saver</a:t>
            </a:r>
          </a:p>
          <a:p>
            <a:pPr lvl="1"/>
            <a:r>
              <a:rPr lang="en-GB" sz="2000" b="0" i="0" kern="1200" baseline="0" dirty="0">
                <a:solidFill>
                  <a:schemeClr val="tx2"/>
                </a:solidFill>
                <a:effectLst/>
                <a:latin typeface="+mn-lt"/>
                <a:ea typeface="+mn-ea"/>
                <a:cs typeface="+mn-cs"/>
              </a:rPr>
              <a:t>Unless you exempt your app so that it can still run background tasks and receive push notifications when Battery Saver is on, the Battery Saver feature, when enabled, will prevent background tasks from running when the device is not connected to external power and the battery goes below a specified amount of power remaining</a:t>
            </a:r>
          </a:p>
          <a:p>
            <a:pPr lvl="1"/>
            <a:r>
              <a:rPr lang="en-GB" sz="2000" b="0" i="0" kern="1200" baseline="0" dirty="0">
                <a:solidFill>
                  <a:schemeClr val="tx2"/>
                </a:solidFill>
                <a:effectLst/>
                <a:latin typeface="+mn-lt"/>
                <a:ea typeface="+mn-ea"/>
                <a:cs typeface="+mn-cs"/>
              </a:rPr>
              <a:t>This will not prevent you from registering background tasks</a:t>
            </a:r>
          </a:p>
        </p:txBody>
      </p:sp>
      <p:sp>
        <p:nvSpPr>
          <p:cNvPr id="4" name="Footer Placeholder 3">
            <a:extLst>
              <a:ext uri="{FF2B5EF4-FFF2-40B4-BE49-F238E27FC236}">
                <a16:creationId xmlns:a16="http://schemas.microsoft.com/office/drawing/2014/main" id="{EAEC0A44-FC13-4D38-9391-01A1661DCC9D}"/>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7C7055A4-DAA2-465C-BE46-478B987A1170}"/>
              </a:ext>
            </a:extLst>
          </p:cNvPr>
          <p:cNvSpPr>
            <a:spLocks noGrp="1"/>
          </p:cNvSpPr>
          <p:nvPr>
            <p:ph type="sldNum" sz="quarter" idx="12"/>
          </p:nvPr>
        </p:nvSpPr>
        <p:spPr/>
        <p:txBody>
          <a:bodyPr/>
          <a:lstStyle/>
          <a:p>
            <a:fld id="{5F11A30A-B744-48A5-8EFA-EF50456A790F}" type="slidenum">
              <a:rPr lang="en-IE" smtClean="0"/>
              <a:t>18</a:t>
            </a:fld>
            <a:endParaRPr lang="en-IE"/>
          </a:p>
        </p:txBody>
      </p:sp>
    </p:spTree>
    <p:extLst>
      <p:ext uri="{BB962C8B-B14F-4D97-AF65-F5344CB8AC3E}">
        <p14:creationId xmlns:p14="http://schemas.microsoft.com/office/powerpoint/2010/main" val="219163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3B84-ADC9-40E7-8FB6-55E5F5D085CE}"/>
              </a:ext>
            </a:extLst>
          </p:cNvPr>
          <p:cNvSpPr>
            <a:spLocks noGrp="1"/>
          </p:cNvSpPr>
          <p:nvPr>
            <p:ph type="title"/>
          </p:nvPr>
        </p:nvSpPr>
        <p:spPr/>
        <p:txBody>
          <a:bodyPr/>
          <a:lstStyle/>
          <a:p>
            <a:r>
              <a:rPr lang="en-US" dirty="0"/>
              <a:t>Run Indefinitely</a:t>
            </a:r>
            <a:endParaRPr lang="en-IE" dirty="0"/>
          </a:p>
        </p:txBody>
      </p:sp>
      <p:sp>
        <p:nvSpPr>
          <p:cNvPr id="3" name="Content Placeholder 2">
            <a:extLst>
              <a:ext uri="{FF2B5EF4-FFF2-40B4-BE49-F238E27FC236}">
                <a16:creationId xmlns:a16="http://schemas.microsoft.com/office/drawing/2014/main" id="{4681F5BC-537C-460F-89FF-F7545519F7E4}"/>
              </a:ext>
            </a:extLst>
          </p:cNvPr>
          <p:cNvSpPr>
            <a:spLocks noGrp="1"/>
          </p:cNvSpPr>
          <p:nvPr>
            <p:ph idx="1"/>
          </p:nvPr>
        </p:nvSpPr>
        <p:spPr/>
        <p:txBody>
          <a:bodyPr>
            <a:normAutofit fontScale="85000" lnSpcReduction="10000"/>
          </a:bodyPr>
          <a:lstStyle/>
          <a:p>
            <a:r>
              <a:rPr lang="en-US" dirty="0"/>
              <a:t>Edit the manifest to add</a:t>
            </a:r>
          </a:p>
          <a:p>
            <a:endParaRPr lang="en-US" dirty="0"/>
          </a:p>
          <a:p>
            <a:endParaRPr lang="en-US" dirty="0"/>
          </a:p>
          <a:p>
            <a:endParaRPr lang="en-US" dirty="0"/>
          </a:p>
          <a:p>
            <a:endParaRPr lang="en-US" dirty="0"/>
          </a:p>
          <a:p>
            <a:endParaRPr lang="en-US" dirty="0"/>
          </a:p>
          <a:p>
            <a:r>
              <a:rPr lang="en-GB" sz="2000" b="0" i="0" kern="1200" baseline="0" dirty="0">
                <a:solidFill>
                  <a:schemeClr val="tx2"/>
                </a:solidFill>
                <a:effectLst/>
                <a:latin typeface="+mn-lt"/>
                <a:ea typeface="+mn-ea"/>
                <a:cs typeface="+mn-cs"/>
              </a:rPr>
              <a:t>Removes execution time limitations and the idle task watchdog</a:t>
            </a:r>
          </a:p>
          <a:p>
            <a:pPr lvl="1"/>
            <a:r>
              <a:rPr lang="en-GB" sz="2000" b="0" i="0" kern="1200" baseline="0" dirty="0">
                <a:solidFill>
                  <a:schemeClr val="tx2"/>
                </a:solidFill>
                <a:effectLst/>
                <a:latin typeface="+mn-lt"/>
                <a:ea typeface="+mn-ea"/>
                <a:cs typeface="+mn-cs"/>
              </a:rPr>
              <a:t>Once started, whether by a trigger or an app service call, once it takes a deferral on the </a:t>
            </a:r>
            <a:r>
              <a:rPr lang="en-GB" sz="2000" b="0" i="0" u="none" strike="noStrike" kern="1200" baseline="0" dirty="0" err="1">
                <a:solidFill>
                  <a:schemeClr val="tx2"/>
                </a:solidFill>
                <a:effectLst/>
                <a:latin typeface="+mn-lt"/>
                <a:ea typeface="+mn-ea"/>
                <a:cs typeface="+mn-cs"/>
              </a:rPr>
              <a:t>BackgroundTaskInstance</a:t>
            </a:r>
            <a:r>
              <a:rPr lang="en-GB" sz="2000" b="0" i="0" kern="1200" baseline="0" dirty="0">
                <a:solidFill>
                  <a:schemeClr val="tx2"/>
                </a:solidFill>
                <a:effectLst/>
                <a:latin typeface="+mn-lt"/>
                <a:ea typeface="+mn-ea"/>
                <a:cs typeface="+mn-cs"/>
              </a:rPr>
              <a:t> provided by the </a:t>
            </a:r>
            <a:r>
              <a:rPr lang="en-GB" sz="2000" b="1" i="0" kern="1200" baseline="0" dirty="0">
                <a:solidFill>
                  <a:schemeClr val="tx2"/>
                </a:solidFill>
                <a:effectLst/>
                <a:latin typeface="+mn-lt"/>
                <a:ea typeface="+mn-ea"/>
                <a:cs typeface="+mn-cs"/>
              </a:rPr>
              <a:t>Run</a:t>
            </a:r>
            <a:r>
              <a:rPr lang="en-GB" sz="2000" b="0" i="0" kern="1200" baseline="0" dirty="0">
                <a:solidFill>
                  <a:schemeClr val="tx2"/>
                </a:solidFill>
                <a:effectLst/>
                <a:latin typeface="+mn-lt"/>
                <a:ea typeface="+mn-ea"/>
                <a:cs typeface="+mn-cs"/>
              </a:rPr>
              <a:t> method, it can run indefinitely</a:t>
            </a:r>
          </a:p>
          <a:p>
            <a:pPr lvl="1"/>
            <a:r>
              <a:rPr lang="en-GB" sz="2000" b="0" i="0" kern="1200" baseline="0" dirty="0">
                <a:solidFill>
                  <a:schemeClr val="tx2"/>
                </a:solidFill>
                <a:effectLst/>
                <a:latin typeface="+mn-lt"/>
                <a:ea typeface="+mn-ea"/>
                <a:cs typeface="+mn-cs"/>
              </a:rPr>
              <a:t>If the app is set to </a:t>
            </a:r>
            <a:r>
              <a:rPr lang="en-GB" sz="2000" b="1" i="0" kern="1200" baseline="0" dirty="0">
                <a:solidFill>
                  <a:schemeClr val="tx2"/>
                </a:solidFill>
                <a:effectLst/>
                <a:latin typeface="+mn-lt"/>
                <a:ea typeface="+mn-ea"/>
                <a:cs typeface="+mn-cs"/>
              </a:rPr>
              <a:t>Managed By Windows</a:t>
            </a:r>
            <a:r>
              <a:rPr lang="en-GB" sz="2000" b="0" i="0" kern="1200" baseline="0" dirty="0">
                <a:solidFill>
                  <a:schemeClr val="tx2"/>
                </a:solidFill>
                <a:effectLst/>
                <a:latin typeface="+mn-lt"/>
                <a:ea typeface="+mn-ea"/>
                <a:cs typeface="+mn-cs"/>
              </a:rPr>
              <a:t>, then it still may have an energy quota applied to it, and its background tasks will not activated when Battery Saver is active</a:t>
            </a:r>
          </a:p>
        </p:txBody>
      </p:sp>
      <p:sp>
        <p:nvSpPr>
          <p:cNvPr id="4" name="Footer Placeholder 3">
            <a:extLst>
              <a:ext uri="{FF2B5EF4-FFF2-40B4-BE49-F238E27FC236}">
                <a16:creationId xmlns:a16="http://schemas.microsoft.com/office/drawing/2014/main" id="{84A19A7B-C147-42E8-9CEC-4F05CD8A8BBA}"/>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378BF54B-9230-4B98-9127-9D3D03651522}"/>
              </a:ext>
            </a:extLst>
          </p:cNvPr>
          <p:cNvSpPr>
            <a:spLocks noGrp="1"/>
          </p:cNvSpPr>
          <p:nvPr>
            <p:ph type="sldNum" sz="quarter" idx="12"/>
          </p:nvPr>
        </p:nvSpPr>
        <p:spPr/>
        <p:txBody>
          <a:bodyPr/>
          <a:lstStyle/>
          <a:p>
            <a:fld id="{5F11A30A-B744-48A5-8EFA-EF50456A790F}" type="slidenum">
              <a:rPr lang="en-IE" smtClean="0"/>
              <a:t>19</a:t>
            </a:fld>
            <a:endParaRPr lang="en-IE"/>
          </a:p>
        </p:txBody>
      </p:sp>
      <p:sp>
        <p:nvSpPr>
          <p:cNvPr id="6" name="Rectangle 5">
            <a:extLst>
              <a:ext uri="{FF2B5EF4-FFF2-40B4-BE49-F238E27FC236}">
                <a16:creationId xmlns:a16="http://schemas.microsoft.com/office/drawing/2014/main" id="{60353392-073D-4DC0-8AEB-F8C343EF5FAD}"/>
              </a:ext>
            </a:extLst>
          </p:cNvPr>
          <p:cNvSpPr/>
          <p:nvPr/>
        </p:nvSpPr>
        <p:spPr>
          <a:xfrm>
            <a:off x="1371600" y="2835215"/>
            <a:ext cx="8890000" cy="1477328"/>
          </a:xfrm>
          <a:prstGeom prst="rect">
            <a:avLst/>
          </a:prstGeom>
        </p:spPr>
        <p:txBody>
          <a:bodyPr wrap="square">
            <a:spAutoFit/>
          </a:bodyPr>
          <a:lstStyle/>
          <a:p>
            <a:r>
              <a:rPr lang="en-GB" dirty="0">
                <a:solidFill>
                  <a:srgbClr val="0101FD"/>
                </a:solidFill>
                <a:latin typeface="Consolas" panose="020B0609020204030204" pitchFamily="49" charset="0"/>
              </a:rPr>
              <a:t>&lt;Package </a:t>
            </a:r>
            <a:r>
              <a:rPr lang="en-GB" dirty="0">
                <a:solidFill>
                  <a:srgbClr val="FF0000"/>
                </a:solidFill>
                <a:latin typeface="Consolas" panose="020B0609020204030204" pitchFamily="49" charset="0"/>
              </a:rPr>
              <a:t>...</a:t>
            </a:r>
            <a:r>
              <a:rPr lang="en-GB" dirty="0">
                <a:solidFill>
                  <a:srgbClr val="0101FD"/>
                </a:solidFill>
                <a:latin typeface="Consolas" panose="020B0609020204030204" pitchFamily="49" charset="0"/>
              </a:rPr>
              <a:t>&gt;</a:t>
            </a:r>
            <a:r>
              <a:rPr lang="en-GB" dirty="0">
                <a:solidFill>
                  <a:srgbClr val="222222"/>
                </a:solidFill>
                <a:latin typeface="Consolas" panose="020B0609020204030204" pitchFamily="49" charset="0"/>
              </a:rPr>
              <a:t> </a:t>
            </a:r>
          </a:p>
          <a:p>
            <a:r>
              <a:rPr lang="en-GB" dirty="0">
                <a:solidFill>
                  <a:srgbClr val="0101FD"/>
                </a:solidFill>
                <a:latin typeface="Consolas" panose="020B0609020204030204" pitchFamily="49" charset="0"/>
              </a:rPr>
              <a:t>&lt;Capabilities&gt;</a:t>
            </a:r>
            <a:r>
              <a:rPr lang="en-GB" dirty="0">
                <a:solidFill>
                  <a:srgbClr val="222222"/>
                </a:solidFill>
                <a:latin typeface="Consolas" panose="020B0609020204030204" pitchFamily="49" charset="0"/>
              </a:rPr>
              <a:t>      </a:t>
            </a:r>
          </a:p>
          <a:p>
            <a:r>
              <a:rPr lang="en-GB" dirty="0">
                <a:solidFill>
                  <a:srgbClr val="222222"/>
                </a:solidFill>
                <a:latin typeface="Consolas" panose="020B0609020204030204" pitchFamily="49" charset="0"/>
              </a:rPr>
              <a:t>	</a:t>
            </a:r>
            <a:r>
              <a:rPr lang="en-GB" dirty="0">
                <a:solidFill>
                  <a:srgbClr val="0101FD"/>
                </a:solidFill>
                <a:latin typeface="Consolas" panose="020B0609020204030204" pitchFamily="49" charset="0"/>
              </a:rPr>
              <a:t>&lt;</a:t>
            </a:r>
            <a:r>
              <a:rPr lang="en-GB" dirty="0" err="1">
                <a:solidFill>
                  <a:srgbClr val="0101FD"/>
                </a:solidFill>
                <a:latin typeface="Consolas" panose="020B0609020204030204" pitchFamily="49" charset="0"/>
              </a:rPr>
              <a:t>rescap:Capability</a:t>
            </a:r>
            <a:r>
              <a:rPr lang="en-GB" dirty="0">
                <a:solidFill>
                  <a:srgbClr val="0101FD"/>
                </a:solidFill>
                <a:latin typeface="Consolas" panose="020B0609020204030204" pitchFamily="49" charset="0"/>
              </a:rPr>
              <a:t> </a:t>
            </a:r>
            <a:r>
              <a:rPr lang="en-GB" dirty="0">
                <a:solidFill>
                  <a:srgbClr val="FF0000"/>
                </a:solidFill>
                <a:latin typeface="Consolas" panose="020B0609020204030204" pitchFamily="49" charset="0"/>
              </a:rPr>
              <a:t>Name</a:t>
            </a:r>
            <a:r>
              <a:rPr lang="en-GB" dirty="0">
                <a:solidFill>
                  <a:srgbClr val="0101FD"/>
                </a:solidFill>
                <a:latin typeface="Consolas" panose="020B0609020204030204" pitchFamily="49" charset="0"/>
              </a:rPr>
              <a:t>=</a:t>
            </a:r>
            <a:r>
              <a:rPr lang="en-GB" dirty="0">
                <a:solidFill>
                  <a:srgbClr val="A31515"/>
                </a:solidFill>
                <a:latin typeface="Consolas" panose="020B0609020204030204" pitchFamily="49" charset="0"/>
              </a:rPr>
              <a:t>"</a:t>
            </a:r>
            <a:r>
              <a:rPr lang="en-GB" dirty="0" err="1">
                <a:solidFill>
                  <a:srgbClr val="A31515"/>
                </a:solidFill>
                <a:latin typeface="Consolas" panose="020B0609020204030204" pitchFamily="49" charset="0"/>
              </a:rPr>
              <a:t>extendedBackgroundTaskTime</a:t>
            </a:r>
            <a:r>
              <a:rPr lang="en-GB" dirty="0">
                <a:solidFill>
                  <a:srgbClr val="A31515"/>
                </a:solidFill>
                <a:latin typeface="Consolas" panose="020B0609020204030204" pitchFamily="49" charset="0"/>
              </a:rPr>
              <a:t>"</a:t>
            </a:r>
            <a:r>
              <a:rPr lang="en-GB" dirty="0">
                <a:solidFill>
                  <a:srgbClr val="0101FD"/>
                </a:solidFill>
                <a:latin typeface="Consolas" panose="020B0609020204030204" pitchFamily="49" charset="0"/>
              </a:rPr>
              <a:t>/&gt;</a:t>
            </a:r>
            <a:r>
              <a:rPr lang="en-GB" dirty="0">
                <a:solidFill>
                  <a:srgbClr val="222222"/>
                </a:solidFill>
                <a:latin typeface="Consolas" panose="020B0609020204030204" pitchFamily="49" charset="0"/>
              </a:rPr>
              <a:t>  </a:t>
            </a:r>
          </a:p>
          <a:p>
            <a:r>
              <a:rPr lang="en-GB" dirty="0">
                <a:solidFill>
                  <a:srgbClr val="0101FD"/>
                </a:solidFill>
                <a:latin typeface="Consolas" panose="020B0609020204030204" pitchFamily="49" charset="0"/>
              </a:rPr>
              <a:t>&lt;/Capabilities&gt;</a:t>
            </a:r>
            <a:r>
              <a:rPr lang="en-GB" dirty="0">
                <a:solidFill>
                  <a:srgbClr val="222222"/>
                </a:solidFill>
                <a:latin typeface="Consolas" panose="020B0609020204030204" pitchFamily="49" charset="0"/>
              </a:rPr>
              <a:t>  </a:t>
            </a:r>
          </a:p>
          <a:p>
            <a:r>
              <a:rPr lang="en-GB" dirty="0">
                <a:solidFill>
                  <a:srgbClr val="0101FD"/>
                </a:solidFill>
                <a:latin typeface="Consolas" panose="020B0609020204030204" pitchFamily="49" charset="0"/>
              </a:rPr>
              <a:t>&lt;/Package&gt;</a:t>
            </a:r>
            <a:endParaRPr lang="en-IE" dirty="0"/>
          </a:p>
        </p:txBody>
      </p:sp>
    </p:spTree>
    <p:extLst>
      <p:ext uri="{BB962C8B-B14F-4D97-AF65-F5344CB8AC3E}">
        <p14:creationId xmlns:p14="http://schemas.microsoft.com/office/powerpoint/2010/main" val="25124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Tasks</a:t>
            </a:r>
            <a:endParaRPr lang="en-IE" dirty="0"/>
          </a:p>
        </p:txBody>
      </p:sp>
      <p:sp>
        <p:nvSpPr>
          <p:cNvPr id="3" name="Content Placeholder 2"/>
          <p:cNvSpPr>
            <a:spLocks noGrp="1"/>
          </p:cNvSpPr>
          <p:nvPr>
            <p:ph idx="1"/>
          </p:nvPr>
        </p:nvSpPr>
        <p:spPr/>
        <p:txBody>
          <a:bodyPr/>
          <a:lstStyle/>
          <a:p>
            <a:r>
              <a:rPr lang="en-IE" sz="2000" b="0" i="0" kern="1200" baseline="0" dirty="0">
                <a:solidFill>
                  <a:schemeClr val="tx2"/>
                </a:solidFill>
                <a:effectLst/>
                <a:latin typeface="+mn-lt"/>
                <a:ea typeface="+mn-ea"/>
                <a:cs typeface="+mn-cs"/>
              </a:rPr>
              <a:t>You can use background tasks to provide functionality when your app is suspended or not running</a:t>
            </a:r>
          </a:p>
          <a:p>
            <a:r>
              <a:rPr lang="en-IE" sz="2000" b="0" i="0" kern="1200" baseline="0" dirty="0">
                <a:solidFill>
                  <a:schemeClr val="tx2"/>
                </a:solidFill>
                <a:effectLst/>
                <a:latin typeface="+mn-lt"/>
                <a:ea typeface="+mn-ea"/>
                <a:cs typeface="+mn-cs"/>
              </a:rPr>
              <a:t>You can also use background tasks for real-time communication apps like VOIP, mail, and IM</a:t>
            </a:r>
          </a:p>
          <a:p>
            <a:r>
              <a:rPr lang="en-US" sz="2000" b="0" i="0" kern="1200" baseline="0" dirty="0">
                <a:solidFill>
                  <a:schemeClr val="tx2"/>
                </a:solidFill>
                <a:effectLst/>
                <a:latin typeface="+mn-lt"/>
                <a:ea typeface="+mn-ea"/>
                <a:cs typeface="+mn-cs"/>
              </a:rPr>
              <a:t>There are In-process and out-of-process background tasks available</a:t>
            </a:r>
          </a:p>
          <a:p>
            <a:pPr lvl="1"/>
            <a:r>
              <a:rPr lang="en-US" sz="2000" b="0" i="0" kern="1200" baseline="0" dirty="0">
                <a:solidFill>
                  <a:schemeClr val="tx2"/>
                </a:solidFill>
                <a:effectLst/>
                <a:latin typeface="+mn-lt"/>
                <a:ea typeface="+mn-ea"/>
                <a:cs typeface="+mn-cs"/>
              </a:rPr>
              <a:t>In-process – app and background task run in the same process</a:t>
            </a:r>
          </a:p>
          <a:p>
            <a:pPr lvl="1"/>
            <a:r>
              <a:rPr lang="en-US" sz="2000" b="0" i="0" kern="1200" baseline="0" dirty="0">
                <a:solidFill>
                  <a:schemeClr val="tx2"/>
                </a:solidFill>
                <a:effectLst/>
                <a:latin typeface="+mn-lt"/>
                <a:ea typeface="+mn-ea"/>
                <a:cs typeface="+mn-cs"/>
              </a:rPr>
              <a:t>Out-of-process – app and background task run in separate processes</a:t>
            </a:r>
          </a:p>
          <a:p>
            <a:pPr lvl="1"/>
            <a:r>
              <a:rPr lang="en-US" sz="2000" b="0" i="0" kern="1200" baseline="0" dirty="0">
                <a:solidFill>
                  <a:schemeClr val="tx2"/>
                </a:solidFill>
                <a:effectLst/>
                <a:latin typeface="+mn-lt"/>
                <a:ea typeface="+mn-ea"/>
                <a:cs typeface="+mn-cs"/>
              </a:rPr>
              <a:t>More on choosing which to use in a while</a:t>
            </a:r>
            <a:endParaRPr lang="en-IE" sz="2000" b="0" i="0" kern="1200" baseline="0" dirty="0">
              <a:solidFill>
                <a:schemeClr val="tx2"/>
              </a:solidFill>
              <a:effectLst/>
              <a:latin typeface="+mn-lt"/>
              <a:ea typeface="+mn-ea"/>
              <a:cs typeface="+mn-cs"/>
            </a:endParaRPr>
          </a:p>
        </p:txBody>
      </p:sp>
      <p:sp>
        <p:nvSpPr>
          <p:cNvPr id="4" name="Footer Placeholder 3"/>
          <p:cNvSpPr>
            <a:spLocks noGrp="1"/>
          </p:cNvSpPr>
          <p:nvPr>
            <p:ph type="ftr" sz="quarter" idx="11"/>
          </p:nvPr>
        </p:nvSpPr>
        <p:spPr/>
        <p:txBody>
          <a:bodyPr/>
          <a:lstStyle/>
          <a:p>
            <a:r>
              <a:rPr lang="en-IE"/>
              <a:t>Background Execution</a:t>
            </a:r>
          </a:p>
        </p:txBody>
      </p:sp>
      <p:sp>
        <p:nvSpPr>
          <p:cNvPr id="5" name="Slide Number Placeholder 4"/>
          <p:cNvSpPr>
            <a:spLocks noGrp="1"/>
          </p:cNvSpPr>
          <p:nvPr>
            <p:ph type="sldNum" sz="quarter" idx="12"/>
          </p:nvPr>
        </p:nvSpPr>
        <p:spPr/>
        <p:txBody>
          <a:bodyPr/>
          <a:lstStyle/>
          <a:p>
            <a:fld id="{5F11A30A-B744-48A5-8EFA-EF50456A790F}" type="slidenum">
              <a:rPr lang="en-IE" smtClean="0"/>
              <a:t>2</a:t>
            </a:fld>
            <a:endParaRPr lang="en-IE"/>
          </a:p>
        </p:txBody>
      </p:sp>
    </p:spTree>
    <p:extLst>
      <p:ext uri="{BB962C8B-B14F-4D97-AF65-F5344CB8AC3E}">
        <p14:creationId xmlns:p14="http://schemas.microsoft.com/office/powerpoint/2010/main" val="407717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2532-1BE0-4C23-A759-0ADF3D7CF9C1}"/>
              </a:ext>
            </a:extLst>
          </p:cNvPr>
          <p:cNvSpPr>
            <a:spLocks noGrp="1"/>
          </p:cNvSpPr>
          <p:nvPr>
            <p:ph type="title"/>
          </p:nvPr>
        </p:nvSpPr>
        <p:spPr/>
        <p:txBody>
          <a:bodyPr/>
          <a:lstStyle/>
          <a:p>
            <a:r>
              <a:rPr lang="en-US" dirty="0"/>
              <a:t>Run Indefinitely</a:t>
            </a:r>
            <a:endParaRPr lang="en-IE" dirty="0"/>
          </a:p>
        </p:txBody>
      </p:sp>
      <p:sp>
        <p:nvSpPr>
          <p:cNvPr id="3" name="Content Placeholder 2">
            <a:extLst>
              <a:ext uri="{FF2B5EF4-FFF2-40B4-BE49-F238E27FC236}">
                <a16:creationId xmlns:a16="http://schemas.microsoft.com/office/drawing/2014/main" id="{CA4E8BC4-12DD-4B83-9C37-3812FD655E2A}"/>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The Universal Windows Platform monitors background task execution to ensure good battery life and a smooth foreground app experience</a:t>
            </a:r>
          </a:p>
          <a:p>
            <a:r>
              <a:rPr lang="en-GB" sz="2000" b="0" i="0" kern="1200" baseline="0" dirty="0">
                <a:solidFill>
                  <a:schemeClr val="tx2"/>
                </a:solidFill>
                <a:effectLst/>
                <a:latin typeface="+mn-lt"/>
                <a:ea typeface="+mn-ea"/>
                <a:cs typeface="+mn-cs"/>
              </a:rPr>
              <a:t>However, personal apps and Enterprise line-of-Business apps can use extended execution and the </a:t>
            </a:r>
            <a:r>
              <a:rPr lang="en-GB" sz="2000" b="1" i="0" kern="1200" baseline="0" dirty="0" err="1">
                <a:solidFill>
                  <a:schemeClr val="tx2"/>
                </a:solidFill>
                <a:effectLst/>
                <a:latin typeface="+mn-lt"/>
                <a:ea typeface="+mn-ea"/>
                <a:cs typeface="+mn-cs"/>
              </a:rPr>
              <a:t>extendedBackgroundTaskTime</a:t>
            </a:r>
            <a:r>
              <a:rPr lang="en-GB" sz="2000" b="0" i="0" kern="1200" baseline="0" dirty="0">
                <a:solidFill>
                  <a:schemeClr val="tx2"/>
                </a:solidFill>
                <a:effectLst/>
                <a:latin typeface="+mn-lt"/>
                <a:ea typeface="+mn-ea"/>
                <a:cs typeface="+mn-cs"/>
              </a:rPr>
              <a:t> capability to create apps that will run as long as needed regardless of the device's resource availability</a:t>
            </a:r>
          </a:p>
          <a:p>
            <a:r>
              <a:rPr lang="en-GB" sz="2000" b="0" i="0" kern="1200" baseline="0" dirty="0">
                <a:solidFill>
                  <a:schemeClr val="tx2"/>
                </a:solidFill>
                <a:effectLst/>
                <a:latin typeface="+mn-lt"/>
                <a:ea typeface="+mn-ea"/>
                <a:cs typeface="+mn-cs"/>
              </a:rPr>
              <a:t>Be aware that the </a:t>
            </a:r>
            <a:r>
              <a:rPr lang="en-GB" sz="2000" b="1" i="0" kern="1200" baseline="0" dirty="0" err="1">
                <a:solidFill>
                  <a:schemeClr val="tx2"/>
                </a:solidFill>
                <a:effectLst/>
                <a:latin typeface="+mn-lt"/>
                <a:ea typeface="+mn-ea"/>
                <a:cs typeface="+mn-cs"/>
              </a:rPr>
              <a:t>extendedExecutionUnconstrained</a:t>
            </a:r>
            <a:r>
              <a:rPr lang="en-GB" sz="2000" b="0" i="0" kern="1200" baseline="0" dirty="0">
                <a:solidFill>
                  <a:schemeClr val="tx2"/>
                </a:solidFill>
                <a:effectLst/>
                <a:latin typeface="+mn-lt"/>
                <a:ea typeface="+mn-ea"/>
                <a:cs typeface="+mn-cs"/>
              </a:rPr>
              <a:t> and </a:t>
            </a:r>
            <a:r>
              <a:rPr lang="en-GB" sz="2000" b="1" i="0" kern="1200" baseline="0" dirty="0" err="1">
                <a:solidFill>
                  <a:schemeClr val="tx2"/>
                </a:solidFill>
                <a:effectLst/>
                <a:latin typeface="+mn-lt"/>
                <a:ea typeface="+mn-ea"/>
                <a:cs typeface="+mn-cs"/>
              </a:rPr>
              <a:t>extendedBackgroundTaskTime</a:t>
            </a:r>
            <a:r>
              <a:rPr lang="en-GB" sz="2000" b="0" i="0" kern="1200" baseline="0" dirty="0" err="1">
                <a:solidFill>
                  <a:schemeClr val="tx2"/>
                </a:solidFill>
                <a:effectLst/>
                <a:latin typeface="+mn-lt"/>
                <a:ea typeface="+mn-ea"/>
                <a:cs typeface="+mn-cs"/>
              </a:rPr>
              <a:t>capabilities</a:t>
            </a:r>
            <a:r>
              <a:rPr lang="en-GB" sz="2000" b="0" i="0" kern="1200" baseline="0" dirty="0">
                <a:solidFill>
                  <a:schemeClr val="tx2"/>
                </a:solidFill>
                <a:effectLst/>
                <a:latin typeface="+mn-lt"/>
                <a:ea typeface="+mn-ea"/>
                <a:cs typeface="+mn-cs"/>
              </a:rPr>
              <a:t> can override default policy for UWP apps and may cause significant battery drain</a:t>
            </a:r>
          </a:p>
          <a:p>
            <a:pPr lvl="1"/>
            <a:r>
              <a:rPr lang="en-GB" sz="2000" b="0" i="0" kern="1200" baseline="0" dirty="0">
                <a:solidFill>
                  <a:schemeClr val="tx2"/>
                </a:solidFill>
                <a:effectLst/>
                <a:latin typeface="+mn-lt"/>
                <a:ea typeface="+mn-ea"/>
                <a:cs typeface="+mn-cs"/>
              </a:rPr>
              <a:t>Before using these capabilities, first confirm that the default extended execution and background task time policies do not meet your needs and perform testing in battery-constrained conditions to understand the impact your app will have on a device.</a:t>
            </a:r>
          </a:p>
        </p:txBody>
      </p:sp>
      <p:sp>
        <p:nvSpPr>
          <p:cNvPr id="4" name="Footer Placeholder 3">
            <a:extLst>
              <a:ext uri="{FF2B5EF4-FFF2-40B4-BE49-F238E27FC236}">
                <a16:creationId xmlns:a16="http://schemas.microsoft.com/office/drawing/2014/main" id="{0828F334-1AE8-49F5-AB38-85F52B4CF3D7}"/>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A3E0F562-8105-4F82-99CB-15390021667E}"/>
              </a:ext>
            </a:extLst>
          </p:cNvPr>
          <p:cNvSpPr>
            <a:spLocks noGrp="1"/>
          </p:cNvSpPr>
          <p:nvPr>
            <p:ph type="sldNum" sz="quarter" idx="12"/>
          </p:nvPr>
        </p:nvSpPr>
        <p:spPr/>
        <p:txBody>
          <a:bodyPr/>
          <a:lstStyle/>
          <a:p>
            <a:fld id="{5F11A30A-B744-48A5-8EFA-EF50456A790F}" type="slidenum">
              <a:rPr lang="en-IE" smtClean="0"/>
              <a:t>20</a:t>
            </a:fld>
            <a:endParaRPr lang="en-IE"/>
          </a:p>
        </p:txBody>
      </p:sp>
    </p:spTree>
    <p:extLst>
      <p:ext uri="{BB962C8B-B14F-4D97-AF65-F5344CB8AC3E}">
        <p14:creationId xmlns:p14="http://schemas.microsoft.com/office/powerpoint/2010/main" val="1420894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AB43-5F0F-46D0-B8D6-7D660FCF4F3B}"/>
              </a:ext>
            </a:extLst>
          </p:cNvPr>
          <p:cNvSpPr>
            <a:spLocks noGrp="1"/>
          </p:cNvSpPr>
          <p:nvPr>
            <p:ph type="title"/>
          </p:nvPr>
        </p:nvSpPr>
        <p:spPr/>
        <p:txBody>
          <a:bodyPr/>
          <a:lstStyle/>
          <a:p>
            <a:r>
              <a:rPr lang="en-US" dirty="0"/>
              <a:t>Checklist</a:t>
            </a:r>
            <a:endParaRPr lang="en-IE" dirty="0"/>
          </a:p>
        </p:txBody>
      </p:sp>
      <p:sp>
        <p:nvSpPr>
          <p:cNvPr id="3" name="Content Placeholder 2">
            <a:extLst>
              <a:ext uri="{FF2B5EF4-FFF2-40B4-BE49-F238E27FC236}">
                <a16:creationId xmlns:a16="http://schemas.microsoft.com/office/drawing/2014/main" id="{3414307E-FFAE-4193-9AB7-77569579FE35}"/>
              </a:ext>
            </a:extLst>
          </p:cNvPr>
          <p:cNvSpPr>
            <a:spLocks noGrp="1"/>
          </p:cNvSpPr>
          <p:nvPr>
            <p:ph idx="1"/>
          </p:nvPr>
        </p:nvSpPr>
        <p:spPr/>
        <p:txBody>
          <a:bodyPr>
            <a:normAutofit fontScale="92500" lnSpcReduction="10000"/>
          </a:bodyPr>
          <a:lstStyle/>
          <a:p>
            <a:r>
              <a:rPr lang="en-US" dirty="0"/>
              <a:t>For bot in-process</a:t>
            </a:r>
            <a:r>
              <a:rPr lang="en-US" baseline="0" dirty="0"/>
              <a:t> and out-of-process tasks</a:t>
            </a:r>
          </a:p>
          <a:p>
            <a:pPr lvl="1"/>
            <a:r>
              <a:rPr lang="en-GB" sz="2000" b="0" i="0" kern="1200" baseline="0" dirty="0">
                <a:solidFill>
                  <a:schemeClr val="tx2"/>
                </a:solidFill>
                <a:effectLst/>
                <a:latin typeface="+mn-lt"/>
                <a:ea typeface="+mn-ea"/>
                <a:cs typeface="+mn-cs"/>
              </a:rPr>
              <a:t>Associate your background task with the correct trigger</a:t>
            </a:r>
          </a:p>
          <a:p>
            <a:pPr lvl="1"/>
            <a:r>
              <a:rPr lang="en-GB" sz="2000" b="0" i="0" kern="1200" baseline="0" dirty="0">
                <a:solidFill>
                  <a:schemeClr val="tx2"/>
                </a:solidFill>
                <a:effectLst/>
                <a:latin typeface="+mn-lt"/>
                <a:ea typeface="+mn-ea"/>
                <a:cs typeface="+mn-cs"/>
              </a:rPr>
              <a:t>Add conditions to help ensure your background task runs successfully</a:t>
            </a:r>
          </a:p>
          <a:p>
            <a:pPr lvl="1"/>
            <a:r>
              <a:rPr lang="en-GB" sz="2000" b="0" i="0" kern="1200" baseline="0" dirty="0">
                <a:solidFill>
                  <a:schemeClr val="tx2"/>
                </a:solidFill>
                <a:effectLst/>
                <a:latin typeface="+mn-lt"/>
                <a:ea typeface="+mn-ea"/>
                <a:cs typeface="+mn-cs"/>
              </a:rPr>
              <a:t>Handle background task progress, completion, and cancellation</a:t>
            </a:r>
          </a:p>
          <a:p>
            <a:pPr lvl="1"/>
            <a:r>
              <a:rPr lang="en-GB" sz="2000" b="0" i="0" kern="1200" baseline="0" dirty="0">
                <a:solidFill>
                  <a:schemeClr val="tx2"/>
                </a:solidFill>
                <a:effectLst/>
                <a:latin typeface="+mn-lt"/>
                <a:ea typeface="+mn-ea"/>
                <a:cs typeface="+mn-cs"/>
              </a:rPr>
              <a:t>Re-register your background tasks during app launch</a:t>
            </a:r>
          </a:p>
          <a:p>
            <a:pPr lvl="2"/>
            <a:r>
              <a:rPr lang="en-GB" sz="1800" b="0" i="0" kern="1200" baseline="0" dirty="0">
                <a:solidFill>
                  <a:schemeClr val="tx2"/>
                </a:solidFill>
                <a:effectLst/>
                <a:latin typeface="+mn-lt"/>
                <a:ea typeface="+mn-ea"/>
                <a:cs typeface="+mn-cs"/>
              </a:rPr>
              <a:t>This ensures that they are registered the first time the app is launched</a:t>
            </a:r>
          </a:p>
          <a:p>
            <a:pPr lvl="2"/>
            <a:r>
              <a:rPr lang="en-GB" sz="1800" b="0" i="0" kern="1200" baseline="0" dirty="0">
                <a:solidFill>
                  <a:schemeClr val="tx2"/>
                </a:solidFill>
                <a:effectLst/>
                <a:latin typeface="+mn-lt"/>
                <a:ea typeface="+mn-ea"/>
                <a:cs typeface="+mn-cs"/>
              </a:rPr>
              <a:t>It also provides a way to detect whether the user has disabled your app's background execution capabilities (in the event registration fails)</a:t>
            </a:r>
          </a:p>
          <a:p>
            <a:pPr lvl="1"/>
            <a:r>
              <a:rPr lang="en-GB" sz="2000" b="0" i="0" kern="1200" baseline="0" dirty="0">
                <a:solidFill>
                  <a:schemeClr val="tx2"/>
                </a:solidFill>
                <a:effectLst/>
                <a:latin typeface="+mn-lt"/>
                <a:ea typeface="+mn-ea"/>
                <a:cs typeface="+mn-cs"/>
              </a:rPr>
              <a:t>Check for background task registration errors</a:t>
            </a:r>
          </a:p>
          <a:p>
            <a:pPr lvl="2"/>
            <a:r>
              <a:rPr lang="en-GB" sz="1800" b="0" i="0" kern="1200" baseline="0" dirty="0">
                <a:solidFill>
                  <a:schemeClr val="tx2"/>
                </a:solidFill>
                <a:effectLst/>
                <a:latin typeface="+mn-lt"/>
                <a:ea typeface="+mn-ea"/>
                <a:cs typeface="+mn-cs"/>
              </a:rPr>
              <a:t>If appropriate, attempt to register the background task again with different parameter values</a:t>
            </a:r>
          </a:p>
        </p:txBody>
      </p:sp>
      <p:sp>
        <p:nvSpPr>
          <p:cNvPr id="4" name="Footer Placeholder 3">
            <a:extLst>
              <a:ext uri="{FF2B5EF4-FFF2-40B4-BE49-F238E27FC236}">
                <a16:creationId xmlns:a16="http://schemas.microsoft.com/office/drawing/2014/main" id="{3B41B20E-6AEE-41E7-AA59-EAEC4B438F1E}"/>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2CD2CC62-9016-4B36-A692-07FDC9CFD378}"/>
              </a:ext>
            </a:extLst>
          </p:cNvPr>
          <p:cNvSpPr>
            <a:spLocks noGrp="1"/>
          </p:cNvSpPr>
          <p:nvPr>
            <p:ph type="sldNum" sz="quarter" idx="12"/>
          </p:nvPr>
        </p:nvSpPr>
        <p:spPr/>
        <p:txBody>
          <a:bodyPr/>
          <a:lstStyle/>
          <a:p>
            <a:fld id="{5F11A30A-B744-48A5-8EFA-EF50456A790F}" type="slidenum">
              <a:rPr lang="en-IE" smtClean="0"/>
              <a:t>21</a:t>
            </a:fld>
            <a:endParaRPr lang="en-IE"/>
          </a:p>
        </p:txBody>
      </p:sp>
    </p:spTree>
    <p:extLst>
      <p:ext uri="{BB962C8B-B14F-4D97-AF65-F5344CB8AC3E}">
        <p14:creationId xmlns:p14="http://schemas.microsoft.com/office/powerpoint/2010/main" val="311906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2670-63BB-4B8C-88F2-13461358D0A4}"/>
              </a:ext>
            </a:extLst>
          </p:cNvPr>
          <p:cNvSpPr>
            <a:spLocks noGrp="1"/>
          </p:cNvSpPr>
          <p:nvPr>
            <p:ph type="title"/>
          </p:nvPr>
        </p:nvSpPr>
        <p:spPr/>
        <p:txBody>
          <a:bodyPr/>
          <a:lstStyle/>
          <a:p>
            <a:r>
              <a:rPr lang="en-US" dirty="0"/>
              <a:t>Checklist</a:t>
            </a:r>
            <a:endParaRPr lang="en-IE" dirty="0"/>
          </a:p>
        </p:txBody>
      </p:sp>
      <p:sp>
        <p:nvSpPr>
          <p:cNvPr id="3" name="Content Placeholder 2">
            <a:extLst>
              <a:ext uri="{FF2B5EF4-FFF2-40B4-BE49-F238E27FC236}">
                <a16:creationId xmlns:a16="http://schemas.microsoft.com/office/drawing/2014/main" id="{3E7CDEBF-057D-40AD-B0CB-051E5DB7D0E7}"/>
              </a:ext>
            </a:extLst>
          </p:cNvPr>
          <p:cNvSpPr>
            <a:spLocks noGrp="1"/>
          </p:cNvSpPr>
          <p:nvPr>
            <p:ph idx="1"/>
          </p:nvPr>
        </p:nvSpPr>
        <p:spPr/>
        <p:txBody>
          <a:bodyPr>
            <a:normAutofit/>
          </a:bodyPr>
          <a:lstStyle/>
          <a:p>
            <a:r>
              <a:rPr lang="en-GB" sz="2000" b="0" i="0" kern="1200" baseline="0" dirty="0">
                <a:solidFill>
                  <a:schemeClr val="tx2"/>
                </a:solidFill>
                <a:effectLst/>
                <a:latin typeface="+mn-lt"/>
                <a:ea typeface="+mn-ea"/>
                <a:cs typeface="+mn-cs"/>
              </a:rPr>
              <a:t>For all device families except desktop:</a:t>
            </a:r>
          </a:p>
          <a:p>
            <a:pPr lvl="1"/>
            <a:r>
              <a:rPr lang="en-GB" sz="2000" b="0" i="0" kern="1200" baseline="0" dirty="0">
                <a:solidFill>
                  <a:schemeClr val="tx2"/>
                </a:solidFill>
                <a:effectLst/>
                <a:latin typeface="+mn-lt"/>
                <a:ea typeface="+mn-ea"/>
                <a:cs typeface="+mn-cs"/>
              </a:rPr>
              <a:t>If the device becomes low on memory, background tasks may be terminated</a:t>
            </a:r>
          </a:p>
          <a:p>
            <a:pPr lvl="1"/>
            <a:r>
              <a:rPr lang="en-GB" sz="2000" b="0" i="0" kern="1200" baseline="0" dirty="0">
                <a:solidFill>
                  <a:schemeClr val="tx2"/>
                </a:solidFill>
                <a:effectLst/>
                <a:latin typeface="+mn-lt"/>
                <a:ea typeface="+mn-ea"/>
                <a:cs typeface="+mn-cs"/>
              </a:rPr>
              <a:t>If an out of memory exception is not surfaced, or the app does not handle it, then the background task will be terminated without warning and without raising the </a:t>
            </a:r>
            <a:r>
              <a:rPr lang="en-GB" sz="2000" b="0" i="0" kern="1200" baseline="0" dirty="0" err="1">
                <a:solidFill>
                  <a:schemeClr val="tx2"/>
                </a:solidFill>
                <a:effectLst/>
                <a:latin typeface="+mn-lt"/>
                <a:ea typeface="+mn-ea"/>
                <a:cs typeface="+mn-cs"/>
              </a:rPr>
              <a:t>OnCanceled</a:t>
            </a:r>
            <a:r>
              <a:rPr lang="en-GB" sz="2000" b="0" i="0" kern="1200" baseline="0" dirty="0">
                <a:solidFill>
                  <a:schemeClr val="tx2"/>
                </a:solidFill>
                <a:effectLst/>
                <a:latin typeface="+mn-lt"/>
                <a:ea typeface="+mn-ea"/>
                <a:cs typeface="+mn-cs"/>
              </a:rPr>
              <a:t> event</a:t>
            </a:r>
          </a:p>
          <a:p>
            <a:pPr lvl="1"/>
            <a:r>
              <a:rPr lang="en-GB" sz="2000" b="0" i="0" kern="1200" baseline="0" dirty="0">
                <a:solidFill>
                  <a:schemeClr val="tx2"/>
                </a:solidFill>
                <a:effectLst/>
                <a:latin typeface="+mn-lt"/>
                <a:ea typeface="+mn-ea"/>
                <a:cs typeface="+mn-cs"/>
              </a:rPr>
              <a:t>This helps to ensure the user experience of the app in the foreground</a:t>
            </a:r>
          </a:p>
          <a:p>
            <a:pPr lvl="1"/>
            <a:r>
              <a:rPr lang="en-GB" sz="2000" b="0" i="0" kern="1200" baseline="0" dirty="0">
                <a:solidFill>
                  <a:schemeClr val="tx2"/>
                </a:solidFill>
                <a:effectLst/>
                <a:latin typeface="+mn-lt"/>
                <a:ea typeface="+mn-ea"/>
                <a:cs typeface="+mn-cs"/>
              </a:rPr>
              <a:t>Your background task should be designed to handle this scenario</a:t>
            </a:r>
          </a:p>
        </p:txBody>
      </p:sp>
      <p:sp>
        <p:nvSpPr>
          <p:cNvPr id="4" name="Footer Placeholder 3">
            <a:extLst>
              <a:ext uri="{FF2B5EF4-FFF2-40B4-BE49-F238E27FC236}">
                <a16:creationId xmlns:a16="http://schemas.microsoft.com/office/drawing/2014/main" id="{20C5A3C3-33D3-49C9-91E8-1DC828BB8913}"/>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14A1B5C9-B5C5-4147-99B5-DC758FE09032}"/>
              </a:ext>
            </a:extLst>
          </p:cNvPr>
          <p:cNvSpPr>
            <a:spLocks noGrp="1"/>
          </p:cNvSpPr>
          <p:nvPr>
            <p:ph type="sldNum" sz="quarter" idx="12"/>
          </p:nvPr>
        </p:nvSpPr>
        <p:spPr/>
        <p:txBody>
          <a:bodyPr/>
          <a:lstStyle/>
          <a:p>
            <a:fld id="{5F11A30A-B744-48A5-8EFA-EF50456A790F}" type="slidenum">
              <a:rPr lang="en-IE" smtClean="0"/>
              <a:t>22</a:t>
            </a:fld>
            <a:endParaRPr lang="en-IE"/>
          </a:p>
        </p:txBody>
      </p:sp>
    </p:spTree>
    <p:extLst>
      <p:ext uri="{BB962C8B-B14F-4D97-AF65-F5344CB8AC3E}">
        <p14:creationId xmlns:p14="http://schemas.microsoft.com/office/powerpoint/2010/main" val="156788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0B4D-5FB9-414E-9105-27DCE67B4777}"/>
              </a:ext>
            </a:extLst>
          </p:cNvPr>
          <p:cNvSpPr>
            <a:spLocks noGrp="1"/>
          </p:cNvSpPr>
          <p:nvPr>
            <p:ph type="title"/>
          </p:nvPr>
        </p:nvSpPr>
        <p:spPr/>
        <p:txBody>
          <a:bodyPr/>
          <a:lstStyle/>
          <a:p>
            <a:pPr lvl="0"/>
            <a:r>
              <a:rPr lang="en-GB" sz="2000" b="0" i="0" kern="1200" baseline="0" dirty="0">
                <a:solidFill>
                  <a:schemeClr val="tx2"/>
                </a:solidFill>
                <a:effectLst/>
                <a:latin typeface="+mn-lt"/>
                <a:ea typeface="+mn-ea"/>
                <a:cs typeface="+mn-cs"/>
              </a:rPr>
              <a:t>For out-of-process tasks only</a:t>
            </a:r>
            <a:endParaRPr lang="en-IE" dirty="0"/>
          </a:p>
        </p:txBody>
      </p:sp>
      <p:sp>
        <p:nvSpPr>
          <p:cNvPr id="3" name="Content Placeholder 2">
            <a:extLst>
              <a:ext uri="{FF2B5EF4-FFF2-40B4-BE49-F238E27FC236}">
                <a16:creationId xmlns:a16="http://schemas.microsoft.com/office/drawing/2014/main" id="{21405207-E67D-4BDE-BC12-1566BE5DCBB8}"/>
              </a:ext>
            </a:extLst>
          </p:cNvPr>
          <p:cNvSpPr>
            <a:spLocks noGrp="1"/>
          </p:cNvSpPr>
          <p:nvPr>
            <p:ph idx="1"/>
          </p:nvPr>
        </p:nvSpPr>
        <p:spPr/>
        <p:txBody>
          <a:bodyPr>
            <a:normAutofit fontScale="92500" lnSpcReduction="20000"/>
          </a:bodyPr>
          <a:lstStyle/>
          <a:p>
            <a:r>
              <a:rPr lang="en-GB" sz="2000" b="0" i="0" kern="1200" baseline="0" dirty="0">
                <a:solidFill>
                  <a:schemeClr val="tx2"/>
                </a:solidFill>
                <a:effectLst/>
                <a:latin typeface="+mn-lt"/>
                <a:ea typeface="+mn-ea"/>
                <a:cs typeface="+mn-cs"/>
              </a:rPr>
              <a:t>Create your background task in a Windows Runtime Component</a:t>
            </a:r>
          </a:p>
          <a:p>
            <a:r>
              <a:rPr lang="en-GB" sz="2000" b="0" i="0" kern="1200" baseline="0" dirty="0">
                <a:solidFill>
                  <a:schemeClr val="tx2"/>
                </a:solidFill>
                <a:effectLst/>
                <a:latin typeface="+mn-lt"/>
                <a:ea typeface="+mn-ea"/>
                <a:cs typeface="+mn-cs"/>
              </a:rPr>
              <a:t>Do not display UI other than toasts, tiles, and badge updates from the background task</a:t>
            </a:r>
          </a:p>
          <a:p>
            <a:r>
              <a:rPr lang="en-GB" sz="2000" b="0" i="0" kern="1200" baseline="0" dirty="0">
                <a:solidFill>
                  <a:schemeClr val="tx2"/>
                </a:solidFill>
                <a:effectLst/>
                <a:latin typeface="+mn-lt"/>
                <a:ea typeface="+mn-ea"/>
                <a:cs typeface="+mn-cs"/>
              </a:rPr>
              <a:t>In the </a:t>
            </a:r>
            <a:r>
              <a:rPr lang="en-GB" sz="2000" b="0" i="0" u="none" strike="noStrike" kern="1200" baseline="0" dirty="0">
                <a:solidFill>
                  <a:schemeClr val="tx2"/>
                </a:solidFill>
                <a:effectLst/>
                <a:latin typeface="+mn-lt"/>
                <a:ea typeface="+mn-ea"/>
                <a:cs typeface="+mn-cs"/>
              </a:rPr>
              <a:t>Run</a:t>
            </a:r>
            <a:r>
              <a:rPr lang="en-GB" sz="2000" b="0" i="0" kern="1200" baseline="0" dirty="0">
                <a:solidFill>
                  <a:schemeClr val="tx2"/>
                </a:solidFill>
                <a:effectLst/>
                <a:latin typeface="+mn-lt"/>
                <a:ea typeface="+mn-ea"/>
                <a:cs typeface="+mn-cs"/>
              </a:rPr>
              <a:t> method, request deferrals for each asynchronous method call, and close them when the method is done</a:t>
            </a:r>
          </a:p>
          <a:p>
            <a:pPr lvl="1"/>
            <a:r>
              <a:rPr lang="en-GB" sz="2000" b="0" i="0" kern="1200" baseline="0" dirty="0">
                <a:solidFill>
                  <a:schemeClr val="tx2"/>
                </a:solidFill>
                <a:effectLst/>
                <a:latin typeface="+mn-lt"/>
                <a:ea typeface="+mn-ea"/>
                <a:cs typeface="+mn-cs"/>
              </a:rPr>
              <a:t>Or, use one deferral with </a:t>
            </a:r>
            <a:r>
              <a:rPr lang="en-GB" sz="2000" b="1" i="0" kern="1200" baseline="0" dirty="0" err="1">
                <a:solidFill>
                  <a:schemeClr val="tx2"/>
                </a:solidFill>
                <a:effectLst/>
                <a:latin typeface="+mn-lt"/>
                <a:ea typeface="+mn-ea"/>
                <a:cs typeface="+mn-cs"/>
              </a:rPr>
              <a:t>async</a:t>
            </a:r>
            <a:r>
              <a:rPr lang="en-GB" sz="2000" b="1" i="0" kern="1200" baseline="0" dirty="0">
                <a:solidFill>
                  <a:schemeClr val="tx2"/>
                </a:solidFill>
                <a:effectLst/>
                <a:latin typeface="+mn-lt"/>
                <a:ea typeface="+mn-ea"/>
                <a:cs typeface="+mn-cs"/>
              </a:rPr>
              <a:t>/await</a:t>
            </a:r>
            <a:endParaRPr lang="en-GB" sz="2000" b="0" i="0" kern="1200" baseline="0" dirty="0">
              <a:solidFill>
                <a:schemeClr val="tx2"/>
              </a:solidFill>
              <a:effectLst/>
              <a:latin typeface="+mn-lt"/>
              <a:ea typeface="+mn-ea"/>
              <a:cs typeface="+mn-cs"/>
            </a:endParaRPr>
          </a:p>
          <a:p>
            <a:r>
              <a:rPr lang="en-GB" sz="2000" b="0" i="0" kern="1200" baseline="0" dirty="0">
                <a:solidFill>
                  <a:schemeClr val="tx2"/>
                </a:solidFill>
                <a:effectLst/>
                <a:latin typeface="+mn-lt"/>
                <a:ea typeface="+mn-ea"/>
                <a:cs typeface="+mn-cs"/>
              </a:rPr>
              <a:t>Use persistent storage to share data between the background task and the app</a:t>
            </a:r>
          </a:p>
          <a:p>
            <a:r>
              <a:rPr lang="en-GB" sz="2000" b="0" i="0" kern="1200" baseline="0" dirty="0">
                <a:solidFill>
                  <a:schemeClr val="tx2"/>
                </a:solidFill>
                <a:effectLst/>
                <a:latin typeface="+mn-lt"/>
                <a:ea typeface="+mn-ea"/>
                <a:cs typeface="+mn-cs"/>
              </a:rPr>
              <a:t>Declare each background task in the application manifest, along with the type of triggers it is used with</a:t>
            </a:r>
          </a:p>
          <a:p>
            <a:pPr lvl="1"/>
            <a:r>
              <a:rPr lang="en-GB" sz="2000" b="0" i="0" kern="1200" baseline="0" dirty="0">
                <a:solidFill>
                  <a:schemeClr val="tx2"/>
                </a:solidFill>
                <a:effectLst/>
                <a:latin typeface="+mn-lt"/>
                <a:ea typeface="+mn-ea"/>
                <a:cs typeface="+mn-cs"/>
              </a:rPr>
              <a:t>Make sure the entry point and trigger types are correct</a:t>
            </a:r>
          </a:p>
          <a:p>
            <a:r>
              <a:rPr lang="en-GB" sz="2000" b="0" i="0" kern="1200" baseline="0" dirty="0">
                <a:solidFill>
                  <a:schemeClr val="tx2"/>
                </a:solidFill>
                <a:effectLst/>
                <a:latin typeface="+mn-lt"/>
                <a:ea typeface="+mn-ea"/>
                <a:cs typeface="+mn-cs"/>
              </a:rPr>
              <a:t>Do not specify an Executable element in the manifest unless you are using a trigger that should be run in the same context as the app (such as the </a:t>
            </a:r>
            <a:r>
              <a:rPr lang="en-GB" sz="2000" b="1" i="0" u="none" strike="noStrike" kern="1200" baseline="0" dirty="0" err="1">
                <a:solidFill>
                  <a:schemeClr val="tx2"/>
                </a:solidFill>
                <a:effectLst/>
                <a:latin typeface="+mn-lt"/>
                <a:ea typeface="+mn-ea"/>
                <a:cs typeface="+mn-cs"/>
              </a:rPr>
              <a:t>ControlChannelTrigger</a:t>
            </a:r>
            <a:r>
              <a:rPr lang="en-GB" sz="2000" b="0" i="0" kern="1200" baseline="0" dirty="0">
                <a:solidFill>
                  <a:schemeClr val="tx2"/>
                </a:solidFill>
                <a:effectLst/>
                <a:latin typeface="+mn-lt"/>
                <a:ea typeface="+mn-ea"/>
                <a:cs typeface="+mn-cs"/>
              </a:rPr>
              <a:t>)</a:t>
            </a:r>
          </a:p>
        </p:txBody>
      </p:sp>
      <p:sp>
        <p:nvSpPr>
          <p:cNvPr id="4" name="Footer Placeholder 3">
            <a:extLst>
              <a:ext uri="{FF2B5EF4-FFF2-40B4-BE49-F238E27FC236}">
                <a16:creationId xmlns:a16="http://schemas.microsoft.com/office/drawing/2014/main" id="{E47BA079-D818-455A-8830-274403585F75}"/>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8F02C3B3-5A60-4018-9053-00E5943AF111}"/>
              </a:ext>
            </a:extLst>
          </p:cNvPr>
          <p:cNvSpPr>
            <a:spLocks noGrp="1"/>
          </p:cNvSpPr>
          <p:nvPr>
            <p:ph type="sldNum" sz="quarter" idx="12"/>
          </p:nvPr>
        </p:nvSpPr>
        <p:spPr/>
        <p:txBody>
          <a:bodyPr/>
          <a:lstStyle/>
          <a:p>
            <a:fld id="{5F11A30A-B744-48A5-8EFA-EF50456A790F}" type="slidenum">
              <a:rPr lang="en-IE" smtClean="0"/>
              <a:t>23</a:t>
            </a:fld>
            <a:endParaRPr lang="en-IE"/>
          </a:p>
        </p:txBody>
      </p:sp>
    </p:spTree>
    <p:extLst>
      <p:ext uri="{BB962C8B-B14F-4D97-AF65-F5344CB8AC3E}">
        <p14:creationId xmlns:p14="http://schemas.microsoft.com/office/powerpoint/2010/main" val="3198522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F44B-1A3B-4E9F-8693-00A918F455F3}"/>
              </a:ext>
            </a:extLst>
          </p:cNvPr>
          <p:cNvSpPr>
            <a:spLocks noGrp="1"/>
          </p:cNvSpPr>
          <p:nvPr>
            <p:ph type="title"/>
          </p:nvPr>
        </p:nvSpPr>
        <p:spPr/>
        <p:txBody>
          <a:bodyPr/>
          <a:lstStyle/>
          <a:p>
            <a:pPr lvl="0"/>
            <a:r>
              <a:rPr lang="en-GB" sz="2000" b="0" i="0" kern="1200" baseline="0" dirty="0">
                <a:solidFill>
                  <a:schemeClr val="tx2"/>
                </a:solidFill>
                <a:effectLst/>
                <a:latin typeface="+mn-lt"/>
                <a:ea typeface="+mn-ea"/>
                <a:cs typeface="+mn-cs"/>
              </a:rPr>
              <a:t>In-process background tasks</a:t>
            </a:r>
            <a:endParaRPr lang="en-IE" i="0" dirty="0"/>
          </a:p>
        </p:txBody>
      </p:sp>
      <p:sp>
        <p:nvSpPr>
          <p:cNvPr id="3" name="Content Placeholder 2">
            <a:extLst>
              <a:ext uri="{FF2B5EF4-FFF2-40B4-BE49-F238E27FC236}">
                <a16:creationId xmlns:a16="http://schemas.microsoft.com/office/drawing/2014/main" id="{B22D84D0-FBE4-4E2D-AA0A-869352EA239E}"/>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When cancelling a task, ensure that the </a:t>
            </a:r>
            <a:r>
              <a:rPr lang="en-GB" sz="2000" b="0" i="0" kern="1200" baseline="0" dirty="0" err="1">
                <a:solidFill>
                  <a:schemeClr val="tx2"/>
                </a:solidFill>
                <a:effectLst/>
                <a:latin typeface="+mn-lt"/>
                <a:ea typeface="+mn-ea"/>
                <a:cs typeface="+mn-cs"/>
              </a:rPr>
              <a:t>BackgroundActivated</a:t>
            </a:r>
            <a:r>
              <a:rPr lang="en-GB" sz="2000" b="0" i="0" kern="1200" baseline="0" dirty="0">
                <a:solidFill>
                  <a:schemeClr val="tx2"/>
                </a:solidFill>
                <a:effectLst/>
                <a:latin typeface="+mn-lt"/>
                <a:ea typeface="+mn-ea"/>
                <a:cs typeface="+mn-cs"/>
              </a:rPr>
              <a:t> event handler exits before the cancellation occurs or the whole process will be terminated</a:t>
            </a:r>
          </a:p>
          <a:p>
            <a:r>
              <a:rPr lang="en-GB" sz="2000" b="0" i="0" kern="1200" baseline="0" dirty="0">
                <a:solidFill>
                  <a:schemeClr val="tx2"/>
                </a:solidFill>
                <a:effectLst/>
                <a:latin typeface="+mn-lt"/>
                <a:ea typeface="+mn-ea"/>
                <a:cs typeface="+mn-cs"/>
              </a:rPr>
              <a:t>Write background tasks that are short-lived</a:t>
            </a:r>
          </a:p>
          <a:p>
            <a:pPr lvl="1"/>
            <a:r>
              <a:rPr lang="en-GB" sz="2000" b="0" i="0" kern="1200" baseline="0" dirty="0">
                <a:solidFill>
                  <a:schemeClr val="tx2"/>
                </a:solidFill>
                <a:effectLst/>
                <a:latin typeface="+mn-lt"/>
                <a:ea typeface="+mn-ea"/>
                <a:cs typeface="+mn-cs"/>
              </a:rPr>
              <a:t>Background tasks are limited to 30 seconds of wall-clock usage</a:t>
            </a:r>
          </a:p>
          <a:p>
            <a:r>
              <a:rPr lang="en-GB" sz="2000" b="0" i="0" kern="1200" baseline="0" dirty="0">
                <a:solidFill>
                  <a:schemeClr val="tx2"/>
                </a:solidFill>
                <a:effectLst/>
                <a:latin typeface="+mn-lt"/>
                <a:ea typeface="+mn-ea"/>
                <a:cs typeface="+mn-cs"/>
              </a:rPr>
              <a:t>Do not rely on user interaction in background tasks</a:t>
            </a:r>
          </a:p>
        </p:txBody>
      </p:sp>
      <p:sp>
        <p:nvSpPr>
          <p:cNvPr id="4" name="Footer Placeholder 3">
            <a:extLst>
              <a:ext uri="{FF2B5EF4-FFF2-40B4-BE49-F238E27FC236}">
                <a16:creationId xmlns:a16="http://schemas.microsoft.com/office/drawing/2014/main" id="{B1C61E64-D89C-4C2F-AAC9-563A58699212}"/>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5500DDC0-4FA9-4011-9A2E-E5B27E97D3FC}"/>
              </a:ext>
            </a:extLst>
          </p:cNvPr>
          <p:cNvSpPr>
            <a:spLocks noGrp="1"/>
          </p:cNvSpPr>
          <p:nvPr>
            <p:ph type="sldNum" sz="quarter" idx="12"/>
          </p:nvPr>
        </p:nvSpPr>
        <p:spPr/>
        <p:txBody>
          <a:bodyPr/>
          <a:lstStyle/>
          <a:p>
            <a:fld id="{5F11A30A-B744-48A5-8EFA-EF50456A790F}" type="slidenum">
              <a:rPr lang="en-IE" smtClean="0"/>
              <a:t>24</a:t>
            </a:fld>
            <a:endParaRPr lang="en-IE"/>
          </a:p>
        </p:txBody>
      </p:sp>
    </p:spTree>
    <p:extLst>
      <p:ext uri="{BB962C8B-B14F-4D97-AF65-F5344CB8AC3E}">
        <p14:creationId xmlns:p14="http://schemas.microsoft.com/office/powerpoint/2010/main" val="2016524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FA52-4C01-4E93-9DED-93C77D8F5D5F}"/>
              </a:ext>
            </a:extLst>
          </p:cNvPr>
          <p:cNvSpPr>
            <a:spLocks noGrp="1"/>
          </p:cNvSpPr>
          <p:nvPr>
            <p:ph type="title"/>
          </p:nvPr>
        </p:nvSpPr>
        <p:spPr/>
        <p:txBody>
          <a:bodyPr/>
          <a:lstStyle/>
          <a:p>
            <a:r>
              <a:rPr lang="en-US" dirty="0"/>
              <a:t>Create &amp; Register</a:t>
            </a:r>
            <a:endParaRPr lang="en-IE" dirty="0"/>
          </a:p>
        </p:txBody>
      </p:sp>
      <p:sp>
        <p:nvSpPr>
          <p:cNvPr id="3" name="Content Placeholder 2">
            <a:extLst>
              <a:ext uri="{FF2B5EF4-FFF2-40B4-BE49-F238E27FC236}">
                <a16:creationId xmlns:a16="http://schemas.microsoft.com/office/drawing/2014/main" id="{B2431C6C-A1DD-4FB9-B674-842FE3FF1861}"/>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You can run code in the background by writing classes that implement the </a:t>
            </a:r>
            <a:r>
              <a:rPr lang="en-GB" sz="2000" b="1" i="0" kern="1200" baseline="0" dirty="0" err="1">
                <a:solidFill>
                  <a:schemeClr val="tx2"/>
                </a:solidFill>
                <a:effectLst/>
                <a:latin typeface="+mn-lt"/>
                <a:ea typeface="+mn-ea"/>
                <a:cs typeface="+mn-cs"/>
              </a:rPr>
              <a:t>IBackgroundTask</a:t>
            </a:r>
            <a:r>
              <a:rPr lang="en-GB" sz="2000" b="0" i="0" kern="1200" baseline="0" dirty="0" err="1">
                <a:solidFill>
                  <a:schemeClr val="tx2"/>
                </a:solidFill>
                <a:effectLst/>
                <a:latin typeface="+mn-lt"/>
                <a:ea typeface="+mn-ea"/>
                <a:cs typeface="+mn-cs"/>
              </a:rPr>
              <a:t>interface</a:t>
            </a:r>
            <a:endParaRPr lang="en-GB" sz="2000" b="0" i="0" kern="1200" baseline="0" dirty="0">
              <a:solidFill>
                <a:schemeClr val="tx2"/>
              </a:solidFill>
              <a:effectLst/>
              <a:latin typeface="+mn-lt"/>
              <a:ea typeface="+mn-ea"/>
              <a:cs typeface="+mn-cs"/>
            </a:endParaRPr>
          </a:p>
        </p:txBody>
      </p:sp>
      <p:sp>
        <p:nvSpPr>
          <p:cNvPr id="4" name="Footer Placeholder 3">
            <a:extLst>
              <a:ext uri="{FF2B5EF4-FFF2-40B4-BE49-F238E27FC236}">
                <a16:creationId xmlns:a16="http://schemas.microsoft.com/office/drawing/2014/main" id="{D830DB14-F826-4E6F-BC08-BC0EDEE95A8F}"/>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9E3BD41E-3C8C-4F87-BDA2-C3C4912C6A3D}"/>
              </a:ext>
            </a:extLst>
          </p:cNvPr>
          <p:cNvSpPr>
            <a:spLocks noGrp="1"/>
          </p:cNvSpPr>
          <p:nvPr>
            <p:ph type="sldNum" sz="quarter" idx="12"/>
          </p:nvPr>
        </p:nvSpPr>
        <p:spPr/>
        <p:txBody>
          <a:bodyPr/>
          <a:lstStyle/>
          <a:p>
            <a:fld id="{5F11A30A-B744-48A5-8EFA-EF50456A790F}" type="slidenum">
              <a:rPr lang="en-IE" smtClean="0"/>
              <a:t>25</a:t>
            </a:fld>
            <a:endParaRPr lang="en-IE"/>
          </a:p>
        </p:txBody>
      </p:sp>
      <p:sp>
        <p:nvSpPr>
          <p:cNvPr id="8" name="Rectangle 3">
            <a:extLst>
              <a:ext uri="{FF2B5EF4-FFF2-40B4-BE49-F238E27FC236}">
                <a16:creationId xmlns:a16="http://schemas.microsoft.com/office/drawing/2014/main" id="{04FB0220-F154-4C59-A8F7-268CF28828DB}"/>
              </a:ext>
            </a:extLst>
          </p:cNvPr>
          <p:cNvSpPr>
            <a:spLocks noChangeArrowheads="1"/>
          </p:cNvSpPr>
          <p:nvPr/>
        </p:nvSpPr>
        <p:spPr bwMode="auto">
          <a:xfrm>
            <a:off x="1371600" y="3114595"/>
            <a:ext cx="5616346" cy="1726093"/>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sealed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class</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MyBackgroundTask</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IBackgroundTask</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b="0" i="0" u="none" strike="noStrike" cap="none" normalizeH="0" baseline="0" dirty="0">
                <a:ln>
                  <a:noFill/>
                </a:ln>
                <a:solidFill>
                  <a:srgbClr val="000088"/>
                </a:solidFill>
                <a:effectLst/>
                <a:latin typeface="Menlo"/>
              </a:rPr>
              <a:t>public</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void</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7F0055"/>
                </a:solidFill>
                <a:effectLst/>
                <a:latin typeface="Menlo"/>
              </a:rPr>
              <a:t>Run</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IBackgroundTaskInstance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313131"/>
                </a:solidFill>
                <a:effectLst/>
                <a:latin typeface="Menlo"/>
              </a:rPr>
              <a:t>taskInstance</a:t>
            </a:r>
            <a:r>
              <a:rPr kumimoji="0" lang="en-US" altLang="en-US" b="0" i="0" u="none" strike="noStrike" cap="none" normalizeH="0" baseline="0" dirty="0">
                <a:ln>
                  <a:noFill/>
                </a:ln>
                <a:solidFill>
                  <a:srgbClr val="666600"/>
                </a:solidFill>
                <a:effectLst/>
                <a:latin typeface="Menlo"/>
              </a:rPr>
              <a:t>)</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880000"/>
                </a:solidFill>
                <a:effectLst/>
                <a:latin typeface="Menlo"/>
              </a:rPr>
              <a:t>// write code </a:t>
            </a:r>
          </a:p>
          <a:p>
            <a:pPr lvl="1" eaLnBrk="0" fontAlgn="base" hangingPunct="0">
              <a:spcBef>
                <a:spcPct val="0"/>
              </a:spcBef>
              <a:spcAft>
                <a:spcPct val="0"/>
              </a:spcAf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7623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F884-0347-4E4B-8435-07E6DB577B29}"/>
              </a:ext>
            </a:extLst>
          </p:cNvPr>
          <p:cNvSpPr>
            <a:spLocks noGrp="1"/>
          </p:cNvSpPr>
          <p:nvPr>
            <p:ph type="title"/>
          </p:nvPr>
        </p:nvSpPr>
        <p:spPr/>
        <p:txBody>
          <a:bodyPr/>
          <a:lstStyle/>
          <a:p>
            <a:r>
              <a:rPr lang="en-US" dirty="0"/>
              <a:t>Request Access</a:t>
            </a:r>
            <a:endParaRPr lang="en-IE" dirty="0"/>
          </a:p>
        </p:txBody>
      </p:sp>
      <p:sp>
        <p:nvSpPr>
          <p:cNvPr id="4" name="Footer Placeholder 3">
            <a:extLst>
              <a:ext uri="{FF2B5EF4-FFF2-40B4-BE49-F238E27FC236}">
                <a16:creationId xmlns:a16="http://schemas.microsoft.com/office/drawing/2014/main" id="{8DDD58A1-CB3C-4BCA-A3C9-DAE1193D512A}"/>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35ACA3C5-1DBA-4E34-BBCF-33CCDE7383B5}"/>
              </a:ext>
            </a:extLst>
          </p:cNvPr>
          <p:cNvSpPr>
            <a:spLocks noGrp="1"/>
          </p:cNvSpPr>
          <p:nvPr>
            <p:ph type="sldNum" sz="quarter" idx="12"/>
          </p:nvPr>
        </p:nvSpPr>
        <p:spPr/>
        <p:txBody>
          <a:bodyPr/>
          <a:lstStyle/>
          <a:p>
            <a:fld id="{5F11A30A-B744-48A5-8EFA-EF50456A790F}" type="slidenum">
              <a:rPr lang="en-IE" smtClean="0"/>
              <a:t>26</a:t>
            </a:fld>
            <a:endParaRPr lang="en-IE"/>
          </a:p>
        </p:txBody>
      </p:sp>
      <p:sp>
        <p:nvSpPr>
          <p:cNvPr id="6" name="Rectangle 1">
            <a:extLst>
              <a:ext uri="{FF2B5EF4-FFF2-40B4-BE49-F238E27FC236}">
                <a16:creationId xmlns:a16="http://schemas.microsoft.com/office/drawing/2014/main" id="{7929E6CB-C315-40A4-A4CE-D6987E00944D}"/>
              </a:ext>
            </a:extLst>
          </p:cNvPr>
          <p:cNvSpPr>
            <a:spLocks noChangeArrowheads="1"/>
          </p:cNvSpPr>
          <p:nvPr/>
        </p:nvSpPr>
        <p:spPr bwMode="auto">
          <a:xfrm>
            <a:off x="1371600" y="1732003"/>
            <a:ext cx="9065174" cy="3141866"/>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88"/>
                </a:solidFill>
                <a:effectLst/>
                <a:latin typeface="Menlo"/>
              </a:rPr>
              <a:t>var</a:t>
            </a:r>
            <a:r>
              <a:rPr kumimoji="0" lang="en-US" altLang="en-US" sz="2000" b="0" i="0" u="none" strike="noStrike" cap="none" normalizeH="0" baseline="0" dirty="0">
                <a:ln>
                  <a:noFill/>
                </a:ln>
                <a:solidFill>
                  <a:srgbClr val="313131"/>
                </a:solidFill>
                <a:effectLst/>
                <a:latin typeface="Menlo"/>
              </a:rPr>
              <a:t> access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await </a:t>
            </a:r>
            <a:r>
              <a:rPr kumimoji="0" lang="en-US" altLang="en-US" sz="2000" b="0" i="0" u="none" strike="noStrike" cap="none" normalizeH="0" baseline="0" dirty="0" err="1">
                <a:ln>
                  <a:noFill/>
                </a:ln>
                <a:solidFill>
                  <a:srgbClr val="7F0055"/>
                </a:solidFill>
                <a:effectLst/>
                <a:latin typeface="Menlo"/>
              </a:rPr>
              <a:t>BackgroundExecutionManager</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RequestAccessAsync</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Menlo"/>
              </a:rPr>
              <a:t>switch</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access</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2000" b="0" i="0" u="none" strike="noStrike" cap="none" normalizeH="0" baseline="0" dirty="0">
                <a:ln>
                  <a:noFill/>
                </a:ln>
                <a:solidFill>
                  <a:srgbClr val="000088"/>
                </a:solidFill>
                <a:effectLst/>
                <a:latin typeface="Menlo"/>
              </a:rPr>
              <a:t>case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BackgroundAccessStatus</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Unspecified</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break</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2000" b="0" i="0" u="none" strike="noStrike" cap="none" normalizeH="0" baseline="0" dirty="0">
                <a:ln>
                  <a:noFill/>
                </a:ln>
                <a:solidFill>
                  <a:srgbClr val="000088"/>
                </a:solidFill>
                <a:effectLst/>
                <a:latin typeface="Menlo"/>
              </a:rPr>
              <a:t>case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BackgroundAccessStatus</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AllowedMayUseActiveRealTimeConnectivity</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break</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2000" b="0" i="0" u="none" strike="noStrike" cap="none" normalizeH="0" baseline="0" dirty="0">
                <a:ln>
                  <a:noFill/>
                </a:ln>
                <a:solidFill>
                  <a:srgbClr val="000088"/>
                </a:solidFill>
                <a:effectLst/>
                <a:latin typeface="Menlo"/>
              </a:rPr>
              <a:t>case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BackgroundAccessStatus</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AllowedWithAlwaysOnRealTimeConnectivity</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break</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2000" b="0" i="0" u="none" strike="noStrike" cap="none" normalizeH="0" baseline="0" dirty="0">
                <a:ln>
                  <a:noFill/>
                </a:ln>
                <a:solidFill>
                  <a:srgbClr val="000088"/>
                </a:solidFill>
                <a:effectLst/>
                <a:latin typeface="Menlo"/>
              </a:rPr>
              <a:t>case</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err="1">
                <a:ln>
                  <a:noFill/>
                </a:ln>
                <a:solidFill>
                  <a:srgbClr val="7F0055"/>
                </a:solidFill>
                <a:effectLst/>
                <a:latin typeface="Menlo"/>
              </a:rPr>
              <a:t>BackgroundAccessStatus</a:t>
            </a:r>
            <a:r>
              <a:rPr kumimoji="0" lang="en-US" altLang="en-US" sz="2000" b="0" i="0" u="none" strike="noStrike" cap="none" normalizeH="0" baseline="0" dirty="0" err="1">
                <a:ln>
                  <a:noFill/>
                </a:ln>
                <a:solidFill>
                  <a:srgbClr val="666600"/>
                </a:solidFill>
                <a:effectLst/>
                <a:latin typeface="Menlo"/>
              </a:rPr>
              <a:t>.</a:t>
            </a:r>
            <a:r>
              <a:rPr kumimoji="0" lang="en-US" altLang="en-US" sz="2000" b="0" i="0" u="none" strike="noStrike" cap="none" normalizeH="0" baseline="0" dirty="0" err="1">
                <a:ln>
                  <a:noFill/>
                </a:ln>
                <a:solidFill>
                  <a:srgbClr val="7F0055"/>
                </a:solidFill>
                <a:effectLst/>
                <a:latin typeface="Menlo"/>
              </a:rPr>
              <a:t>Denied</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break</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lvl="1" eaLnBrk="0" fontAlgn="base" hangingPunct="0">
              <a:spcBef>
                <a:spcPct val="0"/>
              </a:spcBef>
              <a:spcAft>
                <a:spcPct val="0"/>
              </a:spcAft>
            </a:pPr>
            <a:r>
              <a:rPr kumimoji="0" lang="en-US" altLang="en-US" sz="2000" b="0" i="0" u="none" strike="noStrike" cap="none" normalizeH="0" baseline="0" dirty="0">
                <a:ln>
                  <a:noFill/>
                </a:ln>
                <a:solidFill>
                  <a:srgbClr val="000088"/>
                </a:solidFill>
                <a:effectLst/>
                <a:latin typeface="Menlo"/>
              </a:rPr>
              <a:t>default</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r>
              <a:rPr kumimoji="0" lang="en-US" altLang="en-US" sz="2000" b="0" i="0" u="none" strike="noStrike" cap="none" normalizeH="0" baseline="0" dirty="0">
                <a:ln>
                  <a:noFill/>
                </a:ln>
                <a:solidFill>
                  <a:srgbClr val="000088"/>
                </a:solidFill>
                <a:effectLst/>
                <a:latin typeface="Menlo"/>
              </a:rPr>
              <a:t>break</a:t>
            </a: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6600"/>
                </a:solidFill>
                <a:effectLst/>
                <a:latin typeface="Menlo"/>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95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7255-F508-4617-9029-C349E835C944}"/>
              </a:ext>
            </a:extLst>
          </p:cNvPr>
          <p:cNvSpPr>
            <a:spLocks noGrp="1"/>
          </p:cNvSpPr>
          <p:nvPr>
            <p:ph type="title"/>
          </p:nvPr>
        </p:nvSpPr>
        <p:spPr/>
        <p:txBody>
          <a:bodyPr/>
          <a:lstStyle/>
          <a:p>
            <a:r>
              <a:rPr lang="en-US" dirty="0"/>
              <a:t>Build</a:t>
            </a:r>
            <a:r>
              <a:rPr lang="en-US" baseline="0" dirty="0"/>
              <a:t> &amp; Register </a:t>
            </a:r>
            <a:endParaRPr lang="en-IE" dirty="0"/>
          </a:p>
        </p:txBody>
      </p:sp>
      <p:sp>
        <p:nvSpPr>
          <p:cNvPr id="4" name="Footer Placeholder 3">
            <a:extLst>
              <a:ext uri="{FF2B5EF4-FFF2-40B4-BE49-F238E27FC236}">
                <a16:creationId xmlns:a16="http://schemas.microsoft.com/office/drawing/2014/main" id="{68D3F4A5-63EF-4D15-9D1A-79BE6EA429C5}"/>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8EC7D83F-ED6B-4605-839B-F93DD7DC4259}"/>
              </a:ext>
            </a:extLst>
          </p:cNvPr>
          <p:cNvSpPr>
            <a:spLocks noGrp="1"/>
          </p:cNvSpPr>
          <p:nvPr>
            <p:ph type="sldNum" sz="quarter" idx="12"/>
          </p:nvPr>
        </p:nvSpPr>
        <p:spPr/>
        <p:txBody>
          <a:bodyPr/>
          <a:lstStyle/>
          <a:p>
            <a:fld id="{5F11A30A-B744-48A5-8EFA-EF50456A790F}" type="slidenum">
              <a:rPr lang="en-IE" smtClean="0"/>
              <a:t>27</a:t>
            </a:fld>
            <a:endParaRPr lang="en-IE"/>
          </a:p>
        </p:txBody>
      </p:sp>
      <p:sp>
        <p:nvSpPr>
          <p:cNvPr id="6" name="Rectangle 1">
            <a:extLst>
              <a:ext uri="{FF2B5EF4-FFF2-40B4-BE49-F238E27FC236}">
                <a16:creationId xmlns:a16="http://schemas.microsoft.com/office/drawing/2014/main" id="{D32F89DA-4414-4424-880C-922D2EE55B8C}"/>
              </a:ext>
            </a:extLst>
          </p:cNvPr>
          <p:cNvSpPr>
            <a:spLocks noChangeArrowheads="1"/>
          </p:cNvSpPr>
          <p:nvPr/>
        </p:nvSpPr>
        <p:spPr bwMode="auto">
          <a:xfrm>
            <a:off x="1452880" y="2171700"/>
            <a:ext cx="8599405" cy="3111088"/>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88"/>
                </a:solidFill>
                <a:effectLst/>
                <a:latin typeface="Menlo"/>
              </a:rPr>
              <a:t>var</a:t>
            </a:r>
            <a:r>
              <a:rPr kumimoji="0" lang="en-US" altLang="en-US" b="0" i="0" u="none" strike="noStrike" cap="none" normalizeH="0" baseline="0" dirty="0">
                <a:ln>
                  <a:noFill/>
                </a:ln>
                <a:solidFill>
                  <a:srgbClr val="313131"/>
                </a:solidFill>
                <a:effectLst/>
                <a:latin typeface="Menlo"/>
              </a:rPr>
              <a:t> task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new</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BackgroundTaskBuilder</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Menlo"/>
              </a:rPr>
              <a:t>		</a:t>
            </a:r>
            <a:r>
              <a:rPr kumimoji="0" lang="en-US" altLang="en-US" b="0" i="0" u="none" strike="noStrike" cap="none" normalizeH="0" baseline="0" dirty="0">
                <a:ln>
                  <a:noFill/>
                </a:ln>
                <a:solidFill>
                  <a:srgbClr val="7F0055"/>
                </a:solidFill>
                <a:effectLst/>
                <a:latin typeface="Menlo"/>
              </a:rPr>
              <a:t>Name</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8800"/>
                </a:solidFill>
                <a:effectLst/>
                <a:latin typeface="Menlo"/>
              </a:rPr>
              <a:t>"My 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Menlo"/>
              </a:rPr>
              <a:t>		</a:t>
            </a:r>
            <a:r>
              <a:rPr kumimoji="0" lang="en-US" altLang="en-US" b="0" i="0" u="none" strike="noStrike" cap="none" normalizeH="0" baseline="0" dirty="0" err="1">
                <a:ln>
                  <a:noFill/>
                </a:ln>
                <a:solidFill>
                  <a:srgbClr val="7F0055"/>
                </a:solidFill>
                <a:effectLst/>
                <a:latin typeface="Menlo"/>
              </a:rPr>
              <a:t>TaskEntryPoint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000088"/>
                </a:solidFill>
                <a:effectLst/>
                <a:latin typeface="Menlo"/>
              </a:rPr>
              <a:t>typeof</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BackgroundStuff</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MyBackgroundTask</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ToString</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13131"/>
                </a:solidFill>
                <a:latin typeface="Menlo"/>
              </a:rPr>
              <a:t>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88"/>
                </a:solidFill>
                <a:effectLst/>
                <a:latin typeface="Menlo"/>
              </a:rPr>
              <a:t>var</a:t>
            </a:r>
            <a:r>
              <a:rPr kumimoji="0" lang="en-US" altLang="en-US" b="0" i="0" u="none" strike="noStrike" cap="none" normalizeH="0" baseline="0" dirty="0">
                <a:ln>
                  <a:noFill/>
                </a:ln>
                <a:solidFill>
                  <a:srgbClr val="313131"/>
                </a:solidFill>
                <a:effectLst/>
                <a:latin typeface="Menlo"/>
              </a:rPr>
              <a:t> trigger </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a:ln>
                  <a:noFill/>
                </a:ln>
                <a:solidFill>
                  <a:srgbClr val="000088"/>
                </a:solidFill>
                <a:effectLst/>
                <a:latin typeface="Menlo"/>
              </a:rPr>
              <a:t>new</a:t>
            </a:r>
            <a:r>
              <a:rPr kumimoji="0" lang="en-US" altLang="en-US" b="0" i="0" u="none" strike="noStrike" cap="none" normalizeH="0" baseline="0" dirty="0">
                <a:ln>
                  <a:noFill/>
                </a:ln>
                <a:solidFill>
                  <a:srgbClr val="313131"/>
                </a:solidFill>
                <a:effectLst/>
                <a:latin typeface="Menlo"/>
              </a:rPr>
              <a:t> </a:t>
            </a:r>
            <a:r>
              <a:rPr kumimoji="0" lang="en-US" altLang="en-US" b="0" i="0" u="none" strike="noStrike" cap="none" normalizeH="0" baseline="0" dirty="0" err="1">
                <a:ln>
                  <a:noFill/>
                </a:ln>
                <a:solidFill>
                  <a:srgbClr val="7F0055"/>
                </a:solidFill>
                <a:effectLst/>
                <a:latin typeface="Menlo"/>
              </a:rPr>
              <a:t>ApplicationTrigger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13131"/>
                </a:solidFill>
                <a:effectLst/>
                <a:latin typeface="Menlo"/>
              </a:rPr>
              <a:t>task</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SetTrigger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trigger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13131"/>
                </a:solidFill>
                <a:effectLst/>
                <a:latin typeface="Menlo"/>
              </a:rPr>
              <a:t>task</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Register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13131"/>
                </a:solidFill>
                <a:effectLst/>
                <a:latin typeface="Menlo"/>
              </a:rPr>
              <a:t>await </a:t>
            </a:r>
            <a:r>
              <a:rPr kumimoji="0" lang="en-US" altLang="en-US" b="0" i="0" u="none" strike="noStrike" cap="none" normalizeH="0" baseline="0" dirty="0" err="1">
                <a:ln>
                  <a:noFill/>
                </a:ln>
                <a:solidFill>
                  <a:srgbClr val="313131"/>
                </a:solidFill>
                <a:effectLst/>
                <a:latin typeface="Menlo"/>
              </a:rPr>
              <a:t>trigger</a:t>
            </a:r>
            <a:r>
              <a:rPr kumimoji="0" lang="en-US" altLang="en-US" b="0" i="0" u="none" strike="noStrike" cap="none" normalizeH="0" baseline="0" dirty="0" err="1">
                <a:ln>
                  <a:noFill/>
                </a:ln>
                <a:solidFill>
                  <a:srgbClr val="666600"/>
                </a:solidFill>
                <a:effectLst/>
                <a:latin typeface="Menlo"/>
              </a:rPr>
              <a:t>.</a:t>
            </a:r>
            <a:r>
              <a:rPr kumimoji="0" lang="en-US" altLang="en-US" b="0" i="0" u="none" strike="noStrike" cap="none" normalizeH="0" baseline="0" dirty="0" err="1">
                <a:ln>
                  <a:noFill/>
                </a:ln>
                <a:solidFill>
                  <a:srgbClr val="7F0055"/>
                </a:solidFill>
                <a:effectLst/>
                <a:latin typeface="Menlo"/>
              </a:rPr>
              <a:t>RequestAsync</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22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Remember</a:t>
            </a:r>
            <a:endParaRPr lang="en-IE" dirty="0"/>
          </a:p>
        </p:txBody>
      </p:sp>
      <p:sp>
        <p:nvSpPr>
          <p:cNvPr id="3" name="Content Placeholder 2"/>
          <p:cNvSpPr>
            <a:spLocks noGrp="1"/>
          </p:cNvSpPr>
          <p:nvPr>
            <p:ph idx="1"/>
          </p:nvPr>
        </p:nvSpPr>
        <p:spPr/>
        <p:txBody>
          <a:bodyPr>
            <a:normAutofit fontScale="92500" lnSpcReduction="20000"/>
          </a:bodyPr>
          <a:lstStyle/>
          <a:p>
            <a:r>
              <a:rPr lang="en-IE" sz="2000" b="0" i="0" kern="1200" baseline="0" dirty="0">
                <a:solidFill>
                  <a:schemeClr val="tx2"/>
                </a:solidFill>
                <a:effectLst/>
                <a:latin typeface="+mn-lt"/>
                <a:ea typeface="+mn-ea"/>
                <a:cs typeface="+mn-cs"/>
              </a:rPr>
              <a:t>A background task is triggered by a system or time event and can be constrained by one or more conditions</a:t>
            </a:r>
          </a:p>
          <a:p>
            <a:r>
              <a:rPr lang="en-IE" sz="2000" b="0" i="0" kern="1200" baseline="0" dirty="0">
                <a:solidFill>
                  <a:schemeClr val="tx2"/>
                </a:solidFill>
                <a:effectLst/>
                <a:latin typeface="+mn-lt"/>
                <a:ea typeface="+mn-ea"/>
                <a:cs typeface="+mn-cs"/>
              </a:rPr>
              <a:t>When a background task is triggered, its associated handler runs and performs the work of the background task</a:t>
            </a:r>
          </a:p>
          <a:p>
            <a:r>
              <a:rPr lang="en-IE" sz="2000" b="0" i="0" kern="1200" baseline="0" dirty="0">
                <a:solidFill>
                  <a:schemeClr val="tx2"/>
                </a:solidFill>
                <a:effectLst/>
                <a:latin typeface="+mn-lt"/>
                <a:ea typeface="+mn-ea"/>
                <a:cs typeface="+mn-cs"/>
              </a:rPr>
              <a:t>A background task can run even when the app that registered the background task is suspended</a:t>
            </a:r>
          </a:p>
          <a:p>
            <a:r>
              <a:rPr lang="en-IE" sz="2000" b="0" i="0" kern="1200" baseline="0" dirty="0">
                <a:solidFill>
                  <a:schemeClr val="tx2"/>
                </a:solidFill>
                <a:effectLst/>
                <a:latin typeface="+mn-lt"/>
                <a:ea typeface="+mn-ea"/>
                <a:cs typeface="+mn-cs"/>
              </a:rPr>
              <a:t>They are part of the standard application platform and essentially provide an app with the ability to register for a system event (trigger)</a:t>
            </a:r>
          </a:p>
          <a:p>
            <a:pPr lvl="1"/>
            <a:r>
              <a:rPr lang="en-IE" sz="2000" b="0" i="0" kern="1200" baseline="0" dirty="0">
                <a:solidFill>
                  <a:schemeClr val="tx2"/>
                </a:solidFill>
                <a:effectLst/>
                <a:latin typeface="+mn-lt"/>
                <a:ea typeface="+mn-ea"/>
                <a:cs typeface="+mn-cs"/>
              </a:rPr>
              <a:t>When that event occurs, they run a predefined block of code in the background</a:t>
            </a:r>
          </a:p>
          <a:p>
            <a:r>
              <a:rPr lang="en-IE" sz="2000" b="0" i="0" kern="1200" baseline="0" dirty="0">
                <a:solidFill>
                  <a:schemeClr val="tx2"/>
                </a:solidFill>
                <a:effectLst/>
                <a:latin typeface="+mn-lt"/>
                <a:ea typeface="+mn-ea"/>
                <a:cs typeface="+mn-cs"/>
              </a:rPr>
              <a:t>Background Execution is not guaranteed, so it is not suitable for critical functions and features</a:t>
            </a:r>
          </a:p>
          <a:p>
            <a:r>
              <a:rPr lang="en-IE" sz="2000" b="0" i="0" kern="1200" baseline="0" dirty="0">
                <a:solidFill>
                  <a:schemeClr val="tx2"/>
                </a:solidFill>
                <a:effectLst/>
                <a:latin typeface="+mn-lt"/>
                <a:ea typeface="+mn-ea"/>
                <a:cs typeface="+mn-cs"/>
              </a:rPr>
              <a:t>The OS has a limitation as to how many background tasks can run at the same time</a:t>
            </a:r>
          </a:p>
        </p:txBody>
      </p:sp>
      <p:sp>
        <p:nvSpPr>
          <p:cNvPr id="4" name="Footer Placeholder 3"/>
          <p:cNvSpPr>
            <a:spLocks noGrp="1"/>
          </p:cNvSpPr>
          <p:nvPr>
            <p:ph type="ftr" sz="quarter" idx="11"/>
          </p:nvPr>
        </p:nvSpPr>
        <p:spPr/>
        <p:txBody>
          <a:bodyPr/>
          <a:lstStyle/>
          <a:p>
            <a:r>
              <a:rPr lang="en-IE"/>
              <a:t>Background Execution</a:t>
            </a:r>
          </a:p>
        </p:txBody>
      </p:sp>
      <p:sp>
        <p:nvSpPr>
          <p:cNvPr id="5" name="Slide Number Placeholder 4"/>
          <p:cNvSpPr>
            <a:spLocks noGrp="1"/>
          </p:cNvSpPr>
          <p:nvPr>
            <p:ph type="sldNum" sz="quarter" idx="12"/>
          </p:nvPr>
        </p:nvSpPr>
        <p:spPr/>
        <p:txBody>
          <a:bodyPr/>
          <a:lstStyle/>
          <a:p>
            <a:fld id="{5F11A30A-B744-48A5-8EFA-EF50456A790F}" type="slidenum">
              <a:rPr lang="en-IE" smtClean="0"/>
              <a:t>3</a:t>
            </a:fld>
            <a:endParaRPr lang="en-IE"/>
          </a:p>
        </p:txBody>
      </p:sp>
    </p:spTree>
    <p:extLst>
      <p:ext uri="{BB962C8B-B14F-4D97-AF65-F5344CB8AC3E}">
        <p14:creationId xmlns:p14="http://schemas.microsoft.com/office/powerpoint/2010/main" val="27512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Triggers</a:t>
            </a:r>
            <a:endParaRPr lang="en-IE" dirty="0"/>
          </a:p>
        </p:txBody>
      </p:sp>
      <p:sp>
        <p:nvSpPr>
          <p:cNvPr id="3" name="Content Placeholder 2"/>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Your app can respond to system-generated events by registering a background task with the </a:t>
            </a:r>
            <a:r>
              <a:rPr lang="en-GB" sz="2000" b="1" i="0" u="none" strike="noStrike" kern="1200" baseline="0" dirty="0" err="1">
                <a:solidFill>
                  <a:schemeClr val="tx2"/>
                </a:solidFill>
                <a:effectLst/>
                <a:latin typeface="+mn-lt"/>
                <a:ea typeface="+mn-ea"/>
                <a:cs typeface="+mn-cs"/>
              </a:rPr>
              <a:t>SystemTrigger</a:t>
            </a:r>
            <a:r>
              <a:rPr lang="en-GB" sz="2000" b="0" i="0" kern="1200" baseline="0" dirty="0">
                <a:solidFill>
                  <a:schemeClr val="tx2"/>
                </a:solidFill>
                <a:effectLst/>
                <a:latin typeface="+mn-lt"/>
                <a:ea typeface="+mn-ea"/>
                <a:cs typeface="+mn-cs"/>
              </a:rPr>
              <a:t> class</a:t>
            </a:r>
          </a:p>
          <a:p>
            <a:r>
              <a:rPr lang="en-GB" sz="2000" b="0" i="0" kern="1200" baseline="0" dirty="0">
                <a:solidFill>
                  <a:schemeClr val="tx2"/>
                </a:solidFill>
                <a:effectLst/>
                <a:latin typeface="+mn-lt"/>
                <a:ea typeface="+mn-ea"/>
                <a:cs typeface="+mn-cs"/>
              </a:rPr>
              <a:t>An app can use any of the following system event triggers</a:t>
            </a:r>
          </a:p>
          <a:p>
            <a:pPr lvl="1"/>
            <a:r>
              <a:rPr lang="en-GB" sz="2000" b="1" kern="1200" baseline="0" dirty="0" err="1">
                <a:solidFill>
                  <a:schemeClr val="tx2"/>
                </a:solidFill>
                <a:effectLst/>
                <a:latin typeface="+mn-lt"/>
                <a:ea typeface="+mn-ea"/>
                <a:cs typeface="+mn-cs"/>
              </a:rPr>
              <a:t>InternetAvailable</a:t>
            </a:r>
            <a:r>
              <a:rPr lang="en-GB" sz="2000" b="1" kern="1200" baseline="0" dirty="0">
                <a:solidFill>
                  <a:schemeClr val="tx2"/>
                </a:solidFill>
                <a:effectLst/>
                <a:latin typeface="+mn-lt"/>
                <a:ea typeface="+mn-ea"/>
                <a:cs typeface="+mn-cs"/>
              </a:rPr>
              <a:t> - </a:t>
            </a:r>
            <a:r>
              <a:rPr lang="en-GB" dirty="0">
                <a:effectLst/>
              </a:rPr>
              <a:t>The Internet becomes available</a:t>
            </a:r>
          </a:p>
          <a:p>
            <a:pPr lvl="1"/>
            <a:r>
              <a:rPr lang="en-GB" sz="2000" b="1" kern="1200" baseline="0" dirty="0" err="1">
                <a:solidFill>
                  <a:schemeClr val="tx2"/>
                </a:solidFill>
                <a:effectLst/>
                <a:latin typeface="+mn-lt"/>
                <a:ea typeface="+mn-ea"/>
                <a:cs typeface="+mn-cs"/>
              </a:rPr>
              <a:t>NetworkStateChange</a:t>
            </a:r>
            <a:r>
              <a:rPr lang="en-GB" sz="2000" b="1" kern="1200" baseline="0" dirty="0">
                <a:solidFill>
                  <a:schemeClr val="tx2"/>
                </a:solidFill>
                <a:effectLst/>
                <a:latin typeface="+mn-lt"/>
                <a:ea typeface="+mn-ea"/>
                <a:cs typeface="+mn-cs"/>
              </a:rPr>
              <a:t> - </a:t>
            </a:r>
            <a:r>
              <a:rPr lang="en-GB" dirty="0">
                <a:effectLst/>
              </a:rPr>
              <a:t>A network change such as a change in cost or connectivity occurs</a:t>
            </a:r>
          </a:p>
          <a:p>
            <a:pPr lvl="1"/>
            <a:r>
              <a:rPr lang="en-GB" sz="2000" b="1" kern="1200" baseline="0" dirty="0" err="1">
                <a:solidFill>
                  <a:schemeClr val="tx2"/>
                </a:solidFill>
                <a:effectLst/>
                <a:latin typeface="+mn-lt"/>
                <a:ea typeface="+mn-ea"/>
                <a:cs typeface="+mn-cs"/>
              </a:rPr>
              <a:t>OnlineIdConnectedStateChange</a:t>
            </a:r>
            <a:r>
              <a:rPr lang="en-GB" sz="2000" b="1" kern="1200" baseline="0" dirty="0">
                <a:solidFill>
                  <a:schemeClr val="tx2"/>
                </a:solidFill>
                <a:effectLst/>
                <a:latin typeface="+mn-lt"/>
                <a:ea typeface="+mn-ea"/>
                <a:cs typeface="+mn-cs"/>
              </a:rPr>
              <a:t> - </a:t>
            </a:r>
            <a:r>
              <a:rPr lang="en-GB" dirty="0">
                <a:effectLst/>
              </a:rPr>
              <a:t>Online ID associated with the account changes</a:t>
            </a:r>
          </a:p>
          <a:p>
            <a:pPr lvl="1"/>
            <a:r>
              <a:rPr lang="en-GB" sz="2000" b="1" kern="1200" baseline="0" dirty="0" err="1">
                <a:solidFill>
                  <a:schemeClr val="tx2"/>
                </a:solidFill>
                <a:effectLst/>
                <a:latin typeface="+mn-lt"/>
                <a:ea typeface="+mn-ea"/>
                <a:cs typeface="+mn-cs"/>
              </a:rPr>
              <a:t>SmsReceived</a:t>
            </a:r>
            <a:r>
              <a:rPr lang="en-GB" sz="2000" b="1" kern="1200" baseline="0" dirty="0">
                <a:solidFill>
                  <a:schemeClr val="tx2"/>
                </a:solidFill>
                <a:effectLst/>
                <a:latin typeface="+mn-lt"/>
                <a:ea typeface="+mn-ea"/>
                <a:cs typeface="+mn-cs"/>
              </a:rPr>
              <a:t> - </a:t>
            </a:r>
            <a:r>
              <a:rPr lang="en-GB" dirty="0">
                <a:effectLst/>
              </a:rPr>
              <a:t>A new SMS message is received by an installed mobile broadband device</a:t>
            </a:r>
          </a:p>
          <a:p>
            <a:pPr lvl="1"/>
            <a:r>
              <a:rPr lang="en-GB" sz="2000" b="1" kern="1200" baseline="0" dirty="0" err="1">
                <a:solidFill>
                  <a:schemeClr val="tx2"/>
                </a:solidFill>
                <a:effectLst/>
                <a:latin typeface="+mn-lt"/>
                <a:ea typeface="+mn-ea"/>
                <a:cs typeface="+mn-cs"/>
              </a:rPr>
              <a:t>TimeZoneChange</a:t>
            </a:r>
            <a:r>
              <a:rPr lang="en-GB" sz="2000" b="1" kern="1200" baseline="0" dirty="0">
                <a:solidFill>
                  <a:schemeClr val="tx2"/>
                </a:solidFill>
                <a:effectLst/>
                <a:latin typeface="+mn-lt"/>
                <a:ea typeface="+mn-ea"/>
                <a:cs typeface="+mn-cs"/>
              </a:rPr>
              <a:t> - </a:t>
            </a:r>
            <a:r>
              <a:rPr lang="en-GB" dirty="0">
                <a:effectLst/>
              </a:rPr>
              <a:t>The time zone changes on the device (for example, when the system adjusts the clock for daylight saving time)</a:t>
            </a:r>
          </a:p>
        </p:txBody>
      </p:sp>
      <p:sp>
        <p:nvSpPr>
          <p:cNvPr id="4" name="Footer Placeholder 3"/>
          <p:cNvSpPr>
            <a:spLocks noGrp="1"/>
          </p:cNvSpPr>
          <p:nvPr>
            <p:ph type="ftr" sz="quarter" idx="11"/>
          </p:nvPr>
        </p:nvSpPr>
        <p:spPr/>
        <p:txBody>
          <a:bodyPr/>
          <a:lstStyle/>
          <a:p>
            <a:r>
              <a:rPr lang="en-IE"/>
              <a:t>Background Execution</a:t>
            </a:r>
          </a:p>
        </p:txBody>
      </p:sp>
      <p:sp>
        <p:nvSpPr>
          <p:cNvPr id="5" name="Slide Number Placeholder 4"/>
          <p:cNvSpPr>
            <a:spLocks noGrp="1"/>
          </p:cNvSpPr>
          <p:nvPr>
            <p:ph type="sldNum" sz="quarter" idx="12"/>
          </p:nvPr>
        </p:nvSpPr>
        <p:spPr/>
        <p:txBody>
          <a:bodyPr/>
          <a:lstStyle/>
          <a:p>
            <a:fld id="{5F11A30A-B744-48A5-8EFA-EF50456A790F}" type="slidenum">
              <a:rPr lang="en-IE" smtClean="0"/>
              <a:t>4</a:t>
            </a:fld>
            <a:endParaRPr lang="en-IE"/>
          </a:p>
        </p:txBody>
      </p:sp>
    </p:spTree>
    <p:extLst>
      <p:ext uri="{BB962C8B-B14F-4D97-AF65-F5344CB8AC3E}">
        <p14:creationId xmlns:p14="http://schemas.microsoft.com/office/powerpoint/2010/main" val="40666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9F07-7F5B-4565-8988-F0040A759883}"/>
              </a:ext>
            </a:extLst>
          </p:cNvPr>
          <p:cNvSpPr>
            <a:spLocks noGrp="1"/>
          </p:cNvSpPr>
          <p:nvPr>
            <p:ph type="title"/>
          </p:nvPr>
        </p:nvSpPr>
        <p:spPr/>
        <p:txBody>
          <a:bodyPr/>
          <a:lstStyle/>
          <a:p>
            <a:r>
              <a:rPr lang="en-US" dirty="0"/>
              <a:t>Conditions for tasks</a:t>
            </a:r>
            <a:endParaRPr lang="en-IE" dirty="0"/>
          </a:p>
        </p:txBody>
      </p:sp>
      <p:sp>
        <p:nvSpPr>
          <p:cNvPr id="3" name="Content Placeholder 2">
            <a:extLst>
              <a:ext uri="{FF2B5EF4-FFF2-40B4-BE49-F238E27FC236}">
                <a16:creationId xmlns:a16="http://schemas.microsoft.com/office/drawing/2014/main" id="{A2011B9F-4BEB-4B3C-AD9F-923A9F16F2FC}"/>
              </a:ext>
            </a:extLst>
          </p:cNvPr>
          <p:cNvSpPr>
            <a:spLocks noGrp="1"/>
          </p:cNvSpPr>
          <p:nvPr>
            <p:ph idx="1"/>
          </p:nvPr>
        </p:nvSpPr>
        <p:spPr/>
        <p:txBody>
          <a:bodyPr/>
          <a:lstStyle/>
          <a:p>
            <a:r>
              <a:rPr lang="en-US" dirty="0"/>
              <a:t>Control when the background task runs by adding a condition</a:t>
            </a:r>
          </a:p>
          <a:p>
            <a:r>
              <a:rPr lang="en-US" dirty="0"/>
              <a:t>Once triggered, the task will not</a:t>
            </a:r>
            <a:r>
              <a:rPr lang="en-US" baseline="0" dirty="0"/>
              <a:t> run until all conditions are met</a:t>
            </a:r>
          </a:p>
          <a:p>
            <a:r>
              <a:rPr lang="en-IE" sz="2000" b="1" kern="1200" baseline="0" dirty="0" err="1">
                <a:solidFill>
                  <a:schemeClr val="tx2"/>
                </a:solidFill>
                <a:effectLst/>
                <a:latin typeface="+mn-lt"/>
                <a:ea typeface="+mn-ea"/>
                <a:cs typeface="+mn-cs"/>
              </a:rPr>
              <a:t>InternetAvailable</a:t>
            </a:r>
            <a:r>
              <a:rPr lang="en-IE" sz="2000" b="1" kern="1200" baseline="0" dirty="0">
                <a:solidFill>
                  <a:schemeClr val="tx2"/>
                </a:solidFill>
                <a:effectLst/>
                <a:latin typeface="+mn-lt"/>
                <a:ea typeface="+mn-ea"/>
                <a:cs typeface="+mn-cs"/>
              </a:rPr>
              <a:t> - </a:t>
            </a:r>
            <a:r>
              <a:rPr lang="en-IE" dirty="0">
                <a:effectLst/>
              </a:rPr>
              <a:t>The Internet must be available</a:t>
            </a:r>
          </a:p>
          <a:p>
            <a:r>
              <a:rPr lang="en-IE" sz="2000" b="1" kern="1200" baseline="0" dirty="0" err="1">
                <a:solidFill>
                  <a:schemeClr val="tx2"/>
                </a:solidFill>
                <a:effectLst/>
                <a:latin typeface="+mn-lt"/>
                <a:ea typeface="+mn-ea"/>
                <a:cs typeface="+mn-cs"/>
              </a:rPr>
              <a:t>InternetNotAvailable</a:t>
            </a:r>
            <a:r>
              <a:rPr lang="en-IE" sz="2000" b="1" kern="1200" baseline="0" dirty="0">
                <a:solidFill>
                  <a:schemeClr val="tx2"/>
                </a:solidFill>
                <a:effectLst/>
                <a:latin typeface="+mn-lt"/>
                <a:ea typeface="+mn-ea"/>
                <a:cs typeface="+mn-cs"/>
              </a:rPr>
              <a:t> - </a:t>
            </a:r>
            <a:r>
              <a:rPr lang="en-IE" dirty="0">
                <a:effectLst/>
              </a:rPr>
              <a:t>The Internet must be unavailable</a:t>
            </a:r>
          </a:p>
          <a:p>
            <a:r>
              <a:rPr lang="en-IE" sz="2000" b="1" kern="1200" baseline="0" dirty="0" err="1">
                <a:solidFill>
                  <a:schemeClr val="tx2"/>
                </a:solidFill>
                <a:effectLst/>
                <a:latin typeface="+mn-lt"/>
                <a:ea typeface="+mn-ea"/>
                <a:cs typeface="+mn-cs"/>
              </a:rPr>
              <a:t>SessionConnected</a:t>
            </a:r>
            <a:r>
              <a:rPr lang="en-IE" sz="2000" b="1" kern="1200" baseline="0" dirty="0">
                <a:solidFill>
                  <a:schemeClr val="tx2"/>
                </a:solidFill>
                <a:effectLst/>
                <a:latin typeface="+mn-lt"/>
                <a:ea typeface="+mn-ea"/>
                <a:cs typeface="+mn-cs"/>
              </a:rPr>
              <a:t> - </a:t>
            </a:r>
            <a:r>
              <a:rPr lang="en-IE" dirty="0">
                <a:effectLst/>
              </a:rPr>
              <a:t>The session must be connected</a:t>
            </a:r>
          </a:p>
          <a:p>
            <a:r>
              <a:rPr lang="en-IE" sz="2000" b="1" kern="1200" baseline="0" dirty="0" err="1">
                <a:solidFill>
                  <a:schemeClr val="tx2"/>
                </a:solidFill>
                <a:effectLst/>
                <a:latin typeface="+mn-lt"/>
                <a:ea typeface="+mn-ea"/>
                <a:cs typeface="+mn-cs"/>
              </a:rPr>
              <a:t>SessionDisconnected</a:t>
            </a:r>
            <a:r>
              <a:rPr lang="en-IE" sz="2000" b="1" kern="1200" baseline="0" dirty="0">
                <a:solidFill>
                  <a:schemeClr val="tx2"/>
                </a:solidFill>
                <a:effectLst/>
                <a:latin typeface="+mn-lt"/>
                <a:ea typeface="+mn-ea"/>
                <a:cs typeface="+mn-cs"/>
              </a:rPr>
              <a:t> - </a:t>
            </a:r>
            <a:r>
              <a:rPr lang="en-IE" dirty="0">
                <a:effectLst/>
              </a:rPr>
              <a:t>The session must be disconnected</a:t>
            </a:r>
          </a:p>
          <a:p>
            <a:r>
              <a:rPr lang="en-IE" sz="2000" b="1" kern="1200" baseline="0" dirty="0" err="1">
                <a:solidFill>
                  <a:schemeClr val="tx2"/>
                </a:solidFill>
                <a:effectLst/>
                <a:latin typeface="+mn-lt"/>
                <a:ea typeface="+mn-ea"/>
                <a:cs typeface="+mn-cs"/>
              </a:rPr>
              <a:t>UserNotPresent</a:t>
            </a:r>
            <a:r>
              <a:rPr lang="en-IE" sz="2000" b="1" kern="1200" baseline="0" dirty="0">
                <a:solidFill>
                  <a:schemeClr val="tx2"/>
                </a:solidFill>
                <a:effectLst/>
                <a:latin typeface="+mn-lt"/>
                <a:ea typeface="+mn-ea"/>
                <a:cs typeface="+mn-cs"/>
              </a:rPr>
              <a:t> - </a:t>
            </a:r>
            <a:r>
              <a:rPr lang="en-IE" dirty="0">
                <a:effectLst/>
              </a:rPr>
              <a:t>The user must be away</a:t>
            </a:r>
          </a:p>
          <a:p>
            <a:r>
              <a:rPr lang="en-IE" sz="2000" b="1" kern="1200" baseline="0" dirty="0" err="1">
                <a:solidFill>
                  <a:schemeClr val="tx2"/>
                </a:solidFill>
                <a:effectLst/>
                <a:latin typeface="+mn-lt"/>
                <a:ea typeface="+mn-ea"/>
                <a:cs typeface="+mn-cs"/>
              </a:rPr>
              <a:t>UserPresent</a:t>
            </a:r>
            <a:r>
              <a:rPr lang="en-IE" sz="2000" b="1" kern="1200" baseline="0" dirty="0">
                <a:solidFill>
                  <a:schemeClr val="tx2"/>
                </a:solidFill>
                <a:effectLst/>
                <a:latin typeface="+mn-lt"/>
                <a:ea typeface="+mn-ea"/>
                <a:cs typeface="+mn-cs"/>
              </a:rPr>
              <a:t> - </a:t>
            </a:r>
            <a:r>
              <a:rPr lang="en-IE" dirty="0">
                <a:effectLst/>
              </a:rPr>
              <a:t>The user must be present</a:t>
            </a:r>
          </a:p>
        </p:txBody>
      </p:sp>
      <p:sp>
        <p:nvSpPr>
          <p:cNvPr id="4" name="Footer Placeholder 3">
            <a:extLst>
              <a:ext uri="{FF2B5EF4-FFF2-40B4-BE49-F238E27FC236}">
                <a16:creationId xmlns:a16="http://schemas.microsoft.com/office/drawing/2014/main" id="{9E9233FB-E882-4443-B585-333019C8DE56}"/>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485F92FD-14DC-4E40-8CAF-255BC01AF267}"/>
              </a:ext>
            </a:extLst>
          </p:cNvPr>
          <p:cNvSpPr>
            <a:spLocks noGrp="1"/>
          </p:cNvSpPr>
          <p:nvPr>
            <p:ph type="sldNum" sz="quarter" idx="12"/>
          </p:nvPr>
        </p:nvSpPr>
        <p:spPr/>
        <p:txBody>
          <a:bodyPr/>
          <a:lstStyle/>
          <a:p>
            <a:fld id="{5F11A30A-B744-48A5-8EFA-EF50456A790F}" type="slidenum">
              <a:rPr lang="en-IE" smtClean="0"/>
              <a:t>5</a:t>
            </a:fld>
            <a:endParaRPr lang="en-IE"/>
          </a:p>
        </p:txBody>
      </p:sp>
    </p:spTree>
    <p:extLst>
      <p:ext uri="{BB962C8B-B14F-4D97-AF65-F5344CB8AC3E}">
        <p14:creationId xmlns:p14="http://schemas.microsoft.com/office/powerpoint/2010/main" val="196424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C103-2657-48D4-B1EA-1254BB28B2DB}"/>
              </a:ext>
            </a:extLst>
          </p:cNvPr>
          <p:cNvSpPr>
            <a:spLocks noGrp="1"/>
          </p:cNvSpPr>
          <p:nvPr>
            <p:ph type="title"/>
          </p:nvPr>
        </p:nvSpPr>
        <p:spPr/>
        <p:txBody>
          <a:bodyPr/>
          <a:lstStyle/>
          <a:p>
            <a:r>
              <a:rPr lang="en-US" dirty="0"/>
              <a:t>Background Conditions</a:t>
            </a:r>
            <a:endParaRPr lang="en-IE" dirty="0"/>
          </a:p>
        </p:txBody>
      </p:sp>
      <p:sp>
        <p:nvSpPr>
          <p:cNvPr id="3" name="Content Placeholder 2">
            <a:extLst>
              <a:ext uri="{FF2B5EF4-FFF2-40B4-BE49-F238E27FC236}">
                <a16:creationId xmlns:a16="http://schemas.microsoft.com/office/drawing/2014/main" id="{C75D7F25-D8EB-43C6-91D6-3E0458DC9E0D}"/>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Add the </a:t>
            </a:r>
            <a:r>
              <a:rPr lang="en-GB" sz="2000" b="1" i="0" kern="1200" baseline="0" dirty="0" err="1">
                <a:solidFill>
                  <a:schemeClr val="tx2"/>
                </a:solidFill>
                <a:effectLst/>
                <a:latin typeface="+mn-lt"/>
                <a:ea typeface="+mn-ea"/>
                <a:cs typeface="+mn-cs"/>
              </a:rPr>
              <a:t>InternetAvailable</a:t>
            </a:r>
            <a:r>
              <a:rPr lang="en-GB" sz="2000" b="0" i="0" kern="1200" baseline="0" dirty="0">
                <a:solidFill>
                  <a:schemeClr val="tx2"/>
                </a:solidFill>
                <a:effectLst/>
                <a:latin typeface="+mn-lt"/>
                <a:ea typeface="+mn-ea"/>
                <a:cs typeface="+mn-cs"/>
              </a:rPr>
              <a:t> condition to your background task to delay triggering the task until the network stack is running</a:t>
            </a:r>
          </a:p>
          <a:p>
            <a:pPr lvl="1"/>
            <a:r>
              <a:rPr lang="en-GB" sz="2000" b="0" i="0" kern="1200" baseline="0" dirty="0">
                <a:solidFill>
                  <a:schemeClr val="tx2"/>
                </a:solidFill>
                <a:effectLst/>
                <a:latin typeface="+mn-lt"/>
                <a:ea typeface="+mn-ea"/>
                <a:cs typeface="+mn-cs"/>
              </a:rPr>
              <a:t>Saves power because the background task won't execute until the network is available</a:t>
            </a:r>
          </a:p>
          <a:p>
            <a:pPr lvl="1"/>
            <a:r>
              <a:rPr lang="en-GB" sz="2000" b="0" i="0" kern="1200" baseline="0" dirty="0">
                <a:solidFill>
                  <a:schemeClr val="tx2"/>
                </a:solidFill>
                <a:effectLst/>
                <a:latin typeface="+mn-lt"/>
                <a:ea typeface="+mn-ea"/>
                <a:cs typeface="+mn-cs"/>
              </a:rPr>
              <a:t>This condition does not provide real-time activation</a:t>
            </a:r>
          </a:p>
          <a:p>
            <a:pPr lvl="0"/>
            <a:r>
              <a:rPr lang="en-GB" sz="2000" b="0" i="0" kern="1200" baseline="0" dirty="0">
                <a:solidFill>
                  <a:schemeClr val="tx2"/>
                </a:solidFill>
                <a:effectLst/>
                <a:latin typeface="+mn-lt"/>
                <a:ea typeface="+mn-ea"/>
                <a:cs typeface="+mn-cs"/>
              </a:rPr>
              <a:t>If task requires network connectivity, set </a:t>
            </a:r>
            <a:r>
              <a:rPr lang="en-GB" sz="2000" b="0" i="0" kern="1200" baseline="0" dirty="0" err="1">
                <a:solidFill>
                  <a:schemeClr val="tx2"/>
                </a:solidFill>
                <a:effectLst/>
                <a:latin typeface="+mn-lt"/>
                <a:ea typeface="+mn-ea"/>
                <a:cs typeface="+mn-cs"/>
              </a:rPr>
              <a:t>IsNetworkRequested</a:t>
            </a:r>
            <a:r>
              <a:rPr lang="en-GB" sz="2000" b="0" i="0" kern="1200" baseline="0" dirty="0">
                <a:solidFill>
                  <a:schemeClr val="tx2"/>
                </a:solidFill>
                <a:effectLst/>
                <a:latin typeface="+mn-lt"/>
                <a:ea typeface="+mn-ea"/>
                <a:cs typeface="+mn-cs"/>
              </a:rPr>
              <a:t> to ensure that the network stays up while the background task runs</a:t>
            </a:r>
          </a:p>
          <a:p>
            <a:pPr lvl="1"/>
            <a:r>
              <a:rPr lang="en-GB" sz="2000" b="0" i="0" kern="1200" baseline="0" dirty="0">
                <a:solidFill>
                  <a:schemeClr val="tx2"/>
                </a:solidFill>
                <a:effectLst/>
                <a:latin typeface="+mn-lt"/>
                <a:ea typeface="+mn-ea"/>
                <a:cs typeface="+mn-cs"/>
              </a:rPr>
              <a:t>This tells the background task infrastructure to keep the network up while the task is executing, even if the device has entered Connected Standby mode</a:t>
            </a:r>
          </a:p>
          <a:p>
            <a:pPr lvl="1"/>
            <a:r>
              <a:rPr lang="en-GB" sz="2000" b="0" i="0" kern="1200" baseline="0" dirty="0">
                <a:solidFill>
                  <a:schemeClr val="tx2"/>
                </a:solidFill>
                <a:effectLst/>
                <a:latin typeface="+mn-lt"/>
                <a:ea typeface="+mn-ea"/>
                <a:cs typeface="+mn-cs"/>
              </a:rPr>
              <a:t>If your background task does not set </a:t>
            </a:r>
            <a:r>
              <a:rPr lang="en-GB" sz="2000" b="1" i="0" kern="1200" baseline="0" dirty="0" err="1">
                <a:solidFill>
                  <a:schemeClr val="tx2"/>
                </a:solidFill>
                <a:effectLst/>
                <a:latin typeface="+mn-lt"/>
                <a:ea typeface="+mn-ea"/>
                <a:cs typeface="+mn-cs"/>
              </a:rPr>
              <a:t>IsNetworkRequested</a:t>
            </a:r>
            <a:r>
              <a:rPr lang="en-GB" sz="2000" b="0" i="0" kern="1200" baseline="0" dirty="0">
                <a:solidFill>
                  <a:schemeClr val="tx2"/>
                </a:solidFill>
                <a:effectLst/>
                <a:latin typeface="+mn-lt"/>
                <a:ea typeface="+mn-ea"/>
                <a:cs typeface="+mn-cs"/>
              </a:rPr>
              <a:t>, then your background task will not be able to access the network when in Connected Standby mode (for example, when a phone's screen is turned off.)</a:t>
            </a:r>
          </a:p>
        </p:txBody>
      </p:sp>
      <p:sp>
        <p:nvSpPr>
          <p:cNvPr id="4" name="Footer Placeholder 3">
            <a:extLst>
              <a:ext uri="{FF2B5EF4-FFF2-40B4-BE49-F238E27FC236}">
                <a16:creationId xmlns:a16="http://schemas.microsoft.com/office/drawing/2014/main" id="{9898469E-40CA-44CE-AF11-5BC84E985571}"/>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9B5CBC4A-7657-4AD2-A9DB-167BF9994B5F}"/>
              </a:ext>
            </a:extLst>
          </p:cNvPr>
          <p:cNvSpPr>
            <a:spLocks noGrp="1"/>
          </p:cNvSpPr>
          <p:nvPr>
            <p:ph type="sldNum" sz="quarter" idx="12"/>
          </p:nvPr>
        </p:nvSpPr>
        <p:spPr/>
        <p:txBody>
          <a:bodyPr/>
          <a:lstStyle/>
          <a:p>
            <a:fld id="{5F11A30A-B744-48A5-8EFA-EF50456A790F}" type="slidenum">
              <a:rPr lang="en-IE" smtClean="0"/>
              <a:t>6</a:t>
            </a:fld>
            <a:endParaRPr lang="en-IE"/>
          </a:p>
        </p:txBody>
      </p:sp>
    </p:spTree>
    <p:extLst>
      <p:ext uri="{BB962C8B-B14F-4D97-AF65-F5344CB8AC3E}">
        <p14:creationId xmlns:p14="http://schemas.microsoft.com/office/powerpoint/2010/main" val="152802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6F4F-2BDC-4006-A30B-B0D91C263869}"/>
              </a:ext>
            </a:extLst>
          </p:cNvPr>
          <p:cNvSpPr>
            <a:spLocks noGrp="1"/>
          </p:cNvSpPr>
          <p:nvPr>
            <p:ph type="title"/>
          </p:nvPr>
        </p:nvSpPr>
        <p:spPr/>
        <p:txBody>
          <a:bodyPr/>
          <a:lstStyle/>
          <a:p>
            <a:r>
              <a:rPr lang="en-US" dirty="0"/>
              <a:t>In vs Out-of-Process</a:t>
            </a:r>
            <a:endParaRPr lang="en-IE" dirty="0"/>
          </a:p>
        </p:txBody>
      </p:sp>
      <p:sp>
        <p:nvSpPr>
          <p:cNvPr id="3" name="Content Placeholder 2">
            <a:extLst>
              <a:ext uri="{FF2B5EF4-FFF2-40B4-BE49-F238E27FC236}">
                <a16:creationId xmlns:a16="http://schemas.microsoft.com/office/drawing/2014/main" id="{35202100-48F9-45E1-8F12-E3F0F08640A5}"/>
              </a:ext>
            </a:extLst>
          </p:cNvPr>
          <p:cNvSpPr>
            <a:spLocks noGrp="1"/>
          </p:cNvSpPr>
          <p:nvPr>
            <p:ph idx="1"/>
          </p:nvPr>
        </p:nvSpPr>
        <p:spPr/>
        <p:txBody>
          <a:bodyPr>
            <a:normAutofit/>
          </a:bodyPr>
          <a:lstStyle/>
          <a:p>
            <a:r>
              <a:rPr lang="en-GB" dirty="0">
                <a:effectLst/>
              </a:rPr>
              <a:t>Resilience</a:t>
            </a:r>
          </a:p>
          <a:p>
            <a:pPr lvl="1"/>
            <a:r>
              <a:rPr lang="en-GB" dirty="0">
                <a:effectLst/>
              </a:rPr>
              <a:t>If your background process is running in another process, a crash in your background process won't take down your foreground application</a:t>
            </a:r>
          </a:p>
          <a:p>
            <a:pPr lvl="1"/>
            <a:r>
              <a:rPr lang="en-GB" dirty="0">
                <a:effectLst/>
              </a:rPr>
              <a:t>Also, background activity can be terminated, even within your app, if it runs past execution time limits</a:t>
            </a:r>
          </a:p>
          <a:p>
            <a:pPr lvl="1"/>
            <a:r>
              <a:rPr lang="en-GB" dirty="0">
                <a:effectLst/>
              </a:rPr>
              <a:t>Separating background work into a task separate from the foreground app may be a better choice when it isn't necessary for the foreground and background processes to communicate with each other (since one of the main advantages of in-process background tasks are that they remove the need for inter-process communication)</a:t>
            </a:r>
          </a:p>
        </p:txBody>
      </p:sp>
      <p:sp>
        <p:nvSpPr>
          <p:cNvPr id="4" name="Footer Placeholder 3">
            <a:extLst>
              <a:ext uri="{FF2B5EF4-FFF2-40B4-BE49-F238E27FC236}">
                <a16:creationId xmlns:a16="http://schemas.microsoft.com/office/drawing/2014/main" id="{D5D8CBE7-2EF1-48BD-A77A-4F0E310DD2B8}"/>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D4739D86-0E51-4599-8001-6121D5DF67A6}"/>
              </a:ext>
            </a:extLst>
          </p:cNvPr>
          <p:cNvSpPr>
            <a:spLocks noGrp="1"/>
          </p:cNvSpPr>
          <p:nvPr>
            <p:ph type="sldNum" sz="quarter" idx="12"/>
          </p:nvPr>
        </p:nvSpPr>
        <p:spPr/>
        <p:txBody>
          <a:bodyPr/>
          <a:lstStyle/>
          <a:p>
            <a:fld id="{5F11A30A-B744-48A5-8EFA-EF50456A790F}" type="slidenum">
              <a:rPr lang="en-IE" smtClean="0"/>
              <a:t>7</a:t>
            </a:fld>
            <a:endParaRPr lang="en-IE"/>
          </a:p>
        </p:txBody>
      </p:sp>
    </p:spTree>
    <p:extLst>
      <p:ext uri="{BB962C8B-B14F-4D97-AF65-F5344CB8AC3E}">
        <p14:creationId xmlns:p14="http://schemas.microsoft.com/office/powerpoint/2010/main" val="199223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7598-FA29-48E9-995D-956F47AE5F59}"/>
              </a:ext>
            </a:extLst>
          </p:cNvPr>
          <p:cNvSpPr>
            <a:spLocks noGrp="1"/>
          </p:cNvSpPr>
          <p:nvPr>
            <p:ph type="title"/>
          </p:nvPr>
        </p:nvSpPr>
        <p:spPr/>
        <p:txBody>
          <a:bodyPr/>
          <a:lstStyle/>
          <a:p>
            <a:r>
              <a:rPr lang="en-US" dirty="0"/>
              <a:t>In vs</a:t>
            </a:r>
            <a:r>
              <a:rPr lang="en-US" baseline="0" dirty="0"/>
              <a:t> Out-of-Process</a:t>
            </a:r>
            <a:endParaRPr lang="en-IE" dirty="0"/>
          </a:p>
        </p:txBody>
      </p:sp>
      <p:sp>
        <p:nvSpPr>
          <p:cNvPr id="3" name="Content Placeholder 2">
            <a:extLst>
              <a:ext uri="{FF2B5EF4-FFF2-40B4-BE49-F238E27FC236}">
                <a16:creationId xmlns:a16="http://schemas.microsoft.com/office/drawing/2014/main" id="{6DD703CC-8750-4E74-A39A-A6732A876666}"/>
              </a:ext>
            </a:extLst>
          </p:cNvPr>
          <p:cNvSpPr>
            <a:spLocks noGrp="1"/>
          </p:cNvSpPr>
          <p:nvPr>
            <p:ph idx="1"/>
          </p:nvPr>
        </p:nvSpPr>
        <p:spPr/>
        <p:txBody>
          <a:bodyPr/>
          <a:lstStyle/>
          <a:p>
            <a:pPr lvl="0"/>
            <a:r>
              <a:rPr lang="en-GB" dirty="0">
                <a:effectLst/>
              </a:rPr>
              <a:t>Simplicity</a:t>
            </a:r>
          </a:p>
          <a:p>
            <a:pPr lvl="1"/>
            <a:r>
              <a:rPr lang="en-GB" dirty="0">
                <a:effectLst/>
              </a:rPr>
              <a:t>In-process background tasks don't require cross-process communication and are less complex to write</a:t>
            </a:r>
          </a:p>
          <a:p>
            <a:pPr lvl="0"/>
            <a:r>
              <a:rPr lang="en-GB" dirty="0">
                <a:effectLst/>
              </a:rPr>
              <a:t>Available triggers</a:t>
            </a:r>
          </a:p>
          <a:p>
            <a:pPr lvl="1"/>
            <a:r>
              <a:rPr lang="en-GB" dirty="0">
                <a:effectLst/>
              </a:rPr>
              <a:t>In-process background tasks don't support the following triggers: </a:t>
            </a:r>
            <a:r>
              <a:rPr lang="en-GB" sz="2000" u="none" strike="noStrike" kern="1200" baseline="0" dirty="0" err="1">
                <a:solidFill>
                  <a:schemeClr val="tx2"/>
                </a:solidFill>
                <a:effectLst/>
                <a:latin typeface="+mn-lt"/>
                <a:ea typeface="+mn-ea"/>
                <a:cs typeface="+mn-cs"/>
              </a:rPr>
              <a:t>DeviceUseTrigger</a:t>
            </a:r>
            <a:r>
              <a:rPr lang="en-GB" dirty="0">
                <a:effectLst/>
              </a:rPr>
              <a:t>, </a:t>
            </a:r>
            <a:r>
              <a:rPr lang="en-GB" sz="2000" u="none" strike="noStrike" kern="1200" baseline="0" dirty="0" err="1">
                <a:solidFill>
                  <a:schemeClr val="tx2"/>
                </a:solidFill>
                <a:effectLst/>
                <a:latin typeface="+mn-lt"/>
                <a:ea typeface="+mn-ea"/>
                <a:cs typeface="+mn-cs"/>
              </a:rPr>
              <a:t>DeviceServicingTrigger</a:t>
            </a:r>
            <a:r>
              <a:rPr lang="en-GB" dirty="0">
                <a:effectLst/>
              </a:rPr>
              <a:t> and </a:t>
            </a:r>
            <a:r>
              <a:rPr lang="en-GB" sz="2000" b="1" kern="1200" baseline="0" dirty="0" err="1">
                <a:solidFill>
                  <a:schemeClr val="tx2"/>
                </a:solidFill>
                <a:effectLst/>
                <a:latin typeface="+mn-lt"/>
                <a:ea typeface="+mn-ea"/>
                <a:cs typeface="+mn-cs"/>
              </a:rPr>
              <a:t>IoTStartupTask</a:t>
            </a:r>
            <a:endParaRPr lang="en-GB" sz="2000" b="1" kern="1200" baseline="0" dirty="0">
              <a:solidFill>
                <a:schemeClr val="tx2"/>
              </a:solidFill>
              <a:effectLst/>
              <a:latin typeface="+mn-lt"/>
              <a:ea typeface="+mn-ea"/>
              <a:cs typeface="+mn-cs"/>
            </a:endParaRPr>
          </a:p>
          <a:p>
            <a:pPr lvl="0"/>
            <a:r>
              <a:rPr lang="en-GB" dirty="0">
                <a:effectLst/>
              </a:rPr>
              <a:t>VoIP</a:t>
            </a:r>
          </a:p>
          <a:p>
            <a:pPr lvl="1"/>
            <a:r>
              <a:rPr lang="en-GB" dirty="0">
                <a:effectLst/>
              </a:rPr>
              <a:t>In-process background tasks don't support activating a VoIP background task within your application</a:t>
            </a:r>
          </a:p>
        </p:txBody>
      </p:sp>
      <p:sp>
        <p:nvSpPr>
          <p:cNvPr id="4" name="Footer Placeholder 3">
            <a:extLst>
              <a:ext uri="{FF2B5EF4-FFF2-40B4-BE49-F238E27FC236}">
                <a16:creationId xmlns:a16="http://schemas.microsoft.com/office/drawing/2014/main" id="{1DE6E923-A97D-4B1F-8E0C-C35E508E8830}"/>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3CE8A5F7-7829-4EDD-A1C9-7D8FB9612C44}"/>
              </a:ext>
            </a:extLst>
          </p:cNvPr>
          <p:cNvSpPr>
            <a:spLocks noGrp="1"/>
          </p:cNvSpPr>
          <p:nvPr>
            <p:ph type="sldNum" sz="quarter" idx="12"/>
          </p:nvPr>
        </p:nvSpPr>
        <p:spPr/>
        <p:txBody>
          <a:bodyPr/>
          <a:lstStyle/>
          <a:p>
            <a:fld id="{5F11A30A-B744-48A5-8EFA-EF50456A790F}" type="slidenum">
              <a:rPr lang="en-IE" smtClean="0"/>
              <a:t>8</a:t>
            </a:fld>
            <a:endParaRPr lang="en-IE"/>
          </a:p>
        </p:txBody>
      </p:sp>
    </p:spTree>
    <p:extLst>
      <p:ext uri="{BB962C8B-B14F-4D97-AF65-F5344CB8AC3E}">
        <p14:creationId xmlns:p14="http://schemas.microsoft.com/office/powerpoint/2010/main" val="44438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307F-C1F7-4059-959A-7149DAE54342}"/>
              </a:ext>
            </a:extLst>
          </p:cNvPr>
          <p:cNvSpPr>
            <a:spLocks noGrp="1"/>
          </p:cNvSpPr>
          <p:nvPr>
            <p:ph type="title"/>
          </p:nvPr>
        </p:nvSpPr>
        <p:spPr/>
        <p:txBody>
          <a:bodyPr>
            <a:normAutofit/>
          </a:bodyPr>
          <a:lstStyle/>
          <a:p>
            <a:r>
              <a:rPr lang="en-GB" sz="4400" b="1" i="0" kern="1200" baseline="0" dirty="0">
                <a:solidFill>
                  <a:schemeClr val="tx2"/>
                </a:solidFill>
                <a:effectLst/>
                <a:latin typeface="+mj-lt"/>
                <a:ea typeface="+mj-ea"/>
                <a:cs typeface="+mj-cs"/>
              </a:rPr>
              <a:t>Limits on the number of trigger instances</a:t>
            </a:r>
            <a:endParaRPr lang="en-IE" dirty="0"/>
          </a:p>
        </p:txBody>
      </p:sp>
      <p:sp>
        <p:nvSpPr>
          <p:cNvPr id="3" name="Content Placeholder 2">
            <a:extLst>
              <a:ext uri="{FF2B5EF4-FFF2-40B4-BE49-F238E27FC236}">
                <a16:creationId xmlns:a16="http://schemas.microsoft.com/office/drawing/2014/main" id="{A219027B-CB10-4610-A3D7-0402BD8EF071}"/>
              </a:ext>
            </a:extLst>
          </p:cNvPr>
          <p:cNvSpPr>
            <a:spLocks noGrp="1"/>
          </p:cNvSpPr>
          <p:nvPr>
            <p:ph idx="1"/>
          </p:nvPr>
        </p:nvSpPr>
        <p:spPr/>
        <p:txBody>
          <a:bodyPr>
            <a:normAutofit fontScale="77500" lnSpcReduction="20000"/>
          </a:bodyPr>
          <a:lstStyle/>
          <a:p>
            <a:pPr lvl="0"/>
            <a:r>
              <a:rPr lang="en-GB" sz="4400" b="0" i="0" kern="1200" baseline="0" dirty="0">
                <a:solidFill>
                  <a:schemeClr val="tx2"/>
                </a:solidFill>
                <a:effectLst/>
                <a:latin typeface="+mj-lt"/>
                <a:ea typeface="+mj-ea"/>
                <a:cs typeface="+mj-cs"/>
              </a:rPr>
              <a:t>There are limits to how many instances of some triggers an app can register</a:t>
            </a:r>
          </a:p>
          <a:p>
            <a:pPr lvl="1"/>
            <a:r>
              <a:rPr lang="en-GB" sz="4400" b="0" i="0" kern="1200" baseline="0" dirty="0">
                <a:solidFill>
                  <a:schemeClr val="tx2"/>
                </a:solidFill>
                <a:effectLst/>
                <a:latin typeface="+mj-lt"/>
                <a:ea typeface="+mj-ea"/>
                <a:cs typeface="+mj-cs"/>
              </a:rPr>
              <a:t>An app can only register </a:t>
            </a:r>
            <a:r>
              <a:rPr lang="en-GB" sz="4400" b="0" i="0" kern="1200" baseline="0" dirty="0" err="1">
                <a:solidFill>
                  <a:schemeClr val="tx2"/>
                </a:solidFill>
                <a:effectLst/>
                <a:latin typeface="+mj-lt"/>
                <a:ea typeface="+mj-ea"/>
                <a:cs typeface="+mj-cs"/>
              </a:rPr>
              <a:t>ApplicationTrigger</a:t>
            </a:r>
            <a:r>
              <a:rPr lang="en-GB" sz="4400" b="0" i="0" kern="1200" baseline="0" dirty="0">
                <a:solidFill>
                  <a:schemeClr val="tx2"/>
                </a:solidFill>
                <a:effectLst/>
                <a:latin typeface="+mj-lt"/>
                <a:ea typeface="+mj-ea"/>
                <a:cs typeface="+mj-cs"/>
              </a:rPr>
              <a:t>, </a:t>
            </a:r>
            <a:r>
              <a:rPr lang="en-GB" sz="4400" b="0" i="0" kern="1200" baseline="0" dirty="0" err="1">
                <a:solidFill>
                  <a:schemeClr val="tx2"/>
                </a:solidFill>
                <a:effectLst/>
                <a:latin typeface="+mj-lt"/>
                <a:ea typeface="+mj-ea"/>
                <a:cs typeface="+mj-cs"/>
              </a:rPr>
              <a:t>MediaProcessingTrigger</a:t>
            </a:r>
            <a:r>
              <a:rPr lang="en-GB" sz="4400" b="0" i="0" kern="1200" baseline="0" dirty="0">
                <a:solidFill>
                  <a:schemeClr val="tx2"/>
                </a:solidFill>
                <a:effectLst/>
                <a:latin typeface="+mj-lt"/>
                <a:ea typeface="+mj-ea"/>
                <a:cs typeface="+mj-cs"/>
              </a:rPr>
              <a:t> and </a:t>
            </a:r>
            <a:r>
              <a:rPr lang="en-GB" sz="4400" b="0" i="0" kern="1200" baseline="0" dirty="0" err="1">
                <a:solidFill>
                  <a:schemeClr val="tx2"/>
                </a:solidFill>
                <a:effectLst/>
                <a:latin typeface="+mj-lt"/>
                <a:ea typeface="+mj-ea"/>
                <a:cs typeface="+mj-cs"/>
              </a:rPr>
              <a:t>DeviceUseTrigger</a:t>
            </a:r>
            <a:r>
              <a:rPr lang="en-GB" sz="4400" b="0" i="0" kern="1200" baseline="0" dirty="0">
                <a:solidFill>
                  <a:schemeClr val="tx2"/>
                </a:solidFill>
                <a:effectLst/>
                <a:latin typeface="+mj-lt"/>
                <a:ea typeface="+mj-ea"/>
                <a:cs typeface="+mj-cs"/>
              </a:rPr>
              <a:t> once per instance of the app</a:t>
            </a:r>
          </a:p>
          <a:p>
            <a:pPr lvl="1"/>
            <a:r>
              <a:rPr lang="en-GB" sz="4400" b="0" i="0" kern="1200" baseline="0" dirty="0">
                <a:solidFill>
                  <a:schemeClr val="tx2"/>
                </a:solidFill>
                <a:effectLst/>
                <a:latin typeface="+mj-lt"/>
                <a:ea typeface="+mj-ea"/>
                <a:cs typeface="+mj-cs"/>
              </a:rPr>
              <a:t> If an app goes over this limit, registration will throw an exception</a:t>
            </a:r>
          </a:p>
        </p:txBody>
      </p:sp>
      <p:sp>
        <p:nvSpPr>
          <p:cNvPr id="4" name="Footer Placeholder 3">
            <a:extLst>
              <a:ext uri="{FF2B5EF4-FFF2-40B4-BE49-F238E27FC236}">
                <a16:creationId xmlns:a16="http://schemas.microsoft.com/office/drawing/2014/main" id="{3542ED9A-83DC-4C6A-831D-D31D8C5726C6}"/>
              </a:ext>
            </a:extLst>
          </p:cNvPr>
          <p:cNvSpPr>
            <a:spLocks noGrp="1"/>
          </p:cNvSpPr>
          <p:nvPr>
            <p:ph type="ftr" sz="quarter" idx="11"/>
          </p:nvPr>
        </p:nvSpPr>
        <p:spPr/>
        <p:txBody>
          <a:bodyPr/>
          <a:lstStyle/>
          <a:p>
            <a:r>
              <a:rPr lang="en-IE"/>
              <a:t>Background Execution</a:t>
            </a:r>
          </a:p>
        </p:txBody>
      </p:sp>
      <p:sp>
        <p:nvSpPr>
          <p:cNvPr id="5" name="Slide Number Placeholder 4">
            <a:extLst>
              <a:ext uri="{FF2B5EF4-FFF2-40B4-BE49-F238E27FC236}">
                <a16:creationId xmlns:a16="http://schemas.microsoft.com/office/drawing/2014/main" id="{C5307145-2225-4693-BAAC-B0816C53D9D5}"/>
              </a:ext>
            </a:extLst>
          </p:cNvPr>
          <p:cNvSpPr>
            <a:spLocks noGrp="1"/>
          </p:cNvSpPr>
          <p:nvPr>
            <p:ph type="sldNum" sz="quarter" idx="12"/>
          </p:nvPr>
        </p:nvSpPr>
        <p:spPr/>
        <p:txBody>
          <a:bodyPr/>
          <a:lstStyle/>
          <a:p>
            <a:fld id="{5F11A30A-B744-48A5-8EFA-EF50456A790F}" type="slidenum">
              <a:rPr lang="en-IE" smtClean="0"/>
              <a:t>9</a:t>
            </a:fld>
            <a:endParaRPr lang="en-IE"/>
          </a:p>
        </p:txBody>
      </p:sp>
    </p:spTree>
    <p:extLst>
      <p:ext uri="{BB962C8B-B14F-4D97-AF65-F5344CB8AC3E}">
        <p14:creationId xmlns:p14="http://schemas.microsoft.com/office/powerpoint/2010/main" val="12928510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234</TotalTime>
  <Words>1353</Words>
  <Application>Microsoft Office PowerPoint</Application>
  <PresentationFormat>Widescreen</PresentationFormat>
  <Paragraphs>237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Franklin Gothic Book</vt:lpstr>
      <vt:lpstr>Menlo</vt:lpstr>
      <vt:lpstr>Crop</vt:lpstr>
      <vt:lpstr>Background Tasks</vt:lpstr>
      <vt:lpstr>Background Tasks</vt:lpstr>
      <vt:lpstr>To Remember</vt:lpstr>
      <vt:lpstr>System Triggers</vt:lpstr>
      <vt:lpstr>Conditions for tasks</vt:lpstr>
      <vt:lpstr>Background Conditions</vt:lpstr>
      <vt:lpstr>In vs Out-of-Process</vt:lpstr>
      <vt:lpstr>In vs Out-of-Process</vt:lpstr>
      <vt:lpstr>Limits on the number of trigger instances</vt:lpstr>
      <vt:lpstr>CPU quotas</vt:lpstr>
      <vt:lpstr>Manage background tasks</vt:lpstr>
      <vt:lpstr>BackgroundTaskDeferral</vt:lpstr>
      <vt:lpstr>Deferrals</vt:lpstr>
      <vt:lpstr>Setup</vt:lpstr>
      <vt:lpstr>Setup</vt:lpstr>
      <vt:lpstr>Setup</vt:lpstr>
      <vt:lpstr>Memory Constraints</vt:lpstr>
      <vt:lpstr>Memory constraints</vt:lpstr>
      <vt:lpstr>Run Indefinitely</vt:lpstr>
      <vt:lpstr>Run Indefinitely</vt:lpstr>
      <vt:lpstr>Checklist</vt:lpstr>
      <vt:lpstr>Checklist</vt:lpstr>
      <vt:lpstr>For out-of-process tasks only</vt:lpstr>
      <vt:lpstr>In-process background tasks</vt:lpstr>
      <vt:lpstr>Create &amp; Register</vt:lpstr>
      <vt:lpstr>Request Access</vt:lpstr>
      <vt:lpstr>Build &amp; Register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Tasks</dc:title>
  <dc:creator>Damien Costello</dc:creator>
  <cp:lastModifiedBy>Damien Costello</cp:lastModifiedBy>
  <cp:revision>16</cp:revision>
  <dcterms:created xsi:type="dcterms:W3CDTF">2017-10-10T11:50:08Z</dcterms:created>
  <dcterms:modified xsi:type="dcterms:W3CDTF">2017-10-11T11:39:12Z</dcterms:modified>
</cp:coreProperties>
</file>