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p:cViewPr varScale="1">
        <p:scale>
          <a:sx n="63" d="100"/>
          <a:sy n="63" d="100"/>
        </p:scale>
        <p:origin x="52" y="164"/>
      </p:cViewPr>
      <p:guideLst/>
    </p:cSldViewPr>
  </p:slideViewPr>
  <p:outlineViewPr>
    <p:cViewPr>
      <p:scale>
        <a:sx n="33" d="100"/>
        <a:sy n="33" d="100"/>
      </p:scale>
      <p:origin x="0" y="-2404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0A98DB-5B8D-4BB0-9350-1279B17CD516}" type="datetimeFigureOut">
              <a:rPr lang="en-IE" smtClean="0"/>
              <a:t>25/10/2017</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920980-B107-4072-BEAF-A41246541B63}" type="slidenum">
              <a:rPr lang="en-IE" smtClean="0"/>
              <a:t>‹#›</a:t>
            </a:fld>
            <a:endParaRPr lang="en-IE"/>
          </a:p>
        </p:txBody>
      </p:sp>
    </p:spTree>
    <p:extLst>
      <p:ext uri="{BB962C8B-B14F-4D97-AF65-F5344CB8AC3E}">
        <p14:creationId xmlns:p14="http://schemas.microsoft.com/office/powerpoint/2010/main" val="1408473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4062E15E-8548-4A15-B4B2-39B209679D34}" type="datetime1">
              <a:rPr lang="en-IE" smtClean="0"/>
              <a:t>25/10/2017</a:t>
            </a:fld>
            <a:endParaRPr lang="en-IE"/>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r>
              <a:rPr lang="en-IE"/>
              <a:t>Notifications</a:t>
            </a: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2B1D4BB7-46E1-4E7D-9F0A-5285263BF98F}" type="slidenum">
              <a:rPr lang="en-IE" smtClean="0"/>
              <a:t>‹#›</a:t>
            </a:fld>
            <a:endParaRPr lang="en-IE"/>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16877178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DF1205-6001-4BF1-B8F7-3F83A7E768ED}" type="datetime1">
              <a:rPr lang="en-IE" smtClean="0"/>
              <a:t>25/10/2017</a:t>
            </a:fld>
            <a:endParaRPr lang="en-IE"/>
          </a:p>
        </p:txBody>
      </p:sp>
      <p:sp>
        <p:nvSpPr>
          <p:cNvPr id="5" name="Footer Placeholder 4"/>
          <p:cNvSpPr>
            <a:spLocks noGrp="1"/>
          </p:cNvSpPr>
          <p:nvPr>
            <p:ph type="ftr" sz="quarter" idx="11"/>
          </p:nvPr>
        </p:nvSpPr>
        <p:spPr/>
        <p:txBody>
          <a:bodyPr/>
          <a:lstStyle/>
          <a:p>
            <a:r>
              <a:rPr lang="en-IE"/>
              <a:t>Notifications</a:t>
            </a:r>
          </a:p>
        </p:txBody>
      </p:sp>
      <p:sp>
        <p:nvSpPr>
          <p:cNvPr id="6" name="Slide Number Placeholder 5"/>
          <p:cNvSpPr>
            <a:spLocks noGrp="1"/>
          </p:cNvSpPr>
          <p:nvPr>
            <p:ph type="sldNum" sz="quarter" idx="12"/>
          </p:nvPr>
        </p:nvSpPr>
        <p:spPr/>
        <p:txBody>
          <a:bodyPr/>
          <a:lstStyle/>
          <a:p>
            <a:fld id="{2B1D4BB7-46E1-4E7D-9F0A-5285263BF98F}" type="slidenum">
              <a:rPr lang="en-IE" smtClean="0"/>
              <a:t>‹#›</a:t>
            </a:fld>
            <a:endParaRPr lang="en-IE"/>
          </a:p>
        </p:txBody>
      </p:sp>
    </p:spTree>
    <p:extLst>
      <p:ext uri="{BB962C8B-B14F-4D97-AF65-F5344CB8AC3E}">
        <p14:creationId xmlns:p14="http://schemas.microsoft.com/office/powerpoint/2010/main" val="3158193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0E2D0D-4DAE-4116-AE5F-0DC8CCBDA776}" type="datetime1">
              <a:rPr lang="en-IE" smtClean="0"/>
              <a:t>25/10/2017</a:t>
            </a:fld>
            <a:endParaRPr lang="en-IE"/>
          </a:p>
        </p:txBody>
      </p:sp>
      <p:sp>
        <p:nvSpPr>
          <p:cNvPr id="5" name="Footer Placeholder 4"/>
          <p:cNvSpPr>
            <a:spLocks noGrp="1"/>
          </p:cNvSpPr>
          <p:nvPr>
            <p:ph type="ftr" sz="quarter" idx="11"/>
          </p:nvPr>
        </p:nvSpPr>
        <p:spPr/>
        <p:txBody>
          <a:bodyPr/>
          <a:lstStyle/>
          <a:p>
            <a:r>
              <a:rPr lang="en-IE"/>
              <a:t>Notifications</a:t>
            </a:r>
          </a:p>
        </p:txBody>
      </p:sp>
      <p:sp>
        <p:nvSpPr>
          <p:cNvPr id="6" name="Slide Number Placeholder 5"/>
          <p:cNvSpPr>
            <a:spLocks noGrp="1"/>
          </p:cNvSpPr>
          <p:nvPr>
            <p:ph type="sldNum" sz="quarter" idx="12"/>
          </p:nvPr>
        </p:nvSpPr>
        <p:spPr/>
        <p:txBody>
          <a:bodyPr/>
          <a:lstStyle/>
          <a:p>
            <a:fld id="{2B1D4BB7-46E1-4E7D-9F0A-5285263BF98F}" type="slidenum">
              <a:rPr lang="en-IE" smtClean="0"/>
              <a:t>‹#›</a:t>
            </a:fld>
            <a:endParaRPr lang="en-IE"/>
          </a:p>
        </p:txBody>
      </p:sp>
    </p:spTree>
    <p:extLst>
      <p:ext uri="{BB962C8B-B14F-4D97-AF65-F5344CB8AC3E}">
        <p14:creationId xmlns:p14="http://schemas.microsoft.com/office/powerpoint/2010/main" val="3718106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A0830F-1F09-41DE-92FD-091D0048F287}" type="datetime1">
              <a:rPr lang="en-IE" smtClean="0"/>
              <a:t>25/10/2017</a:t>
            </a:fld>
            <a:endParaRPr lang="en-IE"/>
          </a:p>
        </p:txBody>
      </p:sp>
      <p:sp>
        <p:nvSpPr>
          <p:cNvPr id="5" name="Footer Placeholder 4"/>
          <p:cNvSpPr>
            <a:spLocks noGrp="1"/>
          </p:cNvSpPr>
          <p:nvPr>
            <p:ph type="ftr" sz="quarter" idx="11"/>
          </p:nvPr>
        </p:nvSpPr>
        <p:spPr/>
        <p:txBody>
          <a:bodyPr/>
          <a:lstStyle/>
          <a:p>
            <a:r>
              <a:rPr lang="en-IE"/>
              <a:t>Notifications</a:t>
            </a:r>
          </a:p>
        </p:txBody>
      </p:sp>
      <p:sp>
        <p:nvSpPr>
          <p:cNvPr id="6" name="Slide Number Placeholder 5"/>
          <p:cNvSpPr>
            <a:spLocks noGrp="1"/>
          </p:cNvSpPr>
          <p:nvPr>
            <p:ph type="sldNum" sz="quarter" idx="12"/>
          </p:nvPr>
        </p:nvSpPr>
        <p:spPr/>
        <p:txBody>
          <a:bodyPr/>
          <a:lstStyle/>
          <a:p>
            <a:fld id="{2B1D4BB7-46E1-4E7D-9F0A-5285263BF98F}" type="slidenum">
              <a:rPr lang="en-IE" smtClean="0"/>
              <a:t>‹#›</a:t>
            </a:fld>
            <a:endParaRPr lang="en-IE"/>
          </a:p>
        </p:txBody>
      </p:sp>
    </p:spTree>
    <p:extLst>
      <p:ext uri="{BB962C8B-B14F-4D97-AF65-F5344CB8AC3E}">
        <p14:creationId xmlns:p14="http://schemas.microsoft.com/office/powerpoint/2010/main" val="2672438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3C05D0AE-70EE-49F0-9502-EECCBDD3E37D}" type="datetime1">
              <a:rPr lang="en-IE" smtClean="0"/>
              <a:t>25/10/2017</a:t>
            </a:fld>
            <a:endParaRPr lang="en-IE"/>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r>
              <a:rPr lang="en-IE"/>
              <a:t>Notifications</a:t>
            </a:r>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2B1D4BB7-46E1-4E7D-9F0A-5285263BF98F}" type="slidenum">
              <a:rPr lang="en-IE" smtClean="0"/>
              <a:t>‹#›</a:t>
            </a:fld>
            <a:endParaRPr lang="en-IE"/>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28557247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12D08C-D89F-425A-8675-61B8A87E987C}" type="datetime1">
              <a:rPr lang="en-IE" smtClean="0"/>
              <a:t>25/10/2017</a:t>
            </a:fld>
            <a:endParaRPr lang="en-IE"/>
          </a:p>
        </p:txBody>
      </p:sp>
      <p:sp>
        <p:nvSpPr>
          <p:cNvPr id="6" name="Footer Placeholder 5"/>
          <p:cNvSpPr>
            <a:spLocks noGrp="1"/>
          </p:cNvSpPr>
          <p:nvPr>
            <p:ph type="ftr" sz="quarter" idx="11"/>
          </p:nvPr>
        </p:nvSpPr>
        <p:spPr/>
        <p:txBody>
          <a:bodyPr/>
          <a:lstStyle/>
          <a:p>
            <a:r>
              <a:rPr lang="en-IE"/>
              <a:t>Notifications</a:t>
            </a:r>
          </a:p>
        </p:txBody>
      </p:sp>
      <p:sp>
        <p:nvSpPr>
          <p:cNvPr id="7" name="Slide Number Placeholder 6"/>
          <p:cNvSpPr>
            <a:spLocks noGrp="1"/>
          </p:cNvSpPr>
          <p:nvPr>
            <p:ph type="sldNum" sz="quarter" idx="12"/>
          </p:nvPr>
        </p:nvSpPr>
        <p:spPr/>
        <p:txBody>
          <a:bodyPr/>
          <a:lstStyle/>
          <a:p>
            <a:fld id="{2B1D4BB7-46E1-4E7D-9F0A-5285263BF98F}" type="slidenum">
              <a:rPr lang="en-IE" smtClean="0"/>
              <a:t>‹#›</a:t>
            </a:fld>
            <a:endParaRPr lang="en-IE"/>
          </a:p>
        </p:txBody>
      </p:sp>
    </p:spTree>
    <p:extLst>
      <p:ext uri="{BB962C8B-B14F-4D97-AF65-F5344CB8AC3E}">
        <p14:creationId xmlns:p14="http://schemas.microsoft.com/office/powerpoint/2010/main" val="3569470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64B0B1-A5FD-4359-9E42-CCB16AB00BE5}" type="datetime1">
              <a:rPr lang="en-IE" smtClean="0"/>
              <a:t>25/10/2017</a:t>
            </a:fld>
            <a:endParaRPr lang="en-IE"/>
          </a:p>
        </p:txBody>
      </p:sp>
      <p:sp>
        <p:nvSpPr>
          <p:cNvPr id="8" name="Footer Placeholder 7"/>
          <p:cNvSpPr>
            <a:spLocks noGrp="1"/>
          </p:cNvSpPr>
          <p:nvPr>
            <p:ph type="ftr" sz="quarter" idx="11"/>
          </p:nvPr>
        </p:nvSpPr>
        <p:spPr/>
        <p:txBody>
          <a:bodyPr/>
          <a:lstStyle/>
          <a:p>
            <a:r>
              <a:rPr lang="en-IE"/>
              <a:t>Notifications</a:t>
            </a:r>
          </a:p>
        </p:txBody>
      </p:sp>
      <p:sp>
        <p:nvSpPr>
          <p:cNvPr id="9" name="Slide Number Placeholder 8"/>
          <p:cNvSpPr>
            <a:spLocks noGrp="1"/>
          </p:cNvSpPr>
          <p:nvPr>
            <p:ph type="sldNum" sz="quarter" idx="12"/>
          </p:nvPr>
        </p:nvSpPr>
        <p:spPr/>
        <p:txBody>
          <a:bodyPr/>
          <a:lstStyle/>
          <a:p>
            <a:fld id="{2B1D4BB7-46E1-4E7D-9F0A-5285263BF98F}" type="slidenum">
              <a:rPr lang="en-IE" smtClean="0"/>
              <a:t>‹#›</a:t>
            </a:fld>
            <a:endParaRPr lang="en-IE"/>
          </a:p>
        </p:txBody>
      </p:sp>
    </p:spTree>
    <p:extLst>
      <p:ext uri="{BB962C8B-B14F-4D97-AF65-F5344CB8AC3E}">
        <p14:creationId xmlns:p14="http://schemas.microsoft.com/office/powerpoint/2010/main" val="2331864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A26CBC-75F7-4838-ABAE-E5D7D60B5D9E}" type="datetime1">
              <a:rPr lang="en-IE" smtClean="0"/>
              <a:t>25/10/2017</a:t>
            </a:fld>
            <a:endParaRPr lang="en-IE"/>
          </a:p>
        </p:txBody>
      </p:sp>
      <p:sp>
        <p:nvSpPr>
          <p:cNvPr id="4" name="Footer Placeholder 3"/>
          <p:cNvSpPr>
            <a:spLocks noGrp="1"/>
          </p:cNvSpPr>
          <p:nvPr>
            <p:ph type="ftr" sz="quarter" idx="11"/>
          </p:nvPr>
        </p:nvSpPr>
        <p:spPr/>
        <p:txBody>
          <a:bodyPr/>
          <a:lstStyle/>
          <a:p>
            <a:r>
              <a:rPr lang="en-IE"/>
              <a:t>Notifications</a:t>
            </a:r>
          </a:p>
        </p:txBody>
      </p:sp>
      <p:sp>
        <p:nvSpPr>
          <p:cNvPr id="5" name="Slide Number Placeholder 4"/>
          <p:cNvSpPr>
            <a:spLocks noGrp="1"/>
          </p:cNvSpPr>
          <p:nvPr>
            <p:ph type="sldNum" sz="quarter" idx="12"/>
          </p:nvPr>
        </p:nvSpPr>
        <p:spPr/>
        <p:txBody>
          <a:bodyPr/>
          <a:lstStyle/>
          <a:p>
            <a:fld id="{2B1D4BB7-46E1-4E7D-9F0A-5285263BF98F}" type="slidenum">
              <a:rPr lang="en-IE" smtClean="0"/>
              <a:t>‹#›</a:t>
            </a:fld>
            <a:endParaRPr lang="en-IE"/>
          </a:p>
        </p:txBody>
      </p:sp>
    </p:spTree>
    <p:extLst>
      <p:ext uri="{BB962C8B-B14F-4D97-AF65-F5344CB8AC3E}">
        <p14:creationId xmlns:p14="http://schemas.microsoft.com/office/powerpoint/2010/main" val="883237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00AD07-AB90-447F-8A29-E277D03F70A2}" type="datetime1">
              <a:rPr lang="en-IE" smtClean="0"/>
              <a:t>25/10/2017</a:t>
            </a:fld>
            <a:endParaRPr lang="en-IE"/>
          </a:p>
        </p:txBody>
      </p:sp>
      <p:sp>
        <p:nvSpPr>
          <p:cNvPr id="3" name="Footer Placeholder 2"/>
          <p:cNvSpPr>
            <a:spLocks noGrp="1"/>
          </p:cNvSpPr>
          <p:nvPr>
            <p:ph type="ftr" sz="quarter" idx="11"/>
          </p:nvPr>
        </p:nvSpPr>
        <p:spPr/>
        <p:txBody>
          <a:bodyPr/>
          <a:lstStyle/>
          <a:p>
            <a:r>
              <a:rPr lang="en-IE"/>
              <a:t>Notifications</a:t>
            </a:r>
          </a:p>
        </p:txBody>
      </p:sp>
      <p:sp>
        <p:nvSpPr>
          <p:cNvPr id="4" name="Slide Number Placeholder 3"/>
          <p:cNvSpPr>
            <a:spLocks noGrp="1"/>
          </p:cNvSpPr>
          <p:nvPr>
            <p:ph type="sldNum" sz="quarter" idx="12"/>
          </p:nvPr>
        </p:nvSpPr>
        <p:spPr/>
        <p:txBody>
          <a:bodyPr/>
          <a:lstStyle/>
          <a:p>
            <a:fld id="{2B1D4BB7-46E1-4E7D-9F0A-5285263BF98F}" type="slidenum">
              <a:rPr lang="en-IE" smtClean="0"/>
              <a:t>‹#›</a:t>
            </a:fld>
            <a:endParaRPr lang="en-IE"/>
          </a:p>
        </p:txBody>
      </p:sp>
    </p:spTree>
    <p:extLst>
      <p:ext uri="{BB962C8B-B14F-4D97-AF65-F5344CB8AC3E}">
        <p14:creationId xmlns:p14="http://schemas.microsoft.com/office/powerpoint/2010/main" val="1274131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0CBC583-9BC3-4491-99C4-CF254872C9E9}" type="datetime1">
              <a:rPr lang="en-IE" smtClean="0"/>
              <a:t>25/10/2017</a:t>
            </a:fld>
            <a:endParaRPr lang="en-IE"/>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en-IE"/>
              <a:t>Notifications</a:t>
            </a: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2B1D4BB7-46E1-4E7D-9F0A-5285263BF98F}" type="slidenum">
              <a:rPr lang="en-IE" smtClean="0"/>
              <a:t>‹#›</a:t>
            </a:fld>
            <a:endParaRPr lang="en-IE"/>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11129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A0919DD-1D05-4C80-8FA3-85E687527A15}" type="datetime1">
              <a:rPr lang="en-IE" smtClean="0"/>
              <a:t>25/10/2017</a:t>
            </a:fld>
            <a:endParaRPr lang="en-IE"/>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en-IE"/>
              <a:t>Notifications</a:t>
            </a: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2B1D4BB7-46E1-4E7D-9F0A-5285263BF98F}" type="slidenum">
              <a:rPr lang="en-IE" smtClean="0"/>
              <a:t>‹#›</a:t>
            </a:fld>
            <a:endParaRPr lang="en-IE"/>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93905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C9AF2185-88D9-4D9C-A775-0D18E23FAF0F}" type="datetime1">
              <a:rPr lang="en-IE" smtClean="0"/>
              <a:t>25/10/2017</a:t>
            </a:fld>
            <a:endParaRPr lang="en-IE"/>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r>
              <a:rPr lang="en-IE"/>
              <a:t>Notifications</a:t>
            </a:r>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2B1D4BB7-46E1-4E7D-9F0A-5285263BF98F}" type="slidenum">
              <a:rPr lang="en-IE" smtClean="0"/>
              <a:t>‹#›</a:t>
            </a:fld>
            <a:endParaRPr lang="en-IE"/>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203609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F380A-EAEC-4870-96E6-35F185529143}"/>
              </a:ext>
            </a:extLst>
          </p:cNvPr>
          <p:cNvSpPr>
            <a:spLocks noGrp="1"/>
          </p:cNvSpPr>
          <p:nvPr>
            <p:ph type="ctrTitle"/>
          </p:nvPr>
        </p:nvSpPr>
        <p:spPr/>
        <p:txBody>
          <a:bodyPr/>
          <a:lstStyle/>
          <a:p>
            <a:r>
              <a:rPr lang="en-US" dirty="0"/>
              <a:t>Toast</a:t>
            </a:r>
            <a:r>
              <a:rPr lang="en-US" baseline="0" dirty="0"/>
              <a:t> &amp; Tile</a:t>
            </a:r>
            <a:endParaRPr lang="en-IE" dirty="0"/>
          </a:p>
        </p:txBody>
      </p:sp>
      <p:sp>
        <p:nvSpPr>
          <p:cNvPr id="3" name="Subtitle 2">
            <a:extLst>
              <a:ext uri="{FF2B5EF4-FFF2-40B4-BE49-F238E27FC236}">
                <a16:creationId xmlns:a16="http://schemas.microsoft.com/office/drawing/2014/main" id="{C374CEBC-06CA-4299-A7C1-24BDC387E945}"/>
              </a:ext>
            </a:extLst>
          </p:cNvPr>
          <p:cNvSpPr>
            <a:spLocks noGrp="1"/>
          </p:cNvSpPr>
          <p:nvPr>
            <p:ph type="subTitle" idx="1"/>
          </p:nvPr>
        </p:nvSpPr>
        <p:spPr/>
        <p:txBody>
          <a:bodyPr/>
          <a:lstStyle/>
          <a:p>
            <a:r>
              <a:rPr lang="en-US" dirty="0"/>
              <a:t>Notifications</a:t>
            </a:r>
          </a:p>
        </p:txBody>
      </p:sp>
      <p:sp>
        <p:nvSpPr>
          <p:cNvPr id="4" name="Footer Placeholder 3">
            <a:extLst>
              <a:ext uri="{FF2B5EF4-FFF2-40B4-BE49-F238E27FC236}">
                <a16:creationId xmlns:a16="http://schemas.microsoft.com/office/drawing/2014/main" id="{64A3223E-759F-49CD-AFD0-1C272B17862C}"/>
              </a:ext>
            </a:extLst>
          </p:cNvPr>
          <p:cNvSpPr>
            <a:spLocks noGrp="1"/>
          </p:cNvSpPr>
          <p:nvPr>
            <p:ph type="ftr" sz="quarter" idx="11"/>
          </p:nvPr>
        </p:nvSpPr>
        <p:spPr/>
        <p:txBody>
          <a:bodyPr/>
          <a:lstStyle/>
          <a:p>
            <a:r>
              <a:rPr lang="en-IE"/>
              <a:t>Notifications</a:t>
            </a:r>
          </a:p>
        </p:txBody>
      </p:sp>
      <p:sp>
        <p:nvSpPr>
          <p:cNvPr id="5" name="Slide Number Placeholder 4">
            <a:extLst>
              <a:ext uri="{FF2B5EF4-FFF2-40B4-BE49-F238E27FC236}">
                <a16:creationId xmlns:a16="http://schemas.microsoft.com/office/drawing/2014/main" id="{9D501364-C33B-43E7-B8C5-ED1C2BE81B78}"/>
              </a:ext>
            </a:extLst>
          </p:cNvPr>
          <p:cNvSpPr>
            <a:spLocks noGrp="1"/>
          </p:cNvSpPr>
          <p:nvPr>
            <p:ph type="sldNum" sz="quarter" idx="12"/>
          </p:nvPr>
        </p:nvSpPr>
        <p:spPr/>
        <p:txBody>
          <a:bodyPr/>
          <a:lstStyle/>
          <a:p>
            <a:fld id="{2B1D4BB7-46E1-4E7D-9F0A-5285263BF98F}" type="slidenum">
              <a:rPr lang="en-IE" smtClean="0"/>
              <a:t>1</a:t>
            </a:fld>
            <a:endParaRPr lang="en-IE"/>
          </a:p>
        </p:txBody>
      </p:sp>
    </p:spTree>
    <p:extLst>
      <p:ext uri="{BB962C8B-B14F-4D97-AF65-F5344CB8AC3E}">
        <p14:creationId xmlns:p14="http://schemas.microsoft.com/office/powerpoint/2010/main" val="3408996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C50D5-ADAD-4563-9B83-CF78CE840570}"/>
              </a:ext>
            </a:extLst>
          </p:cNvPr>
          <p:cNvSpPr>
            <a:spLocks noGrp="1"/>
          </p:cNvSpPr>
          <p:nvPr>
            <p:ph type="title"/>
          </p:nvPr>
        </p:nvSpPr>
        <p:spPr/>
        <p:txBody>
          <a:bodyPr/>
          <a:lstStyle/>
          <a:p>
            <a:r>
              <a:rPr lang="en-US" dirty="0"/>
              <a:t>Hero Image</a:t>
            </a:r>
            <a:endParaRPr lang="en-IE" dirty="0"/>
          </a:p>
        </p:txBody>
      </p:sp>
      <p:sp>
        <p:nvSpPr>
          <p:cNvPr id="3" name="Content Placeholder 2">
            <a:extLst>
              <a:ext uri="{FF2B5EF4-FFF2-40B4-BE49-F238E27FC236}">
                <a16:creationId xmlns:a16="http://schemas.microsoft.com/office/drawing/2014/main" id="{07688033-B1B6-40B3-82D7-11269C254B67}"/>
              </a:ext>
            </a:extLst>
          </p:cNvPr>
          <p:cNvSpPr>
            <a:spLocks noGrp="1"/>
          </p:cNvSpPr>
          <p:nvPr>
            <p:ph idx="1"/>
          </p:nvPr>
        </p:nvSpPr>
        <p:spPr/>
        <p:txBody>
          <a:bodyPr/>
          <a:lstStyle/>
          <a:p>
            <a:r>
              <a:rPr lang="en-US" dirty="0"/>
              <a:t>Anniversary</a:t>
            </a:r>
            <a:r>
              <a:rPr lang="en-US" baseline="0" dirty="0"/>
              <a:t> edition also allows for </a:t>
            </a:r>
            <a:r>
              <a:rPr lang="en-GB" sz="2000" b="0" i="0" kern="1200" baseline="0" dirty="0">
                <a:solidFill>
                  <a:schemeClr val="tx2"/>
                </a:solidFill>
                <a:effectLst/>
                <a:latin typeface="+mn-lt"/>
                <a:ea typeface="+mn-ea"/>
                <a:cs typeface="+mn-cs"/>
              </a:rPr>
              <a:t> a hero image, which is a featured </a:t>
            </a:r>
            <a:r>
              <a:rPr lang="en-GB" sz="2000" b="0" i="0" kern="1200" baseline="0" dirty="0" err="1">
                <a:solidFill>
                  <a:schemeClr val="tx2"/>
                </a:solidFill>
                <a:effectLst/>
                <a:latin typeface="+mn-lt"/>
                <a:ea typeface="+mn-ea"/>
                <a:cs typeface="+mn-cs"/>
              </a:rPr>
              <a:t>ToastGenericHeroImage</a:t>
            </a:r>
            <a:r>
              <a:rPr lang="en-GB" sz="2000" b="0" i="0" kern="1200" baseline="0" dirty="0">
                <a:solidFill>
                  <a:schemeClr val="tx2"/>
                </a:solidFill>
                <a:effectLst/>
                <a:latin typeface="+mn-lt"/>
                <a:ea typeface="+mn-ea"/>
                <a:cs typeface="+mn-cs"/>
              </a:rPr>
              <a:t> displayed prominently within the toast banner and while inside Action </a:t>
            </a:r>
            <a:r>
              <a:rPr lang="en-GB" sz="2000" b="0" i="0" kern="1200" baseline="0" dirty="0" err="1">
                <a:solidFill>
                  <a:schemeClr val="tx2"/>
                </a:solidFill>
                <a:effectLst/>
                <a:latin typeface="+mn-lt"/>
                <a:ea typeface="+mn-ea"/>
                <a:cs typeface="+mn-cs"/>
              </a:rPr>
              <a:t>Center</a:t>
            </a:r>
            <a:endParaRPr lang="en-GB" sz="2000" b="0" i="0" kern="1200" baseline="0" dirty="0">
              <a:solidFill>
                <a:schemeClr val="tx2"/>
              </a:solidFill>
              <a:effectLst/>
              <a:latin typeface="+mn-lt"/>
              <a:ea typeface="+mn-ea"/>
              <a:cs typeface="+mn-cs"/>
            </a:endParaRPr>
          </a:p>
          <a:p>
            <a:r>
              <a:rPr lang="en-GB" sz="2000" b="0" i="0" kern="1200" baseline="0" dirty="0">
                <a:solidFill>
                  <a:schemeClr val="tx2"/>
                </a:solidFill>
                <a:effectLst/>
                <a:latin typeface="+mn-lt"/>
                <a:ea typeface="+mn-ea"/>
                <a:cs typeface="+mn-cs"/>
              </a:rPr>
              <a:t>Image dimensions are 360x180 pixels at 100% scaling</a:t>
            </a:r>
          </a:p>
        </p:txBody>
      </p:sp>
      <p:sp>
        <p:nvSpPr>
          <p:cNvPr id="4" name="Footer Placeholder 3">
            <a:extLst>
              <a:ext uri="{FF2B5EF4-FFF2-40B4-BE49-F238E27FC236}">
                <a16:creationId xmlns:a16="http://schemas.microsoft.com/office/drawing/2014/main" id="{E7676357-E415-4C40-960F-B3242C77BD7A}"/>
              </a:ext>
            </a:extLst>
          </p:cNvPr>
          <p:cNvSpPr>
            <a:spLocks noGrp="1"/>
          </p:cNvSpPr>
          <p:nvPr>
            <p:ph type="ftr" sz="quarter" idx="11"/>
          </p:nvPr>
        </p:nvSpPr>
        <p:spPr/>
        <p:txBody>
          <a:bodyPr/>
          <a:lstStyle/>
          <a:p>
            <a:r>
              <a:rPr lang="en-IE"/>
              <a:t>Notifications</a:t>
            </a:r>
          </a:p>
        </p:txBody>
      </p:sp>
      <p:sp>
        <p:nvSpPr>
          <p:cNvPr id="5" name="Slide Number Placeholder 4">
            <a:extLst>
              <a:ext uri="{FF2B5EF4-FFF2-40B4-BE49-F238E27FC236}">
                <a16:creationId xmlns:a16="http://schemas.microsoft.com/office/drawing/2014/main" id="{A5FF9C80-6208-451B-8AC0-775BF01824AB}"/>
              </a:ext>
            </a:extLst>
          </p:cNvPr>
          <p:cNvSpPr>
            <a:spLocks noGrp="1"/>
          </p:cNvSpPr>
          <p:nvPr>
            <p:ph type="sldNum" sz="quarter" idx="12"/>
          </p:nvPr>
        </p:nvSpPr>
        <p:spPr/>
        <p:txBody>
          <a:bodyPr/>
          <a:lstStyle/>
          <a:p>
            <a:fld id="{2B1D4BB7-46E1-4E7D-9F0A-5285263BF98F}" type="slidenum">
              <a:rPr lang="en-IE" smtClean="0"/>
              <a:t>10</a:t>
            </a:fld>
            <a:endParaRPr lang="en-IE"/>
          </a:p>
        </p:txBody>
      </p:sp>
      <p:pic>
        <p:nvPicPr>
          <p:cNvPr id="7" name="Picture 6">
            <a:extLst>
              <a:ext uri="{FF2B5EF4-FFF2-40B4-BE49-F238E27FC236}">
                <a16:creationId xmlns:a16="http://schemas.microsoft.com/office/drawing/2014/main" id="{ED1736D2-4965-4568-998B-CA0D848D5B33}"/>
              </a:ext>
            </a:extLst>
          </p:cNvPr>
          <p:cNvPicPr>
            <a:picLocks noChangeAspect="1"/>
          </p:cNvPicPr>
          <p:nvPr/>
        </p:nvPicPr>
        <p:blipFill>
          <a:blip r:embed="rId2"/>
          <a:stretch>
            <a:fillRect/>
          </a:stretch>
        </p:blipFill>
        <p:spPr>
          <a:xfrm>
            <a:off x="8229600" y="3013710"/>
            <a:ext cx="2743200" cy="2125980"/>
          </a:xfrm>
          <a:prstGeom prst="rect">
            <a:avLst/>
          </a:prstGeom>
        </p:spPr>
      </p:pic>
      <p:sp>
        <p:nvSpPr>
          <p:cNvPr id="8" name="Rectangle 7">
            <a:extLst>
              <a:ext uri="{FF2B5EF4-FFF2-40B4-BE49-F238E27FC236}">
                <a16:creationId xmlns:a16="http://schemas.microsoft.com/office/drawing/2014/main" id="{116C2262-374C-43A0-95A7-DAE10A6E77F9}"/>
              </a:ext>
            </a:extLst>
          </p:cNvPr>
          <p:cNvSpPr/>
          <p:nvPr/>
        </p:nvSpPr>
        <p:spPr>
          <a:xfrm>
            <a:off x="1371600" y="4303216"/>
            <a:ext cx="9123680" cy="1200329"/>
          </a:xfrm>
          <a:prstGeom prst="rect">
            <a:avLst/>
          </a:prstGeom>
        </p:spPr>
        <p:txBody>
          <a:bodyPr wrap="square">
            <a:spAutoFit/>
          </a:bodyPr>
          <a:lstStyle/>
          <a:p>
            <a:r>
              <a:rPr lang="en-GB" dirty="0" err="1">
                <a:solidFill>
                  <a:srgbClr val="222222"/>
                </a:solidFill>
                <a:latin typeface="Consolas" panose="020B0609020204030204" pitchFamily="49" charset="0"/>
              </a:rPr>
              <a:t>HeroImage</a:t>
            </a:r>
            <a:r>
              <a:rPr lang="en-GB" dirty="0">
                <a:solidFill>
                  <a:srgbClr val="222222"/>
                </a:solidFill>
                <a:latin typeface="Consolas" panose="020B0609020204030204" pitchFamily="49" charset="0"/>
              </a:rPr>
              <a:t> = </a:t>
            </a:r>
            <a:r>
              <a:rPr lang="en-GB" dirty="0">
                <a:solidFill>
                  <a:srgbClr val="0101FD"/>
                </a:solidFill>
                <a:latin typeface="Consolas" panose="020B0609020204030204" pitchFamily="49" charset="0"/>
              </a:rPr>
              <a:t>new</a:t>
            </a:r>
            <a:r>
              <a:rPr lang="en-GB" dirty="0">
                <a:solidFill>
                  <a:srgbClr val="222222"/>
                </a:solidFill>
                <a:latin typeface="Consolas" panose="020B0609020204030204" pitchFamily="49" charset="0"/>
              </a:rPr>
              <a:t> </a:t>
            </a:r>
            <a:r>
              <a:rPr lang="en-GB" dirty="0" err="1">
                <a:solidFill>
                  <a:srgbClr val="222222"/>
                </a:solidFill>
                <a:latin typeface="Consolas" panose="020B0609020204030204" pitchFamily="49" charset="0"/>
              </a:rPr>
              <a:t>ToastGenericHeroImage</a:t>
            </a:r>
            <a:r>
              <a:rPr lang="en-GB" dirty="0">
                <a:solidFill>
                  <a:srgbClr val="222222"/>
                </a:solidFill>
                <a:latin typeface="Consolas" panose="020B0609020204030204" pitchFamily="49" charset="0"/>
              </a:rPr>
              <a:t>() </a:t>
            </a:r>
          </a:p>
          <a:p>
            <a:r>
              <a:rPr lang="en-GB" dirty="0">
                <a:solidFill>
                  <a:srgbClr val="222222"/>
                </a:solidFill>
                <a:latin typeface="Consolas" panose="020B0609020204030204" pitchFamily="49" charset="0"/>
              </a:rPr>
              <a:t>{ </a:t>
            </a:r>
          </a:p>
          <a:p>
            <a:r>
              <a:rPr lang="en-GB" dirty="0">
                <a:solidFill>
                  <a:srgbClr val="222222"/>
                </a:solidFill>
                <a:latin typeface="Consolas" panose="020B0609020204030204" pitchFamily="49" charset="0"/>
              </a:rPr>
              <a:t>    Source = </a:t>
            </a:r>
            <a:r>
              <a:rPr lang="en-GB" dirty="0">
                <a:solidFill>
                  <a:srgbClr val="A31515"/>
                </a:solidFill>
                <a:latin typeface="Consolas" panose="020B0609020204030204" pitchFamily="49" charset="0"/>
              </a:rPr>
              <a:t>"https://unsplash.it/360/180?image=1043"</a:t>
            </a:r>
            <a:r>
              <a:rPr lang="en-GB" dirty="0">
                <a:solidFill>
                  <a:srgbClr val="222222"/>
                </a:solidFill>
                <a:latin typeface="Consolas" panose="020B0609020204030204" pitchFamily="49" charset="0"/>
              </a:rPr>
              <a:t> </a:t>
            </a:r>
          </a:p>
          <a:p>
            <a:r>
              <a:rPr lang="en-GB" dirty="0">
                <a:solidFill>
                  <a:srgbClr val="222222"/>
                </a:solidFill>
                <a:latin typeface="Consolas" panose="020B0609020204030204" pitchFamily="49" charset="0"/>
              </a:rPr>
              <a:t>}</a:t>
            </a:r>
            <a:endParaRPr lang="en-IE" dirty="0"/>
          </a:p>
        </p:txBody>
      </p:sp>
    </p:spTree>
    <p:extLst>
      <p:ext uri="{BB962C8B-B14F-4D97-AF65-F5344CB8AC3E}">
        <p14:creationId xmlns:p14="http://schemas.microsoft.com/office/powerpoint/2010/main" val="1438326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A0E11-F770-4CD7-AC4F-5026026C3DDD}"/>
              </a:ext>
            </a:extLst>
          </p:cNvPr>
          <p:cNvSpPr>
            <a:spLocks noGrp="1"/>
          </p:cNvSpPr>
          <p:nvPr>
            <p:ph type="title"/>
          </p:nvPr>
        </p:nvSpPr>
        <p:spPr/>
        <p:txBody>
          <a:bodyPr/>
          <a:lstStyle/>
          <a:p>
            <a:r>
              <a:rPr lang="en-US" dirty="0"/>
              <a:t>Inline Image</a:t>
            </a:r>
            <a:endParaRPr lang="en-IE" dirty="0"/>
          </a:p>
        </p:txBody>
      </p:sp>
      <p:sp>
        <p:nvSpPr>
          <p:cNvPr id="3" name="Content Placeholder 2">
            <a:extLst>
              <a:ext uri="{FF2B5EF4-FFF2-40B4-BE49-F238E27FC236}">
                <a16:creationId xmlns:a16="http://schemas.microsoft.com/office/drawing/2014/main" id="{17E8C96D-C90F-4368-B45A-7B3B9470D768}"/>
              </a:ext>
            </a:extLst>
          </p:cNvPr>
          <p:cNvSpPr>
            <a:spLocks noGrp="1"/>
          </p:cNvSpPr>
          <p:nvPr>
            <p:ph idx="1"/>
          </p:nvPr>
        </p:nvSpPr>
        <p:spPr/>
        <p:txBody>
          <a:bodyPr/>
          <a:lstStyle/>
          <a:p>
            <a:r>
              <a:rPr lang="en-US" dirty="0"/>
              <a:t>Appears when you expand the toast</a:t>
            </a:r>
          </a:p>
        </p:txBody>
      </p:sp>
      <p:sp>
        <p:nvSpPr>
          <p:cNvPr id="4" name="Footer Placeholder 3">
            <a:extLst>
              <a:ext uri="{FF2B5EF4-FFF2-40B4-BE49-F238E27FC236}">
                <a16:creationId xmlns:a16="http://schemas.microsoft.com/office/drawing/2014/main" id="{E9D86236-730A-441A-86F5-9FDD5DFC519A}"/>
              </a:ext>
            </a:extLst>
          </p:cNvPr>
          <p:cNvSpPr>
            <a:spLocks noGrp="1"/>
          </p:cNvSpPr>
          <p:nvPr>
            <p:ph type="ftr" sz="quarter" idx="11"/>
          </p:nvPr>
        </p:nvSpPr>
        <p:spPr/>
        <p:txBody>
          <a:bodyPr/>
          <a:lstStyle/>
          <a:p>
            <a:r>
              <a:rPr lang="en-IE"/>
              <a:t>Notifications</a:t>
            </a:r>
          </a:p>
        </p:txBody>
      </p:sp>
      <p:sp>
        <p:nvSpPr>
          <p:cNvPr id="5" name="Slide Number Placeholder 4">
            <a:extLst>
              <a:ext uri="{FF2B5EF4-FFF2-40B4-BE49-F238E27FC236}">
                <a16:creationId xmlns:a16="http://schemas.microsoft.com/office/drawing/2014/main" id="{34BAC80D-FCF6-4191-BC19-566BDAC9E572}"/>
              </a:ext>
            </a:extLst>
          </p:cNvPr>
          <p:cNvSpPr>
            <a:spLocks noGrp="1"/>
          </p:cNvSpPr>
          <p:nvPr>
            <p:ph type="sldNum" sz="quarter" idx="12"/>
          </p:nvPr>
        </p:nvSpPr>
        <p:spPr/>
        <p:txBody>
          <a:bodyPr/>
          <a:lstStyle/>
          <a:p>
            <a:fld id="{2B1D4BB7-46E1-4E7D-9F0A-5285263BF98F}" type="slidenum">
              <a:rPr lang="en-IE" smtClean="0"/>
              <a:t>11</a:t>
            </a:fld>
            <a:endParaRPr lang="en-IE"/>
          </a:p>
        </p:txBody>
      </p:sp>
      <p:sp>
        <p:nvSpPr>
          <p:cNvPr id="6" name="Rectangle 5">
            <a:extLst>
              <a:ext uri="{FF2B5EF4-FFF2-40B4-BE49-F238E27FC236}">
                <a16:creationId xmlns:a16="http://schemas.microsoft.com/office/drawing/2014/main" id="{D3A73B32-FEFB-4DE6-B652-6FDDEE2BE168}"/>
              </a:ext>
            </a:extLst>
          </p:cNvPr>
          <p:cNvSpPr/>
          <p:nvPr/>
        </p:nvSpPr>
        <p:spPr>
          <a:xfrm>
            <a:off x="1371600" y="4926383"/>
            <a:ext cx="7093527" cy="1200329"/>
          </a:xfrm>
          <a:prstGeom prst="rect">
            <a:avLst/>
          </a:prstGeom>
        </p:spPr>
        <p:txBody>
          <a:bodyPr wrap="square">
            <a:spAutoFit/>
          </a:bodyPr>
          <a:lstStyle/>
          <a:p>
            <a:r>
              <a:rPr lang="en-IE" dirty="0">
                <a:solidFill>
                  <a:srgbClr val="0101FD"/>
                </a:solidFill>
                <a:latin typeface="Consolas" panose="020B0609020204030204" pitchFamily="49" charset="0"/>
              </a:rPr>
              <a:t>new</a:t>
            </a:r>
            <a:r>
              <a:rPr lang="en-IE" dirty="0">
                <a:solidFill>
                  <a:srgbClr val="222222"/>
                </a:solidFill>
                <a:latin typeface="Consolas" panose="020B0609020204030204" pitchFamily="49" charset="0"/>
              </a:rPr>
              <a:t> </a:t>
            </a:r>
            <a:r>
              <a:rPr lang="en-IE" dirty="0" err="1">
                <a:solidFill>
                  <a:srgbClr val="222222"/>
                </a:solidFill>
                <a:latin typeface="Consolas" panose="020B0609020204030204" pitchFamily="49" charset="0"/>
              </a:rPr>
              <a:t>AdaptiveImage</a:t>
            </a:r>
            <a:r>
              <a:rPr lang="en-IE" dirty="0">
                <a:solidFill>
                  <a:srgbClr val="222222"/>
                </a:solidFill>
                <a:latin typeface="Consolas" panose="020B0609020204030204" pitchFamily="49" charset="0"/>
              </a:rPr>
              <a:t>() </a:t>
            </a:r>
          </a:p>
          <a:p>
            <a:r>
              <a:rPr lang="en-IE" dirty="0">
                <a:solidFill>
                  <a:srgbClr val="222222"/>
                </a:solidFill>
                <a:latin typeface="Consolas" panose="020B0609020204030204" pitchFamily="49" charset="0"/>
              </a:rPr>
              <a:t>{ </a:t>
            </a:r>
          </a:p>
          <a:p>
            <a:r>
              <a:rPr lang="en-IE" dirty="0">
                <a:solidFill>
                  <a:srgbClr val="222222"/>
                </a:solidFill>
                <a:latin typeface="Consolas" panose="020B0609020204030204" pitchFamily="49" charset="0"/>
              </a:rPr>
              <a:t>    Source = </a:t>
            </a:r>
            <a:r>
              <a:rPr lang="en-IE" dirty="0">
                <a:solidFill>
                  <a:srgbClr val="A31515"/>
                </a:solidFill>
                <a:latin typeface="Consolas" panose="020B0609020204030204" pitchFamily="49" charset="0"/>
              </a:rPr>
              <a:t>"https://unsplash.it/360/180?image=1043"</a:t>
            </a:r>
            <a:r>
              <a:rPr lang="en-IE" dirty="0">
                <a:solidFill>
                  <a:srgbClr val="222222"/>
                </a:solidFill>
                <a:latin typeface="Consolas" panose="020B0609020204030204" pitchFamily="49" charset="0"/>
              </a:rPr>
              <a:t> </a:t>
            </a:r>
          </a:p>
          <a:p>
            <a:r>
              <a:rPr lang="en-IE" dirty="0">
                <a:solidFill>
                  <a:srgbClr val="222222"/>
                </a:solidFill>
                <a:latin typeface="Consolas" panose="020B0609020204030204" pitchFamily="49" charset="0"/>
              </a:rPr>
              <a:t>}</a:t>
            </a:r>
            <a:endParaRPr lang="en-IE" dirty="0"/>
          </a:p>
        </p:txBody>
      </p:sp>
      <p:pic>
        <p:nvPicPr>
          <p:cNvPr id="7" name="Picture 6">
            <a:extLst>
              <a:ext uri="{FF2B5EF4-FFF2-40B4-BE49-F238E27FC236}">
                <a16:creationId xmlns:a16="http://schemas.microsoft.com/office/drawing/2014/main" id="{4CF5F3DB-B7EC-46E1-A096-3BE473BD0759}"/>
              </a:ext>
            </a:extLst>
          </p:cNvPr>
          <p:cNvPicPr>
            <a:picLocks noChangeAspect="1"/>
          </p:cNvPicPr>
          <p:nvPr/>
        </p:nvPicPr>
        <p:blipFill>
          <a:blip r:embed="rId2"/>
          <a:stretch>
            <a:fillRect/>
          </a:stretch>
        </p:blipFill>
        <p:spPr>
          <a:xfrm>
            <a:off x="6172200" y="2189650"/>
            <a:ext cx="3429000" cy="2895600"/>
          </a:xfrm>
          <a:prstGeom prst="rect">
            <a:avLst/>
          </a:prstGeom>
        </p:spPr>
      </p:pic>
    </p:spTree>
    <p:extLst>
      <p:ext uri="{BB962C8B-B14F-4D97-AF65-F5344CB8AC3E}">
        <p14:creationId xmlns:p14="http://schemas.microsoft.com/office/powerpoint/2010/main" val="1175673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6AD81-1AE7-4E85-907D-2B42DB77568B}"/>
              </a:ext>
            </a:extLst>
          </p:cNvPr>
          <p:cNvSpPr>
            <a:spLocks noGrp="1"/>
          </p:cNvSpPr>
          <p:nvPr>
            <p:ph type="title"/>
          </p:nvPr>
        </p:nvSpPr>
        <p:spPr/>
        <p:txBody>
          <a:bodyPr/>
          <a:lstStyle/>
          <a:p>
            <a:r>
              <a:rPr lang="en-US" dirty="0"/>
              <a:t>Adaptive</a:t>
            </a:r>
            <a:r>
              <a:rPr lang="en-US" baseline="0" dirty="0"/>
              <a:t> Content</a:t>
            </a:r>
            <a:endParaRPr lang="en-IE" dirty="0"/>
          </a:p>
        </p:txBody>
      </p:sp>
      <p:sp>
        <p:nvSpPr>
          <p:cNvPr id="3" name="Content Placeholder 2">
            <a:extLst>
              <a:ext uri="{FF2B5EF4-FFF2-40B4-BE49-F238E27FC236}">
                <a16:creationId xmlns:a16="http://schemas.microsoft.com/office/drawing/2014/main" id="{F3D0E402-3B86-4AF5-A7A9-20FB278E4C37}"/>
              </a:ext>
            </a:extLst>
          </p:cNvPr>
          <p:cNvSpPr>
            <a:spLocks noGrp="1"/>
          </p:cNvSpPr>
          <p:nvPr>
            <p:ph idx="1"/>
          </p:nvPr>
        </p:nvSpPr>
        <p:spPr/>
        <p:txBody>
          <a:bodyPr/>
          <a:lstStyle/>
          <a:p>
            <a:r>
              <a:rPr lang="en-GB" sz="2000" b="0" i="0" kern="1200" baseline="0" dirty="0">
                <a:solidFill>
                  <a:schemeClr val="tx2"/>
                </a:solidFill>
                <a:effectLst/>
                <a:latin typeface="+mn-lt"/>
                <a:ea typeface="+mn-ea"/>
                <a:cs typeface="+mn-cs"/>
              </a:rPr>
              <a:t>In the Anniversary Update, in addition to the content specified above, you can also display additional adaptive content that is visible when the toast is expanded</a:t>
            </a:r>
          </a:p>
          <a:p>
            <a:r>
              <a:rPr lang="en-GB" sz="2000" b="0" i="0" kern="1200" baseline="0" dirty="0">
                <a:solidFill>
                  <a:schemeClr val="tx2"/>
                </a:solidFill>
                <a:effectLst/>
                <a:latin typeface="+mn-lt"/>
                <a:ea typeface="+mn-ea"/>
                <a:cs typeface="+mn-cs"/>
              </a:rPr>
              <a:t>This additional content is specified using Adaptive, which you can learn more about by reading the </a:t>
            </a:r>
            <a:r>
              <a:rPr lang="en-GB" sz="2000" b="0" i="0" u="none" strike="noStrike" kern="1200" baseline="0" dirty="0">
                <a:solidFill>
                  <a:schemeClr val="tx2"/>
                </a:solidFill>
                <a:effectLst/>
                <a:latin typeface="+mn-lt"/>
                <a:ea typeface="+mn-ea"/>
                <a:cs typeface="+mn-cs"/>
              </a:rPr>
              <a:t>Adaptive Tiles documentation</a:t>
            </a:r>
            <a:endParaRPr lang="en-GB" sz="2000" b="0" i="0" kern="1200" baseline="0" dirty="0">
              <a:solidFill>
                <a:schemeClr val="tx2"/>
              </a:solidFill>
              <a:effectLst/>
              <a:latin typeface="+mn-lt"/>
              <a:ea typeface="+mn-ea"/>
              <a:cs typeface="+mn-cs"/>
            </a:endParaRPr>
          </a:p>
          <a:p>
            <a:r>
              <a:rPr lang="en-GB" sz="2000" b="0" i="0" kern="1200" baseline="0" dirty="0">
                <a:solidFill>
                  <a:schemeClr val="tx2"/>
                </a:solidFill>
                <a:effectLst/>
                <a:latin typeface="+mn-lt"/>
                <a:ea typeface="+mn-ea"/>
                <a:cs typeface="+mn-cs"/>
              </a:rPr>
              <a:t>Note that any adaptive content must be contained within an </a:t>
            </a:r>
            <a:r>
              <a:rPr lang="en-GB" sz="2000" b="0" i="0" kern="1200" baseline="0" dirty="0" err="1">
                <a:solidFill>
                  <a:schemeClr val="tx2"/>
                </a:solidFill>
                <a:effectLst/>
                <a:latin typeface="+mn-lt"/>
                <a:ea typeface="+mn-ea"/>
                <a:cs typeface="+mn-cs"/>
              </a:rPr>
              <a:t>AdaptiveGroup</a:t>
            </a:r>
            <a:r>
              <a:rPr lang="en-GB" sz="2000" b="0" i="0" kern="1200" baseline="0" dirty="0">
                <a:solidFill>
                  <a:schemeClr val="tx2"/>
                </a:solidFill>
                <a:effectLst/>
                <a:latin typeface="+mn-lt"/>
                <a:ea typeface="+mn-ea"/>
                <a:cs typeface="+mn-cs"/>
              </a:rPr>
              <a:t>. Otherwise it will not be rendered using adaptive</a:t>
            </a:r>
          </a:p>
          <a:p>
            <a:endParaRPr lang="en-GB" sz="2000" b="0" i="0" kern="1200" baseline="0" dirty="0">
              <a:solidFill>
                <a:schemeClr val="tx2"/>
              </a:solidFill>
              <a:effectLst/>
              <a:latin typeface="+mn-lt"/>
              <a:ea typeface="+mn-ea"/>
              <a:cs typeface="+mn-cs"/>
            </a:endParaRPr>
          </a:p>
          <a:p>
            <a:r>
              <a:rPr lang="en-GB" sz="2000" b="0" i="0" kern="1200" baseline="0" dirty="0">
                <a:solidFill>
                  <a:schemeClr val="tx2"/>
                </a:solidFill>
                <a:effectLst/>
                <a:latin typeface="+mn-lt"/>
                <a:ea typeface="+mn-ea"/>
                <a:cs typeface="+mn-cs"/>
              </a:rPr>
              <a:t>Code provided</a:t>
            </a:r>
          </a:p>
        </p:txBody>
      </p:sp>
      <p:sp>
        <p:nvSpPr>
          <p:cNvPr id="4" name="Footer Placeholder 3">
            <a:extLst>
              <a:ext uri="{FF2B5EF4-FFF2-40B4-BE49-F238E27FC236}">
                <a16:creationId xmlns:a16="http://schemas.microsoft.com/office/drawing/2014/main" id="{52F38AA4-E068-42FF-B007-10BF3BEE3BD5}"/>
              </a:ext>
            </a:extLst>
          </p:cNvPr>
          <p:cNvSpPr>
            <a:spLocks noGrp="1"/>
          </p:cNvSpPr>
          <p:nvPr>
            <p:ph type="ftr" sz="quarter" idx="11"/>
          </p:nvPr>
        </p:nvSpPr>
        <p:spPr/>
        <p:txBody>
          <a:bodyPr/>
          <a:lstStyle/>
          <a:p>
            <a:r>
              <a:rPr lang="en-IE"/>
              <a:t>Notifications</a:t>
            </a:r>
          </a:p>
        </p:txBody>
      </p:sp>
      <p:sp>
        <p:nvSpPr>
          <p:cNvPr id="5" name="Slide Number Placeholder 4">
            <a:extLst>
              <a:ext uri="{FF2B5EF4-FFF2-40B4-BE49-F238E27FC236}">
                <a16:creationId xmlns:a16="http://schemas.microsoft.com/office/drawing/2014/main" id="{66AD4E58-0CD8-429B-B0B7-6B917054617F}"/>
              </a:ext>
            </a:extLst>
          </p:cNvPr>
          <p:cNvSpPr>
            <a:spLocks noGrp="1"/>
          </p:cNvSpPr>
          <p:nvPr>
            <p:ph type="sldNum" sz="quarter" idx="12"/>
          </p:nvPr>
        </p:nvSpPr>
        <p:spPr/>
        <p:txBody>
          <a:bodyPr/>
          <a:lstStyle/>
          <a:p>
            <a:fld id="{2B1D4BB7-46E1-4E7D-9F0A-5285263BF98F}" type="slidenum">
              <a:rPr lang="en-IE" smtClean="0"/>
              <a:t>12</a:t>
            </a:fld>
            <a:endParaRPr lang="en-IE"/>
          </a:p>
        </p:txBody>
      </p:sp>
      <p:pic>
        <p:nvPicPr>
          <p:cNvPr id="7" name="Picture 6">
            <a:extLst>
              <a:ext uri="{FF2B5EF4-FFF2-40B4-BE49-F238E27FC236}">
                <a16:creationId xmlns:a16="http://schemas.microsoft.com/office/drawing/2014/main" id="{9C9A881D-322A-4B22-A0E4-7678AD42ECE0}"/>
              </a:ext>
            </a:extLst>
          </p:cNvPr>
          <p:cNvPicPr>
            <a:picLocks noChangeAspect="1"/>
          </p:cNvPicPr>
          <p:nvPr/>
        </p:nvPicPr>
        <p:blipFill>
          <a:blip r:embed="rId2"/>
          <a:stretch>
            <a:fillRect/>
          </a:stretch>
        </p:blipFill>
        <p:spPr>
          <a:xfrm>
            <a:off x="7543800" y="4667250"/>
            <a:ext cx="3429000" cy="1200150"/>
          </a:xfrm>
          <a:prstGeom prst="rect">
            <a:avLst/>
          </a:prstGeom>
        </p:spPr>
      </p:pic>
    </p:spTree>
    <p:extLst>
      <p:ext uri="{BB962C8B-B14F-4D97-AF65-F5344CB8AC3E}">
        <p14:creationId xmlns:p14="http://schemas.microsoft.com/office/powerpoint/2010/main" val="1487290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53E91CB-5F6C-4A87-A956-EAC2EDDCEC93}"/>
              </a:ext>
            </a:extLst>
          </p:cNvPr>
          <p:cNvSpPr>
            <a:spLocks noGrp="1"/>
          </p:cNvSpPr>
          <p:nvPr>
            <p:ph type="ftr" sz="quarter" idx="11"/>
          </p:nvPr>
        </p:nvSpPr>
        <p:spPr/>
        <p:txBody>
          <a:bodyPr/>
          <a:lstStyle/>
          <a:p>
            <a:r>
              <a:rPr lang="en-IE"/>
              <a:t>Notifications</a:t>
            </a:r>
          </a:p>
        </p:txBody>
      </p:sp>
      <p:sp>
        <p:nvSpPr>
          <p:cNvPr id="5" name="Slide Number Placeholder 4">
            <a:extLst>
              <a:ext uri="{FF2B5EF4-FFF2-40B4-BE49-F238E27FC236}">
                <a16:creationId xmlns:a16="http://schemas.microsoft.com/office/drawing/2014/main" id="{D2794512-7E41-49D1-82BF-620DC60A61A0}"/>
              </a:ext>
            </a:extLst>
          </p:cNvPr>
          <p:cNvSpPr>
            <a:spLocks noGrp="1"/>
          </p:cNvSpPr>
          <p:nvPr>
            <p:ph type="sldNum" sz="quarter" idx="12"/>
          </p:nvPr>
        </p:nvSpPr>
        <p:spPr/>
        <p:txBody>
          <a:bodyPr/>
          <a:lstStyle/>
          <a:p>
            <a:fld id="{2B1D4BB7-46E1-4E7D-9F0A-5285263BF98F}" type="slidenum">
              <a:rPr lang="en-IE" smtClean="0"/>
              <a:t>13</a:t>
            </a:fld>
            <a:endParaRPr lang="en-IE"/>
          </a:p>
        </p:txBody>
      </p:sp>
      <p:sp>
        <p:nvSpPr>
          <p:cNvPr id="6" name="Rectangle 5">
            <a:extLst>
              <a:ext uri="{FF2B5EF4-FFF2-40B4-BE49-F238E27FC236}">
                <a16:creationId xmlns:a16="http://schemas.microsoft.com/office/drawing/2014/main" id="{A87A3110-F64C-45D2-B420-17354FC987A6}"/>
              </a:ext>
            </a:extLst>
          </p:cNvPr>
          <p:cNvSpPr/>
          <p:nvPr/>
        </p:nvSpPr>
        <p:spPr>
          <a:xfrm>
            <a:off x="847299" y="55662"/>
            <a:ext cx="10373360" cy="6740307"/>
          </a:xfrm>
          <a:prstGeom prst="rect">
            <a:avLst/>
          </a:prstGeom>
        </p:spPr>
        <p:txBody>
          <a:bodyPr wrap="square">
            <a:spAutoFit/>
          </a:bodyPr>
          <a:lstStyle/>
          <a:p>
            <a:r>
              <a:rPr lang="en-IE" dirty="0">
                <a:solidFill>
                  <a:srgbClr val="0101FD"/>
                </a:solidFill>
                <a:latin typeface="Consolas" panose="020B0609020204030204" pitchFamily="49" charset="0"/>
              </a:rPr>
              <a:t>new</a:t>
            </a:r>
            <a:r>
              <a:rPr lang="en-IE" dirty="0">
                <a:solidFill>
                  <a:srgbClr val="222222"/>
                </a:solidFill>
                <a:latin typeface="Consolas" panose="020B0609020204030204" pitchFamily="49" charset="0"/>
              </a:rPr>
              <a:t> </a:t>
            </a:r>
            <a:r>
              <a:rPr lang="en-IE" dirty="0" err="1">
                <a:solidFill>
                  <a:srgbClr val="222222"/>
                </a:solidFill>
                <a:latin typeface="Consolas" panose="020B0609020204030204" pitchFamily="49" charset="0"/>
              </a:rPr>
              <a:t>ToastBindingGeneric</a:t>
            </a:r>
            <a:r>
              <a:rPr lang="en-IE" dirty="0">
                <a:solidFill>
                  <a:srgbClr val="222222"/>
                </a:solidFill>
                <a:latin typeface="Consolas" panose="020B0609020204030204" pitchFamily="49" charset="0"/>
              </a:rPr>
              <a:t>() { </a:t>
            </a:r>
          </a:p>
          <a:p>
            <a:r>
              <a:rPr lang="en-IE" dirty="0">
                <a:solidFill>
                  <a:srgbClr val="222222"/>
                </a:solidFill>
                <a:latin typeface="Consolas" panose="020B0609020204030204" pitchFamily="49" charset="0"/>
              </a:rPr>
              <a:t>    Children = { ... </a:t>
            </a:r>
          </a:p>
          <a:p>
            <a:r>
              <a:rPr lang="en-IE" dirty="0">
                <a:solidFill>
                  <a:srgbClr val="222222"/>
                </a:solidFill>
                <a:latin typeface="Consolas" panose="020B0609020204030204" pitchFamily="49" charset="0"/>
              </a:rPr>
              <a:t>		</a:t>
            </a:r>
            <a:r>
              <a:rPr lang="en-IE" dirty="0">
                <a:solidFill>
                  <a:srgbClr val="0101FD"/>
                </a:solidFill>
                <a:latin typeface="Consolas" panose="020B0609020204030204" pitchFamily="49" charset="0"/>
              </a:rPr>
              <a:t>new</a:t>
            </a:r>
            <a:r>
              <a:rPr lang="en-IE" dirty="0">
                <a:solidFill>
                  <a:srgbClr val="222222"/>
                </a:solidFill>
                <a:latin typeface="Consolas" panose="020B0609020204030204" pitchFamily="49" charset="0"/>
              </a:rPr>
              <a:t> </a:t>
            </a:r>
            <a:r>
              <a:rPr lang="en-IE" dirty="0" err="1">
                <a:solidFill>
                  <a:srgbClr val="222222"/>
                </a:solidFill>
                <a:latin typeface="Consolas" panose="020B0609020204030204" pitchFamily="49" charset="0"/>
              </a:rPr>
              <a:t>AdaptiveGroup</a:t>
            </a:r>
            <a:r>
              <a:rPr lang="en-IE" dirty="0">
                <a:solidFill>
                  <a:srgbClr val="222222"/>
                </a:solidFill>
                <a:latin typeface="Consolas" panose="020B0609020204030204" pitchFamily="49" charset="0"/>
              </a:rPr>
              <a:t>() { </a:t>
            </a:r>
          </a:p>
          <a:p>
            <a:r>
              <a:rPr lang="en-IE" dirty="0">
                <a:solidFill>
                  <a:srgbClr val="222222"/>
                </a:solidFill>
                <a:latin typeface="Consolas" panose="020B0609020204030204" pitchFamily="49" charset="0"/>
              </a:rPr>
              <a:t>			Children = { </a:t>
            </a:r>
          </a:p>
          <a:p>
            <a:r>
              <a:rPr lang="en-IE" dirty="0">
                <a:solidFill>
                  <a:srgbClr val="222222"/>
                </a:solidFill>
                <a:latin typeface="Consolas" panose="020B0609020204030204" pitchFamily="49" charset="0"/>
              </a:rPr>
              <a:t>				</a:t>
            </a:r>
            <a:r>
              <a:rPr lang="en-IE" dirty="0">
                <a:solidFill>
                  <a:srgbClr val="0101FD"/>
                </a:solidFill>
                <a:latin typeface="Consolas" panose="020B0609020204030204" pitchFamily="49" charset="0"/>
              </a:rPr>
              <a:t>new</a:t>
            </a:r>
            <a:r>
              <a:rPr lang="en-IE" dirty="0">
                <a:solidFill>
                  <a:srgbClr val="222222"/>
                </a:solidFill>
                <a:latin typeface="Consolas" panose="020B0609020204030204" pitchFamily="49" charset="0"/>
              </a:rPr>
              <a:t> </a:t>
            </a:r>
            <a:r>
              <a:rPr lang="en-IE" dirty="0" err="1">
                <a:solidFill>
                  <a:srgbClr val="222222"/>
                </a:solidFill>
                <a:latin typeface="Consolas" panose="020B0609020204030204" pitchFamily="49" charset="0"/>
              </a:rPr>
              <a:t>AdaptiveSubgroup</a:t>
            </a:r>
            <a:r>
              <a:rPr lang="en-IE" dirty="0">
                <a:solidFill>
                  <a:srgbClr val="222222"/>
                </a:solidFill>
                <a:latin typeface="Consolas" panose="020B0609020204030204" pitchFamily="49" charset="0"/>
              </a:rPr>
              <a:t>() { </a:t>
            </a:r>
          </a:p>
          <a:p>
            <a:r>
              <a:rPr lang="en-IE" dirty="0">
                <a:solidFill>
                  <a:srgbClr val="222222"/>
                </a:solidFill>
                <a:latin typeface="Consolas" panose="020B0609020204030204" pitchFamily="49" charset="0"/>
              </a:rPr>
              <a:t>					Children = { </a:t>
            </a:r>
          </a:p>
          <a:p>
            <a:r>
              <a:rPr lang="en-IE" dirty="0">
                <a:solidFill>
                  <a:srgbClr val="222222"/>
                </a:solidFill>
                <a:latin typeface="Consolas" panose="020B0609020204030204" pitchFamily="49" charset="0"/>
              </a:rPr>
              <a:t>						</a:t>
            </a:r>
            <a:r>
              <a:rPr lang="en-IE" dirty="0">
                <a:solidFill>
                  <a:srgbClr val="0101FD"/>
                </a:solidFill>
                <a:latin typeface="Consolas" panose="020B0609020204030204" pitchFamily="49" charset="0"/>
              </a:rPr>
              <a:t>new</a:t>
            </a:r>
            <a:r>
              <a:rPr lang="en-IE" dirty="0">
                <a:solidFill>
                  <a:srgbClr val="222222"/>
                </a:solidFill>
                <a:latin typeface="Consolas" panose="020B0609020204030204" pitchFamily="49" charset="0"/>
              </a:rPr>
              <a:t> </a:t>
            </a:r>
            <a:r>
              <a:rPr lang="en-IE" dirty="0" err="1">
                <a:solidFill>
                  <a:srgbClr val="222222"/>
                </a:solidFill>
                <a:latin typeface="Consolas" panose="020B0609020204030204" pitchFamily="49" charset="0"/>
              </a:rPr>
              <a:t>AdaptiveText</a:t>
            </a:r>
            <a:r>
              <a:rPr lang="en-IE" dirty="0">
                <a:solidFill>
                  <a:srgbClr val="222222"/>
                </a:solidFill>
                <a:latin typeface="Consolas" panose="020B0609020204030204" pitchFamily="49" charset="0"/>
              </a:rPr>
              <a:t>() { Text = </a:t>
            </a:r>
            <a:r>
              <a:rPr lang="en-IE" dirty="0">
                <a:solidFill>
                  <a:srgbClr val="A31515"/>
                </a:solidFill>
                <a:latin typeface="Consolas" panose="020B0609020204030204" pitchFamily="49" charset="0"/>
              </a:rPr>
              <a:t>"52 attendees"</a:t>
            </a:r>
            <a:r>
              <a:rPr lang="en-IE" dirty="0">
                <a:solidFill>
                  <a:srgbClr val="222222"/>
                </a:solidFill>
                <a:latin typeface="Consolas" panose="020B0609020204030204" pitchFamily="49" charset="0"/>
              </a:rPr>
              <a:t>, </a:t>
            </a:r>
            <a:r>
              <a:rPr lang="en-IE" dirty="0" err="1">
                <a:solidFill>
                  <a:srgbClr val="222222"/>
                </a:solidFill>
                <a:latin typeface="Consolas" panose="020B0609020204030204" pitchFamily="49" charset="0"/>
              </a:rPr>
              <a:t>HintStyle</a:t>
            </a:r>
            <a:r>
              <a:rPr lang="en-IE" dirty="0">
                <a:solidFill>
                  <a:srgbClr val="222222"/>
                </a:solidFill>
                <a:latin typeface="Consolas" panose="020B0609020204030204" pitchFamily="49" charset="0"/>
              </a:rPr>
              <a:t> = </a:t>
            </a:r>
          </a:p>
          <a:p>
            <a:r>
              <a:rPr lang="en-IE" dirty="0">
                <a:solidFill>
                  <a:srgbClr val="222222"/>
                </a:solidFill>
                <a:latin typeface="Consolas" panose="020B0609020204030204" pitchFamily="49" charset="0"/>
              </a:rPr>
              <a:t>														</a:t>
            </a:r>
            <a:r>
              <a:rPr lang="en-IE" dirty="0" err="1">
                <a:solidFill>
                  <a:srgbClr val="222222"/>
                </a:solidFill>
                <a:latin typeface="Consolas" panose="020B0609020204030204" pitchFamily="49" charset="0"/>
              </a:rPr>
              <a:t>AdaptiveTextStyle.Base</a:t>
            </a:r>
            <a:r>
              <a:rPr lang="en-IE" dirty="0">
                <a:solidFill>
                  <a:srgbClr val="222222"/>
                </a:solidFill>
                <a:latin typeface="Consolas" panose="020B0609020204030204" pitchFamily="49" charset="0"/>
              </a:rPr>
              <a:t> }, </a:t>
            </a:r>
          </a:p>
          <a:p>
            <a:r>
              <a:rPr lang="en-IE" dirty="0">
                <a:solidFill>
                  <a:srgbClr val="222222"/>
                </a:solidFill>
                <a:latin typeface="Consolas" panose="020B0609020204030204" pitchFamily="49" charset="0"/>
              </a:rPr>
              <a:t>						</a:t>
            </a:r>
            <a:r>
              <a:rPr lang="en-IE" dirty="0">
                <a:solidFill>
                  <a:srgbClr val="0101FD"/>
                </a:solidFill>
                <a:latin typeface="Consolas" panose="020B0609020204030204" pitchFamily="49" charset="0"/>
              </a:rPr>
              <a:t>new</a:t>
            </a:r>
            <a:r>
              <a:rPr lang="en-IE" dirty="0">
                <a:solidFill>
                  <a:srgbClr val="222222"/>
                </a:solidFill>
                <a:latin typeface="Consolas" panose="020B0609020204030204" pitchFamily="49" charset="0"/>
              </a:rPr>
              <a:t> </a:t>
            </a:r>
            <a:r>
              <a:rPr lang="en-IE" dirty="0" err="1">
                <a:solidFill>
                  <a:srgbClr val="222222"/>
                </a:solidFill>
                <a:latin typeface="Consolas" panose="020B0609020204030204" pitchFamily="49" charset="0"/>
              </a:rPr>
              <a:t>AdaptiveText</a:t>
            </a:r>
            <a:r>
              <a:rPr lang="en-IE" dirty="0">
                <a:solidFill>
                  <a:srgbClr val="222222"/>
                </a:solidFill>
                <a:latin typeface="Consolas" panose="020B0609020204030204" pitchFamily="49" charset="0"/>
              </a:rPr>
              <a:t>() { Text = </a:t>
            </a:r>
            <a:r>
              <a:rPr lang="en-IE" dirty="0">
                <a:solidFill>
                  <a:srgbClr val="A31515"/>
                </a:solidFill>
                <a:latin typeface="Consolas" panose="020B0609020204030204" pitchFamily="49" charset="0"/>
              </a:rPr>
              <a:t>"23 minute drive"</a:t>
            </a:r>
            <a:r>
              <a:rPr lang="en-IE" dirty="0">
                <a:solidFill>
                  <a:srgbClr val="222222"/>
                </a:solidFill>
                <a:latin typeface="Consolas" panose="020B0609020204030204" pitchFamily="49" charset="0"/>
              </a:rPr>
              <a:t>, </a:t>
            </a:r>
          </a:p>
          <a:p>
            <a:r>
              <a:rPr lang="en-IE" dirty="0">
                <a:solidFill>
                  <a:srgbClr val="222222"/>
                </a:solidFill>
                <a:latin typeface="Consolas" panose="020B0609020204030204" pitchFamily="49" charset="0"/>
              </a:rPr>
              <a:t>									</a:t>
            </a:r>
            <a:r>
              <a:rPr lang="en-IE" dirty="0" err="1">
                <a:solidFill>
                  <a:srgbClr val="222222"/>
                </a:solidFill>
                <a:latin typeface="Consolas" panose="020B0609020204030204" pitchFamily="49" charset="0"/>
              </a:rPr>
              <a:t>HintStyle</a:t>
            </a:r>
            <a:r>
              <a:rPr lang="en-IE" dirty="0">
                <a:solidFill>
                  <a:srgbClr val="222222"/>
                </a:solidFill>
                <a:latin typeface="Consolas" panose="020B0609020204030204" pitchFamily="49" charset="0"/>
              </a:rPr>
              <a:t> = </a:t>
            </a:r>
            <a:r>
              <a:rPr lang="en-IE" dirty="0" err="1">
                <a:solidFill>
                  <a:srgbClr val="222222"/>
                </a:solidFill>
                <a:latin typeface="Consolas" panose="020B0609020204030204" pitchFamily="49" charset="0"/>
              </a:rPr>
              <a:t>AdaptiveTextStyle.CaptionSubtle</a:t>
            </a:r>
            <a:r>
              <a:rPr lang="en-IE" dirty="0">
                <a:solidFill>
                  <a:srgbClr val="222222"/>
                </a:solidFill>
                <a:latin typeface="Consolas" panose="020B0609020204030204" pitchFamily="49" charset="0"/>
              </a:rPr>
              <a:t> } </a:t>
            </a:r>
          </a:p>
          <a:p>
            <a:r>
              <a:rPr lang="en-IE" dirty="0">
                <a:solidFill>
                  <a:srgbClr val="222222"/>
                </a:solidFill>
                <a:latin typeface="Consolas" panose="020B0609020204030204" pitchFamily="49" charset="0"/>
              </a:rPr>
              <a:t>					} </a:t>
            </a:r>
          </a:p>
          <a:p>
            <a:r>
              <a:rPr lang="en-IE" dirty="0">
                <a:solidFill>
                  <a:srgbClr val="222222"/>
                </a:solidFill>
                <a:latin typeface="Consolas" panose="020B0609020204030204" pitchFamily="49" charset="0"/>
              </a:rPr>
              <a:t>				}, </a:t>
            </a:r>
          </a:p>
          <a:p>
            <a:r>
              <a:rPr lang="en-IE" dirty="0">
                <a:solidFill>
                  <a:srgbClr val="222222"/>
                </a:solidFill>
                <a:latin typeface="Consolas" panose="020B0609020204030204" pitchFamily="49" charset="0"/>
              </a:rPr>
              <a:t>				</a:t>
            </a:r>
            <a:r>
              <a:rPr lang="en-IE" dirty="0">
                <a:solidFill>
                  <a:srgbClr val="0101FD"/>
                </a:solidFill>
                <a:latin typeface="Consolas" panose="020B0609020204030204" pitchFamily="49" charset="0"/>
              </a:rPr>
              <a:t>new</a:t>
            </a:r>
            <a:r>
              <a:rPr lang="en-IE" dirty="0">
                <a:solidFill>
                  <a:srgbClr val="222222"/>
                </a:solidFill>
                <a:latin typeface="Consolas" panose="020B0609020204030204" pitchFamily="49" charset="0"/>
              </a:rPr>
              <a:t> </a:t>
            </a:r>
            <a:r>
              <a:rPr lang="en-IE" dirty="0" err="1">
                <a:solidFill>
                  <a:srgbClr val="222222"/>
                </a:solidFill>
                <a:latin typeface="Consolas" panose="020B0609020204030204" pitchFamily="49" charset="0"/>
              </a:rPr>
              <a:t>AdaptiveSubgroup</a:t>
            </a:r>
            <a:r>
              <a:rPr lang="en-IE" dirty="0">
                <a:solidFill>
                  <a:srgbClr val="222222"/>
                </a:solidFill>
                <a:latin typeface="Consolas" panose="020B0609020204030204" pitchFamily="49" charset="0"/>
              </a:rPr>
              <a:t>() { </a:t>
            </a:r>
          </a:p>
          <a:p>
            <a:r>
              <a:rPr lang="en-IE" dirty="0">
                <a:solidFill>
                  <a:srgbClr val="222222"/>
                </a:solidFill>
                <a:latin typeface="Consolas" panose="020B0609020204030204" pitchFamily="49" charset="0"/>
              </a:rPr>
              <a:t>					Children = { </a:t>
            </a:r>
          </a:p>
          <a:p>
            <a:r>
              <a:rPr lang="en-IE" dirty="0">
                <a:solidFill>
                  <a:srgbClr val="222222"/>
                </a:solidFill>
                <a:latin typeface="Consolas" panose="020B0609020204030204" pitchFamily="49" charset="0"/>
              </a:rPr>
              <a:t>						</a:t>
            </a:r>
            <a:r>
              <a:rPr lang="en-IE" dirty="0">
                <a:solidFill>
                  <a:srgbClr val="0101FD"/>
                </a:solidFill>
                <a:latin typeface="Consolas" panose="020B0609020204030204" pitchFamily="49" charset="0"/>
              </a:rPr>
              <a:t>new</a:t>
            </a:r>
            <a:r>
              <a:rPr lang="en-IE" dirty="0">
                <a:solidFill>
                  <a:srgbClr val="222222"/>
                </a:solidFill>
                <a:latin typeface="Consolas" panose="020B0609020204030204" pitchFamily="49" charset="0"/>
              </a:rPr>
              <a:t> </a:t>
            </a:r>
            <a:r>
              <a:rPr lang="en-IE" dirty="0" err="1">
                <a:solidFill>
                  <a:srgbClr val="222222"/>
                </a:solidFill>
                <a:latin typeface="Consolas" panose="020B0609020204030204" pitchFamily="49" charset="0"/>
              </a:rPr>
              <a:t>AdaptiveText</a:t>
            </a:r>
            <a:r>
              <a:rPr lang="en-IE" dirty="0">
                <a:solidFill>
                  <a:srgbClr val="222222"/>
                </a:solidFill>
                <a:latin typeface="Consolas" panose="020B0609020204030204" pitchFamily="49" charset="0"/>
              </a:rPr>
              <a:t>() { Text = </a:t>
            </a:r>
            <a:r>
              <a:rPr lang="en-IE" dirty="0">
                <a:solidFill>
                  <a:srgbClr val="A31515"/>
                </a:solidFill>
                <a:latin typeface="Consolas" panose="020B0609020204030204" pitchFamily="49" charset="0"/>
              </a:rPr>
              <a:t>"1 Microsoft Way"</a:t>
            </a:r>
            <a:r>
              <a:rPr lang="en-IE" dirty="0">
                <a:solidFill>
                  <a:srgbClr val="222222"/>
                </a:solidFill>
                <a:latin typeface="Consolas" panose="020B0609020204030204" pitchFamily="49" charset="0"/>
              </a:rPr>
              <a:t>, </a:t>
            </a:r>
            <a:r>
              <a:rPr lang="en-IE" dirty="0" err="1">
                <a:solidFill>
                  <a:srgbClr val="222222"/>
                </a:solidFill>
                <a:latin typeface="Consolas" panose="020B0609020204030204" pitchFamily="49" charset="0"/>
              </a:rPr>
              <a:t>HintStyle</a:t>
            </a:r>
            <a:r>
              <a:rPr lang="en-IE" dirty="0">
                <a:solidFill>
                  <a:srgbClr val="222222"/>
                </a:solidFill>
                <a:latin typeface="Consolas" panose="020B0609020204030204" pitchFamily="49" charset="0"/>
              </a:rPr>
              <a:t> = </a:t>
            </a:r>
          </a:p>
          <a:p>
            <a:r>
              <a:rPr lang="en-IE" dirty="0">
                <a:solidFill>
                  <a:srgbClr val="222222"/>
                </a:solidFill>
                <a:latin typeface="Consolas" panose="020B0609020204030204" pitchFamily="49" charset="0"/>
              </a:rPr>
              <a:t>											</a:t>
            </a:r>
            <a:r>
              <a:rPr lang="en-IE" dirty="0" err="1">
                <a:solidFill>
                  <a:srgbClr val="222222"/>
                </a:solidFill>
                <a:latin typeface="Consolas" panose="020B0609020204030204" pitchFamily="49" charset="0"/>
              </a:rPr>
              <a:t>AdaptiveTextStyle.CaptionSubtle</a:t>
            </a:r>
            <a:r>
              <a:rPr lang="en-IE" dirty="0">
                <a:solidFill>
                  <a:srgbClr val="222222"/>
                </a:solidFill>
                <a:latin typeface="Consolas" panose="020B0609020204030204" pitchFamily="49" charset="0"/>
              </a:rPr>
              <a:t>, </a:t>
            </a:r>
          </a:p>
          <a:p>
            <a:r>
              <a:rPr lang="en-IE" dirty="0">
                <a:solidFill>
                  <a:srgbClr val="222222"/>
                </a:solidFill>
                <a:latin typeface="Consolas" panose="020B0609020204030204" pitchFamily="49" charset="0"/>
              </a:rPr>
              <a:t>											</a:t>
            </a:r>
            <a:r>
              <a:rPr lang="en-IE" dirty="0" err="1">
                <a:solidFill>
                  <a:srgbClr val="222222"/>
                </a:solidFill>
                <a:latin typeface="Consolas" panose="020B0609020204030204" pitchFamily="49" charset="0"/>
              </a:rPr>
              <a:t>HintAlign</a:t>
            </a:r>
            <a:r>
              <a:rPr lang="en-IE" dirty="0">
                <a:solidFill>
                  <a:srgbClr val="222222"/>
                </a:solidFill>
                <a:latin typeface="Consolas" panose="020B0609020204030204" pitchFamily="49" charset="0"/>
              </a:rPr>
              <a:t> = </a:t>
            </a:r>
            <a:r>
              <a:rPr lang="en-IE" dirty="0" err="1">
                <a:solidFill>
                  <a:srgbClr val="222222"/>
                </a:solidFill>
                <a:latin typeface="Consolas" panose="020B0609020204030204" pitchFamily="49" charset="0"/>
              </a:rPr>
              <a:t>AdaptiveTextAlign.Right</a:t>
            </a:r>
            <a:r>
              <a:rPr lang="en-IE" dirty="0">
                <a:solidFill>
                  <a:srgbClr val="222222"/>
                </a:solidFill>
                <a:latin typeface="Consolas" panose="020B0609020204030204" pitchFamily="49" charset="0"/>
              </a:rPr>
              <a:t> }, </a:t>
            </a:r>
          </a:p>
          <a:p>
            <a:r>
              <a:rPr lang="en-IE" dirty="0">
                <a:solidFill>
                  <a:srgbClr val="222222"/>
                </a:solidFill>
                <a:latin typeface="Consolas" panose="020B0609020204030204" pitchFamily="49" charset="0"/>
              </a:rPr>
              <a:t>						</a:t>
            </a:r>
            <a:r>
              <a:rPr lang="en-IE" dirty="0">
                <a:solidFill>
                  <a:srgbClr val="0101FD"/>
                </a:solidFill>
                <a:latin typeface="Consolas" panose="020B0609020204030204" pitchFamily="49" charset="0"/>
              </a:rPr>
              <a:t>new</a:t>
            </a:r>
            <a:r>
              <a:rPr lang="en-IE" dirty="0">
                <a:solidFill>
                  <a:srgbClr val="222222"/>
                </a:solidFill>
                <a:latin typeface="Consolas" panose="020B0609020204030204" pitchFamily="49" charset="0"/>
              </a:rPr>
              <a:t> </a:t>
            </a:r>
            <a:r>
              <a:rPr lang="en-IE" dirty="0" err="1">
                <a:solidFill>
                  <a:srgbClr val="222222"/>
                </a:solidFill>
                <a:latin typeface="Consolas" panose="020B0609020204030204" pitchFamily="49" charset="0"/>
              </a:rPr>
              <a:t>AdaptiveText</a:t>
            </a:r>
            <a:r>
              <a:rPr lang="en-IE" dirty="0">
                <a:solidFill>
                  <a:srgbClr val="222222"/>
                </a:solidFill>
                <a:latin typeface="Consolas" panose="020B0609020204030204" pitchFamily="49" charset="0"/>
              </a:rPr>
              <a:t>() { Text = </a:t>
            </a:r>
            <a:r>
              <a:rPr lang="en-IE" dirty="0">
                <a:solidFill>
                  <a:srgbClr val="A31515"/>
                </a:solidFill>
                <a:latin typeface="Consolas" panose="020B0609020204030204" pitchFamily="49" charset="0"/>
              </a:rPr>
              <a:t>"Bellevue, WA 98008"</a:t>
            </a:r>
            <a:r>
              <a:rPr lang="en-IE" dirty="0">
                <a:solidFill>
                  <a:srgbClr val="222222"/>
                </a:solidFill>
                <a:latin typeface="Consolas" panose="020B0609020204030204" pitchFamily="49" charset="0"/>
              </a:rPr>
              <a:t>, </a:t>
            </a:r>
          </a:p>
          <a:p>
            <a:r>
              <a:rPr lang="en-IE" dirty="0">
                <a:solidFill>
                  <a:srgbClr val="222222"/>
                </a:solidFill>
                <a:latin typeface="Consolas" panose="020B0609020204030204" pitchFamily="49" charset="0"/>
              </a:rPr>
              <a:t>										</a:t>
            </a:r>
            <a:r>
              <a:rPr lang="en-IE" dirty="0" err="1">
                <a:solidFill>
                  <a:srgbClr val="222222"/>
                </a:solidFill>
                <a:latin typeface="Consolas" panose="020B0609020204030204" pitchFamily="49" charset="0"/>
              </a:rPr>
              <a:t>HintStyle</a:t>
            </a:r>
            <a:r>
              <a:rPr lang="en-IE" dirty="0">
                <a:solidFill>
                  <a:srgbClr val="222222"/>
                </a:solidFill>
                <a:latin typeface="Consolas" panose="020B0609020204030204" pitchFamily="49" charset="0"/>
              </a:rPr>
              <a:t> = </a:t>
            </a:r>
            <a:r>
              <a:rPr lang="en-IE" dirty="0" err="1">
                <a:solidFill>
                  <a:srgbClr val="222222"/>
                </a:solidFill>
                <a:latin typeface="Consolas" panose="020B0609020204030204" pitchFamily="49" charset="0"/>
              </a:rPr>
              <a:t>AdaptiveTextStyle.CaptionSubtle</a:t>
            </a:r>
            <a:r>
              <a:rPr lang="en-IE" dirty="0">
                <a:solidFill>
                  <a:srgbClr val="222222"/>
                </a:solidFill>
                <a:latin typeface="Consolas" panose="020B0609020204030204" pitchFamily="49" charset="0"/>
              </a:rPr>
              <a:t>, </a:t>
            </a:r>
          </a:p>
          <a:p>
            <a:r>
              <a:rPr lang="en-IE" dirty="0">
                <a:solidFill>
                  <a:srgbClr val="222222"/>
                </a:solidFill>
                <a:latin typeface="Consolas" panose="020B0609020204030204" pitchFamily="49" charset="0"/>
              </a:rPr>
              <a:t>										</a:t>
            </a:r>
            <a:r>
              <a:rPr lang="en-IE" dirty="0" err="1">
                <a:solidFill>
                  <a:srgbClr val="222222"/>
                </a:solidFill>
                <a:latin typeface="Consolas" panose="020B0609020204030204" pitchFamily="49" charset="0"/>
              </a:rPr>
              <a:t>HintAlign</a:t>
            </a:r>
            <a:r>
              <a:rPr lang="en-IE" dirty="0">
                <a:solidFill>
                  <a:srgbClr val="222222"/>
                </a:solidFill>
                <a:latin typeface="Consolas" panose="020B0609020204030204" pitchFamily="49" charset="0"/>
              </a:rPr>
              <a:t> = </a:t>
            </a:r>
            <a:r>
              <a:rPr lang="en-IE" dirty="0" err="1">
                <a:solidFill>
                  <a:srgbClr val="222222"/>
                </a:solidFill>
                <a:latin typeface="Consolas" panose="020B0609020204030204" pitchFamily="49" charset="0"/>
              </a:rPr>
              <a:t>AdaptiveTextAlign.Right</a:t>
            </a:r>
            <a:r>
              <a:rPr lang="en-IE" dirty="0">
                <a:solidFill>
                  <a:srgbClr val="222222"/>
                </a:solidFill>
                <a:latin typeface="Consolas" panose="020B0609020204030204" pitchFamily="49" charset="0"/>
              </a:rPr>
              <a:t> } </a:t>
            </a:r>
          </a:p>
          <a:p>
            <a:r>
              <a:rPr lang="en-IE" dirty="0">
                <a:solidFill>
                  <a:srgbClr val="222222"/>
                </a:solidFill>
                <a:latin typeface="Consolas" panose="020B0609020204030204" pitchFamily="49" charset="0"/>
              </a:rPr>
              <a:t>					} </a:t>
            </a:r>
          </a:p>
          <a:p>
            <a:r>
              <a:rPr lang="en-IE" dirty="0">
                <a:solidFill>
                  <a:srgbClr val="222222"/>
                </a:solidFill>
                <a:latin typeface="Consolas" panose="020B0609020204030204" pitchFamily="49" charset="0"/>
              </a:rPr>
              <a:t>				} </a:t>
            </a:r>
          </a:p>
          <a:p>
            <a:r>
              <a:rPr lang="en-IE" dirty="0">
                <a:solidFill>
                  <a:srgbClr val="222222"/>
                </a:solidFill>
                <a:latin typeface="Consolas" panose="020B0609020204030204" pitchFamily="49" charset="0"/>
              </a:rPr>
              <a:t>			} </a:t>
            </a:r>
          </a:p>
          <a:p>
            <a:r>
              <a:rPr lang="en-IE" dirty="0">
                <a:solidFill>
                  <a:srgbClr val="222222"/>
                </a:solidFill>
                <a:latin typeface="Consolas" panose="020B0609020204030204" pitchFamily="49" charset="0"/>
              </a:rPr>
              <a:t>		} }  }</a:t>
            </a:r>
            <a:endParaRPr lang="en-IE" dirty="0"/>
          </a:p>
        </p:txBody>
      </p:sp>
    </p:spTree>
    <p:extLst>
      <p:ext uri="{BB962C8B-B14F-4D97-AF65-F5344CB8AC3E}">
        <p14:creationId xmlns:p14="http://schemas.microsoft.com/office/powerpoint/2010/main" val="4235419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FD82D-26FD-4566-A008-C990E2CD8394}"/>
              </a:ext>
            </a:extLst>
          </p:cNvPr>
          <p:cNvSpPr>
            <a:spLocks noGrp="1"/>
          </p:cNvSpPr>
          <p:nvPr>
            <p:ph type="title"/>
          </p:nvPr>
        </p:nvSpPr>
        <p:spPr/>
        <p:txBody>
          <a:bodyPr/>
          <a:lstStyle/>
          <a:p>
            <a:r>
              <a:rPr lang="en-US" dirty="0"/>
              <a:t>Input and Buttons</a:t>
            </a:r>
            <a:endParaRPr lang="en-IE" dirty="0"/>
          </a:p>
        </p:txBody>
      </p:sp>
      <p:sp>
        <p:nvSpPr>
          <p:cNvPr id="3" name="Content Placeholder 2">
            <a:extLst>
              <a:ext uri="{FF2B5EF4-FFF2-40B4-BE49-F238E27FC236}">
                <a16:creationId xmlns:a16="http://schemas.microsoft.com/office/drawing/2014/main" id="{DA943008-F408-4321-909A-C31BAD25764C}"/>
              </a:ext>
            </a:extLst>
          </p:cNvPr>
          <p:cNvSpPr>
            <a:spLocks noGrp="1"/>
          </p:cNvSpPr>
          <p:nvPr>
            <p:ph idx="1"/>
          </p:nvPr>
        </p:nvSpPr>
        <p:spPr/>
        <p:txBody>
          <a:bodyPr/>
          <a:lstStyle/>
          <a:p>
            <a:r>
              <a:rPr lang="en-US" dirty="0"/>
              <a:t>Can provide a text box for input and buttons to respond with</a:t>
            </a:r>
            <a:r>
              <a:rPr lang="en-US" baseline="0" dirty="0"/>
              <a:t> on the toast</a:t>
            </a:r>
          </a:p>
          <a:p>
            <a:r>
              <a:rPr lang="en-US" baseline="0" dirty="0"/>
              <a:t>In a messaging scenario, allows for quick response</a:t>
            </a:r>
          </a:p>
          <a:p>
            <a:pPr lvl="1"/>
            <a:r>
              <a:rPr lang="en-US" dirty="0"/>
              <a:t>Reference the text input id to put the button beside it</a:t>
            </a:r>
          </a:p>
          <a:p>
            <a:pPr lvl="1"/>
            <a:endParaRPr lang="en-US" dirty="0"/>
          </a:p>
          <a:p>
            <a:pPr lvl="0"/>
            <a:r>
              <a:rPr lang="en-US" dirty="0"/>
              <a:t>This is part of the Action property in the xml</a:t>
            </a:r>
          </a:p>
          <a:p>
            <a:pPr lvl="1"/>
            <a:r>
              <a:rPr lang="en-US" dirty="0"/>
              <a:t>Can have</a:t>
            </a:r>
            <a:r>
              <a:rPr lang="en-US" baseline="0" dirty="0"/>
              <a:t> one of multiple inputs available to the user</a:t>
            </a:r>
          </a:p>
          <a:p>
            <a:pPr lvl="1"/>
            <a:r>
              <a:rPr lang="en-US" baseline="0" dirty="0"/>
              <a:t>For example: reply button or a video call button</a:t>
            </a:r>
            <a:endParaRPr lang="en-US" dirty="0"/>
          </a:p>
          <a:p>
            <a:pPr lvl="0"/>
            <a:r>
              <a:rPr lang="en-US" dirty="0"/>
              <a:t>Code provided</a:t>
            </a:r>
          </a:p>
        </p:txBody>
      </p:sp>
      <p:sp>
        <p:nvSpPr>
          <p:cNvPr id="4" name="Footer Placeholder 3">
            <a:extLst>
              <a:ext uri="{FF2B5EF4-FFF2-40B4-BE49-F238E27FC236}">
                <a16:creationId xmlns:a16="http://schemas.microsoft.com/office/drawing/2014/main" id="{48E4887F-57CF-4CCB-A7CE-FFECEC39B616}"/>
              </a:ext>
            </a:extLst>
          </p:cNvPr>
          <p:cNvSpPr>
            <a:spLocks noGrp="1"/>
          </p:cNvSpPr>
          <p:nvPr>
            <p:ph type="ftr" sz="quarter" idx="11"/>
          </p:nvPr>
        </p:nvSpPr>
        <p:spPr/>
        <p:txBody>
          <a:bodyPr/>
          <a:lstStyle/>
          <a:p>
            <a:r>
              <a:rPr lang="en-IE"/>
              <a:t>Notifications</a:t>
            </a:r>
          </a:p>
        </p:txBody>
      </p:sp>
      <p:sp>
        <p:nvSpPr>
          <p:cNvPr id="5" name="Slide Number Placeholder 4">
            <a:extLst>
              <a:ext uri="{FF2B5EF4-FFF2-40B4-BE49-F238E27FC236}">
                <a16:creationId xmlns:a16="http://schemas.microsoft.com/office/drawing/2014/main" id="{CF3BB302-3C93-4F3F-92E6-A180F0F93F0A}"/>
              </a:ext>
            </a:extLst>
          </p:cNvPr>
          <p:cNvSpPr>
            <a:spLocks noGrp="1"/>
          </p:cNvSpPr>
          <p:nvPr>
            <p:ph type="sldNum" sz="quarter" idx="12"/>
          </p:nvPr>
        </p:nvSpPr>
        <p:spPr/>
        <p:txBody>
          <a:bodyPr/>
          <a:lstStyle/>
          <a:p>
            <a:fld id="{2B1D4BB7-46E1-4E7D-9F0A-5285263BF98F}" type="slidenum">
              <a:rPr lang="en-IE" smtClean="0"/>
              <a:t>14</a:t>
            </a:fld>
            <a:endParaRPr lang="en-IE"/>
          </a:p>
        </p:txBody>
      </p:sp>
      <p:pic>
        <p:nvPicPr>
          <p:cNvPr id="6" name="Picture 5">
            <a:extLst>
              <a:ext uri="{FF2B5EF4-FFF2-40B4-BE49-F238E27FC236}">
                <a16:creationId xmlns:a16="http://schemas.microsoft.com/office/drawing/2014/main" id="{04996026-F2FD-4839-8EC8-0037A416F858}"/>
              </a:ext>
            </a:extLst>
          </p:cNvPr>
          <p:cNvPicPr>
            <a:picLocks noChangeAspect="1"/>
          </p:cNvPicPr>
          <p:nvPr/>
        </p:nvPicPr>
        <p:blipFill>
          <a:blip r:embed="rId2"/>
          <a:stretch>
            <a:fillRect/>
          </a:stretch>
        </p:blipFill>
        <p:spPr>
          <a:xfrm>
            <a:off x="8288482" y="2757686"/>
            <a:ext cx="3429000" cy="1171575"/>
          </a:xfrm>
          <a:prstGeom prst="rect">
            <a:avLst/>
          </a:prstGeom>
        </p:spPr>
      </p:pic>
    </p:spTree>
    <p:extLst>
      <p:ext uri="{BB962C8B-B14F-4D97-AF65-F5344CB8AC3E}">
        <p14:creationId xmlns:p14="http://schemas.microsoft.com/office/powerpoint/2010/main" val="260958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13B6D-FC89-4337-9FA7-0D3B7B91E933}"/>
              </a:ext>
            </a:extLst>
          </p:cNvPr>
          <p:cNvSpPr>
            <a:spLocks noGrp="1"/>
          </p:cNvSpPr>
          <p:nvPr>
            <p:ph type="title"/>
          </p:nvPr>
        </p:nvSpPr>
        <p:spPr/>
        <p:txBody>
          <a:bodyPr/>
          <a:lstStyle/>
          <a:p>
            <a:endParaRPr lang="en-IE" dirty="0"/>
          </a:p>
        </p:txBody>
      </p:sp>
      <p:sp>
        <p:nvSpPr>
          <p:cNvPr id="4" name="Footer Placeholder 3">
            <a:extLst>
              <a:ext uri="{FF2B5EF4-FFF2-40B4-BE49-F238E27FC236}">
                <a16:creationId xmlns:a16="http://schemas.microsoft.com/office/drawing/2014/main" id="{31AEFD94-44C1-4734-ABE3-6D64B4A605B0}"/>
              </a:ext>
            </a:extLst>
          </p:cNvPr>
          <p:cNvSpPr>
            <a:spLocks noGrp="1"/>
          </p:cNvSpPr>
          <p:nvPr>
            <p:ph type="ftr" sz="quarter" idx="11"/>
          </p:nvPr>
        </p:nvSpPr>
        <p:spPr/>
        <p:txBody>
          <a:bodyPr/>
          <a:lstStyle/>
          <a:p>
            <a:r>
              <a:rPr lang="en-IE"/>
              <a:t>Notifications</a:t>
            </a:r>
          </a:p>
        </p:txBody>
      </p:sp>
      <p:sp>
        <p:nvSpPr>
          <p:cNvPr id="5" name="Slide Number Placeholder 4">
            <a:extLst>
              <a:ext uri="{FF2B5EF4-FFF2-40B4-BE49-F238E27FC236}">
                <a16:creationId xmlns:a16="http://schemas.microsoft.com/office/drawing/2014/main" id="{3004A18F-2853-4327-B2F3-5CE3CE8722B4}"/>
              </a:ext>
            </a:extLst>
          </p:cNvPr>
          <p:cNvSpPr>
            <a:spLocks noGrp="1"/>
          </p:cNvSpPr>
          <p:nvPr>
            <p:ph type="sldNum" sz="quarter" idx="12"/>
          </p:nvPr>
        </p:nvSpPr>
        <p:spPr/>
        <p:txBody>
          <a:bodyPr/>
          <a:lstStyle/>
          <a:p>
            <a:fld id="{2B1D4BB7-46E1-4E7D-9F0A-5285263BF98F}" type="slidenum">
              <a:rPr lang="en-IE" smtClean="0"/>
              <a:t>15</a:t>
            </a:fld>
            <a:endParaRPr lang="en-IE"/>
          </a:p>
        </p:txBody>
      </p:sp>
      <p:sp>
        <p:nvSpPr>
          <p:cNvPr id="6" name="Rectangle 5">
            <a:extLst>
              <a:ext uri="{FF2B5EF4-FFF2-40B4-BE49-F238E27FC236}">
                <a16:creationId xmlns:a16="http://schemas.microsoft.com/office/drawing/2014/main" id="{1012E376-A7BA-41D0-9F8D-B724FE5E5365}"/>
              </a:ext>
            </a:extLst>
          </p:cNvPr>
          <p:cNvSpPr/>
          <p:nvPr/>
        </p:nvSpPr>
        <p:spPr>
          <a:xfrm>
            <a:off x="1371600" y="1577380"/>
            <a:ext cx="9347200" cy="5078313"/>
          </a:xfrm>
          <a:prstGeom prst="rect">
            <a:avLst/>
          </a:prstGeom>
        </p:spPr>
        <p:txBody>
          <a:bodyPr wrap="square">
            <a:spAutoFit/>
          </a:bodyPr>
          <a:lstStyle/>
          <a:p>
            <a:r>
              <a:rPr lang="en-IE" dirty="0" err="1">
                <a:solidFill>
                  <a:srgbClr val="222222"/>
                </a:solidFill>
                <a:latin typeface="Consolas" panose="020B0609020204030204" pitchFamily="49" charset="0"/>
              </a:rPr>
              <a:t>ToastContent</a:t>
            </a:r>
            <a:r>
              <a:rPr lang="en-IE" dirty="0">
                <a:solidFill>
                  <a:srgbClr val="222222"/>
                </a:solidFill>
                <a:latin typeface="Consolas" panose="020B0609020204030204" pitchFamily="49" charset="0"/>
              </a:rPr>
              <a:t> content = </a:t>
            </a:r>
            <a:r>
              <a:rPr lang="en-IE" dirty="0">
                <a:solidFill>
                  <a:srgbClr val="0101FD"/>
                </a:solidFill>
                <a:latin typeface="Consolas" panose="020B0609020204030204" pitchFamily="49" charset="0"/>
              </a:rPr>
              <a:t>new</a:t>
            </a:r>
            <a:r>
              <a:rPr lang="en-IE" dirty="0">
                <a:solidFill>
                  <a:srgbClr val="222222"/>
                </a:solidFill>
                <a:latin typeface="Consolas" panose="020B0609020204030204" pitchFamily="49" charset="0"/>
              </a:rPr>
              <a:t> </a:t>
            </a:r>
            <a:r>
              <a:rPr lang="en-IE" dirty="0" err="1">
                <a:solidFill>
                  <a:srgbClr val="222222"/>
                </a:solidFill>
                <a:latin typeface="Consolas" panose="020B0609020204030204" pitchFamily="49" charset="0"/>
              </a:rPr>
              <a:t>ToastContent</a:t>
            </a:r>
            <a:r>
              <a:rPr lang="en-IE" dirty="0">
                <a:solidFill>
                  <a:srgbClr val="222222"/>
                </a:solidFill>
                <a:latin typeface="Consolas" panose="020B0609020204030204" pitchFamily="49" charset="0"/>
              </a:rPr>
              <a:t>() { ... </a:t>
            </a:r>
          </a:p>
          <a:p>
            <a:endParaRPr lang="en-IE" dirty="0">
              <a:solidFill>
                <a:srgbClr val="222222"/>
              </a:solidFill>
              <a:latin typeface="Consolas" panose="020B0609020204030204" pitchFamily="49" charset="0"/>
            </a:endParaRPr>
          </a:p>
          <a:p>
            <a:r>
              <a:rPr lang="en-IE" dirty="0">
                <a:solidFill>
                  <a:srgbClr val="222222"/>
                </a:solidFill>
                <a:latin typeface="Consolas" panose="020B0609020204030204" pitchFamily="49" charset="0"/>
              </a:rPr>
              <a:t>	Actions = </a:t>
            </a:r>
            <a:r>
              <a:rPr lang="en-IE" dirty="0">
                <a:solidFill>
                  <a:srgbClr val="0101FD"/>
                </a:solidFill>
                <a:latin typeface="Consolas" panose="020B0609020204030204" pitchFamily="49" charset="0"/>
              </a:rPr>
              <a:t>new</a:t>
            </a:r>
            <a:r>
              <a:rPr lang="en-IE" dirty="0">
                <a:solidFill>
                  <a:srgbClr val="222222"/>
                </a:solidFill>
                <a:latin typeface="Consolas" panose="020B0609020204030204" pitchFamily="49" charset="0"/>
              </a:rPr>
              <a:t> </a:t>
            </a:r>
            <a:r>
              <a:rPr lang="en-IE" dirty="0" err="1">
                <a:solidFill>
                  <a:srgbClr val="222222"/>
                </a:solidFill>
                <a:latin typeface="Consolas" panose="020B0609020204030204" pitchFamily="49" charset="0"/>
              </a:rPr>
              <a:t>ToastActionsCustom</a:t>
            </a:r>
            <a:r>
              <a:rPr lang="en-IE" dirty="0">
                <a:solidFill>
                  <a:srgbClr val="222222"/>
                </a:solidFill>
                <a:latin typeface="Consolas" panose="020B0609020204030204" pitchFamily="49" charset="0"/>
              </a:rPr>
              <a:t>() { </a:t>
            </a:r>
          </a:p>
          <a:p>
            <a:r>
              <a:rPr lang="en-IE" dirty="0">
                <a:solidFill>
                  <a:srgbClr val="222222"/>
                </a:solidFill>
                <a:latin typeface="Consolas" panose="020B0609020204030204" pitchFamily="49" charset="0"/>
              </a:rPr>
              <a:t>		Inputs = { </a:t>
            </a:r>
          </a:p>
          <a:p>
            <a:r>
              <a:rPr lang="en-IE" dirty="0">
                <a:solidFill>
                  <a:srgbClr val="222222"/>
                </a:solidFill>
                <a:latin typeface="Consolas" panose="020B0609020204030204" pitchFamily="49" charset="0"/>
              </a:rPr>
              <a:t>			</a:t>
            </a:r>
            <a:r>
              <a:rPr lang="en-IE" dirty="0">
                <a:solidFill>
                  <a:srgbClr val="0101FD"/>
                </a:solidFill>
                <a:latin typeface="Consolas" panose="020B0609020204030204" pitchFamily="49" charset="0"/>
              </a:rPr>
              <a:t>new</a:t>
            </a:r>
            <a:r>
              <a:rPr lang="en-IE" dirty="0">
                <a:solidFill>
                  <a:srgbClr val="222222"/>
                </a:solidFill>
                <a:latin typeface="Consolas" panose="020B0609020204030204" pitchFamily="49" charset="0"/>
              </a:rPr>
              <a:t> </a:t>
            </a:r>
            <a:r>
              <a:rPr lang="en-IE" dirty="0" err="1">
                <a:solidFill>
                  <a:srgbClr val="222222"/>
                </a:solidFill>
                <a:latin typeface="Consolas" panose="020B0609020204030204" pitchFamily="49" charset="0"/>
              </a:rPr>
              <a:t>ToastTextBox</a:t>
            </a:r>
            <a:r>
              <a:rPr lang="en-IE" dirty="0">
                <a:solidFill>
                  <a:srgbClr val="222222"/>
                </a:solidFill>
                <a:latin typeface="Consolas" panose="020B0609020204030204" pitchFamily="49" charset="0"/>
              </a:rPr>
              <a:t>(</a:t>
            </a:r>
            <a:r>
              <a:rPr lang="en-IE" dirty="0">
                <a:solidFill>
                  <a:srgbClr val="A31515"/>
                </a:solidFill>
                <a:latin typeface="Consolas" panose="020B0609020204030204" pitchFamily="49" charset="0"/>
              </a:rPr>
              <a:t>"</a:t>
            </a:r>
            <a:r>
              <a:rPr lang="en-IE" dirty="0" err="1">
                <a:solidFill>
                  <a:srgbClr val="A31515"/>
                </a:solidFill>
                <a:latin typeface="Consolas" panose="020B0609020204030204" pitchFamily="49" charset="0"/>
              </a:rPr>
              <a:t>tbReply</a:t>
            </a:r>
            <a:r>
              <a:rPr lang="en-IE" dirty="0">
                <a:solidFill>
                  <a:srgbClr val="A31515"/>
                </a:solidFill>
                <a:latin typeface="Consolas" panose="020B0609020204030204" pitchFamily="49" charset="0"/>
              </a:rPr>
              <a:t>"</a:t>
            </a:r>
            <a:r>
              <a:rPr lang="en-IE" dirty="0">
                <a:solidFill>
                  <a:srgbClr val="222222"/>
                </a:solidFill>
                <a:latin typeface="Consolas" panose="020B0609020204030204" pitchFamily="49" charset="0"/>
              </a:rPr>
              <a:t>) { </a:t>
            </a:r>
          </a:p>
          <a:p>
            <a:r>
              <a:rPr lang="en-IE" dirty="0">
                <a:solidFill>
                  <a:srgbClr val="222222"/>
                </a:solidFill>
                <a:latin typeface="Consolas" panose="020B0609020204030204" pitchFamily="49" charset="0"/>
              </a:rPr>
              <a:t>				</a:t>
            </a:r>
            <a:r>
              <a:rPr lang="en-IE" dirty="0" err="1">
                <a:solidFill>
                  <a:srgbClr val="222222"/>
                </a:solidFill>
                <a:latin typeface="Consolas" panose="020B0609020204030204" pitchFamily="49" charset="0"/>
              </a:rPr>
              <a:t>PlaceholderContent</a:t>
            </a:r>
            <a:r>
              <a:rPr lang="en-IE" dirty="0">
                <a:solidFill>
                  <a:srgbClr val="222222"/>
                </a:solidFill>
                <a:latin typeface="Consolas" panose="020B0609020204030204" pitchFamily="49" charset="0"/>
              </a:rPr>
              <a:t> = </a:t>
            </a:r>
            <a:r>
              <a:rPr lang="en-IE" dirty="0">
                <a:solidFill>
                  <a:srgbClr val="A31515"/>
                </a:solidFill>
                <a:latin typeface="Consolas" panose="020B0609020204030204" pitchFamily="49" charset="0"/>
              </a:rPr>
              <a:t>"Type a reply"</a:t>
            </a:r>
            <a:r>
              <a:rPr lang="en-IE" dirty="0">
                <a:solidFill>
                  <a:srgbClr val="222222"/>
                </a:solidFill>
                <a:latin typeface="Consolas" panose="020B0609020204030204" pitchFamily="49" charset="0"/>
              </a:rPr>
              <a:t> } </a:t>
            </a:r>
          </a:p>
          <a:p>
            <a:r>
              <a:rPr lang="en-IE" dirty="0">
                <a:solidFill>
                  <a:srgbClr val="222222"/>
                </a:solidFill>
                <a:latin typeface="Consolas" panose="020B0609020204030204" pitchFamily="49" charset="0"/>
              </a:rPr>
              <a:t>		}, </a:t>
            </a:r>
          </a:p>
          <a:p>
            <a:r>
              <a:rPr lang="en-IE" dirty="0">
                <a:solidFill>
                  <a:srgbClr val="222222"/>
                </a:solidFill>
                <a:latin typeface="Consolas" panose="020B0609020204030204" pitchFamily="49" charset="0"/>
              </a:rPr>
              <a:t>		Buttons = { </a:t>
            </a:r>
          </a:p>
          <a:p>
            <a:r>
              <a:rPr lang="en-IE" dirty="0">
                <a:solidFill>
                  <a:srgbClr val="222222"/>
                </a:solidFill>
                <a:latin typeface="Consolas" panose="020B0609020204030204" pitchFamily="49" charset="0"/>
              </a:rPr>
              <a:t>			</a:t>
            </a:r>
            <a:r>
              <a:rPr lang="en-IE" dirty="0">
                <a:solidFill>
                  <a:srgbClr val="0101FD"/>
                </a:solidFill>
                <a:latin typeface="Consolas" panose="020B0609020204030204" pitchFamily="49" charset="0"/>
              </a:rPr>
              <a:t>new</a:t>
            </a:r>
            <a:r>
              <a:rPr lang="en-IE" dirty="0">
                <a:solidFill>
                  <a:srgbClr val="222222"/>
                </a:solidFill>
                <a:latin typeface="Consolas" panose="020B0609020204030204" pitchFamily="49" charset="0"/>
              </a:rPr>
              <a:t> </a:t>
            </a:r>
            <a:r>
              <a:rPr lang="en-IE" dirty="0" err="1">
                <a:solidFill>
                  <a:srgbClr val="222222"/>
                </a:solidFill>
                <a:latin typeface="Consolas" panose="020B0609020204030204" pitchFamily="49" charset="0"/>
              </a:rPr>
              <a:t>ToastButton</a:t>
            </a:r>
            <a:r>
              <a:rPr lang="en-IE" dirty="0">
                <a:solidFill>
                  <a:srgbClr val="222222"/>
                </a:solidFill>
                <a:latin typeface="Consolas" panose="020B0609020204030204" pitchFamily="49" charset="0"/>
              </a:rPr>
              <a:t>(</a:t>
            </a:r>
            <a:r>
              <a:rPr lang="en-IE" dirty="0">
                <a:solidFill>
                  <a:srgbClr val="A31515"/>
                </a:solidFill>
                <a:latin typeface="Consolas" panose="020B0609020204030204" pitchFamily="49" charset="0"/>
              </a:rPr>
              <a:t>"Reply"</a:t>
            </a:r>
            <a:r>
              <a:rPr lang="en-IE" dirty="0">
                <a:solidFill>
                  <a:srgbClr val="222222"/>
                </a:solidFill>
                <a:latin typeface="Consolas" panose="020B0609020204030204" pitchFamily="49" charset="0"/>
              </a:rPr>
              <a:t>, </a:t>
            </a:r>
            <a:r>
              <a:rPr lang="en-IE" dirty="0">
                <a:solidFill>
                  <a:srgbClr val="A31515"/>
                </a:solidFill>
                <a:latin typeface="Consolas" panose="020B0609020204030204" pitchFamily="49" charset="0"/>
              </a:rPr>
              <a:t>"action=</a:t>
            </a:r>
            <a:r>
              <a:rPr lang="en-IE" dirty="0" err="1">
                <a:solidFill>
                  <a:srgbClr val="A31515"/>
                </a:solidFill>
                <a:latin typeface="Consolas" panose="020B0609020204030204" pitchFamily="49" charset="0"/>
              </a:rPr>
              <a:t>reply&amp;convId</a:t>
            </a:r>
            <a:r>
              <a:rPr lang="en-IE" dirty="0">
                <a:solidFill>
                  <a:srgbClr val="A31515"/>
                </a:solidFill>
                <a:latin typeface="Consolas" panose="020B0609020204030204" pitchFamily="49" charset="0"/>
              </a:rPr>
              <a:t>=9318"</a:t>
            </a:r>
            <a:r>
              <a:rPr lang="en-IE" dirty="0">
                <a:solidFill>
                  <a:srgbClr val="222222"/>
                </a:solidFill>
                <a:latin typeface="Consolas" panose="020B0609020204030204" pitchFamily="49" charset="0"/>
              </a:rPr>
              <a:t>) { </a:t>
            </a:r>
          </a:p>
          <a:p>
            <a:r>
              <a:rPr lang="en-IE" dirty="0">
                <a:solidFill>
                  <a:srgbClr val="222222"/>
                </a:solidFill>
                <a:latin typeface="Consolas" panose="020B0609020204030204" pitchFamily="49" charset="0"/>
              </a:rPr>
              <a:t>				</a:t>
            </a:r>
            <a:r>
              <a:rPr lang="en-IE" dirty="0" err="1">
                <a:solidFill>
                  <a:srgbClr val="222222"/>
                </a:solidFill>
                <a:latin typeface="Consolas" panose="020B0609020204030204" pitchFamily="49" charset="0"/>
              </a:rPr>
              <a:t>ActivationType</a:t>
            </a:r>
            <a:r>
              <a:rPr lang="en-IE" dirty="0">
                <a:solidFill>
                  <a:srgbClr val="222222"/>
                </a:solidFill>
                <a:latin typeface="Consolas" panose="020B0609020204030204" pitchFamily="49" charset="0"/>
              </a:rPr>
              <a:t> = </a:t>
            </a:r>
            <a:r>
              <a:rPr lang="en-IE" dirty="0" err="1">
                <a:solidFill>
                  <a:srgbClr val="222222"/>
                </a:solidFill>
                <a:latin typeface="Consolas" panose="020B0609020204030204" pitchFamily="49" charset="0"/>
              </a:rPr>
              <a:t>ToastActivationType.Background</a:t>
            </a:r>
            <a:r>
              <a:rPr lang="en-IE" dirty="0">
                <a:solidFill>
                  <a:srgbClr val="222222"/>
                </a:solidFill>
                <a:latin typeface="Consolas" panose="020B0609020204030204" pitchFamily="49" charset="0"/>
              </a:rPr>
              <a:t>, </a:t>
            </a:r>
          </a:p>
          <a:p>
            <a:endParaRPr lang="en-IE" dirty="0">
              <a:solidFill>
                <a:srgbClr val="222222"/>
              </a:solidFill>
              <a:latin typeface="Consolas" panose="020B0609020204030204" pitchFamily="49" charset="0"/>
            </a:endParaRPr>
          </a:p>
          <a:p>
            <a:r>
              <a:rPr lang="en-IE" dirty="0">
                <a:solidFill>
                  <a:srgbClr val="222222"/>
                </a:solidFill>
                <a:latin typeface="Consolas" panose="020B0609020204030204" pitchFamily="49" charset="0"/>
              </a:rPr>
              <a:t>				</a:t>
            </a:r>
            <a:r>
              <a:rPr lang="en-IE" dirty="0">
                <a:solidFill>
                  <a:srgbClr val="008000"/>
                </a:solidFill>
                <a:latin typeface="Consolas" panose="020B0609020204030204" pitchFamily="49" charset="0"/>
              </a:rPr>
              <a:t>// To place the button next to the text box,</a:t>
            </a:r>
            <a:r>
              <a:rPr lang="en-IE" dirty="0">
                <a:solidFill>
                  <a:srgbClr val="222222"/>
                </a:solidFill>
                <a:latin typeface="Consolas" panose="020B0609020204030204" pitchFamily="49" charset="0"/>
              </a:rPr>
              <a:t> </a:t>
            </a:r>
          </a:p>
          <a:p>
            <a:r>
              <a:rPr lang="en-IE" dirty="0">
                <a:solidFill>
                  <a:srgbClr val="222222"/>
                </a:solidFill>
                <a:latin typeface="Consolas" panose="020B0609020204030204" pitchFamily="49" charset="0"/>
              </a:rPr>
              <a:t>				</a:t>
            </a:r>
            <a:r>
              <a:rPr lang="en-IE" dirty="0">
                <a:solidFill>
                  <a:srgbClr val="008000"/>
                </a:solidFill>
                <a:latin typeface="Consolas" panose="020B0609020204030204" pitchFamily="49" charset="0"/>
              </a:rPr>
              <a:t>// reference the text box's Id and provide an image</a:t>
            </a:r>
            <a:r>
              <a:rPr lang="en-IE" dirty="0">
                <a:solidFill>
                  <a:srgbClr val="222222"/>
                </a:solidFill>
                <a:latin typeface="Consolas" panose="020B0609020204030204" pitchFamily="49" charset="0"/>
              </a:rPr>
              <a:t> </a:t>
            </a:r>
          </a:p>
          <a:p>
            <a:r>
              <a:rPr lang="en-IE" dirty="0">
                <a:solidFill>
                  <a:srgbClr val="222222"/>
                </a:solidFill>
                <a:latin typeface="Consolas" panose="020B0609020204030204" pitchFamily="49" charset="0"/>
              </a:rPr>
              <a:t>				</a:t>
            </a:r>
            <a:r>
              <a:rPr lang="en-IE" dirty="0" err="1">
                <a:solidFill>
                  <a:srgbClr val="222222"/>
                </a:solidFill>
                <a:latin typeface="Consolas" panose="020B0609020204030204" pitchFamily="49" charset="0"/>
              </a:rPr>
              <a:t>TextBoxId</a:t>
            </a:r>
            <a:r>
              <a:rPr lang="en-IE" dirty="0">
                <a:solidFill>
                  <a:srgbClr val="222222"/>
                </a:solidFill>
                <a:latin typeface="Consolas" panose="020B0609020204030204" pitchFamily="49" charset="0"/>
              </a:rPr>
              <a:t> = </a:t>
            </a:r>
            <a:r>
              <a:rPr lang="en-IE" dirty="0">
                <a:solidFill>
                  <a:srgbClr val="A31515"/>
                </a:solidFill>
                <a:latin typeface="Consolas" panose="020B0609020204030204" pitchFamily="49" charset="0"/>
              </a:rPr>
              <a:t>"</a:t>
            </a:r>
            <a:r>
              <a:rPr lang="en-IE" dirty="0" err="1">
                <a:solidFill>
                  <a:srgbClr val="A31515"/>
                </a:solidFill>
                <a:latin typeface="Consolas" panose="020B0609020204030204" pitchFamily="49" charset="0"/>
              </a:rPr>
              <a:t>tbReply</a:t>
            </a:r>
            <a:r>
              <a:rPr lang="en-IE" dirty="0">
                <a:solidFill>
                  <a:srgbClr val="A31515"/>
                </a:solidFill>
                <a:latin typeface="Consolas" panose="020B0609020204030204" pitchFamily="49" charset="0"/>
              </a:rPr>
              <a:t>"</a:t>
            </a:r>
            <a:r>
              <a:rPr lang="en-IE" dirty="0">
                <a:solidFill>
                  <a:srgbClr val="222222"/>
                </a:solidFill>
                <a:latin typeface="Consolas" panose="020B0609020204030204" pitchFamily="49" charset="0"/>
              </a:rPr>
              <a:t>, </a:t>
            </a:r>
            <a:r>
              <a:rPr lang="en-IE" dirty="0" err="1">
                <a:solidFill>
                  <a:srgbClr val="222222"/>
                </a:solidFill>
                <a:latin typeface="Consolas" panose="020B0609020204030204" pitchFamily="49" charset="0"/>
              </a:rPr>
              <a:t>ImageUri</a:t>
            </a:r>
            <a:r>
              <a:rPr lang="en-IE" dirty="0">
                <a:solidFill>
                  <a:srgbClr val="222222"/>
                </a:solidFill>
                <a:latin typeface="Consolas" panose="020B0609020204030204" pitchFamily="49" charset="0"/>
              </a:rPr>
              <a:t> = </a:t>
            </a:r>
            <a:r>
              <a:rPr lang="en-IE" dirty="0">
                <a:solidFill>
                  <a:srgbClr val="A31515"/>
                </a:solidFill>
                <a:latin typeface="Consolas" panose="020B0609020204030204" pitchFamily="49" charset="0"/>
              </a:rPr>
              <a:t>"Assets/Reply.png"</a:t>
            </a:r>
            <a:r>
              <a:rPr lang="en-IE" dirty="0">
                <a:solidFill>
                  <a:srgbClr val="222222"/>
                </a:solidFill>
                <a:latin typeface="Consolas" panose="020B0609020204030204" pitchFamily="49" charset="0"/>
              </a:rPr>
              <a:t> </a:t>
            </a:r>
          </a:p>
          <a:p>
            <a:r>
              <a:rPr lang="en-IE" dirty="0">
                <a:solidFill>
                  <a:srgbClr val="222222"/>
                </a:solidFill>
                <a:latin typeface="Consolas" panose="020B0609020204030204" pitchFamily="49" charset="0"/>
              </a:rPr>
              <a:t>			} </a:t>
            </a:r>
          </a:p>
          <a:p>
            <a:r>
              <a:rPr lang="en-IE" dirty="0">
                <a:solidFill>
                  <a:srgbClr val="222222"/>
                </a:solidFill>
                <a:latin typeface="Consolas" panose="020B0609020204030204" pitchFamily="49" charset="0"/>
              </a:rPr>
              <a:t>		} </a:t>
            </a:r>
          </a:p>
          <a:p>
            <a:r>
              <a:rPr lang="en-IE" dirty="0">
                <a:solidFill>
                  <a:srgbClr val="222222"/>
                </a:solidFill>
                <a:latin typeface="Consolas" panose="020B0609020204030204" pitchFamily="49" charset="0"/>
              </a:rPr>
              <a:t>	} </a:t>
            </a:r>
          </a:p>
          <a:p>
            <a:r>
              <a:rPr lang="en-IE" dirty="0">
                <a:solidFill>
                  <a:srgbClr val="222222"/>
                </a:solidFill>
                <a:latin typeface="Consolas" panose="020B0609020204030204" pitchFamily="49" charset="0"/>
              </a:rPr>
              <a:t>};</a:t>
            </a:r>
            <a:endParaRPr lang="en-IE" dirty="0"/>
          </a:p>
        </p:txBody>
      </p:sp>
      <p:sp>
        <p:nvSpPr>
          <p:cNvPr id="7" name="Content Placeholder 6">
            <a:extLst>
              <a:ext uri="{FF2B5EF4-FFF2-40B4-BE49-F238E27FC236}">
                <a16:creationId xmlns:a16="http://schemas.microsoft.com/office/drawing/2014/main" id="{1113DFC1-F01F-450F-BB56-929240F1E88A}"/>
              </a:ext>
            </a:extLst>
          </p:cNvPr>
          <p:cNvSpPr>
            <a:spLocks noGrp="1"/>
          </p:cNvSpPr>
          <p:nvPr>
            <p:ph idx="1"/>
          </p:nvPr>
        </p:nvSpPr>
        <p:spPr/>
        <p:txBody>
          <a:bodyPr/>
          <a:lstStyle/>
          <a:p>
            <a:endParaRPr lang="en-IE" dirty="0"/>
          </a:p>
        </p:txBody>
      </p:sp>
    </p:spTree>
    <p:extLst>
      <p:ext uri="{BB962C8B-B14F-4D97-AF65-F5344CB8AC3E}">
        <p14:creationId xmlns:p14="http://schemas.microsoft.com/office/powerpoint/2010/main" val="3127708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3E380-FEB7-42D2-8616-0C8AFA872DD2}"/>
              </a:ext>
            </a:extLst>
          </p:cNvPr>
          <p:cNvSpPr>
            <a:spLocks noGrp="1"/>
          </p:cNvSpPr>
          <p:nvPr>
            <p:ph type="title"/>
          </p:nvPr>
        </p:nvSpPr>
        <p:spPr/>
        <p:txBody>
          <a:bodyPr/>
          <a:lstStyle/>
          <a:p>
            <a:r>
              <a:rPr lang="en-US" dirty="0"/>
              <a:t>Inputs</a:t>
            </a:r>
            <a:endParaRPr lang="en-IE" dirty="0"/>
          </a:p>
        </p:txBody>
      </p:sp>
      <p:sp>
        <p:nvSpPr>
          <p:cNvPr id="3" name="Content Placeholder 2">
            <a:extLst>
              <a:ext uri="{FF2B5EF4-FFF2-40B4-BE49-F238E27FC236}">
                <a16:creationId xmlns:a16="http://schemas.microsoft.com/office/drawing/2014/main" id="{9D3C7371-6AB0-4D37-8C9D-3B156874EBA5}"/>
              </a:ext>
            </a:extLst>
          </p:cNvPr>
          <p:cNvSpPr>
            <a:spLocks noGrp="1"/>
          </p:cNvSpPr>
          <p:nvPr>
            <p:ph idx="1"/>
          </p:nvPr>
        </p:nvSpPr>
        <p:spPr/>
        <p:txBody>
          <a:bodyPr/>
          <a:lstStyle/>
          <a:p>
            <a:r>
              <a:rPr lang="en-US" dirty="0"/>
              <a:t>Can also provide the following code to create</a:t>
            </a:r>
            <a:r>
              <a:rPr lang="en-US" baseline="0" dirty="0"/>
              <a:t> a drop down box of list items</a:t>
            </a:r>
          </a:p>
        </p:txBody>
      </p:sp>
      <p:sp>
        <p:nvSpPr>
          <p:cNvPr id="4" name="Footer Placeholder 3">
            <a:extLst>
              <a:ext uri="{FF2B5EF4-FFF2-40B4-BE49-F238E27FC236}">
                <a16:creationId xmlns:a16="http://schemas.microsoft.com/office/drawing/2014/main" id="{5C0A6ABE-DA44-48DB-AE0C-B52ACF75DBB9}"/>
              </a:ext>
            </a:extLst>
          </p:cNvPr>
          <p:cNvSpPr>
            <a:spLocks noGrp="1"/>
          </p:cNvSpPr>
          <p:nvPr>
            <p:ph type="ftr" sz="quarter" idx="11"/>
          </p:nvPr>
        </p:nvSpPr>
        <p:spPr/>
        <p:txBody>
          <a:bodyPr/>
          <a:lstStyle/>
          <a:p>
            <a:r>
              <a:rPr lang="en-IE"/>
              <a:t>Notifications</a:t>
            </a:r>
          </a:p>
        </p:txBody>
      </p:sp>
      <p:sp>
        <p:nvSpPr>
          <p:cNvPr id="5" name="Slide Number Placeholder 4">
            <a:extLst>
              <a:ext uri="{FF2B5EF4-FFF2-40B4-BE49-F238E27FC236}">
                <a16:creationId xmlns:a16="http://schemas.microsoft.com/office/drawing/2014/main" id="{FB26FF01-703D-4171-BA44-39689ADA8EA9}"/>
              </a:ext>
            </a:extLst>
          </p:cNvPr>
          <p:cNvSpPr>
            <a:spLocks noGrp="1"/>
          </p:cNvSpPr>
          <p:nvPr>
            <p:ph type="sldNum" sz="quarter" idx="12"/>
          </p:nvPr>
        </p:nvSpPr>
        <p:spPr/>
        <p:txBody>
          <a:bodyPr/>
          <a:lstStyle/>
          <a:p>
            <a:fld id="{2B1D4BB7-46E1-4E7D-9F0A-5285263BF98F}" type="slidenum">
              <a:rPr lang="en-IE" smtClean="0"/>
              <a:t>16</a:t>
            </a:fld>
            <a:endParaRPr lang="en-IE"/>
          </a:p>
        </p:txBody>
      </p:sp>
      <p:sp>
        <p:nvSpPr>
          <p:cNvPr id="6" name="Rectangle 5">
            <a:extLst>
              <a:ext uri="{FF2B5EF4-FFF2-40B4-BE49-F238E27FC236}">
                <a16:creationId xmlns:a16="http://schemas.microsoft.com/office/drawing/2014/main" id="{1DE23496-1237-436B-8265-56B38D72ECFA}"/>
              </a:ext>
            </a:extLst>
          </p:cNvPr>
          <p:cNvSpPr/>
          <p:nvPr/>
        </p:nvSpPr>
        <p:spPr>
          <a:xfrm>
            <a:off x="1371600" y="2697907"/>
            <a:ext cx="9601200" cy="3139321"/>
          </a:xfrm>
          <a:prstGeom prst="rect">
            <a:avLst/>
          </a:prstGeom>
        </p:spPr>
        <p:txBody>
          <a:bodyPr wrap="square">
            <a:spAutoFit/>
          </a:bodyPr>
          <a:lstStyle/>
          <a:p>
            <a:r>
              <a:rPr lang="en-IE" dirty="0">
                <a:solidFill>
                  <a:srgbClr val="222222"/>
                </a:solidFill>
                <a:latin typeface="Consolas" panose="020B0609020204030204" pitchFamily="49" charset="0"/>
              </a:rPr>
              <a:t>Actions = </a:t>
            </a:r>
            <a:r>
              <a:rPr lang="en-IE" dirty="0">
                <a:solidFill>
                  <a:srgbClr val="0101FD"/>
                </a:solidFill>
                <a:latin typeface="Consolas" panose="020B0609020204030204" pitchFamily="49" charset="0"/>
              </a:rPr>
              <a:t>new</a:t>
            </a:r>
            <a:r>
              <a:rPr lang="en-IE" dirty="0">
                <a:solidFill>
                  <a:srgbClr val="222222"/>
                </a:solidFill>
                <a:latin typeface="Consolas" panose="020B0609020204030204" pitchFamily="49" charset="0"/>
              </a:rPr>
              <a:t> </a:t>
            </a:r>
            <a:r>
              <a:rPr lang="en-IE" dirty="0" err="1">
                <a:solidFill>
                  <a:srgbClr val="222222"/>
                </a:solidFill>
                <a:latin typeface="Consolas" panose="020B0609020204030204" pitchFamily="49" charset="0"/>
              </a:rPr>
              <a:t>ToastActionsCustom</a:t>
            </a:r>
            <a:r>
              <a:rPr lang="en-IE" dirty="0">
                <a:solidFill>
                  <a:srgbClr val="222222"/>
                </a:solidFill>
                <a:latin typeface="Consolas" panose="020B0609020204030204" pitchFamily="49" charset="0"/>
              </a:rPr>
              <a:t>() { </a:t>
            </a:r>
          </a:p>
          <a:p>
            <a:r>
              <a:rPr lang="en-IE" dirty="0">
                <a:solidFill>
                  <a:srgbClr val="222222"/>
                </a:solidFill>
                <a:latin typeface="Consolas" panose="020B0609020204030204" pitchFamily="49" charset="0"/>
              </a:rPr>
              <a:t>	Inputs = { </a:t>
            </a:r>
          </a:p>
          <a:p>
            <a:r>
              <a:rPr lang="en-IE" dirty="0">
                <a:solidFill>
                  <a:srgbClr val="222222"/>
                </a:solidFill>
                <a:latin typeface="Consolas" panose="020B0609020204030204" pitchFamily="49" charset="0"/>
              </a:rPr>
              <a:t>		</a:t>
            </a:r>
            <a:r>
              <a:rPr lang="en-IE" dirty="0">
                <a:solidFill>
                  <a:srgbClr val="0101FD"/>
                </a:solidFill>
                <a:latin typeface="Consolas" panose="020B0609020204030204" pitchFamily="49" charset="0"/>
              </a:rPr>
              <a:t>new</a:t>
            </a:r>
            <a:r>
              <a:rPr lang="en-IE" dirty="0">
                <a:solidFill>
                  <a:srgbClr val="222222"/>
                </a:solidFill>
                <a:latin typeface="Consolas" panose="020B0609020204030204" pitchFamily="49" charset="0"/>
              </a:rPr>
              <a:t> </a:t>
            </a:r>
            <a:r>
              <a:rPr lang="en-IE" dirty="0" err="1">
                <a:solidFill>
                  <a:srgbClr val="222222"/>
                </a:solidFill>
                <a:latin typeface="Consolas" panose="020B0609020204030204" pitchFamily="49" charset="0"/>
              </a:rPr>
              <a:t>ToastSelectionBox</a:t>
            </a:r>
            <a:r>
              <a:rPr lang="en-IE" dirty="0">
                <a:solidFill>
                  <a:srgbClr val="222222"/>
                </a:solidFill>
                <a:latin typeface="Consolas" panose="020B0609020204030204" pitchFamily="49" charset="0"/>
              </a:rPr>
              <a:t>(</a:t>
            </a:r>
            <a:r>
              <a:rPr lang="en-IE" dirty="0">
                <a:solidFill>
                  <a:srgbClr val="A31515"/>
                </a:solidFill>
                <a:latin typeface="Consolas" panose="020B0609020204030204" pitchFamily="49" charset="0"/>
              </a:rPr>
              <a:t>"time"</a:t>
            </a:r>
            <a:r>
              <a:rPr lang="en-IE" dirty="0">
                <a:solidFill>
                  <a:srgbClr val="222222"/>
                </a:solidFill>
                <a:latin typeface="Consolas" panose="020B0609020204030204" pitchFamily="49" charset="0"/>
              </a:rPr>
              <a:t>) { </a:t>
            </a:r>
          </a:p>
          <a:p>
            <a:r>
              <a:rPr lang="en-IE" dirty="0">
                <a:solidFill>
                  <a:srgbClr val="222222"/>
                </a:solidFill>
                <a:latin typeface="Consolas" panose="020B0609020204030204" pitchFamily="49" charset="0"/>
              </a:rPr>
              <a:t>			</a:t>
            </a:r>
            <a:r>
              <a:rPr lang="en-IE" dirty="0" err="1">
                <a:solidFill>
                  <a:srgbClr val="222222"/>
                </a:solidFill>
                <a:latin typeface="Consolas" panose="020B0609020204030204" pitchFamily="49" charset="0"/>
              </a:rPr>
              <a:t>DefaultSelectionBoxItemId</a:t>
            </a:r>
            <a:r>
              <a:rPr lang="en-IE" dirty="0">
                <a:solidFill>
                  <a:srgbClr val="222222"/>
                </a:solidFill>
                <a:latin typeface="Consolas" panose="020B0609020204030204" pitchFamily="49" charset="0"/>
              </a:rPr>
              <a:t> = </a:t>
            </a:r>
            <a:r>
              <a:rPr lang="en-IE" dirty="0">
                <a:solidFill>
                  <a:srgbClr val="A31515"/>
                </a:solidFill>
                <a:latin typeface="Consolas" panose="020B0609020204030204" pitchFamily="49" charset="0"/>
              </a:rPr>
              <a:t>"lunch"</a:t>
            </a:r>
            <a:r>
              <a:rPr lang="en-IE" dirty="0">
                <a:solidFill>
                  <a:srgbClr val="222222"/>
                </a:solidFill>
                <a:latin typeface="Consolas" panose="020B0609020204030204" pitchFamily="49" charset="0"/>
              </a:rPr>
              <a:t>, </a:t>
            </a:r>
          </a:p>
          <a:p>
            <a:r>
              <a:rPr lang="en-IE" dirty="0">
                <a:solidFill>
                  <a:srgbClr val="222222"/>
                </a:solidFill>
                <a:latin typeface="Consolas" panose="020B0609020204030204" pitchFamily="49" charset="0"/>
              </a:rPr>
              <a:t>			Items = { </a:t>
            </a:r>
          </a:p>
          <a:p>
            <a:r>
              <a:rPr lang="en-IE" dirty="0">
                <a:solidFill>
                  <a:srgbClr val="222222"/>
                </a:solidFill>
                <a:latin typeface="Consolas" panose="020B0609020204030204" pitchFamily="49" charset="0"/>
              </a:rPr>
              <a:t>				</a:t>
            </a:r>
            <a:r>
              <a:rPr lang="en-IE" dirty="0">
                <a:solidFill>
                  <a:srgbClr val="0101FD"/>
                </a:solidFill>
                <a:latin typeface="Consolas" panose="020B0609020204030204" pitchFamily="49" charset="0"/>
              </a:rPr>
              <a:t>new</a:t>
            </a:r>
            <a:r>
              <a:rPr lang="en-IE" dirty="0">
                <a:solidFill>
                  <a:srgbClr val="222222"/>
                </a:solidFill>
                <a:latin typeface="Consolas" panose="020B0609020204030204" pitchFamily="49" charset="0"/>
              </a:rPr>
              <a:t> </a:t>
            </a:r>
            <a:r>
              <a:rPr lang="en-IE" dirty="0" err="1">
                <a:solidFill>
                  <a:srgbClr val="222222"/>
                </a:solidFill>
                <a:latin typeface="Consolas" panose="020B0609020204030204" pitchFamily="49" charset="0"/>
              </a:rPr>
              <a:t>ToastSelectionBoxItem</a:t>
            </a:r>
            <a:r>
              <a:rPr lang="en-IE" dirty="0">
                <a:solidFill>
                  <a:srgbClr val="222222"/>
                </a:solidFill>
                <a:latin typeface="Consolas" panose="020B0609020204030204" pitchFamily="49" charset="0"/>
              </a:rPr>
              <a:t>(</a:t>
            </a:r>
            <a:r>
              <a:rPr lang="en-IE" dirty="0">
                <a:solidFill>
                  <a:srgbClr val="A31515"/>
                </a:solidFill>
                <a:latin typeface="Consolas" panose="020B0609020204030204" pitchFamily="49" charset="0"/>
              </a:rPr>
              <a:t>"breakfast"</a:t>
            </a:r>
            <a:r>
              <a:rPr lang="en-IE" dirty="0">
                <a:solidFill>
                  <a:srgbClr val="222222"/>
                </a:solidFill>
                <a:latin typeface="Consolas" panose="020B0609020204030204" pitchFamily="49" charset="0"/>
              </a:rPr>
              <a:t>, </a:t>
            </a:r>
            <a:r>
              <a:rPr lang="en-IE" dirty="0">
                <a:solidFill>
                  <a:srgbClr val="A31515"/>
                </a:solidFill>
                <a:latin typeface="Consolas" panose="020B0609020204030204" pitchFamily="49" charset="0"/>
              </a:rPr>
              <a:t>"Breakfast"</a:t>
            </a:r>
            <a:r>
              <a:rPr lang="en-IE" dirty="0">
                <a:solidFill>
                  <a:srgbClr val="222222"/>
                </a:solidFill>
                <a:latin typeface="Consolas" panose="020B0609020204030204" pitchFamily="49" charset="0"/>
              </a:rPr>
              <a:t>), </a:t>
            </a:r>
          </a:p>
          <a:p>
            <a:r>
              <a:rPr lang="en-IE" dirty="0">
                <a:solidFill>
                  <a:srgbClr val="222222"/>
                </a:solidFill>
                <a:latin typeface="Consolas" panose="020B0609020204030204" pitchFamily="49" charset="0"/>
              </a:rPr>
              <a:t>				</a:t>
            </a:r>
            <a:r>
              <a:rPr lang="en-IE" dirty="0">
                <a:solidFill>
                  <a:srgbClr val="0101FD"/>
                </a:solidFill>
                <a:latin typeface="Consolas" panose="020B0609020204030204" pitchFamily="49" charset="0"/>
              </a:rPr>
              <a:t>new</a:t>
            </a:r>
            <a:r>
              <a:rPr lang="en-IE" dirty="0">
                <a:solidFill>
                  <a:srgbClr val="222222"/>
                </a:solidFill>
                <a:latin typeface="Consolas" panose="020B0609020204030204" pitchFamily="49" charset="0"/>
              </a:rPr>
              <a:t> </a:t>
            </a:r>
            <a:r>
              <a:rPr lang="en-IE" dirty="0" err="1">
                <a:solidFill>
                  <a:srgbClr val="222222"/>
                </a:solidFill>
                <a:latin typeface="Consolas" panose="020B0609020204030204" pitchFamily="49" charset="0"/>
              </a:rPr>
              <a:t>ToastSelectionBoxItem</a:t>
            </a:r>
            <a:r>
              <a:rPr lang="en-IE" dirty="0">
                <a:solidFill>
                  <a:srgbClr val="222222"/>
                </a:solidFill>
                <a:latin typeface="Consolas" panose="020B0609020204030204" pitchFamily="49" charset="0"/>
              </a:rPr>
              <a:t>(</a:t>
            </a:r>
            <a:r>
              <a:rPr lang="en-IE" dirty="0">
                <a:solidFill>
                  <a:srgbClr val="A31515"/>
                </a:solidFill>
                <a:latin typeface="Consolas" panose="020B0609020204030204" pitchFamily="49" charset="0"/>
              </a:rPr>
              <a:t>"lunch"</a:t>
            </a:r>
            <a:r>
              <a:rPr lang="en-IE" dirty="0">
                <a:solidFill>
                  <a:srgbClr val="222222"/>
                </a:solidFill>
                <a:latin typeface="Consolas" panose="020B0609020204030204" pitchFamily="49" charset="0"/>
              </a:rPr>
              <a:t>, </a:t>
            </a:r>
            <a:r>
              <a:rPr lang="en-IE" dirty="0">
                <a:solidFill>
                  <a:srgbClr val="A31515"/>
                </a:solidFill>
                <a:latin typeface="Consolas" panose="020B0609020204030204" pitchFamily="49" charset="0"/>
              </a:rPr>
              <a:t>"Lunch"</a:t>
            </a:r>
            <a:r>
              <a:rPr lang="en-IE" dirty="0">
                <a:solidFill>
                  <a:srgbClr val="222222"/>
                </a:solidFill>
                <a:latin typeface="Consolas" panose="020B0609020204030204" pitchFamily="49" charset="0"/>
              </a:rPr>
              <a:t>), </a:t>
            </a:r>
          </a:p>
          <a:p>
            <a:r>
              <a:rPr lang="en-IE" dirty="0">
                <a:solidFill>
                  <a:srgbClr val="222222"/>
                </a:solidFill>
                <a:latin typeface="Consolas" panose="020B0609020204030204" pitchFamily="49" charset="0"/>
              </a:rPr>
              <a:t>				</a:t>
            </a:r>
            <a:r>
              <a:rPr lang="en-IE" dirty="0">
                <a:solidFill>
                  <a:srgbClr val="0101FD"/>
                </a:solidFill>
                <a:latin typeface="Consolas" panose="020B0609020204030204" pitchFamily="49" charset="0"/>
              </a:rPr>
              <a:t>new</a:t>
            </a:r>
            <a:r>
              <a:rPr lang="en-IE" dirty="0">
                <a:solidFill>
                  <a:srgbClr val="222222"/>
                </a:solidFill>
                <a:latin typeface="Consolas" panose="020B0609020204030204" pitchFamily="49" charset="0"/>
              </a:rPr>
              <a:t> </a:t>
            </a:r>
            <a:r>
              <a:rPr lang="en-IE" dirty="0" err="1">
                <a:solidFill>
                  <a:srgbClr val="222222"/>
                </a:solidFill>
                <a:latin typeface="Consolas" panose="020B0609020204030204" pitchFamily="49" charset="0"/>
              </a:rPr>
              <a:t>ToastSelectionBoxItem</a:t>
            </a:r>
            <a:r>
              <a:rPr lang="en-IE" dirty="0">
                <a:solidFill>
                  <a:srgbClr val="222222"/>
                </a:solidFill>
                <a:latin typeface="Consolas" panose="020B0609020204030204" pitchFamily="49" charset="0"/>
              </a:rPr>
              <a:t>(</a:t>
            </a:r>
            <a:r>
              <a:rPr lang="en-IE" dirty="0">
                <a:solidFill>
                  <a:srgbClr val="A31515"/>
                </a:solidFill>
                <a:latin typeface="Consolas" panose="020B0609020204030204" pitchFamily="49" charset="0"/>
              </a:rPr>
              <a:t>"dinner"</a:t>
            </a:r>
            <a:r>
              <a:rPr lang="en-IE" dirty="0">
                <a:solidFill>
                  <a:srgbClr val="222222"/>
                </a:solidFill>
                <a:latin typeface="Consolas" panose="020B0609020204030204" pitchFamily="49" charset="0"/>
              </a:rPr>
              <a:t>, </a:t>
            </a:r>
            <a:r>
              <a:rPr lang="en-IE" dirty="0">
                <a:solidFill>
                  <a:srgbClr val="A31515"/>
                </a:solidFill>
                <a:latin typeface="Consolas" panose="020B0609020204030204" pitchFamily="49" charset="0"/>
              </a:rPr>
              <a:t>"Dinner"</a:t>
            </a:r>
            <a:r>
              <a:rPr lang="en-IE" dirty="0">
                <a:solidFill>
                  <a:srgbClr val="222222"/>
                </a:solidFill>
                <a:latin typeface="Consolas" panose="020B0609020204030204" pitchFamily="49" charset="0"/>
              </a:rPr>
              <a:t>) </a:t>
            </a:r>
          </a:p>
          <a:p>
            <a:r>
              <a:rPr lang="en-IE" dirty="0">
                <a:solidFill>
                  <a:srgbClr val="222222"/>
                </a:solidFill>
                <a:latin typeface="Consolas" panose="020B0609020204030204" pitchFamily="49" charset="0"/>
              </a:rPr>
              <a:t>			} 	</a:t>
            </a:r>
          </a:p>
          <a:p>
            <a:r>
              <a:rPr lang="en-IE" dirty="0">
                <a:solidFill>
                  <a:srgbClr val="222222"/>
                </a:solidFill>
                <a:latin typeface="Consolas" panose="020B0609020204030204" pitchFamily="49" charset="0"/>
              </a:rPr>
              <a:t>		} </a:t>
            </a:r>
          </a:p>
          <a:p>
            <a:r>
              <a:rPr lang="en-IE" dirty="0">
                <a:solidFill>
                  <a:srgbClr val="222222"/>
                </a:solidFill>
                <a:latin typeface="Consolas" panose="020B0609020204030204" pitchFamily="49" charset="0"/>
              </a:rPr>
              <a:t>	},</a:t>
            </a:r>
            <a:endParaRPr lang="en-IE" dirty="0"/>
          </a:p>
        </p:txBody>
      </p:sp>
    </p:spTree>
    <p:extLst>
      <p:ext uri="{BB962C8B-B14F-4D97-AF65-F5344CB8AC3E}">
        <p14:creationId xmlns:p14="http://schemas.microsoft.com/office/powerpoint/2010/main" val="3466773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BA71D-D962-454D-81F4-ADD92E9D0247}"/>
              </a:ext>
            </a:extLst>
          </p:cNvPr>
          <p:cNvSpPr>
            <a:spLocks noGrp="1"/>
          </p:cNvSpPr>
          <p:nvPr>
            <p:ph type="title"/>
          </p:nvPr>
        </p:nvSpPr>
        <p:spPr/>
        <p:txBody>
          <a:bodyPr/>
          <a:lstStyle/>
          <a:p>
            <a:r>
              <a:rPr lang="en-US" dirty="0"/>
              <a:t>Buttons</a:t>
            </a:r>
            <a:endParaRPr lang="en-IE" dirty="0"/>
          </a:p>
        </p:txBody>
      </p:sp>
      <p:sp>
        <p:nvSpPr>
          <p:cNvPr id="3" name="Content Placeholder 2">
            <a:extLst>
              <a:ext uri="{FF2B5EF4-FFF2-40B4-BE49-F238E27FC236}">
                <a16:creationId xmlns:a16="http://schemas.microsoft.com/office/drawing/2014/main" id="{A1C2AC04-6302-4B01-ADFE-3636223934AA}"/>
              </a:ext>
            </a:extLst>
          </p:cNvPr>
          <p:cNvSpPr>
            <a:spLocks noGrp="1"/>
          </p:cNvSpPr>
          <p:nvPr>
            <p:ph idx="1"/>
          </p:nvPr>
        </p:nvSpPr>
        <p:spPr/>
        <p:txBody>
          <a:bodyPr>
            <a:normAutofit fontScale="92500" lnSpcReduction="10000"/>
          </a:bodyPr>
          <a:lstStyle/>
          <a:p>
            <a:r>
              <a:rPr lang="en-GB" sz="2000" b="0" i="0" kern="1200" baseline="0" dirty="0">
                <a:solidFill>
                  <a:schemeClr val="tx2"/>
                </a:solidFill>
                <a:effectLst/>
                <a:latin typeface="+mn-lt"/>
                <a:ea typeface="+mn-ea"/>
                <a:cs typeface="+mn-cs"/>
              </a:rPr>
              <a:t>Buttons make your toast interactive</a:t>
            </a:r>
          </a:p>
          <a:p>
            <a:pPr lvl="1"/>
            <a:r>
              <a:rPr lang="en-GB" sz="2000" b="0" i="0" kern="1200" baseline="0" dirty="0">
                <a:solidFill>
                  <a:schemeClr val="tx2"/>
                </a:solidFill>
                <a:effectLst/>
                <a:latin typeface="+mn-lt"/>
                <a:ea typeface="+mn-ea"/>
                <a:cs typeface="+mn-cs"/>
              </a:rPr>
              <a:t>User can take quick actions on your toast notification without interrupting their current workflow</a:t>
            </a:r>
          </a:p>
          <a:p>
            <a:pPr lvl="1"/>
            <a:r>
              <a:rPr lang="en-GB" sz="2000" b="0" i="0" kern="1200" baseline="0" dirty="0">
                <a:solidFill>
                  <a:schemeClr val="tx2"/>
                </a:solidFill>
                <a:effectLst/>
                <a:latin typeface="+mn-lt"/>
                <a:ea typeface="+mn-ea"/>
                <a:cs typeface="+mn-cs"/>
              </a:rPr>
              <a:t>For example, users can reply to a message directly from within a toast, or delete an email without even opening the email app</a:t>
            </a:r>
          </a:p>
          <a:p>
            <a:r>
              <a:rPr lang="en-GB" sz="2000" b="0" i="0" kern="1200" baseline="0" dirty="0">
                <a:solidFill>
                  <a:schemeClr val="tx2"/>
                </a:solidFill>
                <a:effectLst/>
                <a:latin typeface="+mn-lt"/>
                <a:ea typeface="+mn-ea"/>
                <a:cs typeface="+mn-cs"/>
              </a:rPr>
              <a:t>Buttons can perform the following different actions...</a:t>
            </a:r>
          </a:p>
          <a:p>
            <a:pPr lvl="1"/>
            <a:r>
              <a:rPr lang="en-GB" sz="2000" b="0" i="0" kern="1200" baseline="0" dirty="0">
                <a:solidFill>
                  <a:schemeClr val="tx2"/>
                </a:solidFill>
                <a:effectLst/>
                <a:latin typeface="+mn-lt"/>
                <a:ea typeface="+mn-ea"/>
                <a:cs typeface="+mn-cs"/>
              </a:rPr>
              <a:t>Activating the app in the foreground, with an argument that can be used to navigate to a specific page/context</a:t>
            </a:r>
          </a:p>
          <a:p>
            <a:pPr lvl="1"/>
            <a:r>
              <a:rPr lang="en-GB" sz="2000" b="0" i="0" kern="1200" baseline="0" dirty="0">
                <a:solidFill>
                  <a:schemeClr val="tx2"/>
                </a:solidFill>
                <a:effectLst/>
                <a:latin typeface="+mn-lt"/>
                <a:ea typeface="+mn-ea"/>
                <a:cs typeface="+mn-cs"/>
              </a:rPr>
              <a:t>Activating the app's background task, for a quick-reply or similar scenario</a:t>
            </a:r>
          </a:p>
          <a:p>
            <a:pPr lvl="1"/>
            <a:r>
              <a:rPr lang="en-GB" sz="2000" b="0" i="0" kern="1200" baseline="0" dirty="0">
                <a:solidFill>
                  <a:schemeClr val="tx2"/>
                </a:solidFill>
                <a:effectLst/>
                <a:latin typeface="+mn-lt"/>
                <a:ea typeface="+mn-ea"/>
                <a:cs typeface="+mn-cs"/>
              </a:rPr>
              <a:t>Activating another app via protocol launch</a:t>
            </a:r>
          </a:p>
          <a:p>
            <a:pPr lvl="1"/>
            <a:r>
              <a:rPr lang="en-GB" sz="2000" b="0" i="0" kern="1200" baseline="0" dirty="0">
                <a:solidFill>
                  <a:schemeClr val="tx2"/>
                </a:solidFill>
                <a:effectLst/>
                <a:latin typeface="+mn-lt"/>
                <a:ea typeface="+mn-ea"/>
                <a:cs typeface="+mn-cs"/>
              </a:rPr>
              <a:t>Performing a system action, like snoozing or dismissing the notification</a:t>
            </a:r>
          </a:p>
        </p:txBody>
      </p:sp>
      <p:sp>
        <p:nvSpPr>
          <p:cNvPr id="4" name="Footer Placeholder 3">
            <a:extLst>
              <a:ext uri="{FF2B5EF4-FFF2-40B4-BE49-F238E27FC236}">
                <a16:creationId xmlns:a16="http://schemas.microsoft.com/office/drawing/2014/main" id="{3B3015EC-6A01-41F5-8E1B-3A0D9FCA51A0}"/>
              </a:ext>
            </a:extLst>
          </p:cNvPr>
          <p:cNvSpPr>
            <a:spLocks noGrp="1"/>
          </p:cNvSpPr>
          <p:nvPr>
            <p:ph type="ftr" sz="quarter" idx="11"/>
          </p:nvPr>
        </p:nvSpPr>
        <p:spPr/>
        <p:txBody>
          <a:bodyPr/>
          <a:lstStyle/>
          <a:p>
            <a:r>
              <a:rPr lang="en-IE"/>
              <a:t>Notifications</a:t>
            </a:r>
          </a:p>
        </p:txBody>
      </p:sp>
      <p:sp>
        <p:nvSpPr>
          <p:cNvPr id="5" name="Slide Number Placeholder 4">
            <a:extLst>
              <a:ext uri="{FF2B5EF4-FFF2-40B4-BE49-F238E27FC236}">
                <a16:creationId xmlns:a16="http://schemas.microsoft.com/office/drawing/2014/main" id="{C86EC613-E298-4DED-9E22-CDB2747C1B6E}"/>
              </a:ext>
            </a:extLst>
          </p:cNvPr>
          <p:cNvSpPr>
            <a:spLocks noGrp="1"/>
          </p:cNvSpPr>
          <p:nvPr>
            <p:ph type="sldNum" sz="quarter" idx="12"/>
          </p:nvPr>
        </p:nvSpPr>
        <p:spPr/>
        <p:txBody>
          <a:bodyPr/>
          <a:lstStyle/>
          <a:p>
            <a:fld id="{2B1D4BB7-46E1-4E7D-9F0A-5285263BF98F}" type="slidenum">
              <a:rPr lang="en-IE" smtClean="0"/>
              <a:t>17</a:t>
            </a:fld>
            <a:endParaRPr lang="en-IE"/>
          </a:p>
        </p:txBody>
      </p:sp>
    </p:spTree>
    <p:extLst>
      <p:ext uri="{BB962C8B-B14F-4D97-AF65-F5344CB8AC3E}">
        <p14:creationId xmlns:p14="http://schemas.microsoft.com/office/powerpoint/2010/main" val="479671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B745F-8F37-4302-BF17-C73EEAE7BE6B}"/>
              </a:ext>
            </a:extLst>
          </p:cNvPr>
          <p:cNvSpPr>
            <a:spLocks noGrp="1"/>
          </p:cNvSpPr>
          <p:nvPr>
            <p:ph type="title"/>
          </p:nvPr>
        </p:nvSpPr>
        <p:spPr/>
        <p:txBody>
          <a:bodyPr/>
          <a:lstStyle/>
          <a:p>
            <a:r>
              <a:rPr lang="en-US" dirty="0"/>
              <a:t>Buttons</a:t>
            </a:r>
            <a:endParaRPr lang="en-IE" dirty="0"/>
          </a:p>
        </p:txBody>
      </p:sp>
      <p:sp>
        <p:nvSpPr>
          <p:cNvPr id="3" name="Content Placeholder 2">
            <a:extLst>
              <a:ext uri="{FF2B5EF4-FFF2-40B4-BE49-F238E27FC236}">
                <a16:creationId xmlns:a16="http://schemas.microsoft.com/office/drawing/2014/main" id="{4102F3CE-DE1A-4115-A787-BE61D764EE32}"/>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r>
              <a:rPr lang="en-US" dirty="0"/>
              <a:t>Creates  two buttons with different arguments to call the application in the foreground or to kick off the background task with the remind me later option</a:t>
            </a:r>
          </a:p>
        </p:txBody>
      </p:sp>
      <p:sp>
        <p:nvSpPr>
          <p:cNvPr id="4" name="Footer Placeholder 3">
            <a:extLst>
              <a:ext uri="{FF2B5EF4-FFF2-40B4-BE49-F238E27FC236}">
                <a16:creationId xmlns:a16="http://schemas.microsoft.com/office/drawing/2014/main" id="{9D2001FB-3FC2-48DC-B49A-F5A44C1A3B23}"/>
              </a:ext>
            </a:extLst>
          </p:cNvPr>
          <p:cNvSpPr>
            <a:spLocks noGrp="1"/>
          </p:cNvSpPr>
          <p:nvPr>
            <p:ph type="ftr" sz="quarter" idx="11"/>
          </p:nvPr>
        </p:nvSpPr>
        <p:spPr/>
        <p:txBody>
          <a:bodyPr/>
          <a:lstStyle/>
          <a:p>
            <a:r>
              <a:rPr lang="en-IE"/>
              <a:t>Notifications</a:t>
            </a:r>
          </a:p>
        </p:txBody>
      </p:sp>
      <p:sp>
        <p:nvSpPr>
          <p:cNvPr id="5" name="Slide Number Placeholder 4">
            <a:extLst>
              <a:ext uri="{FF2B5EF4-FFF2-40B4-BE49-F238E27FC236}">
                <a16:creationId xmlns:a16="http://schemas.microsoft.com/office/drawing/2014/main" id="{FDE2E518-1531-4FF9-ADC9-26734C09FE65}"/>
              </a:ext>
            </a:extLst>
          </p:cNvPr>
          <p:cNvSpPr>
            <a:spLocks noGrp="1"/>
          </p:cNvSpPr>
          <p:nvPr>
            <p:ph type="sldNum" sz="quarter" idx="12"/>
          </p:nvPr>
        </p:nvSpPr>
        <p:spPr/>
        <p:txBody>
          <a:bodyPr/>
          <a:lstStyle/>
          <a:p>
            <a:fld id="{2B1D4BB7-46E1-4E7D-9F0A-5285263BF98F}" type="slidenum">
              <a:rPr lang="en-IE" smtClean="0"/>
              <a:t>18</a:t>
            </a:fld>
            <a:endParaRPr lang="en-IE"/>
          </a:p>
        </p:txBody>
      </p:sp>
      <p:sp>
        <p:nvSpPr>
          <p:cNvPr id="6" name="Rectangle 5">
            <a:extLst>
              <a:ext uri="{FF2B5EF4-FFF2-40B4-BE49-F238E27FC236}">
                <a16:creationId xmlns:a16="http://schemas.microsoft.com/office/drawing/2014/main" id="{70522077-F152-4B1A-838F-B5B78EE71E65}"/>
              </a:ext>
            </a:extLst>
          </p:cNvPr>
          <p:cNvSpPr/>
          <p:nvPr/>
        </p:nvSpPr>
        <p:spPr>
          <a:xfrm>
            <a:off x="1371600" y="1546980"/>
            <a:ext cx="9601200" cy="3139321"/>
          </a:xfrm>
          <a:prstGeom prst="rect">
            <a:avLst/>
          </a:prstGeom>
        </p:spPr>
        <p:txBody>
          <a:bodyPr wrap="square">
            <a:spAutoFit/>
          </a:bodyPr>
          <a:lstStyle/>
          <a:p>
            <a:r>
              <a:rPr lang="en-IE" dirty="0">
                <a:solidFill>
                  <a:srgbClr val="222222"/>
                </a:solidFill>
                <a:latin typeface="Consolas" panose="020B0609020204030204" pitchFamily="49" charset="0"/>
              </a:rPr>
              <a:t>Actions = </a:t>
            </a:r>
            <a:r>
              <a:rPr lang="en-IE" dirty="0">
                <a:solidFill>
                  <a:srgbClr val="0101FD"/>
                </a:solidFill>
                <a:latin typeface="Consolas" panose="020B0609020204030204" pitchFamily="49" charset="0"/>
              </a:rPr>
              <a:t>new</a:t>
            </a:r>
            <a:r>
              <a:rPr lang="en-IE" dirty="0">
                <a:solidFill>
                  <a:srgbClr val="222222"/>
                </a:solidFill>
                <a:latin typeface="Consolas" panose="020B0609020204030204" pitchFamily="49" charset="0"/>
              </a:rPr>
              <a:t> </a:t>
            </a:r>
            <a:r>
              <a:rPr lang="en-IE" dirty="0" err="1">
                <a:solidFill>
                  <a:srgbClr val="222222"/>
                </a:solidFill>
                <a:latin typeface="Consolas" panose="020B0609020204030204" pitchFamily="49" charset="0"/>
              </a:rPr>
              <a:t>ToastActionsCustom</a:t>
            </a:r>
            <a:r>
              <a:rPr lang="en-IE" dirty="0">
                <a:solidFill>
                  <a:srgbClr val="222222"/>
                </a:solidFill>
                <a:latin typeface="Consolas" panose="020B0609020204030204" pitchFamily="49" charset="0"/>
              </a:rPr>
              <a:t>() { </a:t>
            </a:r>
          </a:p>
          <a:p>
            <a:r>
              <a:rPr lang="en-IE" dirty="0">
                <a:solidFill>
                  <a:srgbClr val="222222"/>
                </a:solidFill>
                <a:latin typeface="Consolas" panose="020B0609020204030204" pitchFamily="49" charset="0"/>
              </a:rPr>
              <a:t>	Buttons = { </a:t>
            </a:r>
          </a:p>
          <a:p>
            <a:r>
              <a:rPr lang="en-IE" dirty="0">
                <a:solidFill>
                  <a:srgbClr val="222222"/>
                </a:solidFill>
                <a:latin typeface="Consolas" panose="020B0609020204030204" pitchFamily="49" charset="0"/>
              </a:rPr>
              <a:t>		</a:t>
            </a:r>
            <a:r>
              <a:rPr lang="en-IE" dirty="0">
                <a:solidFill>
                  <a:srgbClr val="0101FD"/>
                </a:solidFill>
                <a:latin typeface="Consolas" panose="020B0609020204030204" pitchFamily="49" charset="0"/>
              </a:rPr>
              <a:t>new</a:t>
            </a:r>
            <a:r>
              <a:rPr lang="en-IE" dirty="0">
                <a:solidFill>
                  <a:srgbClr val="222222"/>
                </a:solidFill>
                <a:latin typeface="Consolas" panose="020B0609020204030204" pitchFamily="49" charset="0"/>
              </a:rPr>
              <a:t> </a:t>
            </a:r>
            <a:r>
              <a:rPr lang="en-IE" dirty="0" err="1">
                <a:solidFill>
                  <a:srgbClr val="222222"/>
                </a:solidFill>
                <a:latin typeface="Consolas" panose="020B0609020204030204" pitchFamily="49" charset="0"/>
              </a:rPr>
              <a:t>ToastButton</a:t>
            </a:r>
            <a:r>
              <a:rPr lang="en-IE" dirty="0">
                <a:solidFill>
                  <a:srgbClr val="222222"/>
                </a:solidFill>
                <a:latin typeface="Consolas" panose="020B0609020204030204" pitchFamily="49" charset="0"/>
              </a:rPr>
              <a:t>(</a:t>
            </a:r>
            <a:r>
              <a:rPr lang="en-IE" dirty="0">
                <a:solidFill>
                  <a:srgbClr val="A31515"/>
                </a:solidFill>
                <a:latin typeface="Consolas" panose="020B0609020204030204" pitchFamily="49" charset="0"/>
              </a:rPr>
              <a:t>"See more details"</a:t>
            </a:r>
            <a:r>
              <a:rPr lang="en-IE" dirty="0">
                <a:solidFill>
                  <a:srgbClr val="222222"/>
                </a:solidFill>
                <a:latin typeface="Consolas" panose="020B0609020204030204" pitchFamily="49" charset="0"/>
              </a:rPr>
              <a:t>, </a:t>
            </a:r>
          </a:p>
          <a:p>
            <a:r>
              <a:rPr lang="en-IE" dirty="0">
                <a:solidFill>
                  <a:srgbClr val="222222"/>
                </a:solidFill>
                <a:latin typeface="Consolas" panose="020B0609020204030204" pitchFamily="49" charset="0"/>
              </a:rPr>
              <a:t>						  </a:t>
            </a:r>
            <a:r>
              <a:rPr lang="en-IE" dirty="0">
                <a:solidFill>
                  <a:srgbClr val="A31515"/>
                </a:solidFill>
                <a:latin typeface="Consolas" panose="020B0609020204030204" pitchFamily="49" charset="0"/>
              </a:rPr>
              <a:t>"action=</a:t>
            </a:r>
            <a:r>
              <a:rPr lang="en-IE" dirty="0" err="1">
                <a:solidFill>
                  <a:srgbClr val="A31515"/>
                </a:solidFill>
                <a:latin typeface="Consolas" panose="020B0609020204030204" pitchFamily="49" charset="0"/>
              </a:rPr>
              <a:t>viewdetails&amp;contentId</a:t>
            </a:r>
            <a:r>
              <a:rPr lang="en-IE" dirty="0">
                <a:solidFill>
                  <a:srgbClr val="A31515"/>
                </a:solidFill>
                <a:latin typeface="Consolas" panose="020B0609020204030204" pitchFamily="49" charset="0"/>
              </a:rPr>
              <a:t>=351"</a:t>
            </a:r>
            <a:r>
              <a:rPr lang="en-IE" dirty="0">
                <a:solidFill>
                  <a:srgbClr val="222222"/>
                </a:solidFill>
                <a:latin typeface="Consolas" panose="020B0609020204030204" pitchFamily="49" charset="0"/>
              </a:rPr>
              <a:t>) { </a:t>
            </a:r>
          </a:p>
          <a:p>
            <a:r>
              <a:rPr lang="en-IE" dirty="0">
                <a:solidFill>
                  <a:srgbClr val="222222"/>
                </a:solidFill>
                <a:latin typeface="Consolas" panose="020B0609020204030204" pitchFamily="49" charset="0"/>
              </a:rPr>
              <a:t>			</a:t>
            </a:r>
            <a:r>
              <a:rPr lang="en-IE" dirty="0" err="1">
                <a:solidFill>
                  <a:srgbClr val="222222"/>
                </a:solidFill>
                <a:latin typeface="Consolas" panose="020B0609020204030204" pitchFamily="49" charset="0"/>
              </a:rPr>
              <a:t>ActivationType</a:t>
            </a:r>
            <a:r>
              <a:rPr lang="en-IE" dirty="0">
                <a:solidFill>
                  <a:srgbClr val="222222"/>
                </a:solidFill>
                <a:latin typeface="Consolas" panose="020B0609020204030204" pitchFamily="49" charset="0"/>
              </a:rPr>
              <a:t> = </a:t>
            </a:r>
            <a:r>
              <a:rPr lang="en-IE" dirty="0" err="1">
                <a:solidFill>
                  <a:srgbClr val="222222"/>
                </a:solidFill>
                <a:latin typeface="Consolas" panose="020B0609020204030204" pitchFamily="49" charset="0"/>
              </a:rPr>
              <a:t>ToastActivationType.Foreground</a:t>
            </a:r>
            <a:r>
              <a:rPr lang="en-IE" dirty="0">
                <a:solidFill>
                  <a:srgbClr val="222222"/>
                </a:solidFill>
                <a:latin typeface="Consolas" panose="020B0609020204030204" pitchFamily="49" charset="0"/>
              </a:rPr>
              <a:t> </a:t>
            </a:r>
          </a:p>
          <a:p>
            <a:r>
              <a:rPr lang="en-IE" dirty="0">
                <a:solidFill>
                  <a:srgbClr val="222222"/>
                </a:solidFill>
                <a:latin typeface="Consolas" panose="020B0609020204030204" pitchFamily="49" charset="0"/>
              </a:rPr>
              <a:t>		}, </a:t>
            </a:r>
          </a:p>
          <a:p>
            <a:r>
              <a:rPr lang="en-IE" dirty="0">
                <a:solidFill>
                  <a:srgbClr val="222222"/>
                </a:solidFill>
                <a:latin typeface="Consolas" panose="020B0609020204030204" pitchFamily="49" charset="0"/>
              </a:rPr>
              <a:t>		</a:t>
            </a:r>
            <a:r>
              <a:rPr lang="en-IE" dirty="0">
                <a:solidFill>
                  <a:srgbClr val="0101FD"/>
                </a:solidFill>
                <a:latin typeface="Consolas" panose="020B0609020204030204" pitchFamily="49" charset="0"/>
              </a:rPr>
              <a:t>new</a:t>
            </a:r>
            <a:r>
              <a:rPr lang="en-IE" dirty="0">
                <a:solidFill>
                  <a:srgbClr val="222222"/>
                </a:solidFill>
                <a:latin typeface="Consolas" panose="020B0609020204030204" pitchFamily="49" charset="0"/>
              </a:rPr>
              <a:t> </a:t>
            </a:r>
            <a:r>
              <a:rPr lang="en-IE" dirty="0" err="1">
                <a:solidFill>
                  <a:srgbClr val="222222"/>
                </a:solidFill>
                <a:latin typeface="Consolas" panose="020B0609020204030204" pitchFamily="49" charset="0"/>
              </a:rPr>
              <a:t>ToastButton</a:t>
            </a:r>
            <a:r>
              <a:rPr lang="en-IE" dirty="0">
                <a:solidFill>
                  <a:srgbClr val="222222"/>
                </a:solidFill>
                <a:latin typeface="Consolas" panose="020B0609020204030204" pitchFamily="49" charset="0"/>
              </a:rPr>
              <a:t>(</a:t>
            </a:r>
            <a:r>
              <a:rPr lang="en-IE" dirty="0">
                <a:solidFill>
                  <a:srgbClr val="A31515"/>
                </a:solidFill>
                <a:latin typeface="Consolas" panose="020B0609020204030204" pitchFamily="49" charset="0"/>
              </a:rPr>
              <a:t>"Remind me later"</a:t>
            </a:r>
            <a:r>
              <a:rPr lang="en-IE" dirty="0">
                <a:solidFill>
                  <a:srgbClr val="222222"/>
                </a:solidFill>
                <a:latin typeface="Consolas" panose="020B0609020204030204" pitchFamily="49" charset="0"/>
              </a:rPr>
              <a:t>, </a:t>
            </a:r>
          </a:p>
          <a:p>
            <a:r>
              <a:rPr lang="en-IE" dirty="0">
                <a:solidFill>
                  <a:srgbClr val="222222"/>
                </a:solidFill>
                <a:latin typeface="Consolas" panose="020B0609020204030204" pitchFamily="49" charset="0"/>
              </a:rPr>
              <a:t>						 </a:t>
            </a:r>
            <a:r>
              <a:rPr lang="en-IE" dirty="0">
                <a:solidFill>
                  <a:srgbClr val="A31515"/>
                </a:solidFill>
                <a:latin typeface="Consolas" panose="020B0609020204030204" pitchFamily="49" charset="0"/>
              </a:rPr>
              <a:t>"action=</a:t>
            </a:r>
            <a:r>
              <a:rPr lang="en-IE" dirty="0" err="1">
                <a:solidFill>
                  <a:srgbClr val="A31515"/>
                </a:solidFill>
                <a:latin typeface="Consolas" panose="020B0609020204030204" pitchFamily="49" charset="0"/>
              </a:rPr>
              <a:t>remindlater&amp;contentId</a:t>
            </a:r>
            <a:r>
              <a:rPr lang="en-IE" dirty="0">
                <a:solidFill>
                  <a:srgbClr val="A31515"/>
                </a:solidFill>
                <a:latin typeface="Consolas" panose="020B0609020204030204" pitchFamily="49" charset="0"/>
              </a:rPr>
              <a:t>=351"</a:t>
            </a:r>
            <a:r>
              <a:rPr lang="en-IE" dirty="0">
                <a:solidFill>
                  <a:srgbClr val="222222"/>
                </a:solidFill>
                <a:latin typeface="Consolas" panose="020B0609020204030204" pitchFamily="49" charset="0"/>
              </a:rPr>
              <a:t>) { </a:t>
            </a:r>
          </a:p>
          <a:p>
            <a:r>
              <a:rPr lang="en-IE" dirty="0">
                <a:solidFill>
                  <a:srgbClr val="222222"/>
                </a:solidFill>
                <a:latin typeface="Consolas" panose="020B0609020204030204" pitchFamily="49" charset="0"/>
              </a:rPr>
              <a:t>			</a:t>
            </a:r>
            <a:r>
              <a:rPr lang="en-IE" dirty="0" err="1">
                <a:solidFill>
                  <a:srgbClr val="222222"/>
                </a:solidFill>
                <a:latin typeface="Consolas" panose="020B0609020204030204" pitchFamily="49" charset="0"/>
              </a:rPr>
              <a:t>ActivationType</a:t>
            </a:r>
            <a:r>
              <a:rPr lang="en-IE" dirty="0">
                <a:solidFill>
                  <a:srgbClr val="222222"/>
                </a:solidFill>
                <a:latin typeface="Consolas" panose="020B0609020204030204" pitchFamily="49" charset="0"/>
              </a:rPr>
              <a:t> = </a:t>
            </a:r>
            <a:r>
              <a:rPr lang="en-IE" dirty="0" err="1">
                <a:solidFill>
                  <a:srgbClr val="222222"/>
                </a:solidFill>
                <a:latin typeface="Consolas" panose="020B0609020204030204" pitchFamily="49" charset="0"/>
              </a:rPr>
              <a:t>ToastActivationType.Background</a:t>
            </a:r>
            <a:r>
              <a:rPr lang="en-IE" dirty="0">
                <a:solidFill>
                  <a:srgbClr val="222222"/>
                </a:solidFill>
                <a:latin typeface="Consolas" panose="020B0609020204030204" pitchFamily="49" charset="0"/>
              </a:rPr>
              <a:t> } </a:t>
            </a:r>
          </a:p>
          <a:p>
            <a:r>
              <a:rPr lang="en-IE" dirty="0">
                <a:solidFill>
                  <a:srgbClr val="222222"/>
                </a:solidFill>
                <a:latin typeface="Consolas" panose="020B0609020204030204" pitchFamily="49" charset="0"/>
              </a:rPr>
              <a:t>		} </a:t>
            </a:r>
          </a:p>
          <a:p>
            <a:r>
              <a:rPr lang="en-IE" dirty="0">
                <a:solidFill>
                  <a:srgbClr val="222222"/>
                </a:solidFill>
                <a:latin typeface="Consolas" panose="020B0609020204030204" pitchFamily="49" charset="0"/>
              </a:rPr>
              <a:t>	}</a:t>
            </a:r>
            <a:endParaRPr lang="en-IE" dirty="0"/>
          </a:p>
        </p:txBody>
      </p:sp>
    </p:spTree>
    <p:extLst>
      <p:ext uri="{BB962C8B-B14F-4D97-AF65-F5344CB8AC3E}">
        <p14:creationId xmlns:p14="http://schemas.microsoft.com/office/powerpoint/2010/main" val="1169618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235B1-9F38-41A1-B1E0-85405AF766E8}"/>
              </a:ext>
            </a:extLst>
          </p:cNvPr>
          <p:cNvSpPr>
            <a:spLocks noGrp="1"/>
          </p:cNvSpPr>
          <p:nvPr>
            <p:ph type="title"/>
          </p:nvPr>
        </p:nvSpPr>
        <p:spPr/>
        <p:txBody>
          <a:bodyPr/>
          <a:lstStyle/>
          <a:p>
            <a:r>
              <a:rPr lang="en-US" dirty="0"/>
              <a:t>Audio</a:t>
            </a:r>
            <a:endParaRPr lang="en-IE" dirty="0"/>
          </a:p>
        </p:txBody>
      </p:sp>
      <p:sp>
        <p:nvSpPr>
          <p:cNvPr id="3" name="Content Placeholder 2">
            <a:extLst>
              <a:ext uri="{FF2B5EF4-FFF2-40B4-BE49-F238E27FC236}">
                <a16:creationId xmlns:a16="http://schemas.microsoft.com/office/drawing/2014/main" id="{43FDD6E7-BE14-469F-9B29-8AE7999BAC12}"/>
              </a:ext>
            </a:extLst>
          </p:cNvPr>
          <p:cNvSpPr>
            <a:spLocks noGrp="1"/>
          </p:cNvSpPr>
          <p:nvPr>
            <p:ph idx="1"/>
          </p:nvPr>
        </p:nvSpPr>
        <p:spPr/>
        <p:txBody>
          <a:bodyPr/>
          <a:lstStyle/>
          <a:p>
            <a:r>
              <a:rPr lang="en-GB" sz="2000" b="0" i="0" kern="1200" baseline="0" dirty="0">
                <a:solidFill>
                  <a:schemeClr val="tx2"/>
                </a:solidFill>
                <a:effectLst/>
                <a:latin typeface="+mn-lt"/>
                <a:ea typeface="+mn-ea"/>
                <a:cs typeface="+mn-cs"/>
              </a:rPr>
              <a:t>Custom audio has always been supported by Mobile, and is supported in Desktop Version 1511 (build 10586) or newer</a:t>
            </a:r>
          </a:p>
          <a:p>
            <a:r>
              <a:rPr lang="en-GB" sz="2000" b="0" i="0" kern="1200" baseline="0" dirty="0">
                <a:solidFill>
                  <a:schemeClr val="tx2"/>
                </a:solidFill>
                <a:effectLst/>
                <a:latin typeface="+mn-lt"/>
                <a:ea typeface="+mn-ea"/>
                <a:cs typeface="+mn-cs"/>
              </a:rPr>
              <a:t>Custom audio can be referenced via the following paths:</a:t>
            </a:r>
          </a:p>
          <a:p>
            <a:pPr lvl="1"/>
            <a:r>
              <a:rPr lang="en-GB" sz="2000" b="0" i="0" kern="1200" baseline="0" dirty="0" err="1">
                <a:solidFill>
                  <a:schemeClr val="tx2"/>
                </a:solidFill>
                <a:effectLst/>
                <a:latin typeface="+mn-lt"/>
                <a:ea typeface="+mn-ea"/>
                <a:cs typeface="+mn-cs"/>
              </a:rPr>
              <a:t>ms</a:t>
            </a:r>
            <a:r>
              <a:rPr lang="en-GB" sz="2000" b="0" i="0" kern="1200" baseline="0" dirty="0">
                <a:solidFill>
                  <a:schemeClr val="tx2"/>
                </a:solidFill>
                <a:effectLst/>
                <a:latin typeface="+mn-lt"/>
                <a:ea typeface="+mn-ea"/>
                <a:cs typeface="+mn-cs"/>
              </a:rPr>
              <a:t>-appx:///</a:t>
            </a:r>
          </a:p>
          <a:p>
            <a:pPr lvl="1"/>
            <a:r>
              <a:rPr lang="en-GB" sz="2000" b="0" i="0" kern="1200" baseline="0" dirty="0" err="1">
                <a:solidFill>
                  <a:schemeClr val="tx2"/>
                </a:solidFill>
                <a:effectLst/>
                <a:latin typeface="+mn-lt"/>
                <a:ea typeface="+mn-ea"/>
                <a:cs typeface="+mn-cs"/>
              </a:rPr>
              <a:t>ms-appdata</a:t>
            </a:r>
            <a:r>
              <a:rPr lang="en-GB" sz="2000" b="0" i="0" kern="1200" baseline="0" dirty="0">
                <a:solidFill>
                  <a:schemeClr val="tx2"/>
                </a:solidFill>
                <a:effectLst/>
                <a:latin typeface="+mn-lt"/>
                <a:ea typeface="+mn-ea"/>
                <a:cs typeface="+mn-cs"/>
              </a:rPr>
              <a:t>:///</a:t>
            </a:r>
          </a:p>
          <a:p>
            <a:r>
              <a:rPr lang="en-GB" sz="2000" b="0" i="0" kern="1200" baseline="0" dirty="0">
                <a:solidFill>
                  <a:schemeClr val="tx2"/>
                </a:solidFill>
                <a:effectLst/>
                <a:latin typeface="+mn-lt"/>
                <a:ea typeface="+mn-ea"/>
                <a:cs typeface="+mn-cs"/>
              </a:rPr>
              <a:t>Alternatively, you can pick from the </a:t>
            </a:r>
            <a:r>
              <a:rPr lang="en-GB" sz="2000" b="0" i="0" u="none" strike="noStrike" kern="1200" baseline="0" dirty="0">
                <a:solidFill>
                  <a:schemeClr val="tx2"/>
                </a:solidFill>
                <a:effectLst/>
                <a:latin typeface="+mn-lt"/>
                <a:ea typeface="+mn-ea"/>
                <a:cs typeface="+mn-cs"/>
              </a:rPr>
              <a:t>list of </a:t>
            </a:r>
            <a:r>
              <a:rPr lang="en-GB" sz="2000" b="0" i="0" u="none" strike="noStrike" kern="1200" baseline="0" dirty="0" err="1">
                <a:solidFill>
                  <a:schemeClr val="tx2"/>
                </a:solidFill>
                <a:effectLst/>
                <a:latin typeface="+mn-lt"/>
                <a:ea typeface="+mn-ea"/>
                <a:cs typeface="+mn-cs"/>
              </a:rPr>
              <a:t>ms-winsoundevents</a:t>
            </a:r>
            <a:r>
              <a:rPr lang="en-GB" sz="2000" b="0" i="0" kern="1200" baseline="0" dirty="0">
                <a:solidFill>
                  <a:schemeClr val="tx2"/>
                </a:solidFill>
                <a:effectLst/>
                <a:latin typeface="+mn-lt"/>
                <a:ea typeface="+mn-ea"/>
                <a:cs typeface="+mn-cs"/>
              </a:rPr>
              <a:t>, which have always been supported on both platforms</a:t>
            </a:r>
          </a:p>
        </p:txBody>
      </p:sp>
      <p:sp>
        <p:nvSpPr>
          <p:cNvPr id="4" name="Footer Placeholder 3">
            <a:extLst>
              <a:ext uri="{FF2B5EF4-FFF2-40B4-BE49-F238E27FC236}">
                <a16:creationId xmlns:a16="http://schemas.microsoft.com/office/drawing/2014/main" id="{F8E8623D-D788-4470-918F-7C33E68BA0CC}"/>
              </a:ext>
            </a:extLst>
          </p:cNvPr>
          <p:cNvSpPr>
            <a:spLocks noGrp="1"/>
          </p:cNvSpPr>
          <p:nvPr>
            <p:ph type="ftr" sz="quarter" idx="11"/>
          </p:nvPr>
        </p:nvSpPr>
        <p:spPr/>
        <p:txBody>
          <a:bodyPr/>
          <a:lstStyle/>
          <a:p>
            <a:r>
              <a:rPr lang="en-IE"/>
              <a:t>Notifications</a:t>
            </a:r>
          </a:p>
        </p:txBody>
      </p:sp>
      <p:sp>
        <p:nvSpPr>
          <p:cNvPr id="5" name="Slide Number Placeholder 4">
            <a:extLst>
              <a:ext uri="{FF2B5EF4-FFF2-40B4-BE49-F238E27FC236}">
                <a16:creationId xmlns:a16="http://schemas.microsoft.com/office/drawing/2014/main" id="{CEB20F06-2D99-461A-A895-265DD9FBAD1E}"/>
              </a:ext>
            </a:extLst>
          </p:cNvPr>
          <p:cNvSpPr>
            <a:spLocks noGrp="1"/>
          </p:cNvSpPr>
          <p:nvPr>
            <p:ph type="sldNum" sz="quarter" idx="12"/>
          </p:nvPr>
        </p:nvSpPr>
        <p:spPr/>
        <p:txBody>
          <a:bodyPr/>
          <a:lstStyle/>
          <a:p>
            <a:fld id="{2B1D4BB7-46E1-4E7D-9F0A-5285263BF98F}" type="slidenum">
              <a:rPr lang="en-IE" smtClean="0"/>
              <a:t>19</a:t>
            </a:fld>
            <a:endParaRPr lang="en-IE"/>
          </a:p>
        </p:txBody>
      </p:sp>
      <p:sp>
        <p:nvSpPr>
          <p:cNvPr id="6" name="Rectangle 5">
            <a:extLst>
              <a:ext uri="{FF2B5EF4-FFF2-40B4-BE49-F238E27FC236}">
                <a16:creationId xmlns:a16="http://schemas.microsoft.com/office/drawing/2014/main" id="{9F0FB762-3D62-4262-843D-57C02BF01D60}"/>
              </a:ext>
            </a:extLst>
          </p:cNvPr>
          <p:cNvSpPr/>
          <p:nvPr/>
        </p:nvSpPr>
        <p:spPr>
          <a:xfrm>
            <a:off x="1371600" y="4944070"/>
            <a:ext cx="9448800" cy="1477328"/>
          </a:xfrm>
          <a:prstGeom prst="rect">
            <a:avLst/>
          </a:prstGeom>
        </p:spPr>
        <p:txBody>
          <a:bodyPr wrap="square">
            <a:spAutoFit/>
          </a:bodyPr>
          <a:lstStyle/>
          <a:p>
            <a:r>
              <a:rPr lang="en-IE" dirty="0" err="1">
                <a:solidFill>
                  <a:srgbClr val="222222"/>
                </a:solidFill>
                <a:latin typeface="Consolas" panose="020B0609020204030204" pitchFamily="49" charset="0"/>
              </a:rPr>
              <a:t>ToastContent</a:t>
            </a:r>
            <a:r>
              <a:rPr lang="en-IE" dirty="0">
                <a:solidFill>
                  <a:srgbClr val="222222"/>
                </a:solidFill>
                <a:latin typeface="Consolas" panose="020B0609020204030204" pitchFamily="49" charset="0"/>
              </a:rPr>
              <a:t> content = </a:t>
            </a:r>
            <a:r>
              <a:rPr lang="en-IE" dirty="0">
                <a:solidFill>
                  <a:srgbClr val="0101FD"/>
                </a:solidFill>
                <a:latin typeface="Consolas" panose="020B0609020204030204" pitchFamily="49" charset="0"/>
              </a:rPr>
              <a:t>new</a:t>
            </a:r>
            <a:r>
              <a:rPr lang="en-IE" dirty="0">
                <a:solidFill>
                  <a:srgbClr val="222222"/>
                </a:solidFill>
                <a:latin typeface="Consolas" panose="020B0609020204030204" pitchFamily="49" charset="0"/>
              </a:rPr>
              <a:t> </a:t>
            </a:r>
            <a:r>
              <a:rPr lang="en-IE" dirty="0" err="1">
                <a:solidFill>
                  <a:srgbClr val="222222"/>
                </a:solidFill>
                <a:latin typeface="Consolas" panose="020B0609020204030204" pitchFamily="49" charset="0"/>
              </a:rPr>
              <a:t>ToastContent</a:t>
            </a:r>
            <a:r>
              <a:rPr lang="en-IE" dirty="0">
                <a:solidFill>
                  <a:srgbClr val="222222"/>
                </a:solidFill>
                <a:latin typeface="Consolas" panose="020B0609020204030204" pitchFamily="49" charset="0"/>
              </a:rPr>
              <a:t>() { ... </a:t>
            </a:r>
          </a:p>
          <a:p>
            <a:r>
              <a:rPr lang="en-IE" dirty="0">
                <a:solidFill>
                  <a:srgbClr val="222222"/>
                </a:solidFill>
                <a:latin typeface="Consolas" panose="020B0609020204030204" pitchFamily="49" charset="0"/>
              </a:rPr>
              <a:t>	Audio = </a:t>
            </a:r>
            <a:r>
              <a:rPr lang="en-IE" dirty="0">
                <a:solidFill>
                  <a:srgbClr val="0101FD"/>
                </a:solidFill>
                <a:latin typeface="Consolas" panose="020B0609020204030204" pitchFamily="49" charset="0"/>
              </a:rPr>
              <a:t>new</a:t>
            </a:r>
            <a:r>
              <a:rPr lang="en-IE" dirty="0">
                <a:solidFill>
                  <a:srgbClr val="222222"/>
                </a:solidFill>
                <a:latin typeface="Consolas" panose="020B0609020204030204" pitchFamily="49" charset="0"/>
              </a:rPr>
              <a:t> </a:t>
            </a:r>
            <a:r>
              <a:rPr lang="en-IE" dirty="0" err="1">
                <a:solidFill>
                  <a:srgbClr val="222222"/>
                </a:solidFill>
                <a:latin typeface="Consolas" panose="020B0609020204030204" pitchFamily="49" charset="0"/>
              </a:rPr>
              <a:t>ToastAudio</a:t>
            </a:r>
            <a:r>
              <a:rPr lang="en-IE" dirty="0">
                <a:solidFill>
                  <a:srgbClr val="222222"/>
                </a:solidFill>
                <a:latin typeface="Consolas" panose="020B0609020204030204" pitchFamily="49" charset="0"/>
              </a:rPr>
              <a:t>() { </a:t>
            </a:r>
          </a:p>
          <a:p>
            <a:r>
              <a:rPr lang="en-IE" dirty="0">
                <a:solidFill>
                  <a:srgbClr val="222222"/>
                </a:solidFill>
                <a:latin typeface="Consolas" panose="020B0609020204030204" pitchFamily="49" charset="0"/>
              </a:rPr>
              <a:t>		</a:t>
            </a:r>
            <a:r>
              <a:rPr lang="en-IE" dirty="0" err="1">
                <a:solidFill>
                  <a:srgbClr val="222222"/>
                </a:solidFill>
                <a:latin typeface="Consolas" panose="020B0609020204030204" pitchFamily="49" charset="0"/>
              </a:rPr>
              <a:t>Src</a:t>
            </a:r>
            <a:r>
              <a:rPr lang="en-IE" dirty="0">
                <a:solidFill>
                  <a:srgbClr val="222222"/>
                </a:solidFill>
                <a:latin typeface="Consolas" panose="020B0609020204030204" pitchFamily="49" charset="0"/>
              </a:rPr>
              <a:t> = </a:t>
            </a:r>
            <a:r>
              <a:rPr lang="en-IE" dirty="0">
                <a:solidFill>
                  <a:srgbClr val="0101FD"/>
                </a:solidFill>
                <a:latin typeface="Consolas" panose="020B0609020204030204" pitchFamily="49" charset="0"/>
              </a:rPr>
              <a:t>new</a:t>
            </a:r>
            <a:r>
              <a:rPr lang="en-IE" dirty="0">
                <a:solidFill>
                  <a:srgbClr val="222222"/>
                </a:solidFill>
                <a:latin typeface="Consolas" panose="020B0609020204030204" pitchFamily="49" charset="0"/>
              </a:rPr>
              <a:t> Uri(</a:t>
            </a:r>
            <a:r>
              <a:rPr lang="en-IE" dirty="0">
                <a:solidFill>
                  <a:srgbClr val="A31515"/>
                </a:solidFill>
                <a:latin typeface="Consolas" panose="020B0609020204030204" pitchFamily="49" charset="0"/>
              </a:rPr>
              <a:t>"</a:t>
            </a:r>
            <a:r>
              <a:rPr lang="en-IE" dirty="0" err="1">
                <a:solidFill>
                  <a:srgbClr val="A31515"/>
                </a:solidFill>
                <a:latin typeface="Consolas" panose="020B0609020204030204" pitchFamily="49" charset="0"/>
              </a:rPr>
              <a:t>ms</a:t>
            </a:r>
            <a:r>
              <a:rPr lang="en-IE" dirty="0">
                <a:solidFill>
                  <a:srgbClr val="A31515"/>
                </a:solidFill>
                <a:latin typeface="Consolas" panose="020B0609020204030204" pitchFamily="49" charset="0"/>
              </a:rPr>
              <a:t>-appx:///Assets/NewMessage.mp3"</a:t>
            </a:r>
            <a:r>
              <a:rPr lang="en-IE" dirty="0">
                <a:solidFill>
                  <a:srgbClr val="222222"/>
                </a:solidFill>
                <a:latin typeface="Consolas" panose="020B0609020204030204" pitchFamily="49" charset="0"/>
              </a:rPr>
              <a:t>) </a:t>
            </a:r>
          </a:p>
          <a:p>
            <a:r>
              <a:rPr lang="en-IE" dirty="0">
                <a:solidFill>
                  <a:srgbClr val="222222"/>
                </a:solidFill>
                <a:latin typeface="Consolas" panose="020B0609020204030204" pitchFamily="49" charset="0"/>
              </a:rPr>
              <a:t>	} </a:t>
            </a:r>
          </a:p>
          <a:p>
            <a:r>
              <a:rPr lang="en-IE" dirty="0">
                <a:solidFill>
                  <a:srgbClr val="222222"/>
                </a:solidFill>
                <a:latin typeface="Consolas" panose="020B0609020204030204" pitchFamily="49" charset="0"/>
              </a:rPr>
              <a:t>}</a:t>
            </a:r>
            <a:endParaRPr lang="en-IE" dirty="0"/>
          </a:p>
        </p:txBody>
      </p:sp>
    </p:spTree>
    <p:extLst>
      <p:ext uri="{BB962C8B-B14F-4D97-AF65-F5344CB8AC3E}">
        <p14:creationId xmlns:p14="http://schemas.microsoft.com/office/powerpoint/2010/main" val="652209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1A872-2421-424B-9E19-4F751BC52AD4}"/>
              </a:ext>
            </a:extLst>
          </p:cNvPr>
          <p:cNvSpPr>
            <a:spLocks noGrp="1"/>
          </p:cNvSpPr>
          <p:nvPr>
            <p:ph type="title"/>
          </p:nvPr>
        </p:nvSpPr>
        <p:spPr/>
        <p:txBody>
          <a:bodyPr/>
          <a:lstStyle/>
          <a:p>
            <a:r>
              <a:rPr lang="en-US" dirty="0"/>
              <a:t>Toast</a:t>
            </a:r>
            <a:r>
              <a:rPr lang="en-US" baseline="0" dirty="0"/>
              <a:t> Notifications</a:t>
            </a:r>
            <a:endParaRPr lang="en-IE" dirty="0"/>
          </a:p>
        </p:txBody>
      </p:sp>
      <p:sp>
        <p:nvSpPr>
          <p:cNvPr id="3" name="Content Placeholder 2">
            <a:extLst>
              <a:ext uri="{FF2B5EF4-FFF2-40B4-BE49-F238E27FC236}">
                <a16:creationId xmlns:a16="http://schemas.microsoft.com/office/drawing/2014/main" id="{3D324361-6D16-459F-8CBC-602F22CEB740}"/>
              </a:ext>
            </a:extLst>
          </p:cNvPr>
          <p:cNvSpPr>
            <a:spLocks noGrp="1"/>
          </p:cNvSpPr>
          <p:nvPr>
            <p:ph idx="1"/>
          </p:nvPr>
        </p:nvSpPr>
        <p:spPr/>
        <p:txBody>
          <a:bodyPr>
            <a:normAutofit fontScale="92500" lnSpcReduction="10000"/>
          </a:bodyPr>
          <a:lstStyle/>
          <a:p>
            <a:r>
              <a:rPr lang="en-GB" sz="2000" b="0" i="0" kern="1200" baseline="0" dirty="0">
                <a:solidFill>
                  <a:schemeClr val="tx2"/>
                </a:solidFill>
                <a:effectLst/>
                <a:latin typeface="+mn-lt"/>
                <a:ea typeface="+mn-ea"/>
                <a:cs typeface="+mn-cs"/>
              </a:rPr>
              <a:t>Toast notifications and tile notifications are two separate but closely related concepts in Windows</a:t>
            </a:r>
          </a:p>
          <a:p>
            <a:r>
              <a:rPr lang="en-GB" sz="2000" b="0" i="0" kern="1200" baseline="0" dirty="0">
                <a:solidFill>
                  <a:schemeClr val="tx2"/>
                </a:solidFill>
                <a:effectLst/>
                <a:latin typeface="+mn-lt"/>
                <a:ea typeface="+mn-ea"/>
                <a:cs typeface="+mn-cs"/>
              </a:rPr>
              <a:t>In order to provide the best user experience, it is recommended to think about toast &amp; tile notifications holistically when designing your app’s notification experience</a:t>
            </a:r>
          </a:p>
          <a:p>
            <a:r>
              <a:rPr lang="en-GB" sz="2000" b="0" i="0" kern="1200" baseline="0" dirty="0">
                <a:solidFill>
                  <a:schemeClr val="tx2"/>
                </a:solidFill>
                <a:effectLst/>
                <a:latin typeface="+mn-lt"/>
                <a:ea typeface="+mn-ea"/>
                <a:cs typeface="+mn-cs"/>
              </a:rPr>
              <a:t>Also, the process of raising a toast notification is essentially the same as sending a tile notification</a:t>
            </a:r>
          </a:p>
          <a:p>
            <a:r>
              <a:rPr lang="en-GB" sz="2000" b="0" i="0" kern="1200" baseline="0" dirty="0">
                <a:solidFill>
                  <a:schemeClr val="tx2"/>
                </a:solidFill>
                <a:effectLst/>
                <a:latin typeface="+mn-lt"/>
                <a:ea typeface="+mn-ea"/>
                <a:cs typeface="+mn-cs"/>
              </a:rPr>
              <a:t>Allows your app to inform the users about relevant information and timely events that they should see and take action upon inside your app</a:t>
            </a:r>
          </a:p>
          <a:p>
            <a:pPr lvl="1"/>
            <a:r>
              <a:rPr lang="en-GB" sz="2000" b="0" i="0" kern="1200" baseline="0" dirty="0">
                <a:solidFill>
                  <a:schemeClr val="tx2"/>
                </a:solidFill>
                <a:effectLst/>
                <a:latin typeface="+mn-lt"/>
                <a:ea typeface="+mn-ea"/>
                <a:cs typeface="+mn-cs"/>
              </a:rPr>
              <a:t>When the user “chases” the notification (by tapping or clicking on the toast to activate the app), the app should navigate the user to the page with the right context</a:t>
            </a:r>
          </a:p>
        </p:txBody>
      </p:sp>
      <p:sp>
        <p:nvSpPr>
          <p:cNvPr id="4" name="Footer Placeholder 3">
            <a:extLst>
              <a:ext uri="{FF2B5EF4-FFF2-40B4-BE49-F238E27FC236}">
                <a16:creationId xmlns:a16="http://schemas.microsoft.com/office/drawing/2014/main" id="{8759AD96-E7D1-4653-868D-0B69A5A3D285}"/>
              </a:ext>
            </a:extLst>
          </p:cNvPr>
          <p:cNvSpPr>
            <a:spLocks noGrp="1"/>
          </p:cNvSpPr>
          <p:nvPr>
            <p:ph type="ftr" sz="quarter" idx="11"/>
          </p:nvPr>
        </p:nvSpPr>
        <p:spPr/>
        <p:txBody>
          <a:bodyPr/>
          <a:lstStyle/>
          <a:p>
            <a:r>
              <a:rPr lang="en-IE"/>
              <a:t>Notifications</a:t>
            </a:r>
          </a:p>
        </p:txBody>
      </p:sp>
      <p:sp>
        <p:nvSpPr>
          <p:cNvPr id="5" name="Slide Number Placeholder 4">
            <a:extLst>
              <a:ext uri="{FF2B5EF4-FFF2-40B4-BE49-F238E27FC236}">
                <a16:creationId xmlns:a16="http://schemas.microsoft.com/office/drawing/2014/main" id="{3EAEFDF6-D692-4916-9731-1C5CE6019F6D}"/>
              </a:ext>
            </a:extLst>
          </p:cNvPr>
          <p:cNvSpPr>
            <a:spLocks noGrp="1"/>
          </p:cNvSpPr>
          <p:nvPr>
            <p:ph type="sldNum" sz="quarter" idx="12"/>
          </p:nvPr>
        </p:nvSpPr>
        <p:spPr/>
        <p:txBody>
          <a:bodyPr/>
          <a:lstStyle/>
          <a:p>
            <a:fld id="{2B1D4BB7-46E1-4E7D-9F0A-5285263BF98F}" type="slidenum">
              <a:rPr lang="en-IE" smtClean="0"/>
              <a:t>2</a:t>
            </a:fld>
            <a:endParaRPr lang="en-IE"/>
          </a:p>
        </p:txBody>
      </p:sp>
    </p:spTree>
    <p:extLst>
      <p:ext uri="{BB962C8B-B14F-4D97-AF65-F5344CB8AC3E}">
        <p14:creationId xmlns:p14="http://schemas.microsoft.com/office/powerpoint/2010/main" val="3473111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62907-5724-433C-BE60-D114856CBEBC}"/>
              </a:ext>
            </a:extLst>
          </p:cNvPr>
          <p:cNvSpPr>
            <a:spLocks noGrp="1"/>
          </p:cNvSpPr>
          <p:nvPr>
            <p:ph type="title"/>
          </p:nvPr>
        </p:nvSpPr>
        <p:spPr/>
        <p:txBody>
          <a:bodyPr/>
          <a:lstStyle/>
          <a:p>
            <a:r>
              <a:rPr lang="en-US" dirty="0"/>
              <a:t>Alarms, Reminders</a:t>
            </a:r>
            <a:endParaRPr lang="en-IE" dirty="0"/>
          </a:p>
        </p:txBody>
      </p:sp>
      <p:sp>
        <p:nvSpPr>
          <p:cNvPr id="3" name="Content Placeholder 2">
            <a:extLst>
              <a:ext uri="{FF2B5EF4-FFF2-40B4-BE49-F238E27FC236}">
                <a16:creationId xmlns:a16="http://schemas.microsoft.com/office/drawing/2014/main" id="{132FCBF9-CD21-44B3-92A1-DAE4C0E0F173}"/>
              </a:ext>
            </a:extLst>
          </p:cNvPr>
          <p:cNvSpPr>
            <a:spLocks noGrp="1"/>
          </p:cNvSpPr>
          <p:nvPr>
            <p:ph idx="1"/>
          </p:nvPr>
        </p:nvSpPr>
        <p:spPr/>
        <p:txBody>
          <a:bodyPr>
            <a:normAutofit fontScale="92500" lnSpcReduction="10000"/>
          </a:bodyPr>
          <a:lstStyle/>
          <a:p>
            <a:r>
              <a:rPr lang="en-GB" sz="2000" b="0" i="0" kern="1200" baseline="0" dirty="0">
                <a:solidFill>
                  <a:schemeClr val="tx2"/>
                </a:solidFill>
                <a:effectLst/>
                <a:latin typeface="+mn-lt"/>
                <a:ea typeface="+mn-ea"/>
                <a:cs typeface="+mn-cs"/>
              </a:rPr>
              <a:t>To create alarms, reminders, and incoming call notifications, you simply use a normal toast notification with a scenario value assigned to it</a:t>
            </a:r>
          </a:p>
          <a:p>
            <a:pPr lvl="1"/>
            <a:r>
              <a:rPr lang="en-GB" sz="2000" b="0" i="0" kern="1200" baseline="0" dirty="0">
                <a:solidFill>
                  <a:schemeClr val="tx2"/>
                </a:solidFill>
                <a:effectLst/>
                <a:latin typeface="+mn-lt"/>
                <a:ea typeface="+mn-ea"/>
                <a:cs typeface="+mn-cs"/>
              </a:rPr>
              <a:t>The scenario </a:t>
            </a:r>
            <a:r>
              <a:rPr lang="en-GB" sz="2000" b="0" i="0" kern="1200" baseline="0" dirty="0" err="1">
                <a:solidFill>
                  <a:schemeClr val="tx2"/>
                </a:solidFill>
                <a:effectLst/>
                <a:latin typeface="+mn-lt"/>
                <a:ea typeface="+mn-ea"/>
                <a:cs typeface="+mn-cs"/>
              </a:rPr>
              <a:t>adusts</a:t>
            </a:r>
            <a:r>
              <a:rPr lang="en-GB" sz="2000" b="0" i="0" kern="1200" baseline="0" dirty="0">
                <a:solidFill>
                  <a:schemeClr val="tx2"/>
                </a:solidFill>
                <a:effectLst/>
                <a:latin typeface="+mn-lt"/>
                <a:ea typeface="+mn-ea"/>
                <a:cs typeface="+mn-cs"/>
              </a:rPr>
              <a:t> a few </a:t>
            </a:r>
            <a:r>
              <a:rPr lang="en-GB" sz="2000" b="0" i="0" kern="1200" baseline="0" dirty="0" err="1">
                <a:solidFill>
                  <a:schemeClr val="tx2"/>
                </a:solidFill>
                <a:effectLst/>
                <a:latin typeface="+mn-lt"/>
                <a:ea typeface="+mn-ea"/>
                <a:cs typeface="+mn-cs"/>
              </a:rPr>
              <a:t>behaviors</a:t>
            </a:r>
            <a:r>
              <a:rPr lang="en-GB" sz="2000" b="0" i="0" kern="1200" baseline="0" dirty="0">
                <a:solidFill>
                  <a:schemeClr val="tx2"/>
                </a:solidFill>
                <a:effectLst/>
                <a:latin typeface="+mn-lt"/>
                <a:ea typeface="+mn-ea"/>
                <a:cs typeface="+mn-cs"/>
              </a:rPr>
              <a:t> to create a consistent and unified user experience</a:t>
            </a:r>
          </a:p>
          <a:p>
            <a:r>
              <a:rPr lang="en-GB" sz="2000" b="1" i="0" kern="1200" baseline="0" dirty="0">
                <a:solidFill>
                  <a:schemeClr val="tx2"/>
                </a:solidFill>
                <a:effectLst/>
                <a:latin typeface="+mn-lt"/>
                <a:ea typeface="+mn-ea"/>
                <a:cs typeface="+mn-cs"/>
              </a:rPr>
              <a:t>Reminder</a:t>
            </a:r>
            <a:r>
              <a:rPr lang="en-GB" sz="2000" b="0" i="0" kern="1200" baseline="0" dirty="0">
                <a:solidFill>
                  <a:schemeClr val="tx2"/>
                </a:solidFill>
                <a:effectLst/>
                <a:latin typeface="+mn-lt"/>
                <a:ea typeface="+mn-ea"/>
                <a:cs typeface="+mn-cs"/>
              </a:rPr>
              <a:t>: The notification will stay on screen until the user dismisses it or takes action and a reminder sound will be played.</a:t>
            </a:r>
          </a:p>
          <a:p>
            <a:r>
              <a:rPr lang="en-GB" sz="2000" b="1" i="0" kern="1200" baseline="0" dirty="0">
                <a:solidFill>
                  <a:schemeClr val="tx2"/>
                </a:solidFill>
                <a:effectLst/>
                <a:latin typeface="+mn-lt"/>
                <a:ea typeface="+mn-ea"/>
                <a:cs typeface="+mn-cs"/>
              </a:rPr>
              <a:t>Alarm</a:t>
            </a:r>
            <a:r>
              <a:rPr lang="en-GB" sz="2000" b="0" i="0" kern="1200" baseline="0" dirty="0">
                <a:solidFill>
                  <a:schemeClr val="tx2"/>
                </a:solidFill>
                <a:effectLst/>
                <a:latin typeface="+mn-lt"/>
                <a:ea typeface="+mn-ea"/>
                <a:cs typeface="+mn-cs"/>
              </a:rPr>
              <a:t>: In addition to the reminder </a:t>
            </a:r>
            <a:r>
              <a:rPr lang="en-GB" sz="2000" b="0" i="0" kern="1200" baseline="0" dirty="0" err="1">
                <a:solidFill>
                  <a:schemeClr val="tx2"/>
                </a:solidFill>
                <a:effectLst/>
                <a:latin typeface="+mn-lt"/>
                <a:ea typeface="+mn-ea"/>
                <a:cs typeface="+mn-cs"/>
              </a:rPr>
              <a:t>behaviors</a:t>
            </a:r>
            <a:r>
              <a:rPr lang="en-GB" sz="2000" b="0" i="0" kern="1200" baseline="0" dirty="0">
                <a:solidFill>
                  <a:schemeClr val="tx2"/>
                </a:solidFill>
                <a:effectLst/>
                <a:latin typeface="+mn-lt"/>
                <a:ea typeface="+mn-ea"/>
                <a:cs typeface="+mn-cs"/>
              </a:rPr>
              <a:t>, alarms will additionally loop audio with a default alarm sound</a:t>
            </a:r>
          </a:p>
          <a:p>
            <a:r>
              <a:rPr lang="en-GB" sz="2000" b="1" i="0" kern="1200" baseline="0" dirty="0" err="1">
                <a:solidFill>
                  <a:schemeClr val="tx2"/>
                </a:solidFill>
                <a:effectLst/>
                <a:latin typeface="+mn-lt"/>
                <a:ea typeface="+mn-ea"/>
                <a:cs typeface="+mn-cs"/>
              </a:rPr>
              <a:t>IncomingCall</a:t>
            </a:r>
            <a:r>
              <a:rPr lang="en-GB" sz="2000" b="0" i="0" kern="1200" baseline="0" dirty="0">
                <a:solidFill>
                  <a:schemeClr val="tx2"/>
                </a:solidFill>
                <a:effectLst/>
                <a:latin typeface="+mn-lt"/>
                <a:ea typeface="+mn-ea"/>
                <a:cs typeface="+mn-cs"/>
              </a:rPr>
              <a:t>: Incoming call notifications are displayed full screen on Windows Mobile devices</a:t>
            </a:r>
          </a:p>
          <a:p>
            <a:pPr lvl="1"/>
            <a:r>
              <a:rPr lang="en-GB" sz="2000" b="0" i="0" kern="1200" baseline="0" dirty="0">
                <a:solidFill>
                  <a:schemeClr val="tx2"/>
                </a:solidFill>
                <a:effectLst/>
                <a:latin typeface="+mn-lt"/>
                <a:ea typeface="+mn-ea"/>
                <a:cs typeface="+mn-cs"/>
              </a:rPr>
              <a:t>Otherwise, they have the same </a:t>
            </a:r>
            <a:r>
              <a:rPr lang="en-GB" sz="2000" b="0" i="0" kern="1200" baseline="0" dirty="0" err="1">
                <a:solidFill>
                  <a:schemeClr val="tx2"/>
                </a:solidFill>
                <a:effectLst/>
                <a:latin typeface="+mn-lt"/>
                <a:ea typeface="+mn-ea"/>
                <a:cs typeface="+mn-cs"/>
              </a:rPr>
              <a:t>behaviors</a:t>
            </a:r>
            <a:r>
              <a:rPr lang="en-GB" sz="2000" b="0" i="0" kern="1200" baseline="0" dirty="0">
                <a:solidFill>
                  <a:schemeClr val="tx2"/>
                </a:solidFill>
                <a:effectLst/>
                <a:latin typeface="+mn-lt"/>
                <a:ea typeface="+mn-ea"/>
                <a:cs typeface="+mn-cs"/>
              </a:rPr>
              <a:t> as alarms except they use ringtone audio</a:t>
            </a:r>
          </a:p>
        </p:txBody>
      </p:sp>
      <p:sp>
        <p:nvSpPr>
          <p:cNvPr id="4" name="Footer Placeholder 3">
            <a:extLst>
              <a:ext uri="{FF2B5EF4-FFF2-40B4-BE49-F238E27FC236}">
                <a16:creationId xmlns:a16="http://schemas.microsoft.com/office/drawing/2014/main" id="{6C72C140-8EDD-421F-A07B-B26E2BD096E2}"/>
              </a:ext>
            </a:extLst>
          </p:cNvPr>
          <p:cNvSpPr>
            <a:spLocks noGrp="1"/>
          </p:cNvSpPr>
          <p:nvPr>
            <p:ph type="ftr" sz="quarter" idx="11"/>
          </p:nvPr>
        </p:nvSpPr>
        <p:spPr/>
        <p:txBody>
          <a:bodyPr/>
          <a:lstStyle/>
          <a:p>
            <a:r>
              <a:rPr lang="en-IE"/>
              <a:t>Notifications</a:t>
            </a:r>
          </a:p>
        </p:txBody>
      </p:sp>
      <p:sp>
        <p:nvSpPr>
          <p:cNvPr id="5" name="Slide Number Placeholder 4">
            <a:extLst>
              <a:ext uri="{FF2B5EF4-FFF2-40B4-BE49-F238E27FC236}">
                <a16:creationId xmlns:a16="http://schemas.microsoft.com/office/drawing/2014/main" id="{E2BD8BE2-DCA5-44CC-8159-AE1B21506A8E}"/>
              </a:ext>
            </a:extLst>
          </p:cNvPr>
          <p:cNvSpPr>
            <a:spLocks noGrp="1"/>
          </p:cNvSpPr>
          <p:nvPr>
            <p:ph type="sldNum" sz="quarter" idx="12"/>
          </p:nvPr>
        </p:nvSpPr>
        <p:spPr/>
        <p:txBody>
          <a:bodyPr/>
          <a:lstStyle/>
          <a:p>
            <a:fld id="{2B1D4BB7-46E1-4E7D-9F0A-5285263BF98F}" type="slidenum">
              <a:rPr lang="en-IE" smtClean="0"/>
              <a:t>20</a:t>
            </a:fld>
            <a:endParaRPr lang="en-IE"/>
          </a:p>
        </p:txBody>
      </p:sp>
    </p:spTree>
    <p:extLst>
      <p:ext uri="{BB962C8B-B14F-4D97-AF65-F5344CB8AC3E}">
        <p14:creationId xmlns:p14="http://schemas.microsoft.com/office/powerpoint/2010/main" val="22056539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0CFE2-C91D-4426-B027-6639EB8927B3}"/>
              </a:ext>
            </a:extLst>
          </p:cNvPr>
          <p:cNvSpPr>
            <a:spLocks noGrp="1"/>
          </p:cNvSpPr>
          <p:nvPr>
            <p:ph type="title"/>
          </p:nvPr>
        </p:nvSpPr>
        <p:spPr/>
        <p:txBody>
          <a:bodyPr/>
          <a:lstStyle/>
          <a:p>
            <a:r>
              <a:rPr lang="en-US" dirty="0"/>
              <a:t>Clearing Notifications</a:t>
            </a:r>
            <a:endParaRPr lang="en-IE" dirty="0"/>
          </a:p>
        </p:txBody>
      </p:sp>
      <p:sp>
        <p:nvSpPr>
          <p:cNvPr id="3" name="Content Placeholder 2">
            <a:extLst>
              <a:ext uri="{FF2B5EF4-FFF2-40B4-BE49-F238E27FC236}">
                <a16:creationId xmlns:a16="http://schemas.microsoft.com/office/drawing/2014/main" id="{46BB1C5A-17A8-40E4-B1D4-9AA4A2CDABA4}"/>
              </a:ext>
            </a:extLst>
          </p:cNvPr>
          <p:cNvSpPr>
            <a:spLocks noGrp="1"/>
          </p:cNvSpPr>
          <p:nvPr>
            <p:ph idx="1"/>
          </p:nvPr>
        </p:nvSpPr>
        <p:spPr/>
        <p:txBody>
          <a:bodyPr>
            <a:normAutofit/>
          </a:bodyPr>
          <a:lstStyle/>
          <a:p>
            <a:r>
              <a:rPr lang="en-GB" sz="2000" b="0" i="0" kern="1200" baseline="0" dirty="0">
                <a:solidFill>
                  <a:schemeClr val="tx2"/>
                </a:solidFill>
                <a:effectLst/>
                <a:latin typeface="+mn-lt"/>
                <a:ea typeface="+mn-ea"/>
                <a:cs typeface="+mn-cs"/>
              </a:rPr>
              <a:t>UWP apps are responsible for removing and clearing their own notifications</a:t>
            </a:r>
          </a:p>
          <a:p>
            <a:pPr lvl="1"/>
            <a:r>
              <a:rPr lang="en-GB" sz="2000" b="0" i="0" kern="1200" baseline="0" dirty="0">
                <a:solidFill>
                  <a:schemeClr val="tx2"/>
                </a:solidFill>
                <a:effectLst/>
                <a:latin typeface="+mn-lt"/>
                <a:ea typeface="+mn-ea"/>
                <a:cs typeface="+mn-cs"/>
              </a:rPr>
              <a:t>Windows will only automatically remove a notification if the user explicitly clicks the notification</a:t>
            </a:r>
          </a:p>
          <a:p>
            <a:r>
              <a:rPr lang="en-GB" sz="2000" b="0" i="0" kern="1200" baseline="0" dirty="0">
                <a:solidFill>
                  <a:schemeClr val="tx2"/>
                </a:solidFill>
                <a:effectLst/>
                <a:latin typeface="+mn-lt"/>
                <a:ea typeface="+mn-ea"/>
                <a:cs typeface="+mn-cs"/>
              </a:rPr>
              <a:t>Here’s an example of what a messaging app should do…</a:t>
            </a:r>
          </a:p>
          <a:p>
            <a:pPr lvl="1"/>
            <a:r>
              <a:rPr lang="en-GB" sz="2000" b="0" i="0" kern="1200" baseline="0" dirty="0">
                <a:solidFill>
                  <a:schemeClr val="tx2"/>
                </a:solidFill>
                <a:effectLst/>
                <a:latin typeface="+mn-lt"/>
                <a:ea typeface="+mn-ea"/>
                <a:cs typeface="+mn-cs"/>
              </a:rPr>
              <a:t>User receives multiple toasts about new messages in a conversation</a:t>
            </a:r>
          </a:p>
          <a:p>
            <a:pPr lvl="1"/>
            <a:r>
              <a:rPr lang="en-GB" sz="2000" b="0" i="0" kern="1200" baseline="0" dirty="0">
                <a:solidFill>
                  <a:schemeClr val="tx2"/>
                </a:solidFill>
                <a:effectLst/>
                <a:latin typeface="+mn-lt"/>
                <a:ea typeface="+mn-ea"/>
                <a:cs typeface="+mn-cs"/>
              </a:rPr>
              <a:t>User taps one of those toasts to open the conversation</a:t>
            </a:r>
          </a:p>
          <a:p>
            <a:pPr lvl="1"/>
            <a:r>
              <a:rPr lang="en-GB" sz="2000" b="0" i="0" kern="1200" baseline="0" dirty="0">
                <a:solidFill>
                  <a:schemeClr val="tx2"/>
                </a:solidFill>
                <a:effectLst/>
                <a:latin typeface="+mn-lt"/>
                <a:ea typeface="+mn-ea"/>
                <a:cs typeface="+mn-cs"/>
              </a:rPr>
              <a:t>The app opens the conversation and then clears all toasts for that conversation (by using </a:t>
            </a:r>
            <a:r>
              <a:rPr lang="en-GB" sz="2000" b="0" i="0" u="none" strike="noStrike" kern="1200" baseline="0" dirty="0" err="1">
                <a:solidFill>
                  <a:schemeClr val="tx2"/>
                </a:solidFill>
                <a:effectLst/>
                <a:latin typeface="+mn-lt"/>
                <a:ea typeface="+mn-ea"/>
                <a:cs typeface="+mn-cs"/>
              </a:rPr>
              <a:t>RemoveGroup</a:t>
            </a:r>
            <a:r>
              <a:rPr lang="en-GB" sz="2000" b="0" i="0" kern="1200" baseline="0" dirty="0">
                <a:solidFill>
                  <a:schemeClr val="tx2"/>
                </a:solidFill>
                <a:effectLst/>
                <a:latin typeface="+mn-lt"/>
                <a:ea typeface="+mn-ea"/>
                <a:cs typeface="+mn-cs"/>
              </a:rPr>
              <a:t> on the app-supplied group for that conversation)</a:t>
            </a:r>
          </a:p>
          <a:p>
            <a:pPr lvl="1"/>
            <a:r>
              <a:rPr lang="en-GB" sz="2000" b="0" i="0" kern="1200" baseline="0" dirty="0">
                <a:solidFill>
                  <a:schemeClr val="tx2"/>
                </a:solidFill>
                <a:effectLst/>
                <a:latin typeface="+mn-lt"/>
                <a:ea typeface="+mn-ea"/>
                <a:cs typeface="+mn-cs"/>
              </a:rPr>
              <a:t>User’s Action </a:t>
            </a:r>
            <a:r>
              <a:rPr lang="en-GB" sz="2000" b="0" i="0" kern="1200" baseline="0" dirty="0" err="1">
                <a:solidFill>
                  <a:schemeClr val="tx2"/>
                </a:solidFill>
                <a:effectLst/>
                <a:latin typeface="+mn-lt"/>
                <a:ea typeface="+mn-ea"/>
                <a:cs typeface="+mn-cs"/>
              </a:rPr>
              <a:t>Center</a:t>
            </a:r>
            <a:r>
              <a:rPr lang="en-GB" sz="2000" b="0" i="0" kern="1200" baseline="0" dirty="0">
                <a:solidFill>
                  <a:schemeClr val="tx2"/>
                </a:solidFill>
                <a:effectLst/>
                <a:latin typeface="+mn-lt"/>
                <a:ea typeface="+mn-ea"/>
                <a:cs typeface="+mn-cs"/>
              </a:rPr>
              <a:t> now properly reflects the notification state, since there are no stale notifications for that conversation left in Action </a:t>
            </a:r>
            <a:r>
              <a:rPr lang="en-GB" sz="2000" b="0" i="0" kern="1200" baseline="0" dirty="0" err="1">
                <a:solidFill>
                  <a:schemeClr val="tx2"/>
                </a:solidFill>
                <a:effectLst/>
                <a:latin typeface="+mn-lt"/>
                <a:ea typeface="+mn-ea"/>
                <a:cs typeface="+mn-cs"/>
              </a:rPr>
              <a:t>Center</a:t>
            </a:r>
            <a:endParaRPr lang="en-GB" sz="2000" b="0" i="0" kern="1200" baseline="0" dirty="0">
              <a:solidFill>
                <a:schemeClr val="tx2"/>
              </a:solidFill>
              <a:effectLst/>
              <a:latin typeface="+mn-lt"/>
              <a:ea typeface="+mn-ea"/>
              <a:cs typeface="+mn-cs"/>
            </a:endParaRPr>
          </a:p>
        </p:txBody>
      </p:sp>
      <p:sp>
        <p:nvSpPr>
          <p:cNvPr id="4" name="Footer Placeholder 3">
            <a:extLst>
              <a:ext uri="{FF2B5EF4-FFF2-40B4-BE49-F238E27FC236}">
                <a16:creationId xmlns:a16="http://schemas.microsoft.com/office/drawing/2014/main" id="{9A81127C-0AD0-4C3D-BCF8-3A8745FC7A6C}"/>
              </a:ext>
            </a:extLst>
          </p:cNvPr>
          <p:cNvSpPr>
            <a:spLocks noGrp="1"/>
          </p:cNvSpPr>
          <p:nvPr>
            <p:ph type="ftr" sz="quarter" idx="11"/>
          </p:nvPr>
        </p:nvSpPr>
        <p:spPr/>
        <p:txBody>
          <a:bodyPr/>
          <a:lstStyle/>
          <a:p>
            <a:r>
              <a:rPr lang="en-IE"/>
              <a:t>Notifications</a:t>
            </a:r>
          </a:p>
        </p:txBody>
      </p:sp>
      <p:sp>
        <p:nvSpPr>
          <p:cNvPr id="5" name="Slide Number Placeholder 4">
            <a:extLst>
              <a:ext uri="{FF2B5EF4-FFF2-40B4-BE49-F238E27FC236}">
                <a16:creationId xmlns:a16="http://schemas.microsoft.com/office/drawing/2014/main" id="{84CEEFF0-1606-45C3-97A6-0625F05A8633}"/>
              </a:ext>
            </a:extLst>
          </p:cNvPr>
          <p:cNvSpPr>
            <a:spLocks noGrp="1"/>
          </p:cNvSpPr>
          <p:nvPr>
            <p:ph type="sldNum" sz="quarter" idx="12"/>
          </p:nvPr>
        </p:nvSpPr>
        <p:spPr/>
        <p:txBody>
          <a:bodyPr/>
          <a:lstStyle/>
          <a:p>
            <a:fld id="{2B1D4BB7-46E1-4E7D-9F0A-5285263BF98F}" type="slidenum">
              <a:rPr lang="en-IE" smtClean="0"/>
              <a:t>21</a:t>
            </a:fld>
            <a:endParaRPr lang="en-IE"/>
          </a:p>
        </p:txBody>
      </p:sp>
    </p:spTree>
    <p:extLst>
      <p:ext uri="{BB962C8B-B14F-4D97-AF65-F5344CB8AC3E}">
        <p14:creationId xmlns:p14="http://schemas.microsoft.com/office/powerpoint/2010/main" val="467013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BB109-F8E8-4598-8904-DBEC148BE5BD}"/>
              </a:ext>
            </a:extLst>
          </p:cNvPr>
          <p:cNvSpPr>
            <a:spLocks noGrp="1"/>
          </p:cNvSpPr>
          <p:nvPr>
            <p:ph type="title"/>
          </p:nvPr>
        </p:nvSpPr>
        <p:spPr/>
        <p:txBody>
          <a:bodyPr/>
          <a:lstStyle/>
          <a:p>
            <a:r>
              <a:rPr lang="en-US" dirty="0"/>
              <a:t>Activation</a:t>
            </a:r>
            <a:endParaRPr lang="en-IE" dirty="0"/>
          </a:p>
        </p:txBody>
      </p:sp>
      <p:sp>
        <p:nvSpPr>
          <p:cNvPr id="3" name="Content Placeholder 2">
            <a:extLst>
              <a:ext uri="{FF2B5EF4-FFF2-40B4-BE49-F238E27FC236}">
                <a16:creationId xmlns:a16="http://schemas.microsoft.com/office/drawing/2014/main" id="{50BF0E09-1B80-4525-8145-95E511B57202}"/>
              </a:ext>
            </a:extLst>
          </p:cNvPr>
          <p:cNvSpPr>
            <a:spLocks noGrp="1"/>
          </p:cNvSpPr>
          <p:nvPr>
            <p:ph idx="1"/>
          </p:nvPr>
        </p:nvSpPr>
        <p:spPr/>
        <p:txBody>
          <a:bodyPr>
            <a:normAutofit fontScale="92500" lnSpcReduction="20000"/>
          </a:bodyPr>
          <a:lstStyle/>
          <a:p>
            <a:r>
              <a:rPr lang="en-US" dirty="0"/>
              <a:t>Two options for</a:t>
            </a:r>
            <a:r>
              <a:rPr lang="en-US" baseline="0" dirty="0"/>
              <a:t> you to consider</a:t>
            </a:r>
          </a:p>
          <a:p>
            <a:pPr lvl="1"/>
            <a:r>
              <a:rPr lang="en-US" dirty="0"/>
              <a:t>Launch in the foreground</a:t>
            </a:r>
            <a:r>
              <a:rPr lang="en-US" baseline="0" dirty="0"/>
              <a:t> when the notification is clicked</a:t>
            </a:r>
          </a:p>
          <a:p>
            <a:pPr lvl="1"/>
            <a:r>
              <a:rPr lang="en-US" baseline="0" dirty="0"/>
              <a:t>Launch the associated background task</a:t>
            </a:r>
          </a:p>
          <a:p>
            <a:r>
              <a:rPr lang="en-GB" sz="2000" b="0" i="0" kern="1200" baseline="0" dirty="0">
                <a:solidFill>
                  <a:schemeClr val="tx2"/>
                </a:solidFill>
                <a:effectLst/>
                <a:latin typeface="+mn-lt"/>
                <a:ea typeface="+mn-ea"/>
                <a:cs typeface="+mn-cs"/>
              </a:rPr>
              <a:t>Handling foreground activation</a:t>
            </a:r>
          </a:p>
          <a:p>
            <a:pPr lvl="1"/>
            <a:r>
              <a:rPr lang="en-GB" sz="2000" b="0" i="0" kern="1200" baseline="0" dirty="0">
                <a:solidFill>
                  <a:schemeClr val="tx2"/>
                </a:solidFill>
                <a:effectLst/>
                <a:latin typeface="+mn-lt"/>
                <a:ea typeface="+mn-ea"/>
                <a:cs typeface="+mn-cs"/>
              </a:rPr>
              <a:t>In Windows 10, when a user clicks a modern toast (or a button on the toast), </a:t>
            </a:r>
            <a:r>
              <a:rPr lang="en-GB" sz="2000" b="0" i="0" kern="1200" baseline="0" dirty="0" err="1">
                <a:solidFill>
                  <a:schemeClr val="tx2"/>
                </a:solidFill>
                <a:effectLst/>
                <a:latin typeface="+mn-lt"/>
                <a:ea typeface="+mn-ea"/>
                <a:cs typeface="+mn-cs"/>
              </a:rPr>
              <a:t>OnActivated</a:t>
            </a:r>
            <a:r>
              <a:rPr lang="en-GB" sz="2000" b="0" i="0" kern="1200" baseline="0" dirty="0">
                <a:solidFill>
                  <a:schemeClr val="tx2"/>
                </a:solidFill>
                <a:effectLst/>
                <a:latin typeface="+mn-lt"/>
                <a:ea typeface="+mn-ea"/>
                <a:cs typeface="+mn-cs"/>
              </a:rPr>
              <a:t> is invoked instead of </a:t>
            </a:r>
            <a:r>
              <a:rPr lang="en-GB" sz="2000" b="0" i="0" kern="1200" baseline="0" dirty="0" err="1">
                <a:solidFill>
                  <a:schemeClr val="tx2"/>
                </a:solidFill>
                <a:effectLst/>
                <a:latin typeface="+mn-lt"/>
                <a:ea typeface="+mn-ea"/>
                <a:cs typeface="+mn-cs"/>
              </a:rPr>
              <a:t>OnLaunched</a:t>
            </a:r>
            <a:r>
              <a:rPr lang="en-GB" sz="2000" b="0" i="0" kern="1200" baseline="0" dirty="0">
                <a:solidFill>
                  <a:schemeClr val="tx2"/>
                </a:solidFill>
                <a:effectLst/>
                <a:latin typeface="+mn-lt"/>
                <a:ea typeface="+mn-ea"/>
                <a:cs typeface="+mn-cs"/>
              </a:rPr>
              <a:t>, with a new activation kind – </a:t>
            </a:r>
            <a:r>
              <a:rPr lang="en-GB" sz="2000" b="0" i="0" kern="1200" baseline="0" dirty="0" err="1">
                <a:solidFill>
                  <a:schemeClr val="tx2"/>
                </a:solidFill>
                <a:effectLst/>
                <a:latin typeface="+mn-lt"/>
                <a:ea typeface="+mn-ea"/>
                <a:cs typeface="+mn-cs"/>
              </a:rPr>
              <a:t>ToastNotification</a:t>
            </a:r>
            <a:endParaRPr lang="en-GB" sz="2000" b="0" i="0" kern="1200" baseline="0" dirty="0">
              <a:solidFill>
                <a:schemeClr val="tx2"/>
              </a:solidFill>
              <a:effectLst/>
              <a:latin typeface="+mn-lt"/>
              <a:ea typeface="+mn-ea"/>
              <a:cs typeface="+mn-cs"/>
            </a:endParaRPr>
          </a:p>
          <a:p>
            <a:pPr lvl="2"/>
            <a:r>
              <a:rPr lang="en-GB" sz="1800" b="0" i="0" kern="1200" baseline="0" dirty="0">
                <a:solidFill>
                  <a:schemeClr val="tx2"/>
                </a:solidFill>
                <a:effectLst/>
                <a:latin typeface="+mn-lt"/>
                <a:ea typeface="+mn-ea"/>
                <a:cs typeface="+mn-cs"/>
              </a:rPr>
              <a:t>The developer is able to easily distinguish a toast activation and perform tasks accordingly.</a:t>
            </a:r>
          </a:p>
          <a:p>
            <a:pPr lvl="1"/>
            <a:r>
              <a:rPr lang="en-GB" sz="2000" b="0" i="0" kern="1200" baseline="0" dirty="0">
                <a:solidFill>
                  <a:schemeClr val="tx2"/>
                </a:solidFill>
                <a:effectLst/>
                <a:latin typeface="+mn-lt"/>
                <a:ea typeface="+mn-ea"/>
                <a:cs typeface="+mn-cs"/>
              </a:rPr>
              <a:t>In the example you see below, you can retrieve the arguments string you initially provided in the toast content </a:t>
            </a:r>
          </a:p>
          <a:p>
            <a:pPr lvl="1"/>
            <a:r>
              <a:rPr lang="en-GB" sz="2000" b="0" i="0" kern="1200" baseline="0" dirty="0">
                <a:solidFill>
                  <a:schemeClr val="tx2"/>
                </a:solidFill>
                <a:effectLst/>
                <a:latin typeface="+mn-lt"/>
                <a:ea typeface="+mn-ea"/>
                <a:cs typeface="+mn-cs"/>
              </a:rPr>
              <a:t>You can also retrieve the input the user provided in your text boxes and selection boxes</a:t>
            </a:r>
          </a:p>
        </p:txBody>
      </p:sp>
      <p:sp>
        <p:nvSpPr>
          <p:cNvPr id="4" name="Footer Placeholder 3">
            <a:extLst>
              <a:ext uri="{FF2B5EF4-FFF2-40B4-BE49-F238E27FC236}">
                <a16:creationId xmlns:a16="http://schemas.microsoft.com/office/drawing/2014/main" id="{645C4A55-8D86-49ED-9F37-9F7ECA277D45}"/>
              </a:ext>
            </a:extLst>
          </p:cNvPr>
          <p:cNvSpPr>
            <a:spLocks noGrp="1"/>
          </p:cNvSpPr>
          <p:nvPr>
            <p:ph type="ftr" sz="quarter" idx="11"/>
          </p:nvPr>
        </p:nvSpPr>
        <p:spPr/>
        <p:txBody>
          <a:bodyPr/>
          <a:lstStyle/>
          <a:p>
            <a:r>
              <a:rPr lang="en-IE"/>
              <a:t>Notifications</a:t>
            </a:r>
          </a:p>
        </p:txBody>
      </p:sp>
      <p:sp>
        <p:nvSpPr>
          <p:cNvPr id="5" name="Slide Number Placeholder 4">
            <a:extLst>
              <a:ext uri="{FF2B5EF4-FFF2-40B4-BE49-F238E27FC236}">
                <a16:creationId xmlns:a16="http://schemas.microsoft.com/office/drawing/2014/main" id="{2D11FABB-A08A-4939-A731-3B3ACC8E06F5}"/>
              </a:ext>
            </a:extLst>
          </p:cNvPr>
          <p:cNvSpPr>
            <a:spLocks noGrp="1"/>
          </p:cNvSpPr>
          <p:nvPr>
            <p:ph type="sldNum" sz="quarter" idx="12"/>
          </p:nvPr>
        </p:nvSpPr>
        <p:spPr/>
        <p:txBody>
          <a:bodyPr/>
          <a:lstStyle/>
          <a:p>
            <a:fld id="{2B1D4BB7-46E1-4E7D-9F0A-5285263BF98F}" type="slidenum">
              <a:rPr lang="en-IE" smtClean="0"/>
              <a:t>22</a:t>
            </a:fld>
            <a:endParaRPr lang="en-IE"/>
          </a:p>
        </p:txBody>
      </p:sp>
    </p:spTree>
    <p:extLst>
      <p:ext uri="{BB962C8B-B14F-4D97-AF65-F5344CB8AC3E}">
        <p14:creationId xmlns:p14="http://schemas.microsoft.com/office/powerpoint/2010/main" val="42591162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352D4-7C06-46B8-9C09-9BF76D215ECA}"/>
              </a:ext>
            </a:extLst>
          </p:cNvPr>
          <p:cNvSpPr>
            <a:spLocks noGrp="1"/>
          </p:cNvSpPr>
          <p:nvPr>
            <p:ph type="title"/>
          </p:nvPr>
        </p:nvSpPr>
        <p:spPr/>
        <p:txBody>
          <a:bodyPr/>
          <a:lstStyle/>
          <a:p>
            <a:r>
              <a:rPr lang="en-US" dirty="0"/>
              <a:t>Activation</a:t>
            </a:r>
            <a:endParaRPr lang="en-IE" dirty="0"/>
          </a:p>
        </p:txBody>
      </p:sp>
      <p:sp>
        <p:nvSpPr>
          <p:cNvPr id="3" name="Content Placeholder 2">
            <a:extLst>
              <a:ext uri="{FF2B5EF4-FFF2-40B4-BE49-F238E27FC236}">
                <a16:creationId xmlns:a16="http://schemas.microsoft.com/office/drawing/2014/main" id="{B3E25FA2-4834-4FB9-A13D-0A723C895B5A}"/>
              </a:ext>
            </a:extLst>
          </p:cNvPr>
          <p:cNvSpPr>
            <a:spLocks noGrp="1"/>
          </p:cNvSpPr>
          <p:nvPr>
            <p:ph idx="1"/>
          </p:nvPr>
        </p:nvSpPr>
        <p:spPr/>
        <p:txBody>
          <a:bodyPr/>
          <a:lstStyle/>
          <a:p>
            <a:r>
              <a:rPr lang="en-GB" sz="2000" b="1" i="0" kern="1200" baseline="0" dirty="0">
                <a:solidFill>
                  <a:schemeClr val="tx2"/>
                </a:solidFill>
                <a:effectLst/>
                <a:latin typeface="+mn-lt"/>
                <a:ea typeface="+mn-ea"/>
                <a:cs typeface="+mn-cs"/>
              </a:rPr>
              <a:t>Note</a:t>
            </a:r>
            <a:r>
              <a:rPr lang="en-GB" sz="2000" b="0" i="0" kern="1200" baseline="0" dirty="0">
                <a:solidFill>
                  <a:schemeClr val="tx2"/>
                </a:solidFill>
                <a:effectLst/>
                <a:latin typeface="+mn-lt"/>
                <a:ea typeface="+mn-ea"/>
                <a:cs typeface="+mn-cs"/>
              </a:rPr>
              <a:t>: You must initialize your frame and activate your window just like your </a:t>
            </a:r>
            <a:r>
              <a:rPr lang="en-GB" sz="2000" b="0" i="0" kern="1200" baseline="0" dirty="0" err="1">
                <a:solidFill>
                  <a:schemeClr val="tx2"/>
                </a:solidFill>
                <a:effectLst/>
                <a:latin typeface="+mn-lt"/>
                <a:ea typeface="+mn-ea"/>
                <a:cs typeface="+mn-cs"/>
              </a:rPr>
              <a:t>OnLaunched</a:t>
            </a:r>
            <a:r>
              <a:rPr lang="en-GB" sz="2000" b="0" i="0" kern="1200" baseline="0" dirty="0">
                <a:solidFill>
                  <a:schemeClr val="tx2"/>
                </a:solidFill>
                <a:effectLst/>
                <a:latin typeface="+mn-lt"/>
                <a:ea typeface="+mn-ea"/>
                <a:cs typeface="+mn-cs"/>
              </a:rPr>
              <a:t> code</a:t>
            </a:r>
          </a:p>
          <a:p>
            <a:pPr lvl="1"/>
            <a:r>
              <a:rPr lang="en-GB" sz="2000" b="1" i="0" kern="1200" baseline="0" dirty="0" err="1">
                <a:solidFill>
                  <a:schemeClr val="tx2"/>
                </a:solidFill>
                <a:effectLst/>
                <a:latin typeface="+mn-lt"/>
                <a:ea typeface="+mn-ea"/>
                <a:cs typeface="+mn-cs"/>
              </a:rPr>
              <a:t>OnLaunched</a:t>
            </a:r>
            <a:r>
              <a:rPr lang="en-GB" sz="2000" b="1" i="0" kern="1200" baseline="0" dirty="0">
                <a:solidFill>
                  <a:schemeClr val="tx2"/>
                </a:solidFill>
                <a:effectLst/>
                <a:latin typeface="+mn-lt"/>
                <a:ea typeface="+mn-ea"/>
                <a:cs typeface="+mn-cs"/>
              </a:rPr>
              <a:t> is NOT called if the user clicks on your toast</a:t>
            </a:r>
            <a:r>
              <a:rPr lang="en-GB" sz="2000" b="0" i="0" kern="1200" baseline="0" dirty="0">
                <a:solidFill>
                  <a:schemeClr val="tx2"/>
                </a:solidFill>
                <a:effectLst/>
                <a:latin typeface="+mn-lt"/>
                <a:ea typeface="+mn-ea"/>
                <a:cs typeface="+mn-cs"/>
              </a:rPr>
              <a:t>, even if your app was closed and is launching for the first time</a:t>
            </a:r>
          </a:p>
          <a:p>
            <a:pPr lvl="0"/>
            <a:r>
              <a:rPr lang="en-GB" sz="2000" b="0" i="0" kern="1200" baseline="0" dirty="0">
                <a:solidFill>
                  <a:schemeClr val="tx2"/>
                </a:solidFill>
                <a:effectLst/>
                <a:latin typeface="+mn-lt"/>
                <a:ea typeface="+mn-ea"/>
                <a:cs typeface="+mn-cs"/>
              </a:rPr>
              <a:t>Recommend combining </a:t>
            </a:r>
            <a:r>
              <a:rPr lang="en-GB" sz="2000" b="0" i="0" kern="1200" baseline="0" dirty="0" err="1">
                <a:solidFill>
                  <a:schemeClr val="tx2"/>
                </a:solidFill>
                <a:effectLst/>
                <a:latin typeface="+mn-lt"/>
                <a:ea typeface="+mn-ea"/>
                <a:cs typeface="+mn-cs"/>
              </a:rPr>
              <a:t>OnLaunched</a:t>
            </a:r>
            <a:r>
              <a:rPr lang="en-GB" sz="2000" b="0" i="0" kern="1200" baseline="0" dirty="0">
                <a:solidFill>
                  <a:schemeClr val="tx2"/>
                </a:solidFill>
                <a:effectLst/>
                <a:latin typeface="+mn-lt"/>
                <a:ea typeface="+mn-ea"/>
                <a:cs typeface="+mn-cs"/>
              </a:rPr>
              <a:t> and </a:t>
            </a:r>
            <a:r>
              <a:rPr lang="en-GB" sz="2000" b="0" i="0" kern="1200" baseline="0" dirty="0" err="1">
                <a:solidFill>
                  <a:schemeClr val="tx2"/>
                </a:solidFill>
                <a:effectLst/>
                <a:latin typeface="+mn-lt"/>
                <a:ea typeface="+mn-ea"/>
                <a:cs typeface="+mn-cs"/>
              </a:rPr>
              <a:t>OnActivated</a:t>
            </a:r>
            <a:r>
              <a:rPr lang="en-GB" sz="2000" b="0" i="0" kern="1200" baseline="0" dirty="0">
                <a:solidFill>
                  <a:schemeClr val="tx2"/>
                </a:solidFill>
                <a:effectLst/>
                <a:latin typeface="+mn-lt"/>
                <a:ea typeface="+mn-ea"/>
                <a:cs typeface="+mn-cs"/>
              </a:rPr>
              <a:t> into your own </a:t>
            </a:r>
            <a:r>
              <a:rPr lang="en-GB" sz="2000" b="0" i="0" kern="1200" baseline="0" dirty="0" err="1">
                <a:solidFill>
                  <a:schemeClr val="tx2"/>
                </a:solidFill>
                <a:effectLst/>
                <a:latin typeface="+mn-lt"/>
                <a:ea typeface="+mn-ea"/>
                <a:cs typeface="+mn-cs"/>
              </a:rPr>
              <a:t>OnLaunchedOrActivated</a:t>
            </a:r>
            <a:r>
              <a:rPr lang="en-GB" sz="2000" b="0" i="0" kern="1200" baseline="0" dirty="0">
                <a:solidFill>
                  <a:schemeClr val="tx2"/>
                </a:solidFill>
                <a:effectLst/>
                <a:latin typeface="+mn-lt"/>
                <a:ea typeface="+mn-ea"/>
                <a:cs typeface="+mn-cs"/>
              </a:rPr>
              <a:t> method since the same initialization needs to occur in both (may require some editing on your part)</a:t>
            </a:r>
          </a:p>
        </p:txBody>
      </p:sp>
      <p:sp>
        <p:nvSpPr>
          <p:cNvPr id="4" name="Footer Placeholder 3">
            <a:extLst>
              <a:ext uri="{FF2B5EF4-FFF2-40B4-BE49-F238E27FC236}">
                <a16:creationId xmlns:a16="http://schemas.microsoft.com/office/drawing/2014/main" id="{F20F0E94-322D-4CFB-8E10-2DA9D7755DAD}"/>
              </a:ext>
            </a:extLst>
          </p:cNvPr>
          <p:cNvSpPr>
            <a:spLocks noGrp="1"/>
          </p:cNvSpPr>
          <p:nvPr>
            <p:ph type="ftr" sz="quarter" idx="11"/>
          </p:nvPr>
        </p:nvSpPr>
        <p:spPr/>
        <p:txBody>
          <a:bodyPr/>
          <a:lstStyle/>
          <a:p>
            <a:r>
              <a:rPr lang="en-IE"/>
              <a:t>Notifications</a:t>
            </a:r>
          </a:p>
        </p:txBody>
      </p:sp>
      <p:sp>
        <p:nvSpPr>
          <p:cNvPr id="5" name="Slide Number Placeholder 4">
            <a:extLst>
              <a:ext uri="{FF2B5EF4-FFF2-40B4-BE49-F238E27FC236}">
                <a16:creationId xmlns:a16="http://schemas.microsoft.com/office/drawing/2014/main" id="{2C181EFA-E360-487C-8CBA-622CA98AF391}"/>
              </a:ext>
            </a:extLst>
          </p:cNvPr>
          <p:cNvSpPr>
            <a:spLocks noGrp="1"/>
          </p:cNvSpPr>
          <p:nvPr>
            <p:ph type="sldNum" sz="quarter" idx="12"/>
          </p:nvPr>
        </p:nvSpPr>
        <p:spPr/>
        <p:txBody>
          <a:bodyPr/>
          <a:lstStyle/>
          <a:p>
            <a:fld id="{2B1D4BB7-46E1-4E7D-9F0A-5285263BF98F}" type="slidenum">
              <a:rPr lang="en-IE" smtClean="0"/>
              <a:t>23</a:t>
            </a:fld>
            <a:endParaRPr lang="en-IE"/>
          </a:p>
        </p:txBody>
      </p:sp>
    </p:spTree>
    <p:extLst>
      <p:ext uri="{BB962C8B-B14F-4D97-AF65-F5344CB8AC3E}">
        <p14:creationId xmlns:p14="http://schemas.microsoft.com/office/powerpoint/2010/main" val="25792632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20B6A32-4745-4C53-AB79-CF33D379CC11}"/>
              </a:ext>
            </a:extLst>
          </p:cNvPr>
          <p:cNvSpPr>
            <a:spLocks noGrp="1"/>
          </p:cNvSpPr>
          <p:nvPr>
            <p:ph type="ftr" sz="quarter" idx="11"/>
          </p:nvPr>
        </p:nvSpPr>
        <p:spPr/>
        <p:txBody>
          <a:bodyPr/>
          <a:lstStyle/>
          <a:p>
            <a:r>
              <a:rPr lang="en-IE"/>
              <a:t>Notifications</a:t>
            </a:r>
          </a:p>
        </p:txBody>
      </p:sp>
      <p:sp>
        <p:nvSpPr>
          <p:cNvPr id="5" name="Slide Number Placeholder 4">
            <a:extLst>
              <a:ext uri="{FF2B5EF4-FFF2-40B4-BE49-F238E27FC236}">
                <a16:creationId xmlns:a16="http://schemas.microsoft.com/office/drawing/2014/main" id="{F24ED948-8876-42AA-AA07-8A0EED05B319}"/>
              </a:ext>
            </a:extLst>
          </p:cNvPr>
          <p:cNvSpPr>
            <a:spLocks noGrp="1"/>
          </p:cNvSpPr>
          <p:nvPr>
            <p:ph type="sldNum" sz="quarter" idx="12"/>
          </p:nvPr>
        </p:nvSpPr>
        <p:spPr/>
        <p:txBody>
          <a:bodyPr/>
          <a:lstStyle/>
          <a:p>
            <a:fld id="{2B1D4BB7-46E1-4E7D-9F0A-5285263BF98F}" type="slidenum">
              <a:rPr lang="en-IE" smtClean="0"/>
              <a:t>24</a:t>
            </a:fld>
            <a:endParaRPr lang="en-IE"/>
          </a:p>
        </p:txBody>
      </p:sp>
      <p:sp>
        <p:nvSpPr>
          <p:cNvPr id="6" name="Rectangle 5">
            <a:extLst>
              <a:ext uri="{FF2B5EF4-FFF2-40B4-BE49-F238E27FC236}">
                <a16:creationId xmlns:a16="http://schemas.microsoft.com/office/drawing/2014/main" id="{A2969D7C-3FD8-4E1A-9FF1-BE23CA1D9CB7}"/>
              </a:ext>
            </a:extLst>
          </p:cNvPr>
          <p:cNvSpPr/>
          <p:nvPr/>
        </p:nvSpPr>
        <p:spPr>
          <a:xfrm>
            <a:off x="706412" y="90785"/>
            <a:ext cx="10546080" cy="6740307"/>
          </a:xfrm>
          <a:prstGeom prst="rect">
            <a:avLst/>
          </a:prstGeom>
        </p:spPr>
        <p:txBody>
          <a:bodyPr wrap="square">
            <a:spAutoFit/>
          </a:bodyPr>
          <a:lstStyle/>
          <a:p>
            <a:r>
              <a:rPr lang="en-IE" dirty="0">
                <a:solidFill>
                  <a:srgbClr val="0101FD"/>
                </a:solidFill>
                <a:latin typeface="Consolas" panose="020B0609020204030204" pitchFamily="49" charset="0"/>
              </a:rPr>
              <a:t>protected</a:t>
            </a:r>
            <a:r>
              <a:rPr lang="en-IE" dirty="0">
                <a:solidFill>
                  <a:srgbClr val="222222"/>
                </a:solidFill>
                <a:latin typeface="Consolas" panose="020B0609020204030204" pitchFamily="49" charset="0"/>
              </a:rPr>
              <a:t> </a:t>
            </a:r>
            <a:r>
              <a:rPr lang="en-IE" dirty="0">
                <a:solidFill>
                  <a:srgbClr val="0101FD"/>
                </a:solidFill>
                <a:latin typeface="Consolas" panose="020B0609020204030204" pitchFamily="49" charset="0"/>
              </a:rPr>
              <a:t>override</a:t>
            </a:r>
            <a:r>
              <a:rPr lang="en-IE" dirty="0">
                <a:solidFill>
                  <a:srgbClr val="222222"/>
                </a:solidFill>
                <a:latin typeface="Consolas" panose="020B0609020204030204" pitchFamily="49" charset="0"/>
              </a:rPr>
              <a:t> </a:t>
            </a:r>
            <a:r>
              <a:rPr lang="en-IE" dirty="0">
                <a:solidFill>
                  <a:srgbClr val="0101FD"/>
                </a:solidFill>
                <a:latin typeface="Consolas" panose="020B0609020204030204" pitchFamily="49" charset="0"/>
              </a:rPr>
              <a:t>void</a:t>
            </a:r>
            <a:r>
              <a:rPr lang="en-IE" dirty="0">
                <a:solidFill>
                  <a:srgbClr val="222222"/>
                </a:solidFill>
                <a:latin typeface="Consolas" panose="020B0609020204030204" pitchFamily="49" charset="0"/>
              </a:rPr>
              <a:t> </a:t>
            </a:r>
            <a:r>
              <a:rPr lang="en-IE" dirty="0" err="1">
                <a:solidFill>
                  <a:srgbClr val="007D9A"/>
                </a:solidFill>
                <a:latin typeface="Consolas" panose="020B0609020204030204" pitchFamily="49" charset="0"/>
              </a:rPr>
              <a:t>OnActivated</a:t>
            </a:r>
            <a:r>
              <a:rPr lang="en-IE" dirty="0">
                <a:solidFill>
                  <a:srgbClr val="222222"/>
                </a:solidFill>
                <a:latin typeface="Consolas" panose="020B0609020204030204" pitchFamily="49" charset="0"/>
              </a:rPr>
              <a:t>(</a:t>
            </a:r>
            <a:r>
              <a:rPr lang="en-IE" dirty="0" err="1">
                <a:solidFill>
                  <a:srgbClr val="222222"/>
                </a:solidFill>
                <a:latin typeface="Consolas" panose="020B0609020204030204" pitchFamily="49" charset="0"/>
              </a:rPr>
              <a:t>IActivatedEventArgs</a:t>
            </a:r>
            <a:r>
              <a:rPr lang="en-IE" dirty="0">
                <a:solidFill>
                  <a:srgbClr val="222222"/>
                </a:solidFill>
                <a:latin typeface="Consolas" panose="020B0609020204030204" pitchFamily="49" charset="0"/>
              </a:rPr>
              <a:t> e) </a:t>
            </a:r>
          </a:p>
          <a:p>
            <a:r>
              <a:rPr lang="en-IE" dirty="0">
                <a:solidFill>
                  <a:srgbClr val="222222"/>
                </a:solidFill>
                <a:latin typeface="Consolas" panose="020B0609020204030204" pitchFamily="49" charset="0"/>
              </a:rPr>
              <a:t>{ </a:t>
            </a:r>
          </a:p>
          <a:p>
            <a:r>
              <a:rPr lang="en-IE" dirty="0">
                <a:solidFill>
                  <a:srgbClr val="222222"/>
                </a:solidFill>
                <a:latin typeface="Consolas" panose="020B0609020204030204" pitchFamily="49" charset="0"/>
              </a:rPr>
              <a:t>	</a:t>
            </a:r>
            <a:r>
              <a:rPr lang="en-IE" dirty="0">
                <a:solidFill>
                  <a:srgbClr val="008000"/>
                </a:solidFill>
                <a:latin typeface="Consolas" panose="020B0609020204030204" pitchFamily="49" charset="0"/>
              </a:rPr>
              <a:t>// Get the root frame</a:t>
            </a:r>
            <a:r>
              <a:rPr lang="en-IE" dirty="0">
                <a:solidFill>
                  <a:srgbClr val="222222"/>
                </a:solidFill>
                <a:latin typeface="Consolas" panose="020B0609020204030204" pitchFamily="49" charset="0"/>
              </a:rPr>
              <a:t> </a:t>
            </a:r>
          </a:p>
          <a:p>
            <a:r>
              <a:rPr lang="en-IE" dirty="0">
                <a:solidFill>
                  <a:srgbClr val="222222"/>
                </a:solidFill>
                <a:latin typeface="Consolas" panose="020B0609020204030204" pitchFamily="49" charset="0"/>
              </a:rPr>
              <a:t>	Frame </a:t>
            </a:r>
            <a:r>
              <a:rPr lang="en-IE" dirty="0" err="1">
                <a:solidFill>
                  <a:srgbClr val="222222"/>
                </a:solidFill>
                <a:latin typeface="Consolas" panose="020B0609020204030204" pitchFamily="49" charset="0"/>
              </a:rPr>
              <a:t>rootFrame</a:t>
            </a:r>
            <a:r>
              <a:rPr lang="en-IE" dirty="0">
                <a:solidFill>
                  <a:srgbClr val="222222"/>
                </a:solidFill>
                <a:latin typeface="Consolas" panose="020B0609020204030204" pitchFamily="49" charset="0"/>
              </a:rPr>
              <a:t> = </a:t>
            </a:r>
            <a:r>
              <a:rPr lang="en-IE" dirty="0" err="1">
                <a:solidFill>
                  <a:srgbClr val="222222"/>
                </a:solidFill>
                <a:latin typeface="Consolas" panose="020B0609020204030204" pitchFamily="49" charset="0"/>
              </a:rPr>
              <a:t>Window.Current.Content</a:t>
            </a:r>
            <a:r>
              <a:rPr lang="en-IE" dirty="0">
                <a:solidFill>
                  <a:srgbClr val="222222"/>
                </a:solidFill>
                <a:latin typeface="Consolas" panose="020B0609020204030204" pitchFamily="49" charset="0"/>
              </a:rPr>
              <a:t> </a:t>
            </a:r>
            <a:r>
              <a:rPr lang="en-IE" dirty="0">
                <a:solidFill>
                  <a:srgbClr val="0101FD"/>
                </a:solidFill>
                <a:latin typeface="Consolas" panose="020B0609020204030204" pitchFamily="49" charset="0"/>
              </a:rPr>
              <a:t>as</a:t>
            </a:r>
            <a:r>
              <a:rPr lang="en-IE" dirty="0">
                <a:solidFill>
                  <a:srgbClr val="222222"/>
                </a:solidFill>
                <a:latin typeface="Consolas" panose="020B0609020204030204" pitchFamily="49" charset="0"/>
              </a:rPr>
              <a:t> Frame; </a:t>
            </a:r>
          </a:p>
          <a:p>
            <a:r>
              <a:rPr lang="en-IE" dirty="0">
                <a:solidFill>
                  <a:srgbClr val="222222"/>
                </a:solidFill>
                <a:latin typeface="Consolas" panose="020B0609020204030204" pitchFamily="49" charset="0"/>
              </a:rPr>
              <a:t>	</a:t>
            </a:r>
            <a:r>
              <a:rPr lang="en-IE" dirty="0">
                <a:solidFill>
                  <a:srgbClr val="008000"/>
                </a:solidFill>
                <a:latin typeface="Consolas" panose="020B0609020204030204" pitchFamily="49" charset="0"/>
              </a:rPr>
              <a:t>// </a:t>
            </a:r>
            <a:r>
              <a:rPr lang="en-IE" dirty="0">
                <a:solidFill>
                  <a:srgbClr val="737373"/>
                </a:solidFill>
                <a:latin typeface="Consolas" panose="020B0609020204030204" pitchFamily="49" charset="0"/>
              </a:rPr>
              <a:t>TODO:</a:t>
            </a:r>
            <a:r>
              <a:rPr lang="en-IE" dirty="0">
                <a:solidFill>
                  <a:srgbClr val="008000"/>
                </a:solidFill>
                <a:latin typeface="Consolas" panose="020B0609020204030204" pitchFamily="49" charset="0"/>
              </a:rPr>
              <a:t> Initialize root frame just like in </a:t>
            </a:r>
            <a:r>
              <a:rPr lang="en-IE" dirty="0" err="1">
                <a:solidFill>
                  <a:srgbClr val="008000"/>
                </a:solidFill>
                <a:latin typeface="Consolas" panose="020B0609020204030204" pitchFamily="49" charset="0"/>
              </a:rPr>
              <a:t>OnLaunched</a:t>
            </a:r>
            <a:r>
              <a:rPr lang="en-IE" dirty="0">
                <a:solidFill>
                  <a:srgbClr val="222222"/>
                </a:solidFill>
                <a:latin typeface="Consolas" panose="020B0609020204030204" pitchFamily="49" charset="0"/>
              </a:rPr>
              <a:t> </a:t>
            </a:r>
          </a:p>
          <a:p>
            <a:r>
              <a:rPr lang="en-IE" dirty="0">
                <a:solidFill>
                  <a:srgbClr val="222222"/>
                </a:solidFill>
                <a:latin typeface="Consolas" panose="020B0609020204030204" pitchFamily="49" charset="0"/>
              </a:rPr>
              <a:t>	</a:t>
            </a:r>
            <a:r>
              <a:rPr lang="en-IE" dirty="0">
                <a:solidFill>
                  <a:srgbClr val="008000"/>
                </a:solidFill>
                <a:latin typeface="Consolas" panose="020B0609020204030204" pitchFamily="49" charset="0"/>
              </a:rPr>
              <a:t>// Handle toast activation</a:t>
            </a:r>
            <a:r>
              <a:rPr lang="en-IE" dirty="0">
                <a:solidFill>
                  <a:srgbClr val="222222"/>
                </a:solidFill>
                <a:latin typeface="Consolas" panose="020B0609020204030204" pitchFamily="49" charset="0"/>
              </a:rPr>
              <a:t> </a:t>
            </a:r>
          </a:p>
          <a:p>
            <a:r>
              <a:rPr lang="en-IE" dirty="0">
                <a:solidFill>
                  <a:srgbClr val="222222"/>
                </a:solidFill>
                <a:latin typeface="Consolas" panose="020B0609020204030204" pitchFamily="49" charset="0"/>
              </a:rPr>
              <a:t>	</a:t>
            </a:r>
            <a:r>
              <a:rPr lang="en-IE" dirty="0">
                <a:solidFill>
                  <a:srgbClr val="0101FD"/>
                </a:solidFill>
                <a:latin typeface="Consolas" panose="020B0609020204030204" pitchFamily="49" charset="0"/>
              </a:rPr>
              <a:t>if</a:t>
            </a:r>
            <a:r>
              <a:rPr lang="en-IE" dirty="0">
                <a:solidFill>
                  <a:srgbClr val="222222"/>
                </a:solidFill>
                <a:latin typeface="Consolas" panose="020B0609020204030204" pitchFamily="49" charset="0"/>
              </a:rPr>
              <a:t> (e </a:t>
            </a:r>
            <a:r>
              <a:rPr lang="en-IE" dirty="0">
                <a:solidFill>
                  <a:srgbClr val="0101FD"/>
                </a:solidFill>
                <a:latin typeface="Consolas" panose="020B0609020204030204" pitchFamily="49" charset="0"/>
              </a:rPr>
              <a:t>is</a:t>
            </a:r>
            <a:r>
              <a:rPr lang="en-IE" dirty="0">
                <a:solidFill>
                  <a:srgbClr val="222222"/>
                </a:solidFill>
                <a:latin typeface="Consolas" panose="020B0609020204030204" pitchFamily="49" charset="0"/>
              </a:rPr>
              <a:t> </a:t>
            </a:r>
            <a:r>
              <a:rPr lang="en-IE" dirty="0" err="1">
                <a:solidFill>
                  <a:srgbClr val="222222"/>
                </a:solidFill>
                <a:latin typeface="Consolas" panose="020B0609020204030204" pitchFamily="49" charset="0"/>
              </a:rPr>
              <a:t>ToastNotificationActivatedEventArgs</a:t>
            </a:r>
            <a:r>
              <a:rPr lang="en-IE" dirty="0">
                <a:solidFill>
                  <a:srgbClr val="222222"/>
                </a:solidFill>
                <a:latin typeface="Consolas" panose="020B0609020204030204" pitchFamily="49" charset="0"/>
              </a:rPr>
              <a:t>) </a:t>
            </a:r>
          </a:p>
          <a:p>
            <a:r>
              <a:rPr lang="en-IE" dirty="0">
                <a:solidFill>
                  <a:srgbClr val="222222"/>
                </a:solidFill>
                <a:latin typeface="Consolas" panose="020B0609020204030204" pitchFamily="49" charset="0"/>
              </a:rPr>
              <a:t>	{ </a:t>
            </a:r>
          </a:p>
          <a:p>
            <a:r>
              <a:rPr lang="en-IE" dirty="0">
                <a:solidFill>
                  <a:srgbClr val="222222"/>
                </a:solidFill>
                <a:latin typeface="Consolas" panose="020B0609020204030204" pitchFamily="49" charset="0"/>
              </a:rPr>
              <a:t>		</a:t>
            </a:r>
            <a:r>
              <a:rPr lang="en-IE" dirty="0" err="1">
                <a:solidFill>
                  <a:srgbClr val="0101FD"/>
                </a:solidFill>
                <a:latin typeface="Consolas" panose="020B0609020204030204" pitchFamily="49" charset="0"/>
              </a:rPr>
              <a:t>var</a:t>
            </a:r>
            <a:r>
              <a:rPr lang="en-IE" dirty="0">
                <a:solidFill>
                  <a:srgbClr val="222222"/>
                </a:solidFill>
                <a:latin typeface="Consolas" panose="020B0609020204030204" pitchFamily="49" charset="0"/>
              </a:rPr>
              <a:t> </a:t>
            </a:r>
            <a:r>
              <a:rPr lang="en-IE" dirty="0" err="1">
                <a:solidFill>
                  <a:srgbClr val="222222"/>
                </a:solidFill>
                <a:latin typeface="Consolas" panose="020B0609020204030204" pitchFamily="49" charset="0"/>
              </a:rPr>
              <a:t>toastActivationArgs</a:t>
            </a:r>
            <a:r>
              <a:rPr lang="en-IE" dirty="0">
                <a:solidFill>
                  <a:srgbClr val="222222"/>
                </a:solidFill>
                <a:latin typeface="Consolas" panose="020B0609020204030204" pitchFamily="49" charset="0"/>
              </a:rPr>
              <a:t> = e </a:t>
            </a:r>
            <a:r>
              <a:rPr lang="en-IE" dirty="0">
                <a:solidFill>
                  <a:srgbClr val="0101FD"/>
                </a:solidFill>
                <a:latin typeface="Consolas" panose="020B0609020204030204" pitchFamily="49" charset="0"/>
              </a:rPr>
              <a:t>as</a:t>
            </a:r>
            <a:r>
              <a:rPr lang="en-IE" dirty="0">
                <a:solidFill>
                  <a:srgbClr val="222222"/>
                </a:solidFill>
                <a:latin typeface="Consolas" panose="020B0609020204030204" pitchFamily="49" charset="0"/>
              </a:rPr>
              <a:t> </a:t>
            </a:r>
            <a:r>
              <a:rPr lang="en-IE" dirty="0" err="1">
                <a:solidFill>
                  <a:srgbClr val="222222"/>
                </a:solidFill>
                <a:latin typeface="Consolas" panose="020B0609020204030204" pitchFamily="49" charset="0"/>
              </a:rPr>
              <a:t>ToastNotificationActivatedEventArgs</a:t>
            </a:r>
            <a:r>
              <a:rPr lang="en-IE" dirty="0">
                <a:solidFill>
                  <a:srgbClr val="222222"/>
                </a:solidFill>
                <a:latin typeface="Consolas" panose="020B0609020204030204" pitchFamily="49" charset="0"/>
              </a:rPr>
              <a:t>; </a:t>
            </a:r>
          </a:p>
          <a:p>
            <a:r>
              <a:rPr lang="en-IE" dirty="0">
                <a:solidFill>
                  <a:srgbClr val="222222"/>
                </a:solidFill>
                <a:latin typeface="Consolas" panose="020B0609020204030204" pitchFamily="49" charset="0"/>
              </a:rPr>
              <a:t>		</a:t>
            </a:r>
            <a:r>
              <a:rPr lang="en-IE" dirty="0">
                <a:solidFill>
                  <a:srgbClr val="008000"/>
                </a:solidFill>
                <a:latin typeface="Consolas" panose="020B0609020204030204" pitchFamily="49" charset="0"/>
              </a:rPr>
              <a:t>// Parse the query string (using QueryString.NET)</a:t>
            </a:r>
            <a:r>
              <a:rPr lang="en-IE" dirty="0">
                <a:solidFill>
                  <a:srgbClr val="222222"/>
                </a:solidFill>
                <a:latin typeface="Consolas" panose="020B0609020204030204" pitchFamily="49" charset="0"/>
              </a:rPr>
              <a:t> </a:t>
            </a:r>
          </a:p>
          <a:p>
            <a:r>
              <a:rPr lang="en-IE" dirty="0">
                <a:solidFill>
                  <a:srgbClr val="222222"/>
                </a:solidFill>
                <a:latin typeface="Consolas" panose="020B0609020204030204" pitchFamily="49" charset="0"/>
              </a:rPr>
              <a:t>		</a:t>
            </a:r>
            <a:r>
              <a:rPr lang="en-IE" dirty="0" err="1">
                <a:solidFill>
                  <a:srgbClr val="222222"/>
                </a:solidFill>
                <a:latin typeface="Consolas" panose="020B0609020204030204" pitchFamily="49" charset="0"/>
              </a:rPr>
              <a:t>QueryString</a:t>
            </a:r>
            <a:r>
              <a:rPr lang="en-IE" dirty="0">
                <a:solidFill>
                  <a:srgbClr val="222222"/>
                </a:solidFill>
                <a:latin typeface="Consolas" panose="020B0609020204030204" pitchFamily="49" charset="0"/>
              </a:rPr>
              <a:t> </a:t>
            </a:r>
            <a:r>
              <a:rPr lang="en-IE" dirty="0" err="1">
                <a:solidFill>
                  <a:srgbClr val="222222"/>
                </a:solidFill>
                <a:latin typeface="Consolas" panose="020B0609020204030204" pitchFamily="49" charset="0"/>
              </a:rPr>
              <a:t>args</a:t>
            </a:r>
            <a:r>
              <a:rPr lang="en-IE" dirty="0">
                <a:solidFill>
                  <a:srgbClr val="222222"/>
                </a:solidFill>
                <a:latin typeface="Consolas" panose="020B0609020204030204" pitchFamily="49" charset="0"/>
              </a:rPr>
              <a:t> = </a:t>
            </a:r>
            <a:r>
              <a:rPr lang="en-IE" dirty="0" err="1">
                <a:solidFill>
                  <a:srgbClr val="222222"/>
                </a:solidFill>
                <a:latin typeface="Consolas" panose="020B0609020204030204" pitchFamily="49" charset="0"/>
              </a:rPr>
              <a:t>QueryString.Parse</a:t>
            </a:r>
            <a:r>
              <a:rPr lang="en-IE" dirty="0">
                <a:solidFill>
                  <a:srgbClr val="222222"/>
                </a:solidFill>
                <a:latin typeface="Consolas" panose="020B0609020204030204" pitchFamily="49" charset="0"/>
              </a:rPr>
              <a:t>(</a:t>
            </a:r>
            <a:r>
              <a:rPr lang="en-IE" dirty="0" err="1">
                <a:solidFill>
                  <a:srgbClr val="222222"/>
                </a:solidFill>
                <a:latin typeface="Consolas" panose="020B0609020204030204" pitchFamily="49" charset="0"/>
              </a:rPr>
              <a:t>toastActivationArgs.Argument</a:t>
            </a:r>
            <a:r>
              <a:rPr lang="en-IE" dirty="0">
                <a:solidFill>
                  <a:srgbClr val="222222"/>
                </a:solidFill>
                <a:latin typeface="Consolas" panose="020B0609020204030204" pitchFamily="49" charset="0"/>
              </a:rPr>
              <a:t>); </a:t>
            </a:r>
          </a:p>
          <a:p>
            <a:r>
              <a:rPr lang="en-IE" dirty="0">
                <a:solidFill>
                  <a:srgbClr val="222222"/>
                </a:solidFill>
                <a:latin typeface="Consolas" panose="020B0609020204030204" pitchFamily="49" charset="0"/>
              </a:rPr>
              <a:t>		</a:t>
            </a:r>
            <a:r>
              <a:rPr lang="en-IE" dirty="0">
                <a:solidFill>
                  <a:srgbClr val="008000"/>
                </a:solidFill>
                <a:latin typeface="Consolas" panose="020B0609020204030204" pitchFamily="49" charset="0"/>
              </a:rPr>
              <a:t>// See what action is being requested </a:t>
            </a:r>
          </a:p>
          <a:p>
            <a:r>
              <a:rPr lang="en-IE" dirty="0">
                <a:solidFill>
                  <a:srgbClr val="008000"/>
                </a:solidFill>
                <a:latin typeface="Consolas" panose="020B0609020204030204" pitchFamily="49" charset="0"/>
              </a:rPr>
              <a:t>		</a:t>
            </a:r>
            <a:r>
              <a:rPr lang="en-IE" dirty="0">
                <a:solidFill>
                  <a:srgbClr val="0101FD"/>
                </a:solidFill>
                <a:latin typeface="Consolas" panose="020B0609020204030204" pitchFamily="49" charset="0"/>
              </a:rPr>
              <a:t>switch</a:t>
            </a:r>
            <a:r>
              <a:rPr lang="en-IE" dirty="0">
                <a:solidFill>
                  <a:srgbClr val="222222"/>
                </a:solidFill>
                <a:latin typeface="Consolas" panose="020B0609020204030204" pitchFamily="49" charset="0"/>
              </a:rPr>
              <a:t> (</a:t>
            </a:r>
            <a:r>
              <a:rPr lang="en-IE" dirty="0" err="1">
                <a:solidFill>
                  <a:srgbClr val="222222"/>
                </a:solidFill>
                <a:latin typeface="Consolas" panose="020B0609020204030204" pitchFamily="49" charset="0"/>
              </a:rPr>
              <a:t>args</a:t>
            </a:r>
            <a:r>
              <a:rPr lang="en-IE" dirty="0">
                <a:solidFill>
                  <a:srgbClr val="222222"/>
                </a:solidFill>
                <a:latin typeface="Consolas" panose="020B0609020204030204" pitchFamily="49" charset="0"/>
              </a:rPr>
              <a:t>[</a:t>
            </a:r>
            <a:r>
              <a:rPr lang="en-IE" dirty="0">
                <a:solidFill>
                  <a:srgbClr val="A31515"/>
                </a:solidFill>
                <a:latin typeface="Consolas" panose="020B0609020204030204" pitchFamily="49" charset="0"/>
              </a:rPr>
              <a:t>"action"</a:t>
            </a:r>
            <a:r>
              <a:rPr lang="en-IE" dirty="0">
                <a:solidFill>
                  <a:srgbClr val="222222"/>
                </a:solidFill>
                <a:latin typeface="Consolas" panose="020B0609020204030204" pitchFamily="49" charset="0"/>
              </a:rPr>
              <a:t>]) </a:t>
            </a:r>
          </a:p>
          <a:p>
            <a:r>
              <a:rPr lang="en-IE" dirty="0">
                <a:solidFill>
                  <a:srgbClr val="222222"/>
                </a:solidFill>
                <a:latin typeface="Consolas" panose="020B0609020204030204" pitchFamily="49" charset="0"/>
              </a:rPr>
              <a:t>		{ 	</a:t>
            </a:r>
            <a:r>
              <a:rPr lang="en-IE" dirty="0">
                <a:solidFill>
                  <a:srgbClr val="008000"/>
                </a:solidFill>
                <a:latin typeface="Consolas" panose="020B0609020204030204" pitchFamily="49" charset="0"/>
              </a:rPr>
              <a:t>// Open the image</a:t>
            </a:r>
            <a:r>
              <a:rPr lang="en-IE" dirty="0">
                <a:solidFill>
                  <a:srgbClr val="222222"/>
                </a:solidFill>
                <a:latin typeface="Consolas" panose="020B0609020204030204" pitchFamily="49" charset="0"/>
              </a:rPr>
              <a:t> </a:t>
            </a:r>
          </a:p>
          <a:p>
            <a:r>
              <a:rPr lang="en-IE" dirty="0">
                <a:solidFill>
                  <a:srgbClr val="222222"/>
                </a:solidFill>
                <a:latin typeface="Consolas" panose="020B0609020204030204" pitchFamily="49" charset="0"/>
              </a:rPr>
              <a:t>			</a:t>
            </a:r>
            <a:r>
              <a:rPr lang="en-IE" dirty="0">
                <a:solidFill>
                  <a:srgbClr val="0101FD"/>
                </a:solidFill>
                <a:latin typeface="Consolas" panose="020B0609020204030204" pitchFamily="49" charset="0"/>
              </a:rPr>
              <a:t>case</a:t>
            </a:r>
            <a:r>
              <a:rPr lang="en-IE" dirty="0">
                <a:solidFill>
                  <a:srgbClr val="222222"/>
                </a:solidFill>
                <a:latin typeface="Consolas" panose="020B0609020204030204" pitchFamily="49" charset="0"/>
              </a:rPr>
              <a:t> </a:t>
            </a:r>
            <a:r>
              <a:rPr lang="en-IE" dirty="0">
                <a:solidFill>
                  <a:srgbClr val="A31515"/>
                </a:solidFill>
                <a:latin typeface="Consolas" panose="020B0609020204030204" pitchFamily="49" charset="0"/>
              </a:rPr>
              <a:t>"</a:t>
            </a:r>
            <a:r>
              <a:rPr lang="en-IE" dirty="0" err="1">
                <a:solidFill>
                  <a:srgbClr val="A31515"/>
                </a:solidFill>
                <a:latin typeface="Consolas" panose="020B0609020204030204" pitchFamily="49" charset="0"/>
              </a:rPr>
              <a:t>viewImage</a:t>
            </a:r>
            <a:r>
              <a:rPr lang="en-IE" dirty="0">
                <a:solidFill>
                  <a:srgbClr val="A31515"/>
                </a:solidFill>
                <a:latin typeface="Consolas" panose="020B0609020204030204" pitchFamily="49" charset="0"/>
              </a:rPr>
              <a:t>"</a:t>
            </a:r>
            <a:r>
              <a:rPr lang="en-IE" dirty="0">
                <a:solidFill>
                  <a:srgbClr val="222222"/>
                </a:solidFill>
                <a:latin typeface="Consolas" panose="020B0609020204030204" pitchFamily="49" charset="0"/>
              </a:rPr>
              <a:t>: </a:t>
            </a:r>
          </a:p>
          <a:p>
            <a:r>
              <a:rPr lang="en-IE" dirty="0">
                <a:solidFill>
                  <a:srgbClr val="222222"/>
                </a:solidFill>
                <a:latin typeface="Consolas" panose="020B0609020204030204" pitchFamily="49" charset="0"/>
              </a:rPr>
              <a:t>				</a:t>
            </a:r>
            <a:r>
              <a:rPr lang="en-IE" dirty="0">
                <a:solidFill>
                  <a:srgbClr val="008000"/>
                </a:solidFill>
                <a:latin typeface="Consolas" panose="020B0609020204030204" pitchFamily="49" charset="0"/>
              </a:rPr>
              <a:t>// The URL retrieved from the toast </a:t>
            </a:r>
            <a:r>
              <a:rPr lang="en-IE" dirty="0" err="1">
                <a:solidFill>
                  <a:srgbClr val="008000"/>
                </a:solidFill>
                <a:latin typeface="Consolas" panose="020B0609020204030204" pitchFamily="49" charset="0"/>
              </a:rPr>
              <a:t>args</a:t>
            </a:r>
            <a:r>
              <a:rPr lang="en-IE" dirty="0">
                <a:solidFill>
                  <a:srgbClr val="222222"/>
                </a:solidFill>
                <a:latin typeface="Consolas" panose="020B0609020204030204" pitchFamily="49" charset="0"/>
              </a:rPr>
              <a:t> </a:t>
            </a:r>
          </a:p>
          <a:p>
            <a:r>
              <a:rPr lang="en-IE" dirty="0">
                <a:solidFill>
                  <a:srgbClr val="222222"/>
                </a:solidFill>
                <a:latin typeface="Consolas" panose="020B0609020204030204" pitchFamily="49" charset="0"/>
              </a:rPr>
              <a:t>				</a:t>
            </a:r>
            <a:r>
              <a:rPr lang="en-IE" dirty="0">
                <a:solidFill>
                  <a:srgbClr val="0101FD"/>
                </a:solidFill>
                <a:latin typeface="Consolas" panose="020B0609020204030204" pitchFamily="49" charset="0"/>
              </a:rPr>
              <a:t>string</a:t>
            </a:r>
            <a:r>
              <a:rPr lang="en-IE" dirty="0">
                <a:solidFill>
                  <a:srgbClr val="222222"/>
                </a:solidFill>
                <a:latin typeface="Consolas" panose="020B0609020204030204" pitchFamily="49" charset="0"/>
              </a:rPr>
              <a:t> </a:t>
            </a:r>
            <a:r>
              <a:rPr lang="en-IE" dirty="0" err="1">
                <a:solidFill>
                  <a:srgbClr val="222222"/>
                </a:solidFill>
                <a:latin typeface="Consolas" panose="020B0609020204030204" pitchFamily="49" charset="0"/>
              </a:rPr>
              <a:t>imageUrl</a:t>
            </a:r>
            <a:r>
              <a:rPr lang="en-IE" dirty="0">
                <a:solidFill>
                  <a:srgbClr val="222222"/>
                </a:solidFill>
                <a:latin typeface="Consolas" panose="020B0609020204030204" pitchFamily="49" charset="0"/>
              </a:rPr>
              <a:t> = </a:t>
            </a:r>
            <a:r>
              <a:rPr lang="en-IE" dirty="0" err="1">
                <a:solidFill>
                  <a:srgbClr val="222222"/>
                </a:solidFill>
                <a:latin typeface="Consolas" panose="020B0609020204030204" pitchFamily="49" charset="0"/>
              </a:rPr>
              <a:t>args</a:t>
            </a:r>
            <a:r>
              <a:rPr lang="en-IE" dirty="0">
                <a:solidFill>
                  <a:srgbClr val="222222"/>
                </a:solidFill>
                <a:latin typeface="Consolas" panose="020B0609020204030204" pitchFamily="49" charset="0"/>
              </a:rPr>
              <a:t>[</a:t>
            </a:r>
            <a:r>
              <a:rPr lang="en-IE" dirty="0">
                <a:solidFill>
                  <a:srgbClr val="A31515"/>
                </a:solidFill>
                <a:latin typeface="Consolas" panose="020B0609020204030204" pitchFamily="49" charset="0"/>
              </a:rPr>
              <a:t>"</a:t>
            </a:r>
            <a:r>
              <a:rPr lang="en-IE" dirty="0" err="1">
                <a:solidFill>
                  <a:srgbClr val="A31515"/>
                </a:solidFill>
                <a:latin typeface="Consolas" panose="020B0609020204030204" pitchFamily="49" charset="0"/>
              </a:rPr>
              <a:t>imageUrl</a:t>
            </a:r>
            <a:r>
              <a:rPr lang="en-IE" dirty="0">
                <a:solidFill>
                  <a:srgbClr val="A31515"/>
                </a:solidFill>
                <a:latin typeface="Consolas" panose="020B0609020204030204" pitchFamily="49" charset="0"/>
              </a:rPr>
              <a:t>"</a:t>
            </a:r>
            <a:r>
              <a:rPr lang="en-IE" dirty="0">
                <a:solidFill>
                  <a:srgbClr val="222222"/>
                </a:solidFill>
                <a:latin typeface="Consolas" panose="020B0609020204030204" pitchFamily="49" charset="0"/>
              </a:rPr>
              <a:t>]; </a:t>
            </a:r>
          </a:p>
          <a:p>
            <a:r>
              <a:rPr lang="en-IE" dirty="0">
                <a:solidFill>
                  <a:srgbClr val="222222"/>
                </a:solidFill>
                <a:latin typeface="Consolas" panose="020B0609020204030204" pitchFamily="49" charset="0"/>
              </a:rPr>
              <a:t>				</a:t>
            </a:r>
            <a:r>
              <a:rPr lang="en-IE" dirty="0">
                <a:solidFill>
                  <a:srgbClr val="008000"/>
                </a:solidFill>
                <a:latin typeface="Consolas" panose="020B0609020204030204" pitchFamily="49" charset="0"/>
              </a:rPr>
              <a:t>// If we're already viewing that image, do nothing</a:t>
            </a:r>
            <a:r>
              <a:rPr lang="en-IE" dirty="0">
                <a:solidFill>
                  <a:srgbClr val="222222"/>
                </a:solidFill>
                <a:latin typeface="Consolas" panose="020B0609020204030204" pitchFamily="49" charset="0"/>
              </a:rPr>
              <a:t> </a:t>
            </a:r>
          </a:p>
          <a:p>
            <a:r>
              <a:rPr lang="en-IE" dirty="0">
                <a:solidFill>
                  <a:srgbClr val="222222"/>
                </a:solidFill>
                <a:latin typeface="Consolas" panose="020B0609020204030204" pitchFamily="49" charset="0"/>
              </a:rPr>
              <a:t>				</a:t>
            </a:r>
            <a:r>
              <a:rPr lang="en-IE" dirty="0">
                <a:solidFill>
                  <a:srgbClr val="0101FD"/>
                </a:solidFill>
                <a:latin typeface="Consolas" panose="020B0609020204030204" pitchFamily="49" charset="0"/>
              </a:rPr>
              <a:t>if</a:t>
            </a:r>
            <a:r>
              <a:rPr lang="en-IE" dirty="0">
                <a:solidFill>
                  <a:srgbClr val="222222"/>
                </a:solidFill>
                <a:latin typeface="Consolas" panose="020B0609020204030204" pitchFamily="49" charset="0"/>
              </a:rPr>
              <a:t> (</a:t>
            </a:r>
            <a:r>
              <a:rPr lang="en-IE" dirty="0" err="1">
                <a:solidFill>
                  <a:srgbClr val="222222"/>
                </a:solidFill>
                <a:latin typeface="Consolas" panose="020B0609020204030204" pitchFamily="49" charset="0"/>
              </a:rPr>
              <a:t>rootFrame.Content</a:t>
            </a:r>
            <a:r>
              <a:rPr lang="en-IE" dirty="0">
                <a:solidFill>
                  <a:srgbClr val="222222"/>
                </a:solidFill>
                <a:latin typeface="Consolas" panose="020B0609020204030204" pitchFamily="49" charset="0"/>
              </a:rPr>
              <a:t> </a:t>
            </a:r>
            <a:r>
              <a:rPr lang="en-IE" dirty="0">
                <a:solidFill>
                  <a:srgbClr val="0101FD"/>
                </a:solidFill>
                <a:latin typeface="Consolas" panose="020B0609020204030204" pitchFamily="49" charset="0"/>
              </a:rPr>
              <a:t>is</a:t>
            </a:r>
            <a:r>
              <a:rPr lang="en-IE" dirty="0">
                <a:solidFill>
                  <a:srgbClr val="222222"/>
                </a:solidFill>
                <a:latin typeface="Consolas" panose="020B0609020204030204" pitchFamily="49" charset="0"/>
              </a:rPr>
              <a:t> </a:t>
            </a:r>
            <a:r>
              <a:rPr lang="en-IE" dirty="0" err="1">
                <a:solidFill>
                  <a:srgbClr val="222222"/>
                </a:solidFill>
                <a:latin typeface="Consolas" panose="020B0609020204030204" pitchFamily="49" charset="0"/>
              </a:rPr>
              <a:t>ImagePage</a:t>
            </a:r>
            <a:r>
              <a:rPr lang="en-IE" dirty="0">
                <a:solidFill>
                  <a:srgbClr val="222222"/>
                </a:solidFill>
                <a:latin typeface="Consolas" panose="020B0609020204030204" pitchFamily="49" charset="0"/>
              </a:rPr>
              <a:t> &amp;&amp; </a:t>
            </a:r>
          </a:p>
          <a:p>
            <a:r>
              <a:rPr lang="en-IE" dirty="0">
                <a:solidFill>
                  <a:srgbClr val="222222"/>
                </a:solidFill>
                <a:latin typeface="Consolas" panose="020B0609020204030204" pitchFamily="49" charset="0"/>
              </a:rPr>
              <a:t>					(</a:t>
            </a:r>
            <a:r>
              <a:rPr lang="en-IE" dirty="0" err="1">
                <a:solidFill>
                  <a:srgbClr val="222222"/>
                </a:solidFill>
                <a:latin typeface="Consolas" panose="020B0609020204030204" pitchFamily="49" charset="0"/>
              </a:rPr>
              <a:t>rootFrame.Content</a:t>
            </a:r>
            <a:r>
              <a:rPr lang="en-IE" dirty="0">
                <a:solidFill>
                  <a:srgbClr val="222222"/>
                </a:solidFill>
                <a:latin typeface="Consolas" panose="020B0609020204030204" pitchFamily="49" charset="0"/>
              </a:rPr>
              <a:t> </a:t>
            </a:r>
            <a:r>
              <a:rPr lang="en-IE" dirty="0">
                <a:solidFill>
                  <a:srgbClr val="0101FD"/>
                </a:solidFill>
                <a:latin typeface="Consolas" panose="020B0609020204030204" pitchFamily="49" charset="0"/>
              </a:rPr>
              <a:t>as</a:t>
            </a:r>
            <a:r>
              <a:rPr lang="en-IE" dirty="0">
                <a:solidFill>
                  <a:srgbClr val="222222"/>
                </a:solidFill>
                <a:latin typeface="Consolas" panose="020B0609020204030204" pitchFamily="49" charset="0"/>
              </a:rPr>
              <a:t> </a:t>
            </a:r>
            <a:r>
              <a:rPr lang="en-IE" dirty="0" err="1">
                <a:solidFill>
                  <a:srgbClr val="222222"/>
                </a:solidFill>
                <a:latin typeface="Consolas" panose="020B0609020204030204" pitchFamily="49" charset="0"/>
              </a:rPr>
              <a:t>ImagePage</a:t>
            </a:r>
            <a:r>
              <a:rPr lang="en-IE" dirty="0">
                <a:solidFill>
                  <a:srgbClr val="222222"/>
                </a:solidFill>
                <a:latin typeface="Consolas" panose="020B0609020204030204" pitchFamily="49" charset="0"/>
              </a:rPr>
              <a:t>).</a:t>
            </a:r>
            <a:r>
              <a:rPr lang="en-IE" dirty="0" err="1">
                <a:solidFill>
                  <a:srgbClr val="222222"/>
                </a:solidFill>
                <a:latin typeface="Consolas" panose="020B0609020204030204" pitchFamily="49" charset="0"/>
              </a:rPr>
              <a:t>ImageUrl.Equals</a:t>
            </a:r>
            <a:r>
              <a:rPr lang="en-IE" dirty="0">
                <a:solidFill>
                  <a:srgbClr val="222222"/>
                </a:solidFill>
                <a:latin typeface="Consolas" panose="020B0609020204030204" pitchFamily="49" charset="0"/>
              </a:rPr>
              <a:t>(</a:t>
            </a:r>
            <a:r>
              <a:rPr lang="en-IE" dirty="0" err="1">
                <a:solidFill>
                  <a:srgbClr val="222222"/>
                </a:solidFill>
                <a:latin typeface="Consolas" panose="020B0609020204030204" pitchFamily="49" charset="0"/>
              </a:rPr>
              <a:t>imageUrl</a:t>
            </a:r>
            <a:r>
              <a:rPr lang="en-IE" dirty="0">
                <a:solidFill>
                  <a:srgbClr val="222222"/>
                </a:solidFill>
                <a:latin typeface="Consolas" panose="020B0609020204030204" pitchFamily="49" charset="0"/>
              </a:rPr>
              <a:t>)) </a:t>
            </a:r>
          </a:p>
          <a:p>
            <a:r>
              <a:rPr lang="en-IE" dirty="0">
                <a:solidFill>
                  <a:srgbClr val="222222"/>
                </a:solidFill>
                <a:latin typeface="Consolas" panose="020B0609020204030204" pitchFamily="49" charset="0"/>
              </a:rPr>
              <a:t>					</a:t>
            </a:r>
            <a:r>
              <a:rPr lang="en-IE" dirty="0">
                <a:solidFill>
                  <a:srgbClr val="0101FD"/>
                </a:solidFill>
                <a:latin typeface="Consolas" panose="020B0609020204030204" pitchFamily="49" charset="0"/>
              </a:rPr>
              <a:t>break</a:t>
            </a:r>
            <a:r>
              <a:rPr lang="en-IE" dirty="0">
                <a:solidFill>
                  <a:srgbClr val="222222"/>
                </a:solidFill>
                <a:latin typeface="Consolas" panose="020B0609020204030204" pitchFamily="49" charset="0"/>
              </a:rPr>
              <a:t>; </a:t>
            </a:r>
          </a:p>
          <a:p>
            <a:r>
              <a:rPr lang="en-IE" dirty="0">
                <a:solidFill>
                  <a:srgbClr val="222222"/>
                </a:solidFill>
                <a:latin typeface="Consolas" panose="020B0609020204030204" pitchFamily="49" charset="0"/>
              </a:rPr>
              <a:t>				</a:t>
            </a:r>
            <a:r>
              <a:rPr lang="en-IE" dirty="0">
                <a:solidFill>
                  <a:srgbClr val="008000"/>
                </a:solidFill>
                <a:latin typeface="Consolas" panose="020B0609020204030204" pitchFamily="49" charset="0"/>
              </a:rPr>
              <a:t>// Otherwise navigate to view it</a:t>
            </a:r>
            <a:r>
              <a:rPr lang="en-IE" dirty="0">
                <a:solidFill>
                  <a:srgbClr val="222222"/>
                </a:solidFill>
                <a:latin typeface="Consolas" panose="020B0609020204030204" pitchFamily="49" charset="0"/>
              </a:rPr>
              <a:t> </a:t>
            </a:r>
          </a:p>
          <a:p>
            <a:r>
              <a:rPr lang="en-IE" dirty="0">
                <a:solidFill>
                  <a:srgbClr val="222222"/>
                </a:solidFill>
                <a:latin typeface="Consolas" panose="020B0609020204030204" pitchFamily="49" charset="0"/>
              </a:rPr>
              <a:t>				</a:t>
            </a:r>
            <a:r>
              <a:rPr lang="en-IE" dirty="0" err="1">
                <a:solidFill>
                  <a:srgbClr val="222222"/>
                </a:solidFill>
                <a:latin typeface="Consolas" panose="020B0609020204030204" pitchFamily="49" charset="0"/>
              </a:rPr>
              <a:t>rootFrame.Navigate</a:t>
            </a:r>
            <a:r>
              <a:rPr lang="en-IE" dirty="0">
                <a:solidFill>
                  <a:srgbClr val="222222"/>
                </a:solidFill>
                <a:latin typeface="Consolas" panose="020B0609020204030204" pitchFamily="49" charset="0"/>
              </a:rPr>
              <a:t>(</a:t>
            </a:r>
            <a:r>
              <a:rPr lang="en-IE" dirty="0" err="1">
                <a:solidFill>
                  <a:srgbClr val="0101FD"/>
                </a:solidFill>
                <a:latin typeface="Consolas" panose="020B0609020204030204" pitchFamily="49" charset="0"/>
              </a:rPr>
              <a:t>typeof</a:t>
            </a:r>
            <a:r>
              <a:rPr lang="en-IE" dirty="0">
                <a:solidFill>
                  <a:srgbClr val="222222"/>
                </a:solidFill>
                <a:latin typeface="Consolas" panose="020B0609020204030204" pitchFamily="49" charset="0"/>
              </a:rPr>
              <a:t>(</a:t>
            </a:r>
            <a:r>
              <a:rPr lang="en-IE" dirty="0" err="1">
                <a:solidFill>
                  <a:srgbClr val="222222"/>
                </a:solidFill>
                <a:latin typeface="Consolas" panose="020B0609020204030204" pitchFamily="49" charset="0"/>
              </a:rPr>
              <a:t>ImagePage</a:t>
            </a:r>
            <a:r>
              <a:rPr lang="en-IE" dirty="0">
                <a:solidFill>
                  <a:srgbClr val="222222"/>
                </a:solidFill>
                <a:latin typeface="Consolas" panose="020B0609020204030204" pitchFamily="49" charset="0"/>
              </a:rPr>
              <a:t>), </a:t>
            </a:r>
            <a:r>
              <a:rPr lang="en-IE" dirty="0" err="1">
                <a:solidFill>
                  <a:srgbClr val="222222"/>
                </a:solidFill>
                <a:latin typeface="Consolas" panose="020B0609020204030204" pitchFamily="49" charset="0"/>
              </a:rPr>
              <a:t>imageUrl</a:t>
            </a:r>
            <a:r>
              <a:rPr lang="en-IE" dirty="0">
                <a:solidFill>
                  <a:srgbClr val="222222"/>
                </a:solidFill>
                <a:latin typeface="Consolas" panose="020B0609020204030204" pitchFamily="49" charset="0"/>
              </a:rPr>
              <a:t>); </a:t>
            </a:r>
          </a:p>
          <a:p>
            <a:r>
              <a:rPr lang="en-IE" dirty="0">
                <a:solidFill>
                  <a:srgbClr val="222222"/>
                </a:solidFill>
                <a:latin typeface="Consolas" panose="020B0609020204030204" pitchFamily="49" charset="0"/>
              </a:rPr>
              <a:t>			</a:t>
            </a:r>
            <a:r>
              <a:rPr lang="en-IE" dirty="0">
                <a:solidFill>
                  <a:srgbClr val="0101FD"/>
                </a:solidFill>
                <a:latin typeface="Consolas" panose="020B0609020204030204" pitchFamily="49" charset="0"/>
              </a:rPr>
              <a:t>break</a:t>
            </a:r>
            <a:r>
              <a:rPr lang="en-IE" dirty="0">
                <a:solidFill>
                  <a:srgbClr val="222222"/>
                </a:solidFill>
                <a:latin typeface="Consolas" panose="020B0609020204030204" pitchFamily="49" charset="0"/>
              </a:rPr>
              <a:t>;</a:t>
            </a:r>
            <a:endParaRPr lang="en-IE" dirty="0"/>
          </a:p>
        </p:txBody>
      </p:sp>
    </p:spTree>
    <p:extLst>
      <p:ext uri="{BB962C8B-B14F-4D97-AF65-F5344CB8AC3E}">
        <p14:creationId xmlns:p14="http://schemas.microsoft.com/office/powerpoint/2010/main" val="42544211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C3650ED-A660-4502-83C7-C6C97433836A}"/>
              </a:ext>
            </a:extLst>
          </p:cNvPr>
          <p:cNvSpPr>
            <a:spLocks noGrp="1"/>
          </p:cNvSpPr>
          <p:nvPr>
            <p:ph type="ftr" sz="quarter" idx="11"/>
          </p:nvPr>
        </p:nvSpPr>
        <p:spPr/>
        <p:txBody>
          <a:bodyPr/>
          <a:lstStyle/>
          <a:p>
            <a:r>
              <a:rPr lang="en-IE"/>
              <a:t>Notifications</a:t>
            </a:r>
          </a:p>
        </p:txBody>
      </p:sp>
      <p:sp>
        <p:nvSpPr>
          <p:cNvPr id="5" name="Slide Number Placeholder 4">
            <a:extLst>
              <a:ext uri="{FF2B5EF4-FFF2-40B4-BE49-F238E27FC236}">
                <a16:creationId xmlns:a16="http://schemas.microsoft.com/office/drawing/2014/main" id="{D192DF84-7B4F-4619-B74C-409314C73C4F}"/>
              </a:ext>
            </a:extLst>
          </p:cNvPr>
          <p:cNvSpPr>
            <a:spLocks noGrp="1"/>
          </p:cNvSpPr>
          <p:nvPr>
            <p:ph type="sldNum" sz="quarter" idx="12"/>
          </p:nvPr>
        </p:nvSpPr>
        <p:spPr/>
        <p:txBody>
          <a:bodyPr/>
          <a:lstStyle/>
          <a:p>
            <a:fld id="{2B1D4BB7-46E1-4E7D-9F0A-5285263BF98F}" type="slidenum">
              <a:rPr lang="en-IE" smtClean="0"/>
              <a:t>25</a:t>
            </a:fld>
            <a:endParaRPr lang="en-IE"/>
          </a:p>
        </p:txBody>
      </p:sp>
      <p:sp>
        <p:nvSpPr>
          <p:cNvPr id="6" name="Rectangle 5">
            <a:extLst>
              <a:ext uri="{FF2B5EF4-FFF2-40B4-BE49-F238E27FC236}">
                <a16:creationId xmlns:a16="http://schemas.microsoft.com/office/drawing/2014/main" id="{E666A9F1-4E4D-4AF8-B1D6-BD5AFA4BD495}"/>
              </a:ext>
            </a:extLst>
          </p:cNvPr>
          <p:cNvSpPr/>
          <p:nvPr/>
        </p:nvSpPr>
        <p:spPr>
          <a:xfrm>
            <a:off x="1122972" y="192385"/>
            <a:ext cx="10546080" cy="6463308"/>
          </a:xfrm>
          <a:prstGeom prst="rect">
            <a:avLst/>
          </a:prstGeom>
        </p:spPr>
        <p:txBody>
          <a:bodyPr wrap="square">
            <a:spAutoFit/>
          </a:bodyPr>
          <a:lstStyle/>
          <a:p>
            <a:r>
              <a:rPr lang="en-IE" dirty="0">
                <a:solidFill>
                  <a:srgbClr val="008000"/>
                </a:solidFill>
                <a:latin typeface="Consolas" panose="020B0609020204030204" pitchFamily="49" charset="0"/>
              </a:rPr>
              <a:t>			// Open the conversation</a:t>
            </a:r>
            <a:r>
              <a:rPr lang="en-IE" dirty="0">
                <a:solidFill>
                  <a:srgbClr val="222222"/>
                </a:solidFill>
                <a:latin typeface="Consolas" panose="020B0609020204030204" pitchFamily="49" charset="0"/>
              </a:rPr>
              <a:t> </a:t>
            </a:r>
          </a:p>
          <a:p>
            <a:r>
              <a:rPr lang="en-IE" dirty="0">
                <a:solidFill>
                  <a:srgbClr val="222222"/>
                </a:solidFill>
                <a:latin typeface="Consolas" panose="020B0609020204030204" pitchFamily="49" charset="0"/>
              </a:rPr>
              <a:t>			</a:t>
            </a:r>
            <a:r>
              <a:rPr lang="en-IE" dirty="0">
                <a:solidFill>
                  <a:srgbClr val="0101FD"/>
                </a:solidFill>
                <a:latin typeface="Consolas" panose="020B0609020204030204" pitchFamily="49" charset="0"/>
              </a:rPr>
              <a:t>case</a:t>
            </a:r>
            <a:r>
              <a:rPr lang="en-IE" dirty="0">
                <a:solidFill>
                  <a:srgbClr val="222222"/>
                </a:solidFill>
                <a:latin typeface="Consolas" panose="020B0609020204030204" pitchFamily="49" charset="0"/>
              </a:rPr>
              <a:t> </a:t>
            </a:r>
            <a:r>
              <a:rPr lang="en-IE" dirty="0">
                <a:solidFill>
                  <a:srgbClr val="A31515"/>
                </a:solidFill>
                <a:latin typeface="Consolas" panose="020B0609020204030204" pitchFamily="49" charset="0"/>
              </a:rPr>
              <a:t>"</a:t>
            </a:r>
            <a:r>
              <a:rPr lang="en-IE" dirty="0" err="1">
                <a:solidFill>
                  <a:srgbClr val="A31515"/>
                </a:solidFill>
                <a:latin typeface="Consolas" panose="020B0609020204030204" pitchFamily="49" charset="0"/>
              </a:rPr>
              <a:t>viewConversation</a:t>
            </a:r>
            <a:r>
              <a:rPr lang="en-IE" dirty="0">
                <a:solidFill>
                  <a:srgbClr val="A31515"/>
                </a:solidFill>
                <a:latin typeface="Consolas" panose="020B0609020204030204" pitchFamily="49" charset="0"/>
              </a:rPr>
              <a:t>"</a:t>
            </a:r>
            <a:r>
              <a:rPr lang="en-IE" dirty="0">
                <a:solidFill>
                  <a:srgbClr val="222222"/>
                </a:solidFill>
                <a:latin typeface="Consolas" panose="020B0609020204030204" pitchFamily="49" charset="0"/>
              </a:rPr>
              <a:t>: </a:t>
            </a:r>
          </a:p>
          <a:p>
            <a:r>
              <a:rPr lang="en-IE" dirty="0">
                <a:solidFill>
                  <a:srgbClr val="222222"/>
                </a:solidFill>
                <a:latin typeface="Consolas" panose="020B0609020204030204" pitchFamily="49" charset="0"/>
              </a:rPr>
              <a:t>				</a:t>
            </a:r>
            <a:r>
              <a:rPr lang="en-IE" dirty="0">
                <a:solidFill>
                  <a:srgbClr val="008000"/>
                </a:solidFill>
                <a:latin typeface="Consolas" panose="020B0609020204030204" pitchFamily="49" charset="0"/>
              </a:rPr>
              <a:t>// The conversation ID retrieved from the toast </a:t>
            </a:r>
            <a:r>
              <a:rPr lang="en-IE" dirty="0" err="1">
                <a:solidFill>
                  <a:srgbClr val="008000"/>
                </a:solidFill>
                <a:latin typeface="Consolas" panose="020B0609020204030204" pitchFamily="49" charset="0"/>
              </a:rPr>
              <a:t>args</a:t>
            </a:r>
            <a:r>
              <a:rPr lang="en-IE" dirty="0">
                <a:solidFill>
                  <a:srgbClr val="222222"/>
                </a:solidFill>
                <a:latin typeface="Consolas" panose="020B0609020204030204" pitchFamily="49" charset="0"/>
              </a:rPr>
              <a:t> </a:t>
            </a:r>
          </a:p>
          <a:p>
            <a:r>
              <a:rPr lang="en-IE" dirty="0">
                <a:solidFill>
                  <a:srgbClr val="222222"/>
                </a:solidFill>
                <a:latin typeface="Consolas" panose="020B0609020204030204" pitchFamily="49" charset="0"/>
              </a:rPr>
              <a:t>				</a:t>
            </a:r>
            <a:r>
              <a:rPr lang="en-IE" dirty="0" err="1">
                <a:solidFill>
                  <a:srgbClr val="0101FD"/>
                </a:solidFill>
                <a:latin typeface="Consolas" panose="020B0609020204030204" pitchFamily="49" charset="0"/>
              </a:rPr>
              <a:t>int</a:t>
            </a:r>
            <a:r>
              <a:rPr lang="en-IE" dirty="0">
                <a:solidFill>
                  <a:srgbClr val="222222"/>
                </a:solidFill>
                <a:latin typeface="Consolas" panose="020B0609020204030204" pitchFamily="49" charset="0"/>
              </a:rPr>
              <a:t> </a:t>
            </a:r>
            <a:r>
              <a:rPr lang="en-IE" dirty="0" err="1">
                <a:solidFill>
                  <a:srgbClr val="222222"/>
                </a:solidFill>
                <a:latin typeface="Consolas" panose="020B0609020204030204" pitchFamily="49" charset="0"/>
              </a:rPr>
              <a:t>conversationId</a:t>
            </a:r>
            <a:r>
              <a:rPr lang="en-IE" dirty="0">
                <a:solidFill>
                  <a:srgbClr val="222222"/>
                </a:solidFill>
                <a:latin typeface="Consolas" panose="020B0609020204030204" pitchFamily="49" charset="0"/>
              </a:rPr>
              <a:t> = </a:t>
            </a:r>
            <a:r>
              <a:rPr lang="en-IE" dirty="0" err="1">
                <a:solidFill>
                  <a:srgbClr val="0101FD"/>
                </a:solidFill>
                <a:latin typeface="Consolas" panose="020B0609020204030204" pitchFamily="49" charset="0"/>
              </a:rPr>
              <a:t>int</a:t>
            </a:r>
            <a:r>
              <a:rPr lang="en-IE" dirty="0" err="1">
                <a:solidFill>
                  <a:srgbClr val="222222"/>
                </a:solidFill>
                <a:latin typeface="Consolas" panose="020B0609020204030204" pitchFamily="49" charset="0"/>
              </a:rPr>
              <a:t>.Parse</a:t>
            </a:r>
            <a:r>
              <a:rPr lang="en-IE" dirty="0">
                <a:solidFill>
                  <a:srgbClr val="222222"/>
                </a:solidFill>
                <a:latin typeface="Consolas" panose="020B0609020204030204" pitchFamily="49" charset="0"/>
              </a:rPr>
              <a:t>(</a:t>
            </a:r>
            <a:r>
              <a:rPr lang="en-IE" dirty="0" err="1">
                <a:solidFill>
                  <a:srgbClr val="222222"/>
                </a:solidFill>
                <a:latin typeface="Consolas" panose="020B0609020204030204" pitchFamily="49" charset="0"/>
              </a:rPr>
              <a:t>args</a:t>
            </a:r>
            <a:r>
              <a:rPr lang="en-IE" dirty="0">
                <a:solidFill>
                  <a:srgbClr val="222222"/>
                </a:solidFill>
                <a:latin typeface="Consolas" panose="020B0609020204030204" pitchFamily="49" charset="0"/>
              </a:rPr>
              <a:t>[</a:t>
            </a:r>
            <a:r>
              <a:rPr lang="en-IE" dirty="0">
                <a:solidFill>
                  <a:srgbClr val="A31515"/>
                </a:solidFill>
                <a:latin typeface="Consolas" panose="020B0609020204030204" pitchFamily="49" charset="0"/>
              </a:rPr>
              <a:t>"</a:t>
            </a:r>
            <a:r>
              <a:rPr lang="en-IE" dirty="0" err="1">
                <a:solidFill>
                  <a:srgbClr val="A31515"/>
                </a:solidFill>
                <a:latin typeface="Consolas" panose="020B0609020204030204" pitchFamily="49" charset="0"/>
              </a:rPr>
              <a:t>conversationId</a:t>
            </a:r>
            <a:r>
              <a:rPr lang="en-IE" dirty="0">
                <a:solidFill>
                  <a:srgbClr val="A31515"/>
                </a:solidFill>
                <a:latin typeface="Consolas" panose="020B0609020204030204" pitchFamily="49" charset="0"/>
              </a:rPr>
              <a:t>"</a:t>
            </a:r>
            <a:r>
              <a:rPr lang="en-IE" dirty="0">
                <a:solidFill>
                  <a:srgbClr val="222222"/>
                </a:solidFill>
                <a:latin typeface="Consolas" panose="020B0609020204030204" pitchFamily="49" charset="0"/>
              </a:rPr>
              <a:t>]); </a:t>
            </a:r>
          </a:p>
          <a:p>
            <a:r>
              <a:rPr lang="en-IE" dirty="0">
                <a:solidFill>
                  <a:srgbClr val="222222"/>
                </a:solidFill>
                <a:latin typeface="Consolas" panose="020B0609020204030204" pitchFamily="49" charset="0"/>
              </a:rPr>
              <a:t>				</a:t>
            </a:r>
            <a:r>
              <a:rPr lang="en-IE" dirty="0">
                <a:solidFill>
                  <a:srgbClr val="008000"/>
                </a:solidFill>
                <a:latin typeface="Consolas" panose="020B0609020204030204" pitchFamily="49" charset="0"/>
              </a:rPr>
              <a:t>// If we're already viewing that conversation, do nothing</a:t>
            </a:r>
            <a:r>
              <a:rPr lang="en-IE" dirty="0">
                <a:solidFill>
                  <a:srgbClr val="222222"/>
                </a:solidFill>
                <a:latin typeface="Consolas" panose="020B0609020204030204" pitchFamily="49" charset="0"/>
              </a:rPr>
              <a:t> </a:t>
            </a:r>
          </a:p>
          <a:p>
            <a:r>
              <a:rPr lang="en-IE" dirty="0">
                <a:solidFill>
                  <a:srgbClr val="222222"/>
                </a:solidFill>
                <a:latin typeface="Consolas" panose="020B0609020204030204" pitchFamily="49" charset="0"/>
              </a:rPr>
              <a:t>				</a:t>
            </a:r>
            <a:r>
              <a:rPr lang="en-IE" dirty="0">
                <a:solidFill>
                  <a:srgbClr val="0101FD"/>
                </a:solidFill>
                <a:latin typeface="Consolas" panose="020B0609020204030204" pitchFamily="49" charset="0"/>
              </a:rPr>
              <a:t>if</a:t>
            </a:r>
            <a:r>
              <a:rPr lang="en-IE" dirty="0">
                <a:solidFill>
                  <a:srgbClr val="222222"/>
                </a:solidFill>
                <a:latin typeface="Consolas" panose="020B0609020204030204" pitchFamily="49" charset="0"/>
              </a:rPr>
              <a:t> (</a:t>
            </a:r>
            <a:r>
              <a:rPr lang="en-IE" dirty="0" err="1">
                <a:solidFill>
                  <a:srgbClr val="222222"/>
                </a:solidFill>
                <a:latin typeface="Consolas" panose="020B0609020204030204" pitchFamily="49" charset="0"/>
              </a:rPr>
              <a:t>rootFrame.Content</a:t>
            </a:r>
            <a:r>
              <a:rPr lang="en-IE" dirty="0">
                <a:solidFill>
                  <a:srgbClr val="222222"/>
                </a:solidFill>
                <a:latin typeface="Consolas" panose="020B0609020204030204" pitchFamily="49" charset="0"/>
              </a:rPr>
              <a:t> </a:t>
            </a:r>
            <a:r>
              <a:rPr lang="en-IE" dirty="0">
                <a:solidFill>
                  <a:srgbClr val="0101FD"/>
                </a:solidFill>
                <a:latin typeface="Consolas" panose="020B0609020204030204" pitchFamily="49" charset="0"/>
              </a:rPr>
              <a:t>is</a:t>
            </a:r>
            <a:r>
              <a:rPr lang="en-IE" dirty="0">
                <a:solidFill>
                  <a:srgbClr val="222222"/>
                </a:solidFill>
                <a:latin typeface="Consolas" panose="020B0609020204030204" pitchFamily="49" charset="0"/>
              </a:rPr>
              <a:t> </a:t>
            </a:r>
            <a:r>
              <a:rPr lang="en-IE" dirty="0" err="1">
                <a:solidFill>
                  <a:srgbClr val="222222"/>
                </a:solidFill>
                <a:latin typeface="Consolas" panose="020B0609020204030204" pitchFamily="49" charset="0"/>
              </a:rPr>
              <a:t>ConversationPage</a:t>
            </a:r>
            <a:r>
              <a:rPr lang="en-IE" dirty="0">
                <a:solidFill>
                  <a:srgbClr val="222222"/>
                </a:solidFill>
                <a:latin typeface="Consolas" panose="020B0609020204030204" pitchFamily="49" charset="0"/>
              </a:rPr>
              <a:t> &amp;&amp; </a:t>
            </a:r>
          </a:p>
          <a:p>
            <a:r>
              <a:rPr lang="en-IE" dirty="0">
                <a:solidFill>
                  <a:srgbClr val="222222"/>
                </a:solidFill>
                <a:latin typeface="Consolas" panose="020B0609020204030204" pitchFamily="49" charset="0"/>
              </a:rPr>
              <a:t>					(</a:t>
            </a:r>
            <a:r>
              <a:rPr lang="en-IE" dirty="0" err="1">
                <a:solidFill>
                  <a:srgbClr val="222222"/>
                </a:solidFill>
                <a:latin typeface="Consolas" panose="020B0609020204030204" pitchFamily="49" charset="0"/>
              </a:rPr>
              <a:t>rootFrame.Content</a:t>
            </a:r>
            <a:r>
              <a:rPr lang="en-IE" dirty="0">
                <a:solidFill>
                  <a:srgbClr val="222222"/>
                </a:solidFill>
                <a:latin typeface="Consolas" panose="020B0609020204030204" pitchFamily="49" charset="0"/>
              </a:rPr>
              <a:t> </a:t>
            </a:r>
            <a:r>
              <a:rPr lang="en-IE" dirty="0">
                <a:solidFill>
                  <a:srgbClr val="0101FD"/>
                </a:solidFill>
                <a:latin typeface="Consolas" panose="020B0609020204030204" pitchFamily="49" charset="0"/>
              </a:rPr>
              <a:t>as</a:t>
            </a:r>
            <a:r>
              <a:rPr lang="en-IE" dirty="0">
                <a:solidFill>
                  <a:srgbClr val="222222"/>
                </a:solidFill>
                <a:latin typeface="Consolas" panose="020B0609020204030204" pitchFamily="49" charset="0"/>
              </a:rPr>
              <a:t> </a:t>
            </a:r>
            <a:r>
              <a:rPr lang="en-IE" dirty="0" err="1">
                <a:solidFill>
                  <a:srgbClr val="222222"/>
                </a:solidFill>
                <a:latin typeface="Consolas" panose="020B0609020204030204" pitchFamily="49" charset="0"/>
              </a:rPr>
              <a:t>ConversationPage</a:t>
            </a:r>
            <a:r>
              <a:rPr lang="en-IE" dirty="0">
                <a:solidFill>
                  <a:srgbClr val="222222"/>
                </a:solidFill>
                <a:latin typeface="Consolas" panose="020B0609020204030204" pitchFamily="49" charset="0"/>
              </a:rPr>
              <a:t>).</a:t>
            </a:r>
            <a:r>
              <a:rPr lang="en-IE" dirty="0" err="1">
                <a:solidFill>
                  <a:srgbClr val="222222"/>
                </a:solidFill>
                <a:latin typeface="Consolas" panose="020B0609020204030204" pitchFamily="49" charset="0"/>
              </a:rPr>
              <a:t>ConversationId</a:t>
            </a:r>
            <a:r>
              <a:rPr lang="en-IE" dirty="0">
                <a:solidFill>
                  <a:srgbClr val="222222"/>
                </a:solidFill>
                <a:latin typeface="Consolas" panose="020B0609020204030204" pitchFamily="49" charset="0"/>
              </a:rPr>
              <a:t> == </a:t>
            </a:r>
          </a:p>
          <a:p>
            <a:r>
              <a:rPr lang="en-IE" dirty="0">
                <a:solidFill>
                  <a:srgbClr val="222222"/>
                </a:solidFill>
                <a:latin typeface="Consolas" panose="020B0609020204030204" pitchFamily="49" charset="0"/>
              </a:rPr>
              <a:t>																	</a:t>
            </a:r>
            <a:r>
              <a:rPr lang="en-IE" dirty="0" err="1">
                <a:solidFill>
                  <a:srgbClr val="222222"/>
                </a:solidFill>
                <a:latin typeface="Consolas" panose="020B0609020204030204" pitchFamily="49" charset="0"/>
              </a:rPr>
              <a:t>conversationId</a:t>
            </a:r>
            <a:r>
              <a:rPr lang="en-IE" dirty="0">
                <a:solidFill>
                  <a:srgbClr val="222222"/>
                </a:solidFill>
                <a:latin typeface="Consolas" panose="020B0609020204030204" pitchFamily="49" charset="0"/>
              </a:rPr>
              <a:t>) </a:t>
            </a:r>
          </a:p>
          <a:p>
            <a:r>
              <a:rPr lang="en-IE" dirty="0">
                <a:solidFill>
                  <a:srgbClr val="222222"/>
                </a:solidFill>
                <a:latin typeface="Consolas" panose="020B0609020204030204" pitchFamily="49" charset="0"/>
              </a:rPr>
              <a:t>					</a:t>
            </a:r>
            <a:r>
              <a:rPr lang="en-IE" dirty="0">
                <a:solidFill>
                  <a:srgbClr val="0101FD"/>
                </a:solidFill>
                <a:latin typeface="Consolas" panose="020B0609020204030204" pitchFamily="49" charset="0"/>
              </a:rPr>
              <a:t>break</a:t>
            </a:r>
            <a:r>
              <a:rPr lang="en-IE" dirty="0">
                <a:solidFill>
                  <a:srgbClr val="222222"/>
                </a:solidFill>
                <a:latin typeface="Consolas" panose="020B0609020204030204" pitchFamily="49" charset="0"/>
              </a:rPr>
              <a:t>; </a:t>
            </a:r>
          </a:p>
          <a:p>
            <a:r>
              <a:rPr lang="en-IE" dirty="0">
                <a:solidFill>
                  <a:srgbClr val="222222"/>
                </a:solidFill>
                <a:latin typeface="Consolas" panose="020B0609020204030204" pitchFamily="49" charset="0"/>
              </a:rPr>
              <a:t>				</a:t>
            </a:r>
            <a:r>
              <a:rPr lang="en-IE" dirty="0">
                <a:solidFill>
                  <a:srgbClr val="008000"/>
                </a:solidFill>
                <a:latin typeface="Consolas" panose="020B0609020204030204" pitchFamily="49" charset="0"/>
              </a:rPr>
              <a:t>// Otherwise navigate to view it</a:t>
            </a:r>
            <a:r>
              <a:rPr lang="en-IE" dirty="0">
                <a:solidFill>
                  <a:srgbClr val="222222"/>
                </a:solidFill>
                <a:latin typeface="Consolas" panose="020B0609020204030204" pitchFamily="49" charset="0"/>
              </a:rPr>
              <a:t> </a:t>
            </a:r>
          </a:p>
          <a:p>
            <a:r>
              <a:rPr lang="en-IE" dirty="0">
                <a:solidFill>
                  <a:srgbClr val="222222"/>
                </a:solidFill>
                <a:latin typeface="Consolas" panose="020B0609020204030204" pitchFamily="49" charset="0"/>
              </a:rPr>
              <a:t>				</a:t>
            </a:r>
            <a:r>
              <a:rPr lang="en-IE" dirty="0" err="1">
                <a:solidFill>
                  <a:srgbClr val="222222"/>
                </a:solidFill>
                <a:latin typeface="Consolas" panose="020B0609020204030204" pitchFamily="49" charset="0"/>
              </a:rPr>
              <a:t>rootFrame.Navigate</a:t>
            </a:r>
            <a:r>
              <a:rPr lang="en-IE" dirty="0">
                <a:solidFill>
                  <a:srgbClr val="222222"/>
                </a:solidFill>
                <a:latin typeface="Consolas" panose="020B0609020204030204" pitchFamily="49" charset="0"/>
              </a:rPr>
              <a:t>(</a:t>
            </a:r>
            <a:r>
              <a:rPr lang="en-IE" dirty="0" err="1">
                <a:solidFill>
                  <a:srgbClr val="0101FD"/>
                </a:solidFill>
                <a:latin typeface="Consolas" panose="020B0609020204030204" pitchFamily="49" charset="0"/>
              </a:rPr>
              <a:t>typeof</a:t>
            </a:r>
            <a:r>
              <a:rPr lang="en-IE" dirty="0">
                <a:solidFill>
                  <a:srgbClr val="222222"/>
                </a:solidFill>
                <a:latin typeface="Consolas" panose="020B0609020204030204" pitchFamily="49" charset="0"/>
              </a:rPr>
              <a:t>(</a:t>
            </a:r>
            <a:r>
              <a:rPr lang="en-IE" dirty="0" err="1">
                <a:solidFill>
                  <a:srgbClr val="222222"/>
                </a:solidFill>
                <a:latin typeface="Consolas" panose="020B0609020204030204" pitchFamily="49" charset="0"/>
              </a:rPr>
              <a:t>ConversationPage</a:t>
            </a:r>
            <a:r>
              <a:rPr lang="en-IE" dirty="0">
                <a:solidFill>
                  <a:srgbClr val="222222"/>
                </a:solidFill>
                <a:latin typeface="Consolas" panose="020B0609020204030204" pitchFamily="49" charset="0"/>
              </a:rPr>
              <a:t>), </a:t>
            </a:r>
            <a:r>
              <a:rPr lang="en-IE" dirty="0" err="1">
                <a:solidFill>
                  <a:srgbClr val="222222"/>
                </a:solidFill>
                <a:latin typeface="Consolas" panose="020B0609020204030204" pitchFamily="49" charset="0"/>
              </a:rPr>
              <a:t>conversationId</a:t>
            </a:r>
            <a:r>
              <a:rPr lang="en-IE" dirty="0">
                <a:solidFill>
                  <a:srgbClr val="222222"/>
                </a:solidFill>
                <a:latin typeface="Consolas" panose="020B0609020204030204" pitchFamily="49" charset="0"/>
              </a:rPr>
              <a:t>); </a:t>
            </a:r>
          </a:p>
          <a:p>
            <a:r>
              <a:rPr lang="en-IE" dirty="0">
                <a:solidFill>
                  <a:srgbClr val="222222"/>
                </a:solidFill>
                <a:latin typeface="Consolas" panose="020B0609020204030204" pitchFamily="49" charset="0"/>
              </a:rPr>
              <a:t>				</a:t>
            </a:r>
            <a:r>
              <a:rPr lang="en-IE" dirty="0">
                <a:solidFill>
                  <a:srgbClr val="0101FD"/>
                </a:solidFill>
                <a:latin typeface="Consolas" panose="020B0609020204030204" pitchFamily="49" charset="0"/>
              </a:rPr>
              <a:t>break</a:t>
            </a:r>
            <a:r>
              <a:rPr lang="en-IE" dirty="0">
                <a:solidFill>
                  <a:srgbClr val="222222"/>
                </a:solidFill>
                <a:latin typeface="Consolas" panose="020B0609020204030204" pitchFamily="49" charset="0"/>
              </a:rPr>
              <a:t>; </a:t>
            </a:r>
          </a:p>
          <a:p>
            <a:r>
              <a:rPr lang="en-IE" dirty="0">
                <a:solidFill>
                  <a:srgbClr val="222222"/>
                </a:solidFill>
                <a:latin typeface="Consolas" panose="020B0609020204030204" pitchFamily="49" charset="0"/>
              </a:rPr>
              <a:t>		} // end switch</a:t>
            </a:r>
          </a:p>
          <a:p>
            <a:r>
              <a:rPr lang="en-IE" dirty="0">
                <a:solidFill>
                  <a:srgbClr val="222222"/>
                </a:solidFill>
                <a:latin typeface="Consolas" panose="020B0609020204030204" pitchFamily="49" charset="0"/>
              </a:rPr>
              <a:t>		</a:t>
            </a:r>
            <a:r>
              <a:rPr lang="en-IE" dirty="0">
                <a:solidFill>
                  <a:srgbClr val="008000"/>
                </a:solidFill>
                <a:latin typeface="Consolas" panose="020B0609020204030204" pitchFamily="49" charset="0"/>
              </a:rPr>
              <a:t>// If we're loading the app for the first time, place the main page on</a:t>
            </a:r>
            <a:r>
              <a:rPr lang="en-IE" dirty="0">
                <a:solidFill>
                  <a:srgbClr val="222222"/>
                </a:solidFill>
                <a:latin typeface="Consolas" panose="020B0609020204030204" pitchFamily="49" charset="0"/>
              </a:rPr>
              <a:t> </a:t>
            </a:r>
          </a:p>
          <a:p>
            <a:r>
              <a:rPr lang="en-IE" dirty="0">
                <a:solidFill>
                  <a:srgbClr val="222222"/>
                </a:solidFill>
                <a:latin typeface="Consolas" panose="020B0609020204030204" pitchFamily="49" charset="0"/>
              </a:rPr>
              <a:t>		</a:t>
            </a:r>
            <a:r>
              <a:rPr lang="en-IE" dirty="0">
                <a:solidFill>
                  <a:srgbClr val="008000"/>
                </a:solidFill>
                <a:latin typeface="Consolas" panose="020B0609020204030204" pitchFamily="49" charset="0"/>
              </a:rPr>
              <a:t>// the back stack so that user can go back after they've been</a:t>
            </a:r>
            <a:r>
              <a:rPr lang="en-IE" dirty="0">
                <a:solidFill>
                  <a:srgbClr val="222222"/>
                </a:solidFill>
                <a:latin typeface="Consolas" panose="020B0609020204030204" pitchFamily="49" charset="0"/>
              </a:rPr>
              <a:t> </a:t>
            </a:r>
          </a:p>
          <a:p>
            <a:r>
              <a:rPr lang="en-IE" dirty="0">
                <a:solidFill>
                  <a:srgbClr val="222222"/>
                </a:solidFill>
                <a:latin typeface="Consolas" panose="020B0609020204030204" pitchFamily="49" charset="0"/>
              </a:rPr>
              <a:t>		</a:t>
            </a:r>
            <a:r>
              <a:rPr lang="en-IE" dirty="0">
                <a:solidFill>
                  <a:srgbClr val="008000"/>
                </a:solidFill>
                <a:latin typeface="Consolas" panose="020B0609020204030204" pitchFamily="49" charset="0"/>
              </a:rPr>
              <a:t>// navigated to the specific page</a:t>
            </a:r>
            <a:r>
              <a:rPr lang="en-IE" dirty="0">
                <a:solidFill>
                  <a:srgbClr val="222222"/>
                </a:solidFill>
                <a:latin typeface="Consolas" panose="020B0609020204030204" pitchFamily="49" charset="0"/>
              </a:rPr>
              <a:t> </a:t>
            </a:r>
          </a:p>
          <a:p>
            <a:r>
              <a:rPr lang="en-IE" dirty="0">
                <a:solidFill>
                  <a:srgbClr val="222222"/>
                </a:solidFill>
                <a:latin typeface="Consolas" panose="020B0609020204030204" pitchFamily="49" charset="0"/>
              </a:rPr>
              <a:t>		</a:t>
            </a:r>
            <a:r>
              <a:rPr lang="en-IE" dirty="0">
                <a:solidFill>
                  <a:srgbClr val="0101FD"/>
                </a:solidFill>
                <a:latin typeface="Consolas" panose="020B0609020204030204" pitchFamily="49" charset="0"/>
              </a:rPr>
              <a:t>if</a:t>
            </a:r>
            <a:r>
              <a:rPr lang="en-IE" dirty="0">
                <a:solidFill>
                  <a:srgbClr val="222222"/>
                </a:solidFill>
                <a:latin typeface="Consolas" panose="020B0609020204030204" pitchFamily="49" charset="0"/>
              </a:rPr>
              <a:t> (</a:t>
            </a:r>
            <a:r>
              <a:rPr lang="en-IE" dirty="0" err="1">
                <a:solidFill>
                  <a:srgbClr val="222222"/>
                </a:solidFill>
                <a:latin typeface="Consolas" panose="020B0609020204030204" pitchFamily="49" charset="0"/>
              </a:rPr>
              <a:t>rootFrame.BackStack.Count</a:t>
            </a:r>
            <a:r>
              <a:rPr lang="en-IE" dirty="0">
                <a:solidFill>
                  <a:srgbClr val="222222"/>
                </a:solidFill>
                <a:latin typeface="Consolas" panose="020B0609020204030204" pitchFamily="49" charset="0"/>
              </a:rPr>
              <a:t> == 0) </a:t>
            </a:r>
          </a:p>
          <a:p>
            <a:r>
              <a:rPr lang="en-IE" dirty="0">
                <a:solidFill>
                  <a:srgbClr val="222222"/>
                </a:solidFill>
                <a:latin typeface="Consolas" panose="020B0609020204030204" pitchFamily="49" charset="0"/>
              </a:rPr>
              <a:t>		</a:t>
            </a:r>
            <a:r>
              <a:rPr lang="en-IE" dirty="0" err="1">
                <a:solidFill>
                  <a:srgbClr val="222222"/>
                </a:solidFill>
                <a:latin typeface="Consolas" panose="020B0609020204030204" pitchFamily="49" charset="0"/>
              </a:rPr>
              <a:t>rootFrame.BackStack.Add</a:t>
            </a:r>
            <a:r>
              <a:rPr lang="en-IE" dirty="0">
                <a:solidFill>
                  <a:srgbClr val="222222"/>
                </a:solidFill>
                <a:latin typeface="Consolas" panose="020B0609020204030204" pitchFamily="49" charset="0"/>
              </a:rPr>
              <a:t>(</a:t>
            </a:r>
            <a:r>
              <a:rPr lang="en-IE" dirty="0">
                <a:solidFill>
                  <a:srgbClr val="0101FD"/>
                </a:solidFill>
                <a:latin typeface="Consolas" panose="020B0609020204030204" pitchFamily="49" charset="0"/>
              </a:rPr>
              <a:t>new</a:t>
            </a:r>
            <a:r>
              <a:rPr lang="en-IE" dirty="0">
                <a:solidFill>
                  <a:srgbClr val="222222"/>
                </a:solidFill>
                <a:latin typeface="Consolas" panose="020B0609020204030204" pitchFamily="49" charset="0"/>
              </a:rPr>
              <a:t> </a:t>
            </a:r>
            <a:r>
              <a:rPr lang="en-IE" dirty="0" err="1">
                <a:solidFill>
                  <a:srgbClr val="222222"/>
                </a:solidFill>
                <a:latin typeface="Consolas" panose="020B0609020204030204" pitchFamily="49" charset="0"/>
              </a:rPr>
              <a:t>PageStackEntry</a:t>
            </a:r>
            <a:r>
              <a:rPr lang="en-IE" dirty="0">
                <a:solidFill>
                  <a:srgbClr val="222222"/>
                </a:solidFill>
                <a:latin typeface="Consolas" panose="020B0609020204030204" pitchFamily="49" charset="0"/>
              </a:rPr>
              <a:t>(</a:t>
            </a:r>
            <a:r>
              <a:rPr lang="en-IE" dirty="0" err="1">
                <a:solidFill>
                  <a:srgbClr val="0101FD"/>
                </a:solidFill>
                <a:latin typeface="Consolas" panose="020B0609020204030204" pitchFamily="49" charset="0"/>
              </a:rPr>
              <a:t>typeof</a:t>
            </a:r>
            <a:r>
              <a:rPr lang="en-IE" dirty="0">
                <a:solidFill>
                  <a:srgbClr val="222222"/>
                </a:solidFill>
                <a:latin typeface="Consolas" panose="020B0609020204030204" pitchFamily="49" charset="0"/>
              </a:rPr>
              <a:t>(</a:t>
            </a:r>
            <a:r>
              <a:rPr lang="en-IE" dirty="0" err="1">
                <a:solidFill>
                  <a:srgbClr val="222222"/>
                </a:solidFill>
                <a:latin typeface="Consolas" panose="020B0609020204030204" pitchFamily="49" charset="0"/>
              </a:rPr>
              <a:t>MainPage</a:t>
            </a:r>
            <a:r>
              <a:rPr lang="en-IE" dirty="0">
                <a:solidFill>
                  <a:srgbClr val="222222"/>
                </a:solidFill>
                <a:latin typeface="Consolas" panose="020B0609020204030204" pitchFamily="49" charset="0"/>
              </a:rPr>
              <a:t>), </a:t>
            </a:r>
            <a:r>
              <a:rPr lang="en-IE" dirty="0">
                <a:solidFill>
                  <a:srgbClr val="09885A"/>
                </a:solidFill>
                <a:latin typeface="Consolas" panose="020B0609020204030204" pitchFamily="49" charset="0"/>
              </a:rPr>
              <a:t>null</a:t>
            </a:r>
            <a:r>
              <a:rPr lang="en-IE" dirty="0">
                <a:solidFill>
                  <a:srgbClr val="222222"/>
                </a:solidFill>
                <a:latin typeface="Consolas" panose="020B0609020204030204" pitchFamily="49" charset="0"/>
              </a:rPr>
              <a:t>, </a:t>
            </a:r>
            <a:r>
              <a:rPr lang="en-IE" dirty="0">
                <a:solidFill>
                  <a:srgbClr val="09885A"/>
                </a:solidFill>
                <a:latin typeface="Consolas" panose="020B0609020204030204" pitchFamily="49" charset="0"/>
              </a:rPr>
              <a:t>null</a:t>
            </a:r>
            <a:r>
              <a:rPr lang="en-IE" dirty="0">
                <a:solidFill>
                  <a:srgbClr val="222222"/>
                </a:solidFill>
                <a:latin typeface="Consolas" panose="020B0609020204030204" pitchFamily="49" charset="0"/>
              </a:rPr>
              <a:t>)); 	} </a:t>
            </a:r>
          </a:p>
          <a:p>
            <a:r>
              <a:rPr lang="en-IE" dirty="0">
                <a:solidFill>
                  <a:srgbClr val="222222"/>
                </a:solidFill>
                <a:latin typeface="Consolas" panose="020B0609020204030204" pitchFamily="49" charset="0"/>
              </a:rPr>
              <a:t>	</a:t>
            </a:r>
            <a:r>
              <a:rPr lang="en-IE" dirty="0">
                <a:solidFill>
                  <a:srgbClr val="008000"/>
                </a:solidFill>
                <a:latin typeface="Consolas" panose="020B0609020204030204" pitchFamily="49" charset="0"/>
              </a:rPr>
              <a:t>// </a:t>
            </a:r>
            <a:r>
              <a:rPr lang="en-IE" dirty="0">
                <a:solidFill>
                  <a:srgbClr val="737373"/>
                </a:solidFill>
                <a:latin typeface="Consolas" panose="020B0609020204030204" pitchFamily="49" charset="0"/>
              </a:rPr>
              <a:t>TODO:</a:t>
            </a:r>
            <a:r>
              <a:rPr lang="en-IE" dirty="0">
                <a:solidFill>
                  <a:srgbClr val="008000"/>
                </a:solidFill>
                <a:latin typeface="Consolas" panose="020B0609020204030204" pitchFamily="49" charset="0"/>
              </a:rPr>
              <a:t> Handle other types of activation</a:t>
            </a:r>
            <a:r>
              <a:rPr lang="en-IE" dirty="0">
                <a:solidFill>
                  <a:srgbClr val="222222"/>
                </a:solidFill>
                <a:latin typeface="Consolas" panose="020B0609020204030204" pitchFamily="49" charset="0"/>
              </a:rPr>
              <a:t> </a:t>
            </a:r>
          </a:p>
          <a:p>
            <a:r>
              <a:rPr lang="en-IE" dirty="0">
                <a:solidFill>
                  <a:srgbClr val="222222"/>
                </a:solidFill>
                <a:latin typeface="Consolas" panose="020B0609020204030204" pitchFamily="49" charset="0"/>
              </a:rPr>
              <a:t>	</a:t>
            </a:r>
            <a:r>
              <a:rPr lang="en-IE" dirty="0">
                <a:solidFill>
                  <a:srgbClr val="008000"/>
                </a:solidFill>
                <a:latin typeface="Consolas" panose="020B0609020204030204" pitchFamily="49" charset="0"/>
              </a:rPr>
              <a:t>// Ensure the current window is active</a:t>
            </a:r>
            <a:r>
              <a:rPr lang="en-IE" dirty="0">
                <a:solidFill>
                  <a:srgbClr val="222222"/>
                </a:solidFill>
                <a:latin typeface="Consolas" panose="020B0609020204030204" pitchFamily="49" charset="0"/>
              </a:rPr>
              <a:t> </a:t>
            </a:r>
          </a:p>
          <a:p>
            <a:r>
              <a:rPr lang="en-IE" dirty="0">
                <a:solidFill>
                  <a:srgbClr val="222222"/>
                </a:solidFill>
                <a:latin typeface="Consolas" panose="020B0609020204030204" pitchFamily="49" charset="0"/>
              </a:rPr>
              <a:t>	</a:t>
            </a:r>
            <a:r>
              <a:rPr lang="en-IE" dirty="0" err="1">
                <a:solidFill>
                  <a:srgbClr val="222222"/>
                </a:solidFill>
                <a:latin typeface="Consolas" panose="020B0609020204030204" pitchFamily="49" charset="0"/>
              </a:rPr>
              <a:t>Window.Current.Activate</a:t>
            </a:r>
            <a:r>
              <a:rPr lang="en-IE" dirty="0">
                <a:solidFill>
                  <a:srgbClr val="222222"/>
                </a:solidFill>
                <a:latin typeface="Consolas" panose="020B0609020204030204" pitchFamily="49" charset="0"/>
              </a:rPr>
              <a:t>(); </a:t>
            </a:r>
          </a:p>
          <a:p>
            <a:r>
              <a:rPr lang="en-IE" dirty="0">
                <a:solidFill>
                  <a:srgbClr val="222222"/>
                </a:solidFill>
                <a:latin typeface="Consolas" panose="020B0609020204030204" pitchFamily="49" charset="0"/>
              </a:rPr>
              <a:t>}</a:t>
            </a:r>
            <a:endParaRPr lang="en-IE" dirty="0"/>
          </a:p>
        </p:txBody>
      </p:sp>
    </p:spTree>
    <p:extLst>
      <p:ext uri="{BB962C8B-B14F-4D97-AF65-F5344CB8AC3E}">
        <p14:creationId xmlns:p14="http://schemas.microsoft.com/office/powerpoint/2010/main" val="12935769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A5E30-032D-4B8D-B2DA-5334376079A9}"/>
              </a:ext>
            </a:extLst>
          </p:cNvPr>
          <p:cNvSpPr>
            <a:spLocks noGrp="1"/>
          </p:cNvSpPr>
          <p:nvPr>
            <p:ph type="title"/>
          </p:nvPr>
        </p:nvSpPr>
        <p:spPr/>
        <p:txBody>
          <a:bodyPr/>
          <a:lstStyle/>
          <a:p>
            <a:r>
              <a:rPr lang="en-US" dirty="0"/>
              <a:t>Activation</a:t>
            </a:r>
            <a:endParaRPr lang="en-IE" dirty="0"/>
          </a:p>
        </p:txBody>
      </p:sp>
      <p:sp>
        <p:nvSpPr>
          <p:cNvPr id="3" name="Content Placeholder 2">
            <a:extLst>
              <a:ext uri="{FF2B5EF4-FFF2-40B4-BE49-F238E27FC236}">
                <a16:creationId xmlns:a16="http://schemas.microsoft.com/office/drawing/2014/main" id="{ED646E0D-50F4-4DC4-B04E-4F5724B885FB}"/>
              </a:ext>
            </a:extLst>
          </p:cNvPr>
          <p:cNvSpPr>
            <a:spLocks noGrp="1"/>
          </p:cNvSpPr>
          <p:nvPr>
            <p:ph idx="1"/>
          </p:nvPr>
        </p:nvSpPr>
        <p:spPr/>
        <p:txBody>
          <a:bodyPr/>
          <a:lstStyle/>
          <a:p>
            <a:r>
              <a:rPr lang="en-GB" sz="2000" b="0" i="0" kern="1200" baseline="0" dirty="0">
                <a:solidFill>
                  <a:schemeClr val="tx2"/>
                </a:solidFill>
                <a:effectLst/>
                <a:latin typeface="+mn-lt"/>
                <a:ea typeface="+mn-ea"/>
                <a:cs typeface="+mn-cs"/>
              </a:rPr>
              <a:t>When you specify background activation on your toast (or on a button inside the toast), your background task will be executed instead of activating your foreground app</a:t>
            </a:r>
          </a:p>
          <a:p>
            <a:r>
              <a:rPr lang="en-GB" sz="2000" b="0" i="0" kern="1200" baseline="0" dirty="0">
                <a:solidFill>
                  <a:schemeClr val="tx2"/>
                </a:solidFill>
                <a:effectLst/>
                <a:latin typeface="+mn-lt"/>
                <a:ea typeface="+mn-ea"/>
                <a:cs typeface="+mn-cs"/>
              </a:rPr>
              <a:t>If you are targeting build 14393 or higher, you can use in-process background tasks, which greatly simplify things</a:t>
            </a:r>
          </a:p>
          <a:p>
            <a:pPr lvl="1"/>
            <a:r>
              <a:rPr lang="en-GB" sz="2000" b="0" i="0" kern="1200" baseline="0" dirty="0">
                <a:solidFill>
                  <a:schemeClr val="tx2"/>
                </a:solidFill>
                <a:effectLst/>
                <a:latin typeface="+mn-lt"/>
                <a:ea typeface="+mn-ea"/>
                <a:cs typeface="+mn-cs"/>
              </a:rPr>
              <a:t>In-process background tasks will fail to run on older machines</a:t>
            </a:r>
          </a:p>
          <a:p>
            <a:pPr lvl="0"/>
            <a:r>
              <a:rPr lang="en-GB" sz="2000" b="0" i="0" kern="1200" baseline="0" dirty="0">
                <a:solidFill>
                  <a:schemeClr val="tx2"/>
                </a:solidFill>
                <a:effectLst/>
                <a:latin typeface="+mn-lt"/>
                <a:ea typeface="+mn-ea"/>
                <a:cs typeface="+mn-cs"/>
              </a:rPr>
              <a:t> in your </a:t>
            </a:r>
            <a:r>
              <a:rPr lang="en-GB" sz="2000" b="0" i="0" kern="1200" baseline="0" dirty="0" err="1">
                <a:solidFill>
                  <a:schemeClr val="tx2"/>
                </a:solidFill>
                <a:effectLst/>
                <a:latin typeface="+mn-lt"/>
                <a:ea typeface="+mn-ea"/>
                <a:cs typeface="+mn-cs"/>
              </a:rPr>
              <a:t>App.xaml.cs</a:t>
            </a:r>
            <a:r>
              <a:rPr lang="en-GB" sz="2000" b="0" i="0" kern="1200" baseline="0" dirty="0">
                <a:solidFill>
                  <a:schemeClr val="tx2"/>
                </a:solidFill>
                <a:effectLst/>
                <a:latin typeface="+mn-lt"/>
                <a:ea typeface="+mn-ea"/>
                <a:cs typeface="+mn-cs"/>
              </a:rPr>
              <a:t>, override the </a:t>
            </a:r>
            <a:r>
              <a:rPr lang="en-GB" sz="2000" b="0" i="0" kern="1200" baseline="0" dirty="0" err="1">
                <a:solidFill>
                  <a:schemeClr val="tx2"/>
                </a:solidFill>
                <a:effectLst/>
                <a:latin typeface="+mn-lt"/>
                <a:ea typeface="+mn-ea"/>
                <a:cs typeface="+mn-cs"/>
              </a:rPr>
              <a:t>OnBackgroundActivated</a:t>
            </a:r>
            <a:r>
              <a:rPr lang="en-GB" sz="2000" b="0" i="0" kern="1200" baseline="0" dirty="0">
                <a:solidFill>
                  <a:schemeClr val="tx2"/>
                </a:solidFill>
                <a:effectLst/>
                <a:latin typeface="+mn-lt"/>
                <a:ea typeface="+mn-ea"/>
                <a:cs typeface="+mn-cs"/>
              </a:rPr>
              <a:t> method you can retrieve the pre-defined arguments and user input, similar to the foreground activation</a:t>
            </a:r>
          </a:p>
        </p:txBody>
      </p:sp>
      <p:sp>
        <p:nvSpPr>
          <p:cNvPr id="4" name="Footer Placeholder 3">
            <a:extLst>
              <a:ext uri="{FF2B5EF4-FFF2-40B4-BE49-F238E27FC236}">
                <a16:creationId xmlns:a16="http://schemas.microsoft.com/office/drawing/2014/main" id="{0523FC8F-B8EC-4897-A589-626E09D9B789}"/>
              </a:ext>
            </a:extLst>
          </p:cNvPr>
          <p:cNvSpPr>
            <a:spLocks noGrp="1"/>
          </p:cNvSpPr>
          <p:nvPr>
            <p:ph type="ftr" sz="quarter" idx="11"/>
          </p:nvPr>
        </p:nvSpPr>
        <p:spPr/>
        <p:txBody>
          <a:bodyPr/>
          <a:lstStyle/>
          <a:p>
            <a:r>
              <a:rPr lang="en-IE"/>
              <a:t>Notifications</a:t>
            </a:r>
          </a:p>
        </p:txBody>
      </p:sp>
      <p:sp>
        <p:nvSpPr>
          <p:cNvPr id="5" name="Slide Number Placeholder 4">
            <a:extLst>
              <a:ext uri="{FF2B5EF4-FFF2-40B4-BE49-F238E27FC236}">
                <a16:creationId xmlns:a16="http://schemas.microsoft.com/office/drawing/2014/main" id="{97F1AC73-016B-40FF-8175-31CB23DD9F96}"/>
              </a:ext>
            </a:extLst>
          </p:cNvPr>
          <p:cNvSpPr>
            <a:spLocks noGrp="1"/>
          </p:cNvSpPr>
          <p:nvPr>
            <p:ph type="sldNum" sz="quarter" idx="12"/>
          </p:nvPr>
        </p:nvSpPr>
        <p:spPr/>
        <p:txBody>
          <a:bodyPr/>
          <a:lstStyle/>
          <a:p>
            <a:fld id="{2B1D4BB7-46E1-4E7D-9F0A-5285263BF98F}" type="slidenum">
              <a:rPr lang="en-IE" smtClean="0"/>
              <a:t>26</a:t>
            </a:fld>
            <a:endParaRPr lang="en-IE"/>
          </a:p>
        </p:txBody>
      </p:sp>
    </p:spTree>
    <p:extLst>
      <p:ext uri="{BB962C8B-B14F-4D97-AF65-F5344CB8AC3E}">
        <p14:creationId xmlns:p14="http://schemas.microsoft.com/office/powerpoint/2010/main" val="9826471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207607D-DDA0-4808-B551-F4ADF283BF8F}"/>
              </a:ext>
            </a:extLst>
          </p:cNvPr>
          <p:cNvSpPr>
            <a:spLocks noGrp="1"/>
          </p:cNvSpPr>
          <p:nvPr>
            <p:ph type="ftr" sz="quarter" idx="11"/>
          </p:nvPr>
        </p:nvSpPr>
        <p:spPr/>
        <p:txBody>
          <a:bodyPr/>
          <a:lstStyle/>
          <a:p>
            <a:r>
              <a:rPr lang="en-IE"/>
              <a:t>Notifications</a:t>
            </a:r>
          </a:p>
        </p:txBody>
      </p:sp>
      <p:sp>
        <p:nvSpPr>
          <p:cNvPr id="5" name="Slide Number Placeholder 4">
            <a:extLst>
              <a:ext uri="{FF2B5EF4-FFF2-40B4-BE49-F238E27FC236}">
                <a16:creationId xmlns:a16="http://schemas.microsoft.com/office/drawing/2014/main" id="{B936353A-F65B-4E35-84D4-3787A618B97D}"/>
              </a:ext>
            </a:extLst>
          </p:cNvPr>
          <p:cNvSpPr>
            <a:spLocks noGrp="1"/>
          </p:cNvSpPr>
          <p:nvPr>
            <p:ph type="sldNum" sz="quarter" idx="12"/>
          </p:nvPr>
        </p:nvSpPr>
        <p:spPr/>
        <p:txBody>
          <a:bodyPr/>
          <a:lstStyle/>
          <a:p>
            <a:fld id="{2B1D4BB7-46E1-4E7D-9F0A-5285263BF98F}" type="slidenum">
              <a:rPr lang="en-IE" smtClean="0"/>
              <a:t>27</a:t>
            </a:fld>
            <a:endParaRPr lang="en-IE"/>
          </a:p>
        </p:txBody>
      </p:sp>
      <p:sp>
        <p:nvSpPr>
          <p:cNvPr id="6" name="Rectangle 5">
            <a:extLst>
              <a:ext uri="{FF2B5EF4-FFF2-40B4-BE49-F238E27FC236}">
                <a16:creationId xmlns:a16="http://schemas.microsoft.com/office/drawing/2014/main" id="{E2EDD31A-BD34-4723-8037-A372E9EFEFEF}"/>
              </a:ext>
            </a:extLst>
          </p:cNvPr>
          <p:cNvSpPr/>
          <p:nvPr/>
        </p:nvSpPr>
        <p:spPr>
          <a:xfrm>
            <a:off x="894080" y="609600"/>
            <a:ext cx="10982960" cy="5078313"/>
          </a:xfrm>
          <a:prstGeom prst="rect">
            <a:avLst/>
          </a:prstGeom>
        </p:spPr>
        <p:txBody>
          <a:bodyPr wrap="square">
            <a:spAutoFit/>
          </a:bodyPr>
          <a:lstStyle/>
          <a:p>
            <a:r>
              <a:rPr lang="en-IE" dirty="0">
                <a:solidFill>
                  <a:srgbClr val="0101FD"/>
                </a:solidFill>
                <a:latin typeface="Consolas" panose="020B0609020204030204" pitchFamily="49" charset="0"/>
              </a:rPr>
              <a:t>protected</a:t>
            </a:r>
            <a:r>
              <a:rPr lang="en-IE" dirty="0">
                <a:solidFill>
                  <a:srgbClr val="222222"/>
                </a:solidFill>
                <a:latin typeface="Consolas" panose="020B0609020204030204" pitchFamily="49" charset="0"/>
              </a:rPr>
              <a:t> </a:t>
            </a:r>
            <a:r>
              <a:rPr lang="en-IE" dirty="0">
                <a:solidFill>
                  <a:srgbClr val="0101FD"/>
                </a:solidFill>
                <a:latin typeface="Consolas" panose="020B0609020204030204" pitchFamily="49" charset="0"/>
              </a:rPr>
              <a:t>override</a:t>
            </a:r>
            <a:r>
              <a:rPr lang="en-IE" dirty="0">
                <a:solidFill>
                  <a:srgbClr val="222222"/>
                </a:solidFill>
                <a:latin typeface="Consolas" panose="020B0609020204030204" pitchFamily="49" charset="0"/>
              </a:rPr>
              <a:t> </a:t>
            </a:r>
            <a:r>
              <a:rPr lang="en-IE" dirty="0" err="1">
                <a:solidFill>
                  <a:srgbClr val="0101FD"/>
                </a:solidFill>
                <a:latin typeface="Consolas" panose="020B0609020204030204" pitchFamily="49" charset="0"/>
              </a:rPr>
              <a:t>async</a:t>
            </a:r>
            <a:r>
              <a:rPr lang="en-IE" dirty="0">
                <a:solidFill>
                  <a:srgbClr val="222222"/>
                </a:solidFill>
                <a:latin typeface="Consolas" panose="020B0609020204030204" pitchFamily="49" charset="0"/>
              </a:rPr>
              <a:t> </a:t>
            </a:r>
            <a:r>
              <a:rPr lang="en-IE" dirty="0">
                <a:solidFill>
                  <a:srgbClr val="0101FD"/>
                </a:solidFill>
                <a:latin typeface="Consolas" panose="020B0609020204030204" pitchFamily="49" charset="0"/>
              </a:rPr>
              <a:t>void</a:t>
            </a:r>
            <a:r>
              <a:rPr lang="en-IE" dirty="0">
                <a:solidFill>
                  <a:srgbClr val="222222"/>
                </a:solidFill>
                <a:latin typeface="Consolas" panose="020B0609020204030204" pitchFamily="49" charset="0"/>
              </a:rPr>
              <a:t> </a:t>
            </a:r>
            <a:r>
              <a:rPr lang="en-IE" dirty="0" err="1">
                <a:solidFill>
                  <a:srgbClr val="007D9A"/>
                </a:solidFill>
                <a:latin typeface="Consolas" panose="020B0609020204030204" pitchFamily="49" charset="0"/>
              </a:rPr>
              <a:t>OnBackgroundActivated</a:t>
            </a:r>
            <a:r>
              <a:rPr lang="en-IE" dirty="0">
                <a:solidFill>
                  <a:srgbClr val="222222"/>
                </a:solidFill>
                <a:latin typeface="Consolas" panose="020B0609020204030204" pitchFamily="49" charset="0"/>
              </a:rPr>
              <a:t>(</a:t>
            </a:r>
            <a:r>
              <a:rPr lang="en-IE" dirty="0" err="1">
                <a:solidFill>
                  <a:srgbClr val="222222"/>
                </a:solidFill>
                <a:latin typeface="Consolas" panose="020B0609020204030204" pitchFamily="49" charset="0"/>
              </a:rPr>
              <a:t>BackgroundActivatedEventArgs</a:t>
            </a:r>
            <a:r>
              <a:rPr lang="en-IE" dirty="0">
                <a:solidFill>
                  <a:srgbClr val="222222"/>
                </a:solidFill>
                <a:latin typeface="Consolas" panose="020B0609020204030204" pitchFamily="49" charset="0"/>
              </a:rPr>
              <a:t> </a:t>
            </a:r>
            <a:r>
              <a:rPr lang="en-IE" dirty="0" err="1">
                <a:solidFill>
                  <a:srgbClr val="222222"/>
                </a:solidFill>
                <a:latin typeface="Consolas" panose="020B0609020204030204" pitchFamily="49" charset="0"/>
              </a:rPr>
              <a:t>args</a:t>
            </a:r>
            <a:r>
              <a:rPr lang="en-IE" dirty="0">
                <a:solidFill>
                  <a:srgbClr val="222222"/>
                </a:solidFill>
                <a:latin typeface="Consolas" panose="020B0609020204030204" pitchFamily="49" charset="0"/>
              </a:rPr>
              <a:t>) </a:t>
            </a:r>
          </a:p>
          <a:p>
            <a:r>
              <a:rPr lang="en-IE" dirty="0">
                <a:solidFill>
                  <a:srgbClr val="222222"/>
                </a:solidFill>
                <a:latin typeface="Consolas" panose="020B0609020204030204" pitchFamily="49" charset="0"/>
              </a:rPr>
              <a:t>{ </a:t>
            </a:r>
          </a:p>
          <a:p>
            <a:r>
              <a:rPr lang="en-IE" dirty="0">
                <a:solidFill>
                  <a:srgbClr val="222222"/>
                </a:solidFill>
                <a:latin typeface="Consolas" panose="020B0609020204030204" pitchFamily="49" charset="0"/>
              </a:rPr>
              <a:t>	</a:t>
            </a:r>
            <a:r>
              <a:rPr lang="en-IE" dirty="0" err="1">
                <a:solidFill>
                  <a:srgbClr val="0101FD"/>
                </a:solidFill>
                <a:latin typeface="Consolas" panose="020B0609020204030204" pitchFamily="49" charset="0"/>
              </a:rPr>
              <a:t>var</a:t>
            </a:r>
            <a:r>
              <a:rPr lang="en-IE" dirty="0">
                <a:solidFill>
                  <a:srgbClr val="222222"/>
                </a:solidFill>
                <a:latin typeface="Consolas" panose="020B0609020204030204" pitchFamily="49" charset="0"/>
              </a:rPr>
              <a:t> deferral = </a:t>
            </a:r>
            <a:r>
              <a:rPr lang="en-IE" dirty="0" err="1">
                <a:solidFill>
                  <a:srgbClr val="222222"/>
                </a:solidFill>
                <a:latin typeface="Consolas" panose="020B0609020204030204" pitchFamily="49" charset="0"/>
              </a:rPr>
              <a:t>args.TaskInstance.GetDeferral</a:t>
            </a:r>
            <a:r>
              <a:rPr lang="en-IE" dirty="0">
                <a:solidFill>
                  <a:srgbClr val="222222"/>
                </a:solidFill>
                <a:latin typeface="Consolas" panose="020B0609020204030204" pitchFamily="49" charset="0"/>
              </a:rPr>
              <a:t>(); </a:t>
            </a:r>
          </a:p>
          <a:p>
            <a:r>
              <a:rPr lang="en-IE" dirty="0">
                <a:solidFill>
                  <a:srgbClr val="222222"/>
                </a:solidFill>
                <a:latin typeface="Consolas" panose="020B0609020204030204" pitchFamily="49" charset="0"/>
              </a:rPr>
              <a:t>	</a:t>
            </a:r>
            <a:r>
              <a:rPr lang="en-IE" dirty="0">
                <a:solidFill>
                  <a:srgbClr val="0101FD"/>
                </a:solidFill>
                <a:latin typeface="Consolas" panose="020B0609020204030204" pitchFamily="49" charset="0"/>
              </a:rPr>
              <a:t>switch</a:t>
            </a:r>
            <a:r>
              <a:rPr lang="en-IE" dirty="0">
                <a:solidFill>
                  <a:srgbClr val="222222"/>
                </a:solidFill>
                <a:latin typeface="Consolas" panose="020B0609020204030204" pitchFamily="49" charset="0"/>
              </a:rPr>
              <a:t> (</a:t>
            </a:r>
            <a:r>
              <a:rPr lang="en-IE" dirty="0" err="1">
                <a:solidFill>
                  <a:srgbClr val="222222"/>
                </a:solidFill>
                <a:latin typeface="Consolas" panose="020B0609020204030204" pitchFamily="49" charset="0"/>
              </a:rPr>
              <a:t>args.TaskInstance.Task.Name</a:t>
            </a:r>
            <a:r>
              <a:rPr lang="en-IE" dirty="0">
                <a:solidFill>
                  <a:srgbClr val="222222"/>
                </a:solidFill>
                <a:latin typeface="Consolas" panose="020B0609020204030204" pitchFamily="49" charset="0"/>
              </a:rPr>
              <a:t>) </a:t>
            </a:r>
          </a:p>
          <a:p>
            <a:r>
              <a:rPr lang="en-IE" dirty="0">
                <a:solidFill>
                  <a:srgbClr val="222222"/>
                </a:solidFill>
                <a:latin typeface="Consolas" panose="020B0609020204030204" pitchFamily="49" charset="0"/>
              </a:rPr>
              <a:t>	{ </a:t>
            </a:r>
          </a:p>
          <a:p>
            <a:r>
              <a:rPr lang="en-IE" dirty="0">
                <a:solidFill>
                  <a:srgbClr val="222222"/>
                </a:solidFill>
                <a:latin typeface="Consolas" panose="020B0609020204030204" pitchFamily="49" charset="0"/>
              </a:rPr>
              <a:t>		</a:t>
            </a:r>
            <a:r>
              <a:rPr lang="en-IE" dirty="0">
                <a:solidFill>
                  <a:srgbClr val="0101FD"/>
                </a:solidFill>
                <a:latin typeface="Consolas" panose="020B0609020204030204" pitchFamily="49" charset="0"/>
              </a:rPr>
              <a:t>case</a:t>
            </a:r>
            <a:r>
              <a:rPr lang="en-IE" dirty="0">
                <a:solidFill>
                  <a:srgbClr val="222222"/>
                </a:solidFill>
                <a:latin typeface="Consolas" panose="020B0609020204030204" pitchFamily="49" charset="0"/>
              </a:rPr>
              <a:t> </a:t>
            </a:r>
            <a:r>
              <a:rPr lang="en-IE" dirty="0">
                <a:solidFill>
                  <a:srgbClr val="A31515"/>
                </a:solidFill>
                <a:latin typeface="Consolas" panose="020B0609020204030204" pitchFamily="49" charset="0"/>
              </a:rPr>
              <a:t>"</a:t>
            </a:r>
            <a:r>
              <a:rPr lang="en-IE" dirty="0" err="1">
                <a:solidFill>
                  <a:srgbClr val="A31515"/>
                </a:solidFill>
                <a:latin typeface="Consolas" panose="020B0609020204030204" pitchFamily="49" charset="0"/>
              </a:rPr>
              <a:t>ToastBackgroundTask</a:t>
            </a:r>
            <a:r>
              <a:rPr lang="en-IE" dirty="0">
                <a:solidFill>
                  <a:srgbClr val="A31515"/>
                </a:solidFill>
                <a:latin typeface="Consolas" panose="020B0609020204030204" pitchFamily="49" charset="0"/>
              </a:rPr>
              <a:t>"</a:t>
            </a:r>
            <a:r>
              <a:rPr lang="en-IE" dirty="0">
                <a:solidFill>
                  <a:srgbClr val="222222"/>
                </a:solidFill>
                <a:latin typeface="Consolas" panose="020B0609020204030204" pitchFamily="49" charset="0"/>
              </a:rPr>
              <a:t>: </a:t>
            </a:r>
          </a:p>
          <a:p>
            <a:r>
              <a:rPr lang="en-IE" dirty="0">
                <a:solidFill>
                  <a:srgbClr val="222222"/>
                </a:solidFill>
                <a:latin typeface="Consolas" panose="020B0609020204030204" pitchFamily="49" charset="0"/>
              </a:rPr>
              <a:t>			</a:t>
            </a:r>
            <a:r>
              <a:rPr lang="en-IE" dirty="0" err="1">
                <a:solidFill>
                  <a:srgbClr val="0101FD"/>
                </a:solidFill>
                <a:latin typeface="Consolas" panose="020B0609020204030204" pitchFamily="49" charset="0"/>
              </a:rPr>
              <a:t>var</a:t>
            </a:r>
            <a:r>
              <a:rPr lang="en-IE" dirty="0">
                <a:solidFill>
                  <a:srgbClr val="222222"/>
                </a:solidFill>
                <a:latin typeface="Consolas" panose="020B0609020204030204" pitchFamily="49" charset="0"/>
              </a:rPr>
              <a:t> details = </a:t>
            </a:r>
          </a:p>
          <a:p>
            <a:r>
              <a:rPr lang="en-IE" dirty="0">
                <a:solidFill>
                  <a:srgbClr val="222222"/>
                </a:solidFill>
                <a:latin typeface="Consolas" panose="020B0609020204030204" pitchFamily="49" charset="0"/>
              </a:rPr>
              <a:t>			</a:t>
            </a:r>
            <a:r>
              <a:rPr lang="en-IE" dirty="0" err="1">
                <a:solidFill>
                  <a:srgbClr val="222222"/>
                </a:solidFill>
                <a:latin typeface="Consolas" panose="020B0609020204030204" pitchFamily="49" charset="0"/>
              </a:rPr>
              <a:t>args.TaskInstance.TriggerDetails</a:t>
            </a:r>
            <a:r>
              <a:rPr lang="en-IE" dirty="0">
                <a:solidFill>
                  <a:srgbClr val="222222"/>
                </a:solidFill>
                <a:latin typeface="Consolas" panose="020B0609020204030204" pitchFamily="49" charset="0"/>
              </a:rPr>
              <a:t> </a:t>
            </a:r>
            <a:r>
              <a:rPr lang="en-IE" dirty="0">
                <a:solidFill>
                  <a:srgbClr val="0101FD"/>
                </a:solidFill>
                <a:latin typeface="Consolas" panose="020B0609020204030204" pitchFamily="49" charset="0"/>
              </a:rPr>
              <a:t>as</a:t>
            </a:r>
            <a:r>
              <a:rPr lang="en-IE" dirty="0">
                <a:solidFill>
                  <a:srgbClr val="222222"/>
                </a:solidFill>
                <a:latin typeface="Consolas" panose="020B0609020204030204" pitchFamily="49" charset="0"/>
              </a:rPr>
              <a:t> </a:t>
            </a:r>
            <a:r>
              <a:rPr lang="en-IE" dirty="0" err="1">
                <a:solidFill>
                  <a:srgbClr val="222222"/>
                </a:solidFill>
                <a:latin typeface="Consolas" panose="020B0609020204030204" pitchFamily="49" charset="0"/>
              </a:rPr>
              <a:t>ToastNotificationActionTriggerDetail</a:t>
            </a:r>
            <a:r>
              <a:rPr lang="en-IE" dirty="0">
                <a:solidFill>
                  <a:srgbClr val="222222"/>
                </a:solidFill>
                <a:latin typeface="Consolas" panose="020B0609020204030204" pitchFamily="49" charset="0"/>
              </a:rPr>
              <a:t>; </a:t>
            </a:r>
          </a:p>
          <a:p>
            <a:r>
              <a:rPr lang="en-IE" dirty="0">
                <a:solidFill>
                  <a:srgbClr val="222222"/>
                </a:solidFill>
                <a:latin typeface="Consolas" panose="020B0609020204030204" pitchFamily="49" charset="0"/>
              </a:rPr>
              <a:t>			</a:t>
            </a:r>
            <a:r>
              <a:rPr lang="en-IE" dirty="0">
                <a:solidFill>
                  <a:srgbClr val="0101FD"/>
                </a:solidFill>
                <a:latin typeface="Consolas" panose="020B0609020204030204" pitchFamily="49" charset="0"/>
              </a:rPr>
              <a:t>if</a:t>
            </a:r>
            <a:r>
              <a:rPr lang="en-IE" dirty="0">
                <a:solidFill>
                  <a:srgbClr val="222222"/>
                </a:solidFill>
                <a:latin typeface="Consolas" panose="020B0609020204030204" pitchFamily="49" charset="0"/>
              </a:rPr>
              <a:t> (details != </a:t>
            </a:r>
            <a:r>
              <a:rPr lang="en-IE" dirty="0">
                <a:solidFill>
                  <a:srgbClr val="09885A"/>
                </a:solidFill>
                <a:latin typeface="Consolas" panose="020B0609020204030204" pitchFamily="49" charset="0"/>
              </a:rPr>
              <a:t>null</a:t>
            </a:r>
            <a:r>
              <a:rPr lang="en-IE" dirty="0">
                <a:solidFill>
                  <a:srgbClr val="222222"/>
                </a:solidFill>
                <a:latin typeface="Consolas" panose="020B0609020204030204" pitchFamily="49" charset="0"/>
              </a:rPr>
              <a:t>) </a:t>
            </a:r>
          </a:p>
          <a:p>
            <a:r>
              <a:rPr lang="en-IE" dirty="0">
                <a:solidFill>
                  <a:srgbClr val="222222"/>
                </a:solidFill>
                <a:latin typeface="Consolas" panose="020B0609020204030204" pitchFamily="49" charset="0"/>
              </a:rPr>
              <a:t>			{ </a:t>
            </a:r>
          </a:p>
          <a:p>
            <a:r>
              <a:rPr lang="en-IE" dirty="0">
                <a:solidFill>
                  <a:srgbClr val="222222"/>
                </a:solidFill>
                <a:latin typeface="Consolas" panose="020B0609020204030204" pitchFamily="49" charset="0"/>
              </a:rPr>
              <a:t>				</a:t>
            </a:r>
            <a:r>
              <a:rPr lang="en-IE" dirty="0">
                <a:solidFill>
                  <a:srgbClr val="0101FD"/>
                </a:solidFill>
                <a:latin typeface="Consolas" panose="020B0609020204030204" pitchFamily="49" charset="0"/>
              </a:rPr>
              <a:t>string</a:t>
            </a:r>
            <a:r>
              <a:rPr lang="en-IE" dirty="0">
                <a:solidFill>
                  <a:srgbClr val="222222"/>
                </a:solidFill>
                <a:latin typeface="Consolas" panose="020B0609020204030204" pitchFamily="49" charset="0"/>
              </a:rPr>
              <a:t> arguments = </a:t>
            </a:r>
            <a:r>
              <a:rPr lang="en-IE" dirty="0" err="1">
                <a:solidFill>
                  <a:srgbClr val="222222"/>
                </a:solidFill>
                <a:latin typeface="Consolas" panose="020B0609020204030204" pitchFamily="49" charset="0"/>
              </a:rPr>
              <a:t>details.Argument</a:t>
            </a:r>
            <a:r>
              <a:rPr lang="en-IE" dirty="0">
                <a:solidFill>
                  <a:srgbClr val="222222"/>
                </a:solidFill>
                <a:latin typeface="Consolas" panose="020B0609020204030204" pitchFamily="49" charset="0"/>
              </a:rPr>
              <a:t>; </a:t>
            </a:r>
          </a:p>
          <a:p>
            <a:r>
              <a:rPr lang="en-IE" dirty="0">
                <a:solidFill>
                  <a:srgbClr val="222222"/>
                </a:solidFill>
                <a:latin typeface="Consolas" panose="020B0609020204030204" pitchFamily="49" charset="0"/>
              </a:rPr>
              <a:t>				</a:t>
            </a:r>
            <a:r>
              <a:rPr lang="en-IE" dirty="0" err="1">
                <a:solidFill>
                  <a:srgbClr val="0101FD"/>
                </a:solidFill>
                <a:latin typeface="Consolas" panose="020B0609020204030204" pitchFamily="49" charset="0"/>
              </a:rPr>
              <a:t>var</a:t>
            </a:r>
            <a:r>
              <a:rPr lang="en-IE" dirty="0">
                <a:solidFill>
                  <a:srgbClr val="222222"/>
                </a:solidFill>
                <a:latin typeface="Consolas" panose="020B0609020204030204" pitchFamily="49" charset="0"/>
              </a:rPr>
              <a:t> </a:t>
            </a:r>
            <a:r>
              <a:rPr lang="en-IE" dirty="0" err="1">
                <a:solidFill>
                  <a:srgbClr val="222222"/>
                </a:solidFill>
                <a:latin typeface="Consolas" panose="020B0609020204030204" pitchFamily="49" charset="0"/>
              </a:rPr>
              <a:t>userInput</a:t>
            </a:r>
            <a:r>
              <a:rPr lang="en-IE" dirty="0">
                <a:solidFill>
                  <a:srgbClr val="222222"/>
                </a:solidFill>
                <a:latin typeface="Consolas" panose="020B0609020204030204" pitchFamily="49" charset="0"/>
              </a:rPr>
              <a:t> = </a:t>
            </a:r>
            <a:r>
              <a:rPr lang="en-IE" dirty="0" err="1">
                <a:solidFill>
                  <a:srgbClr val="222222"/>
                </a:solidFill>
                <a:latin typeface="Consolas" panose="020B0609020204030204" pitchFamily="49" charset="0"/>
              </a:rPr>
              <a:t>details.UserInput</a:t>
            </a:r>
            <a:r>
              <a:rPr lang="en-IE" dirty="0">
                <a:solidFill>
                  <a:srgbClr val="222222"/>
                </a:solidFill>
                <a:latin typeface="Consolas" panose="020B0609020204030204" pitchFamily="49" charset="0"/>
              </a:rPr>
              <a:t>; </a:t>
            </a:r>
          </a:p>
          <a:p>
            <a:r>
              <a:rPr lang="en-IE" dirty="0">
                <a:solidFill>
                  <a:srgbClr val="222222"/>
                </a:solidFill>
                <a:latin typeface="Consolas" panose="020B0609020204030204" pitchFamily="49" charset="0"/>
              </a:rPr>
              <a:t>				</a:t>
            </a:r>
            <a:r>
              <a:rPr lang="en-IE" dirty="0">
                <a:solidFill>
                  <a:srgbClr val="008000"/>
                </a:solidFill>
                <a:latin typeface="Consolas" panose="020B0609020204030204" pitchFamily="49" charset="0"/>
              </a:rPr>
              <a:t>// Perform tasks</a:t>
            </a:r>
            <a:r>
              <a:rPr lang="en-IE" dirty="0">
                <a:solidFill>
                  <a:srgbClr val="222222"/>
                </a:solidFill>
                <a:latin typeface="Consolas" panose="020B0609020204030204" pitchFamily="49" charset="0"/>
              </a:rPr>
              <a:t> </a:t>
            </a:r>
          </a:p>
          <a:p>
            <a:r>
              <a:rPr lang="en-IE" dirty="0">
                <a:solidFill>
                  <a:srgbClr val="222222"/>
                </a:solidFill>
                <a:latin typeface="Consolas" panose="020B0609020204030204" pitchFamily="49" charset="0"/>
              </a:rPr>
              <a:t>			} </a:t>
            </a:r>
          </a:p>
          <a:p>
            <a:r>
              <a:rPr lang="en-IE" dirty="0">
                <a:solidFill>
                  <a:srgbClr val="222222"/>
                </a:solidFill>
                <a:latin typeface="Consolas" panose="020B0609020204030204" pitchFamily="49" charset="0"/>
              </a:rPr>
              <a:t>			</a:t>
            </a:r>
            <a:r>
              <a:rPr lang="en-IE" dirty="0">
                <a:solidFill>
                  <a:srgbClr val="0101FD"/>
                </a:solidFill>
                <a:latin typeface="Consolas" panose="020B0609020204030204" pitchFamily="49" charset="0"/>
              </a:rPr>
              <a:t>break</a:t>
            </a:r>
            <a:r>
              <a:rPr lang="en-IE" dirty="0">
                <a:solidFill>
                  <a:srgbClr val="222222"/>
                </a:solidFill>
                <a:latin typeface="Consolas" panose="020B0609020204030204" pitchFamily="49" charset="0"/>
              </a:rPr>
              <a:t>; </a:t>
            </a:r>
          </a:p>
          <a:p>
            <a:r>
              <a:rPr lang="en-IE" dirty="0">
                <a:solidFill>
                  <a:srgbClr val="222222"/>
                </a:solidFill>
                <a:latin typeface="Consolas" panose="020B0609020204030204" pitchFamily="49" charset="0"/>
              </a:rPr>
              <a:t>	} </a:t>
            </a:r>
          </a:p>
          <a:p>
            <a:r>
              <a:rPr lang="en-IE" dirty="0">
                <a:solidFill>
                  <a:srgbClr val="222222"/>
                </a:solidFill>
                <a:latin typeface="Consolas" panose="020B0609020204030204" pitchFamily="49" charset="0"/>
              </a:rPr>
              <a:t>	</a:t>
            </a:r>
            <a:r>
              <a:rPr lang="en-IE" dirty="0" err="1">
                <a:solidFill>
                  <a:srgbClr val="222222"/>
                </a:solidFill>
                <a:latin typeface="Consolas" panose="020B0609020204030204" pitchFamily="49" charset="0"/>
              </a:rPr>
              <a:t>deferral.Complete</a:t>
            </a:r>
            <a:r>
              <a:rPr lang="en-IE">
                <a:solidFill>
                  <a:srgbClr val="222222"/>
                </a:solidFill>
                <a:latin typeface="Consolas" panose="020B0609020204030204" pitchFamily="49" charset="0"/>
              </a:rPr>
              <a:t>(); </a:t>
            </a:r>
          </a:p>
          <a:p>
            <a:r>
              <a:rPr lang="en-IE">
                <a:solidFill>
                  <a:srgbClr val="222222"/>
                </a:solidFill>
                <a:latin typeface="Consolas" panose="020B0609020204030204" pitchFamily="49" charset="0"/>
              </a:rPr>
              <a:t>}</a:t>
            </a:r>
            <a:endParaRPr lang="en-IE" dirty="0"/>
          </a:p>
        </p:txBody>
      </p:sp>
    </p:spTree>
    <p:extLst>
      <p:ext uri="{BB962C8B-B14F-4D97-AF65-F5344CB8AC3E}">
        <p14:creationId xmlns:p14="http://schemas.microsoft.com/office/powerpoint/2010/main" val="2532252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0FE59-41BA-4658-BDA9-62923DC5A0AB}"/>
              </a:ext>
            </a:extLst>
          </p:cNvPr>
          <p:cNvSpPr>
            <a:spLocks noGrp="1"/>
          </p:cNvSpPr>
          <p:nvPr>
            <p:ph type="title"/>
          </p:nvPr>
        </p:nvSpPr>
        <p:spPr/>
        <p:txBody>
          <a:bodyPr/>
          <a:lstStyle/>
          <a:p>
            <a:r>
              <a:rPr lang="en-US" dirty="0"/>
              <a:t>Toast Notifications</a:t>
            </a:r>
            <a:endParaRPr lang="en-IE" dirty="0"/>
          </a:p>
        </p:txBody>
      </p:sp>
      <p:sp>
        <p:nvSpPr>
          <p:cNvPr id="3" name="Content Placeholder 2">
            <a:extLst>
              <a:ext uri="{FF2B5EF4-FFF2-40B4-BE49-F238E27FC236}">
                <a16:creationId xmlns:a16="http://schemas.microsoft.com/office/drawing/2014/main" id="{EEC5E679-2F5D-4226-A03B-EE6DD53F47FD}"/>
              </a:ext>
            </a:extLst>
          </p:cNvPr>
          <p:cNvSpPr>
            <a:spLocks noGrp="1"/>
          </p:cNvSpPr>
          <p:nvPr>
            <p:ph idx="1"/>
          </p:nvPr>
        </p:nvSpPr>
        <p:spPr/>
        <p:txBody>
          <a:bodyPr/>
          <a:lstStyle/>
          <a:p>
            <a:r>
              <a:rPr lang="en-GB" sz="2000" b="0" i="0" kern="1200" baseline="0" dirty="0">
                <a:solidFill>
                  <a:schemeClr val="tx2"/>
                </a:solidFill>
                <a:effectLst/>
                <a:latin typeface="+mn-lt"/>
                <a:ea typeface="+mn-ea"/>
                <a:cs typeface="+mn-cs"/>
              </a:rPr>
              <a:t>For Windows 10 UWP, being adaptive is a key aspect of toast and tile notifications</a:t>
            </a:r>
          </a:p>
          <a:p>
            <a:r>
              <a:rPr lang="en-GB" sz="2000" b="0" i="0" kern="1200" baseline="0" dirty="0">
                <a:solidFill>
                  <a:schemeClr val="tx2"/>
                </a:solidFill>
                <a:effectLst/>
                <a:latin typeface="+mn-lt"/>
                <a:ea typeface="+mn-ea"/>
                <a:cs typeface="+mn-cs"/>
              </a:rPr>
              <a:t>A universal app can use the same code to create notifications for different types of devices</a:t>
            </a:r>
          </a:p>
          <a:p>
            <a:pPr lvl="1"/>
            <a:r>
              <a:rPr lang="en-GB" sz="2000" b="0" i="0" kern="1200" baseline="0" dirty="0">
                <a:solidFill>
                  <a:schemeClr val="tx2"/>
                </a:solidFill>
                <a:effectLst/>
                <a:latin typeface="+mn-lt"/>
                <a:ea typeface="+mn-ea"/>
                <a:cs typeface="+mn-cs"/>
              </a:rPr>
              <a:t>The system will take care of rendering the notification that best fits the form factor, visual affordance, and interaction method of each type of device</a:t>
            </a:r>
          </a:p>
          <a:p>
            <a:pPr lvl="1"/>
            <a:r>
              <a:rPr lang="en-GB" sz="2000" b="0" i="0" kern="1200" baseline="0" dirty="0">
                <a:solidFill>
                  <a:schemeClr val="tx2"/>
                </a:solidFill>
                <a:effectLst/>
                <a:latin typeface="+mn-lt"/>
                <a:ea typeface="+mn-ea"/>
                <a:cs typeface="+mn-cs"/>
              </a:rPr>
              <a:t>It is still recommended that app designers and developers to be mindful about how much detail the user should see on each targeted device in different scenarios</a:t>
            </a:r>
          </a:p>
        </p:txBody>
      </p:sp>
      <p:sp>
        <p:nvSpPr>
          <p:cNvPr id="4" name="Footer Placeholder 3">
            <a:extLst>
              <a:ext uri="{FF2B5EF4-FFF2-40B4-BE49-F238E27FC236}">
                <a16:creationId xmlns:a16="http://schemas.microsoft.com/office/drawing/2014/main" id="{C59EE4E1-95AB-45B2-A1F1-321C845DDE68}"/>
              </a:ext>
            </a:extLst>
          </p:cNvPr>
          <p:cNvSpPr>
            <a:spLocks noGrp="1"/>
          </p:cNvSpPr>
          <p:nvPr>
            <p:ph type="ftr" sz="quarter" idx="11"/>
          </p:nvPr>
        </p:nvSpPr>
        <p:spPr/>
        <p:txBody>
          <a:bodyPr/>
          <a:lstStyle/>
          <a:p>
            <a:r>
              <a:rPr lang="en-IE"/>
              <a:t>Notifications</a:t>
            </a:r>
          </a:p>
        </p:txBody>
      </p:sp>
      <p:sp>
        <p:nvSpPr>
          <p:cNvPr id="5" name="Slide Number Placeholder 4">
            <a:extLst>
              <a:ext uri="{FF2B5EF4-FFF2-40B4-BE49-F238E27FC236}">
                <a16:creationId xmlns:a16="http://schemas.microsoft.com/office/drawing/2014/main" id="{4233F365-4F69-4C93-8C0F-9B97312D1F01}"/>
              </a:ext>
            </a:extLst>
          </p:cNvPr>
          <p:cNvSpPr>
            <a:spLocks noGrp="1"/>
          </p:cNvSpPr>
          <p:nvPr>
            <p:ph type="sldNum" sz="quarter" idx="12"/>
          </p:nvPr>
        </p:nvSpPr>
        <p:spPr/>
        <p:txBody>
          <a:bodyPr/>
          <a:lstStyle/>
          <a:p>
            <a:fld id="{2B1D4BB7-46E1-4E7D-9F0A-5285263BF98F}" type="slidenum">
              <a:rPr lang="en-IE" smtClean="0"/>
              <a:t>3</a:t>
            </a:fld>
            <a:endParaRPr lang="en-IE"/>
          </a:p>
        </p:txBody>
      </p:sp>
    </p:spTree>
    <p:extLst>
      <p:ext uri="{BB962C8B-B14F-4D97-AF65-F5344CB8AC3E}">
        <p14:creationId xmlns:p14="http://schemas.microsoft.com/office/powerpoint/2010/main" val="3157420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1B9C3-589E-4E0A-B0A5-0C8260F59018}"/>
              </a:ext>
            </a:extLst>
          </p:cNvPr>
          <p:cNvSpPr>
            <a:spLocks noGrp="1"/>
          </p:cNvSpPr>
          <p:nvPr>
            <p:ph type="title"/>
          </p:nvPr>
        </p:nvSpPr>
        <p:spPr/>
        <p:txBody>
          <a:bodyPr/>
          <a:lstStyle/>
          <a:p>
            <a:r>
              <a:rPr lang="en-US" dirty="0"/>
              <a:t>Notifications</a:t>
            </a:r>
            <a:endParaRPr lang="en-IE" dirty="0"/>
          </a:p>
        </p:txBody>
      </p:sp>
      <p:sp>
        <p:nvSpPr>
          <p:cNvPr id="3" name="Content Placeholder 2">
            <a:extLst>
              <a:ext uri="{FF2B5EF4-FFF2-40B4-BE49-F238E27FC236}">
                <a16:creationId xmlns:a16="http://schemas.microsoft.com/office/drawing/2014/main" id="{2947679C-C228-4EA7-8834-8F95AAE132FE}"/>
              </a:ext>
            </a:extLst>
          </p:cNvPr>
          <p:cNvSpPr>
            <a:spLocks noGrp="1"/>
          </p:cNvSpPr>
          <p:nvPr>
            <p:ph idx="1"/>
          </p:nvPr>
        </p:nvSpPr>
        <p:spPr>
          <a:xfrm>
            <a:off x="1371600" y="2286000"/>
            <a:ext cx="9601200" cy="3581400"/>
          </a:xfrm>
        </p:spPr>
        <p:txBody>
          <a:bodyPr/>
          <a:lstStyle/>
          <a:p>
            <a:r>
              <a:rPr lang="en-US" dirty="0"/>
              <a:t>Can contain text, images and actions</a:t>
            </a:r>
          </a:p>
          <a:p>
            <a:r>
              <a:rPr lang="en-GB" sz="2000" b="0" i="0" kern="1200" baseline="0" dirty="0">
                <a:solidFill>
                  <a:schemeClr val="tx2"/>
                </a:solidFill>
                <a:effectLst/>
                <a:latin typeface="+mn-lt"/>
                <a:ea typeface="+mn-ea"/>
                <a:cs typeface="+mn-cs"/>
              </a:rPr>
              <a:t>A standard toast notification is a toast notification that contains the very basic elements including text and images, but has no actions for further interactivities</a:t>
            </a:r>
          </a:p>
          <a:p>
            <a:pPr lvl="1"/>
            <a:r>
              <a:rPr lang="en-GB" sz="2000" b="0" i="0" kern="1200" baseline="0" dirty="0">
                <a:solidFill>
                  <a:schemeClr val="tx2"/>
                </a:solidFill>
                <a:effectLst/>
                <a:latin typeface="+mn-lt"/>
                <a:ea typeface="+mn-ea"/>
                <a:cs typeface="+mn-cs"/>
              </a:rPr>
              <a:t>The app logo shows up on the top left corner by default</a:t>
            </a:r>
          </a:p>
          <a:p>
            <a:pPr lvl="2"/>
            <a:r>
              <a:rPr lang="en-GB" sz="1800" b="0" i="0" kern="1200" baseline="0" dirty="0">
                <a:solidFill>
                  <a:schemeClr val="tx2"/>
                </a:solidFill>
                <a:effectLst/>
                <a:latin typeface="+mn-lt"/>
                <a:ea typeface="+mn-ea"/>
                <a:cs typeface="+mn-cs"/>
              </a:rPr>
              <a:t>A custom image (for example, a thumbnail picture of a person) can be used to replace the app logo</a:t>
            </a:r>
          </a:p>
          <a:p>
            <a:pPr lvl="1"/>
            <a:r>
              <a:rPr lang="en-GB" sz="2000" b="0" i="0" kern="1200" baseline="0" dirty="0">
                <a:solidFill>
                  <a:schemeClr val="tx2"/>
                </a:solidFill>
                <a:effectLst/>
                <a:latin typeface="+mn-lt"/>
                <a:ea typeface="+mn-ea"/>
                <a:cs typeface="+mn-cs"/>
              </a:rPr>
              <a:t>A toast can provide multiple lines of text</a:t>
            </a:r>
          </a:p>
          <a:p>
            <a:pPr lvl="2"/>
            <a:r>
              <a:rPr lang="en-GB" sz="1800" b="0" i="0" kern="1200" baseline="0" dirty="0">
                <a:solidFill>
                  <a:schemeClr val="tx2"/>
                </a:solidFill>
                <a:effectLst/>
                <a:latin typeface="+mn-lt"/>
                <a:ea typeface="+mn-ea"/>
                <a:cs typeface="+mn-cs"/>
              </a:rPr>
              <a:t>The first text will be treated as a title (visually more emphasized)</a:t>
            </a:r>
          </a:p>
          <a:p>
            <a:pPr lvl="2"/>
            <a:r>
              <a:rPr lang="en-GB" sz="1800" b="0" i="0" kern="1200" baseline="0" dirty="0">
                <a:solidFill>
                  <a:schemeClr val="tx2"/>
                </a:solidFill>
                <a:effectLst/>
                <a:latin typeface="+mn-lt"/>
                <a:ea typeface="+mn-ea"/>
                <a:cs typeface="+mn-cs"/>
              </a:rPr>
              <a:t>The remaining will be treated as the message body</a:t>
            </a:r>
          </a:p>
          <a:p>
            <a:pPr lvl="2"/>
            <a:r>
              <a:rPr lang="en-GB" sz="1800" b="0" i="0" kern="1200" baseline="0" dirty="0">
                <a:solidFill>
                  <a:schemeClr val="tx2"/>
                </a:solidFill>
                <a:effectLst/>
                <a:latin typeface="+mn-lt"/>
                <a:ea typeface="+mn-ea"/>
                <a:cs typeface="+mn-cs"/>
              </a:rPr>
              <a:t>A toast can also contain an inline image</a:t>
            </a:r>
          </a:p>
        </p:txBody>
      </p:sp>
      <p:sp>
        <p:nvSpPr>
          <p:cNvPr id="4" name="Footer Placeholder 3">
            <a:extLst>
              <a:ext uri="{FF2B5EF4-FFF2-40B4-BE49-F238E27FC236}">
                <a16:creationId xmlns:a16="http://schemas.microsoft.com/office/drawing/2014/main" id="{EBA94384-8E0E-41AE-9219-FDEFEB5551CE}"/>
              </a:ext>
            </a:extLst>
          </p:cNvPr>
          <p:cNvSpPr>
            <a:spLocks noGrp="1"/>
          </p:cNvSpPr>
          <p:nvPr>
            <p:ph type="ftr" sz="quarter" idx="11"/>
          </p:nvPr>
        </p:nvSpPr>
        <p:spPr/>
        <p:txBody>
          <a:bodyPr/>
          <a:lstStyle/>
          <a:p>
            <a:r>
              <a:rPr lang="en-IE"/>
              <a:t>Notifications</a:t>
            </a:r>
          </a:p>
        </p:txBody>
      </p:sp>
      <p:sp>
        <p:nvSpPr>
          <p:cNvPr id="5" name="Slide Number Placeholder 4">
            <a:extLst>
              <a:ext uri="{FF2B5EF4-FFF2-40B4-BE49-F238E27FC236}">
                <a16:creationId xmlns:a16="http://schemas.microsoft.com/office/drawing/2014/main" id="{83BBBA45-2475-4ED5-9E23-514B14CE1153}"/>
              </a:ext>
            </a:extLst>
          </p:cNvPr>
          <p:cNvSpPr>
            <a:spLocks noGrp="1"/>
          </p:cNvSpPr>
          <p:nvPr>
            <p:ph type="sldNum" sz="quarter" idx="12"/>
          </p:nvPr>
        </p:nvSpPr>
        <p:spPr/>
        <p:txBody>
          <a:bodyPr/>
          <a:lstStyle/>
          <a:p>
            <a:fld id="{2B1D4BB7-46E1-4E7D-9F0A-5285263BF98F}" type="slidenum">
              <a:rPr lang="en-IE" smtClean="0"/>
              <a:t>4</a:t>
            </a:fld>
            <a:endParaRPr lang="en-IE"/>
          </a:p>
        </p:txBody>
      </p:sp>
      <p:pic>
        <p:nvPicPr>
          <p:cNvPr id="1026" name="Picture 2" descr="https://msdnshared.blob.core.windows.net/media/MSDNBlogsFS/prod.evol.blogs.msdn.com/CommunityServer.Blogs.Components.WeblogFiles/00/00/01/71/81/toast-overview/6888.Standard%20toast%20notification.png">
            <a:extLst>
              <a:ext uri="{FF2B5EF4-FFF2-40B4-BE49-F238E27FC236}">
                <a16:creationId xmlns:a16="http://schemas.microsoft.com/office/drawing/2014/main" id="{8DE7C441-B8CB-46B6-AC99-BCEAEC5AF1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4275" y="685800"/>
            <a:ext cx="3438525"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44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719D2-1D8A-4126-B997-9AF5C6E60011}"/>
              </a:ext>
            </a:extLst>
          </p:cNvPr>
          <p:cNvSpPr>
            <a:spLocks noGrp="1"/>
          </p:cNvSpPr>
          <p:nvPr>
            <p:ph type="title"/>
          </p:nvPr>
        </p:nvSpPr>
        <p:spPr/>
        <p:txBody>
          <a:bodyPr/>
          <a:lstStyle/>
          <a:p>
            <a:r>
              <a:rPr lang="en-US" dirty="0"/>
              <a:t>Interactive Toast</a:t>
            </a:r>
            <a:endParaRPr lang="en-IE" dirty="0"/>
          </a:p>
        </p:txBody>
      </p:sp>
      <p:sp>
        <p:nvSpPr>
          <p:cNvPr id="3" name="Content Placeholder 2">
            <a:extLst>
              <a:ext uri="{FF2B5EF4-FFF2-40B4-BE49-F238E27FC236}">
                <a16:creationId xmlns:a16="http://schemas.microsoft.com/office/drawing/2014/main" id="{DC1455B1-122F-4B88-A7B8-B9A1798478DA}"/>
              </a:ext>
            </a:extLst>
          </p:cNvPr>
          <p:cNvSpPr>
            <a:spLocks noGrp="1"/>
          </p:cNvSpPr>
          <p:nvPr>
            <p:ph idx="1"/>
          </p:nvPr>
        </p:nvSpPr>
        <p:spPr/>
        <p:txBody>
          <a:bodyPr>
            <a:normAutofit lnSpcReduction="10000"/>
          </a:bodyPr>
          <a:lstStyle/>
          <a:p>
            <a:r>
              <a:rPr lang="en-GB" sz="2000" b="0" i="0" kern="1200" baseline="0" dirty="0">
                <a:solidFill>
                  <a:schemeClr val="tx2"/>
                </a:solidFill>
                <a:effectLst/>
                <a:latin typeface="+mn-lt"/>
                <a:ea typeface="+mn-ea"/>
                <a:cs typeface="+mn-cs"/>
              </a:rPr>
              <a:t>In Windows 10, toast notifications supports optional actions and input controls</a:t>
            </a:r>
          </a:p>
          <a:p>
            <a:r>
              <a:rPr lang="en-GB" sz="2000" b="0" i="0" kern="1200" baseline="0" dirty="0">
                <a:solidFill>
                  <a:schemeClr val="tx2"/>
                </a:solidFill>
                <a:effectLst/>
                <a:latin typeface="+mn-lt"/>
                <a:ea typeface="+mn-ea"/>
                <a:cs typeface="+mn-cs"/>
              </a:rPr>
              <a:t>An action can:</a:t>
            </a:r>
          </a:p>
          <a:p>
            <a:pPr lvl="1"/>
            <a:r>
              <a:rPr lang="en-GB" sz="2000" b="0" i="0" kern="1200" baseline="0" dirty="0">
                <a:solidFill>
                  <a:schemeClr val="tx2"/>
                </a:solidFill>
                <a:effectLst/>
                <a:latin typeface="+mn-lt"/>
                <a:ea typeface="+mn-ea"/>
                <a:cs typeface="+mn-cs"/>
              </a:rPr>
              <a:t>optionally launch the app to a different context than the body of the notification</a:t>
            </a:r>
          </a:p>
          <a:p>
            <a:pPr lvl="1"/>
            <a:r>
              <a:rPr lang="en-GB" sz="2000" b="0" i="0" kern="1200" baseline="0" dirty="0">
                <a:solidFill>
                  <a:schemeClr val="tx2"/>
                </a:solidFill>
                <a:effectLst/>
                <a:latin typeface="+mn-lt"/>
                <a:ea typeface="+mn-ea"/>
                <a:cs typeface="+mn-cs"/>
              </a:rPr>
              <a:t>launch another app</a:t>
            </a:r>
          </a:p>
          <a:p>
            <a:pPr lvl="1"/>
            <a:r>
              <a:rPr lang="en-GB" sz="2000" b="0" i="0" kern="1200" baseline="0" dirty="0">
                <a:solidFill>
                  <a:schemeClr val="tx2"/>
                </a:solidFill>
                <a:effectLst/>
                <a:latin typeface="+mn-lt"/>
                <a:ea typeface="+mn-ea"/>
                <a:cs typeface="+mn-cs"/>
              </a:rPr>
              <a:t>allow the app to perform tasks in the background</a:t>
            </a:r>
          </a:p>
          <a:p>
            <a:pPr lvl="0"/>
            <a:r>
              <a:rPr lang="en-GB" sz="2000" b="0" i="0" kern="1200" baseline="0" dirty="0">
                <a:solidFill>
                  <a:schemeClr val="tx2"/>
                </a:solidFill>
                <a:effectLst/>
                <a:latin typeface="+mn-lt"/>
                <a:ea typeface="+mn-ea"/>
                <a:cs typeface="+mn-cs"/>
              </a:rPr>
              <a:t>Adding actions allows the user to interact with the incoming notification directly without launching into the app</a:t>
            </a:r>
          </a:p>
          <a:p>
            <a:pPr lvl="1"/>
            <a:r>
              <a:rPr lang="en-GB" sz="2000" b="0" i="0" kern="1200" baseline="0" dirty="0">
                <a:solidFill>
                  <a:schemeClr val="tx2"/>
                </a:solidFill>
                <a:effectLst/>
                <a:latin typeface="+mn-lt"/>
                <a:ea typeface="+mn-ea"/>
                <a:cs typeface="+mn-cs"/>
              </a:rPr>
              <a:t>the user can take action on toast notifications without navigating away from the current task, and can also be more engaged with notifications which were previously ignored by the user in order to avoid context switching</a:t>
            </a:r>
          </a:p>
        </p:txBody>
      </p:sp>
      <p:sp>
        <p:nvSpPr>
          <p:cNvPr id="4" name="Footer Placeholder 3">
            <a:extLst>
              <a:ext uri="{FF2B5EF4-FFF2-40B4-BE49-F238E27FC236}">
                <a16:creationId xmlns:a16="http://schemas.microsoft.com/office/drawing/2014/main" id="{0544759B-5AE1-4FA7-808F-C812A65F8DCA}"/>
              </a:ext>
            </a:extLst>
          </p:cNvPr>
          <p:cNvSpPr>
            <a:spLocks noGrp="1"/>
          </p:cNvSpPr>
          <p:nvPr>
            <p:ph type="ftr" sz="quarter" idx="11"/>
          </p:nvPr>
        </p:nvSpPr>
        <p:spPr/>
        <p:txBody>
          <a:bodyPr/>
          <a:lstStyle/>
          <a:p>
            <a:r>
              <a:rPr lang="en-IE"/>
              <a:t>Notifications</a:t>
            </a:r>
          </a:p>
        </p:txBody>
      </p:sp>
      <p:sp>
        <p:nvSpPr>
          <p:cNvPr id="5" name="Slide Number Placeholder 4">
            <a:extLst>
              <a:ext uri="{FF2B5EF4-FFF2-40B4-BE49-F238E27FC236}">
                <a16:creationId xmlns:a16="http://schemas.microsoft.com/office/drawing/2014/main" id="{78155801-01B5-4C32-A82D-0E52FB73306B}"/>
              </a:ext>
            </a:extLst>
          </p:cNvPr>
          <p:cNvSpPr>
            <a:spLocks noGrp="1"/>
          </p:cNvSpPr>
          <p:nvPr>
            <p:ph type="sldNum" sz="quarter" idx="12"/>
          </p:nvPr>
        </p:nvSpPr>
        <p:spPr/>
        <p:txBody>
          <a:bodyPr/>
          <a:lstStyle/>
          <a:p>
            <a:fld id="{2B1D4BB7-46E1-4E7D-9F0A-5285263BF98F}" type="slidenum">
              <a:rPr lang="en-IE" smtClean="0"/>
              <a:t>5</a:t>
            </a:fld>
            <a:endParaRPr lang="en-IE"/>
          </a:p>
        </p:txBody>
      </p:sp>
    </p:spTree>
    <p:extLst>
      <p:ext uri="{BB962C8B-B14F-4D97-AF65-F5344CB8AC3E}">
        <p14:creationId xmlns:p14="http://schemas.microsoft.com/office/powerpoint/2010/main" val="3578955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2C834-6AAB-4521-B6DE-CBC1594C1F9A}"/>
              </a:ext>
            </a:extLst>
          </p:cNvPr>
          <p:cNvSpPr>
            <a:spLocks noGrp="1"/>
          </p:cNvSpPr>
          <p:nvPr>
            <p:ph type="title"/>
          </p:nvPr>
        </p:nvSpPr>
        <p:spPr/>
        <p:txBody>
          <a:bodyPr/>
          <a:lstStyle/>
          <a:p>
            <a:r>
              <a:rPr lang="en-US" dirty="0"/>
              <a:t>Interactive Toast</a:t>
            </a:r>
            <a:endParaRPr lang="en-IE" dirty="0"/>
          </a:p>
        </p:txBody>
      </p:sp>
      <p:sp>
        <p:nvSpPr>
          <p:cNvPr id="3" name="Content Placeholder 2">
            <a:extLst>
              <a:ext uri="{FF2B5EF4-FFF2-40B4-BE49-F238E27FC236}">
                <a16:creationId xmlns:a16="http://schemas.microsoft.com/office/drawing/2014/main" id="{7698F55A-C2F6-451A-B2A0-49D68ECB81A0}"/>
              </a:ext>
            </a:extLst>
          </p:cNvPr>
          <p:cNvSpPr>
            <a:spLocks noGrp="1"/>
          </p:cNvSpPr>
          <p:nvPr>
            <p:ph idx="1"/>
          </p:nvPr>
        </p:nvSpPr>
        <p:spPr/>
        <p:txBody>
          <a:bodyPr>
            <a:normAutofit/>
          </a:bodyPr>
          <a:lstStyle/>
          <a:p>
            <a:r>
              <a:rPr lang="en-GB" sz="2000" b="0" i="0" kern="1200" baseline="0" dirty="0">
                <a:solidFill>
                  <a:schemeClr val="tx2"/>
                </a:solidFill>
                <a:effectLst/>
                <a:latin typeface="+mn-lt"/>
                <a:ea typeface="+mn-ea"/>
                <a:cs typeface="+mn-cs"/>
              </a:rPr>
              <a:t>A toast notification can contain up to 1 input control and 3 actions (except incoming call notifications which allow up to 5 actions)</a:t>
            </a:r>
          </a:p>
          <a:p>
            <a:r>
              <a:rPr lang="en-GB" sz="2000" b="0" i="0" kern="1200" baseline="0" dirty="0">
                <a:solidFill>
                  <a:schemeClr val="tx2"/>
                </a:solidFill>
                <a:effectLst/>
                <a:latin typeface="+mn-lt"/>
                <a:ea typeface="+mn-ea"/>
                <a:cs typeface="+mn-cs"/>
              </a:rPr>
              <a:t>Each action can have custom text and an optional icon</a:t>
            </a:r>
          </a:p>
          <a:p>
            <a:pPr lvl="1"/>
            <a:r>
              <a:rPr lang="en-GB" sz="2000" b="0" i="0" kern="1200" baseline="0" dirty="0">
                <a:solidFill>
                  <a:schemeClr val="tx2"/>
                </a:solidFill>
                <a:effectLst/>
                <a:latin typeface="+mn-lt"/>
                <a:ea typeface="+mn-ea"/>
                <a:cs typeface="+mn-cs"/>
              </a:rPr>
              <a:t>Input controls include text input and selection input</a:t>
            </a:r>
          </a:p>
          <a:p>
            <a:r>
              <a:rPr lang="en-GB" sz="2000" b="0" i="0" kern="1200" baseline="0" dirty="0">
                <a:solidFill>
                  <a:schemeClr val="tx2"/>
                </a:solidFill>
                <a:effectLst/>
                <a:latin typeface="+mn-lt"/>
                <a:ea typeface="+mn-ea"/>
                <a:cs typeface="+mn-cs"/>
              </a:rPr>
              <a:t>The designers and developers need to be mindful about designing an interactive toast notification, so that:</a:t>
            </a:r>
          </a:p>
          <a:p>
            <a:pPr lvl="1"/>
            <a:r>
              <a:rPr lang="en-GB" sz="2000" b="0" i="0" kern="1200" baseline="0" dirty="0">
                <a:solidFill>
                  <a:schemeClr val="tx2"/>
                </a:solidFill>
                <a:effectLst/>
                <a:latin typeface="+mn-lt"/>
                <a:ea typeface="+mn-ea"/>
                <a:cs typeface="+mn-cs"/>
              </a:rPr>
              <a:t>All the text content on actions can properly fit and show on the targeted device to provide a complete experience</a:t>
            </a:r>
          </a:p>
          <a:p>
            <a:pPr lvl="1"/>
            <a:r>
              <a:rPr lang="en-GB" sz="2000" b="0" i="0" kern="1200" baseline="0" dirty="0">
                <a:solidFill>
                  <a:schemeClr val="tx2"/>
                </a:solidFill>
                <a:effectLst/>
                <a:latin typeface="+mn-lt"/>
                <a:ea typeface="+mn-ea"/>
                <a:cs typeface="+mn-cs"/>
              </a:rPr>
              <a:t>The actions are important and intuitive, instead of being too complex or ambiguous</a:t>
            </a:r>
          </a:p>
        </p:txBody>
      </p:sp>
      <p:sp>
        <p:nvSpPr>
          <p:cNvPr id="4" name="Footer Placeholder 3">
            <a:extLst>
              <a:ext uri="{FF2B5EF4-FFF2-40B4-BE49-F238E27FC236}">
                <a16:creationId xmlns:a16="http://schemas.microsoft.com/office/drawing/2014/main" id="{D5181AF7-D7C6-44E0-B7A8-FA27BD4796DD}"/>
              </a:ext>
            </a:extLst>
          </p:cNvPr>
          <p:cNvSpPr>
            <a:spLocks noGrp="1"/>
          </p:cNvSpPr>
          <p:nvPr>
            <p:ph type="ftr" sz="quarter" idx="11"/>
          </p:nvPr>
        </p:nvSpPr>
        <p:spPr/>
        <p:txBody>
          <a:bodyPr/>
          <a:lstStyle/>
          <a:p>
            <a:r>
              <a:rPr lang="en-IE"/>
              <a:t>Notifications</a:t>
            </a:r>
          </a:p>
        </p:txBody>
      </p:sp>
      <p:sp>
        <p:nvSpPr>
          <p:cNvPr id="5" name="Slide Number Placeholder 4">
            <a:extLst>
              <a:ext uri="{FF2B5EF4-FFF2-40B4-BE49-F238E27FC236}">
                <a16:creationId xmlns:a16="http://schemas.microsoft.com/office/drawing/2014/main" id="{A206B95E-DAD3-48B4-A98B-B087EADE770D}"/>
              </a:ext>
            </a:extLst>
          </p:cNvPr>
          <p:cNvSpPr>
            <a:spLocks noGrp="1"/>
          </p:cNvSpPr>
          <p:nvPr>
            <p:ph type="sldNum" sz="quarter" idx="12"/>
          </p:nvPr>
        </p:nvSpPr>
        <p:spPr/>
        <p:txBody>
          <a:bodyPr/>
          <a:lstStyle/>
          <a:p>
            <a:fld id="{2B1D4BB7-46E1-4E7D-9F0A-5285263BF98F}" type="slidenum">
              <a:rPr lang="en-IE" smtClean="0"/>
              <a:t>6</a:t>
            </a:fld>
            <a:endParaRPr lang="en-IE"/>
          </a:p>
        </p:txBody>
      </p:sp>
    </p:spTree>
    <p:extLst>
      <p:ext uri="{BB962C8B-B14F-4D97-AF65-F5344CB8AC3E}">
        <p14:creationId xmlns:p14="http://schemas.microsoft.com/office/powerpoint/2010/main" val="2074201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31365-25D1-4791-8A56-5512A5E11C33}"/>
              </a:ext>
            </a:extLst>
          </p:cNvPr>
          <p:cNvSpPr>
            <a:spLocks noGrp="1"/>
          </p:cNvSpPr>
          <p:nvPr>
            <p:ph type="title"/>
          </p:nvPr>
        </p:nvSpPr>
        <p:spPr/>
        <p:txBody>
          <a:bodyPr/>
          <a:lstStyle/>
          <a:p>
            <a:r>
              <a:rPr lang="en-US" dirty="0"/>
              <a:t>Easy</a:t>
            </a:r>
            <a:r>
              <a:rPr lang="en-US" baseline="0" dirty="0"/>
              <a:t> Toast</a:t>
            </a:r>
            <a:endParaRPr lang="en-IE" dirty="0"/>
          </a:p>
        </p:txBody>
      </p:sp>
      <p:sp>
        <p:nvSpPr>
          <p:cNvPr id="3" name="Content Placeholder 2">
            <a:extLst>
              <a:ext uri="{FF2B5EF4-FFF2-40B4-BE49-F238E27FC236}">
                <a16:creationId xmlns:a16="http://schemas.microsoft.com/office/drawing/2014/main" id="{5584F245-0223-4BD0-A3B8-AB7CE009B402}"/>
              </a:ext>
            </a:extLst>
          </p:cNvPr>
          <p:cNvSpPr>
            <a:spLocks noGrp="1"/>
          </p:cNvSpPr>
          <p:nvPr>
            <p:ph idx="1"/>
          </p:nvPr>
        </p:nvSpPr>
        <p:spPr/>
        <p:txBody>
          <a:bodyPr>
            <a:normAutofit fontScale="92500" lnSpcReduction="20000"/>
          </a:bodyPr>
          <a:lstStyle/>
          <a:p>
            <a:r>
              <a:rPr lang="en-US" dirty="0"/>
              <a:t>Windows 10 adaptive toasts are</a:t>
            </a:r>
            <a:r>
              <a:rPr lang="en-US" baseline="0" dirty="0"/>
              <a:t> catered for using one of two methods</a:t>
            </a:r>
          </a:p>
          <a:p>
            <a:pPr lvl="1"/>
            <a:r>
              <a:rPr lang="en-US" dirty="0"/>
              <a:t>Generate</a:t>
            </a:r>
            <a:r>
              <a:rPr lang="en-US" baseline="0" dirty="0"/>
              <a:t> all the xml yourself – may be prone to errors</a:t>
            </a:r>
          </a:p>
          <a:p>
            <a:pPr lvl="1"/>
            <a:r>
              <a:rPr lang="en-US" baseline="0" dirty="0"/>
              <a:t>Use the </a:t>
            </a:r>
            <a:r>
              <a:rPr lang="en-US" baseline="0" dirty="0" err="1"/>
              <a:t>Microsoft.Toolkit.Uwp.Notifications</a:t>
            </a:r>
            <a:r>
              <a:rPr lang="en-US" baseline="0" dirty="0"/>
              <a:t> library and the QueryString.NET library – allow you to generate the toast object via objects rather than raw xml code</a:t>
            </a:r>
          </a:p>
          <a:p>
            <a:pPr lvl="0"/>
            <a:r>
              <a:rPr lang="en-US" dirty="0"/>
              <a:t>Components: </a:t>
            </a:r>
          </a:p>
          <a:p>
            <a:pPr lvl="1"/>
            <a:r>
              <a:rPr lang="en-GB" sz="2000" b="1" i="0" kern="1200" baseline="0" dirty="0">
                <a:solidFill>
                  <a:schemeClr val="tx2"/>
                </a:solidFill>
                <a:effectLst/>
                <a:latin typeface="+mn-lt"/>
                <a:ea typeface="+mn-ea"/>
                <a:cs typeface="+mn-cs"/>
              </a:rPr>
              <a:t>launch</a:t>
            </a:r>
            <a:r>
              <a:rPr lang="en-GB" sz="2000" b="0" i="0" kern="1200" baseline="0" dirty="0">
                <a:solidFill>
                  <a:schemeClr val="tx2"/>
                </a:solidFill>
                <a:effectLst/>
                <a:latin typeface="+mn-lt"/>
                <a:ea typeface="+mn-ea"/>
                <a:cs typeface="+mn-cs"/>
              </a:rPr>
              <a:t>: Defines what arguments will be passed back to your app when the user clicks your toast, allowing you to deep link into the correct content that the toast was displaying</a:t>
            </a:r>
          </a:p>
          <a:p>
            <a:pPr lvl="1"/>
            <a:r>
              <a:rPr lang="en-GB" sz="2000" b="1" i="0" kern="1200" baseline="0" dirty="0">
                <a:solidFill>
                  <a:schemeClr val="tx2"/>
                </a:solidFill>
                <a:effectLst/>
                <a:latin typeface="+mn-lt"/>
                <a:ea typeface="+mn-ea"/>
                <a:cs typeface="+mn-cs"/>
              </a:rPr>
              <a:t>visual</a:t>
            </a:r>
            <a:r>
              <a:rPr lang="en-GB" sz="2000" b="0" i="0" kern="1200" baseline="0" dirty="0">
                <a:solidFill>
                  <a:schemeClr val="tx2"/>
                </a:solidFill>
                <a:effectLst/>
                <a:latin typeface="+mn-lt"/>
                <a:ea typeface="+mn-ea"/>
                <a:cs typeface="+mn-cs"/>
              </a:rPr>
              <a:t>: The visual portion of the toast, including the generic binding that contains text, images, and app logos</a:t>
            </a:r>
          </a:p>
          <a:p>
            <a:pPr lvl="1"/>
            <a:r>
              <a:rPr lang="en-GB" sz="2000" b="1" i="0" kern="1200" baseline="0" dirty="0">
                <a:solidFill>
                  <a:schemeClr val="tx2"/>
                </a:solidFill>
                <a:effectLst/>
                <a:latin typeface="+mn-lt"/>
                <a:ea typeface="+mn-ea"/>
                <a:cs typeface="+mn-cs"/>
              </a:rPr>
              <a:t>actions</a:t>
            </a:r>
            <a:r>
              <a:rPr lang="en-GB" sz="2000" b="0" i="0" kern="1200" baseline="0" dirty="0">
                <a:solidFill>
                  <a:schemeClr val="tx2"/>
                </a:solidFill>
                <a:effectLst/>
                <a:latin typeface="+mn-lt"/>
                <a:ea typeface="+mn-ea"/>
                <a:cs typeface="+mn-cs"/>
              </a:rPr>
              <a:t>: The interactive portion of the toast, including inputs and actions</a:t>
            </a:r>
          </a:p>
          <a:p>
            <a:pPr lvl="1"/>
            <a:r>
              <a:rPr lang="en-GB" sz="2000" b="1" i="0" kern="1200" baseline="0" dirty="0">
                <a:solidFill>
                  <a:schemeClr val="tx2"/>
                </a:solidFill>
                <a:effectLst/>
                <a:latin typeface="+mn-lt"/>
                <a:ea typeface="+mn-ea"/>
                <a:cs typeface="+mn-cs"/>
              </a:rPr>
              <a:t>audio</a:t>
            </a:r>
            <a:r>
              <a:rPr lang="en-GB" sz="2000" b="0" i="0" kern="1200" baseline="0" dirty="0">
                <a:solidFill>
                  <a:schemeClr val="tx2"/>
                </a:solidFill>
                <a:effectLst/>
                <a:latin typeface="+mn-lt"/>
                <a:ea typeface="+mn-ea"/>
                <a:cs typeface="+mn-cs"/>
              </a:rPr>
              <a:t>: Controls the audio played when the toast is shown to the user</a:t>
            </a:r>
          </a:p>
        </p:txBody>
      </p:sp>
      <p:sp>
        <p:nvSpPr>
          <p:cNvPr id="4" name="Footer Placeholder 3">
            <a:extLst>
              <a:ext uri="{FF2B5EF4-FFF2-40B4-BE49-F238E27FC236}">
                <a16:creationId xmlns:a16="http://schemas.microsoft.com/office/drawing/2014/main" id="{D068A122-7D92-4753-A299-2FDF271F76AB}"/>
              </a:ext>
            </a:extLst>
          </p:cNvPr>
          <p:cNvSpPr>
            <a:spLocks noGrp="1"/>
          </p:cNvSpPr>
          <p:nvPr>
            <p:ph type="ftr" sz="quarter" idx="11"/>
          </p:nvPr>
        </p:nvSpPr>
        <p:spPr/>
        <p:txBody>
          <a:bodyPr/>
          <a:lstStyle/>
          <a:p>
            <a:r>
              <a:rPr lang="en-IE"/>
              <a:t>Notifications</a:t>
            </a:r>
          </a:p>
        </p:txBody>
      </p:sp>
      <p:sp>
        <p:nvSpPr>
          <p:cNvPr id="5" name="Slide Number Placeholder 4">
            <a:extLst>
              <a:ext uri="{FF2B5EF4-FFF2-40B4-BE49-F238E27FC236}">
                <a16:creationId xmlns:a16="http://schemas.microsoft.com/office/drawing/2014/main" id="{F13AE9C5-F408-47CD-9AC0-379D09C976CB}"/>
              </a:ext>
            </a:extLst>
          </p:cNvPr>
          <p:cNvSpPr>
            <a:spLocks noGrp="1"/>
          </p:cNvSpPr>
          <p:nvPr>
            <p:ph type="sldNum" sz="quarter" idx="12"/>
          </p:nvPr>
        </p:nvSpPr>
        <p:spPr/>
        <p:txBody>
          <a:bodyPr/>
          <a:lstStyle/>
          <a:p>
            <a:fld id="{2B1D4BB7-46E1-4E7D-9F0A-5285263BF98F}" type="slidenum">
              <a:rPr lang="en-IE" smtClean="0"/>
              <a:t>7</a:t>
            </a:fld>
            <a:endParaRPr lang="en-IE"/>
          </a:p>
        </p:txBody>
      </p:sp>
    </p:spTree>
    <p:extLst>
      <p:ext uri="{BB962C8B-B14F-4D97-AF65-F5344CB8AC3E}">
        <p14:creationId xmlns:p14="http://schemas.microsoft.com/office/powerpoint/2010/main" val="4154660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7C9EE-0BEC-4955-9A83-B67E71E40B77}"/>
              </a:ext>
            </a:extLst>
          </p:cNvPr>
          <p:cNvSpPr>
            <a:spLocks noGrp="1"/>
          </p:cNvSpPr>
          <p:nvPr>
            <p:ph type="title"/>
          </p:nvPr>
        </p:nvSpPr>
        <p:spPr/>
        <p:txBody>
          <a:bodyPr/>
          <a:lstStyle/>
          <a:p>
            <a:r>
              <a:rPr lang="en-US" dirty="0"/>
              <a:t>Visual Elements</a:t>
            </a:r>
            <a:endParaRPr lang="en-IE" dirty="0"/>
          </a:p>
        </p:txBody>
      </p:sp>
      <p:sp>
        <p:nvSpPr>
          <p:cNvPr id="3" name="Content Placeholder 2">
            <a:extLst>
              <a:ext uri="{FF2B5EF4-FFF2-40B4-BE49-F238E27FC236}">
                <a16:creationId xmlns:a16="http://schemas.microsoft.com/office/drawing/2014/main" id="{4CECDA04-22CB-487D-928D-C8CEE6827673}"/>
              </a:ext>
            </a:extLst>
          </p:cNvPr>
          <p:cNvSpPr>
            <a:spLocks noGrp="1"/>
          </p:cNvSpPr>
          <p:nvPr>
            <p:ph idx="1"/>
          </p:nvPr>
        </p:nvSpPr>
        <p:spPr/>
        <p:txBody>
          <a:bodyPr>
            <a:normAutofit lnSpcReduction="10000"/>
          </a:bodyPr>
          <a:lstStyle/>
          <a:p>
            <a:r>
              <a:rPr lang="en-GB" sz="2000" b="0" i="0" kern="1200" baseline="0" dirty="0">
                <a:solidFill>
                  <a:schemeClr val="tx2"/>
                </a:solidFill>
                <a:effectLst/>
                <a:latin typeface="+mn-lt"/>
                <a:ea typeface="+mn-ea"/>
                <a:cs typeface="+mn-cs"/>
              </a:rPr>
              <a:t>Each toast must specify a visual</a:t>
            </a:r>
          </a:p>
          <a:p>
            <a:pPr lvl="1"/>
            <a:r>
              <a:rPr lang="en-GB" sz="2000" b="0" i="0" kern="1200" baseline="0" dirty="0">
                <a:solidFill>
                  <a:schemeClr val="tx2"/>
                </a:solidFill>
                <a:effectLst/>
                <a:latin typeface="+mn-lt"/>
                <a:ea typeface="+mn-ea"/>
                <a:cs typeface="+mn-cs"/>
              </a:rPr>
              <a:t>Must provide a generic toast binding</a:t>
            </a:r>
          </a:p>
          <a:p>
            <a:pPr lvl="1"/>
            <a:r>
              <a:rPr lang="en-GB" sz="2000" b="0" i="0" kern="1200" baseline="0" dirty="0">
                <a:solidFill>
                  <a:schemeClr val="tx2"/>
                </a:solidFill>
                <a:effectLst/>
                <a:latin typeface="+mn-lt"/>
                <a:ea typeface="+mn-ea"/>
                <a:cs typeface="+mn-cs"/>
              </a:rPr>
              <a:t>This can contain text, images, logos</a:t>
            </a:r>
          </a:p>
          <a:p>
            <a:pPr lvl="1"/>
            <a:r>
              <a:rPr lang="en-GB" sz="2000" b="0" i="0" kern="1200" baseline="0" dirty="0">
                <a:solidFill>
                  <a:schemeClr val="tx2"/>
                </a:solidFill>
                <a:effectLst/>
                <a:latin typeface="+mn-lt"/>
                <a:ea typeface="+mn-ea"/>
                <a:cs typeface="+mn-cs"/>
              </a:rPr>
              <a:t>These elements will be rendered on various Windows devices, including desktop, tablets, and Xbox</a:t>
            </a:r>
          </a:p>
          <a:p>
            <a:pPr lvl="0"/>
            <a:r>
              <a:rPr lang="en-GB" sz="2000" b="0" i="0" kern="1200" baseline="0" dirty="0">
                <a:solidFill>
                  <a:schemeClr val="tx2"/>
                </a:solidFill>
                <a:effectLst/>
                <a:latin typeface="+mn-lt"/>
                <a:ea typeface="+mn-ea"/>
                <a:cs typeface="+mn-cs"/>
              </a:rPr>
              <a:t>Your app's identity on the toast notification is conveyed via your app icon</a:t>
            </a:r>
          </a:p>
          <a:p>
            <a:pPr lvl="1"/>
            <a:r>
              <a:rPr lang="en-GB" sz="2000" b="0" i="0" kern="1200" baseline="0" dirty="0">
                <a:solidFill>
                  <a:schemeClr val="tx2"/>
                </a:solidFill>
                <a:effectLst/>
                <a:latin typeface="+mn-lt"/>
                <a:ea typeface="+mn-ea"/>
                <a:cs typeface="+mn-cs"/>
              </a:rPr>
              <a:t>However, using the notifications library, the app logo override will display your app name beneath your lines of text</a:t>
            </a:r>
          </a:p>
          <a:p>
            <a:pPr lvl="0"/>
            <a:r>
              <a:rPr lang="en-GB" sz="2000" b="0" i="0" kern="1200" baseline="0" dirty="0">
                <a:solidFill>
                  <a:schemeClr val="tx2"/>
                </a:solidFill>
                <a:effectLst/>
                <a:latin typeface="+mn-lt"/>
                <a:ea typeface="+mn-ea"/>
                <a:cs typeface="+mn-cs"/>
              </a:rPr>
              <a:t>Each toast must have at least one text element</a:t>
            </a:r>
          </a:p>
          <a:p>
            <a:pPr lvl="1"/>
            <a:r>
              <a:rPr lang="en-GB" sz="2000" b="0" i="0" kern="1200" baseline="0" dirty="0">
                <a:solidFill>
                  <a:schemeClr val="tx2"/>
                </a:solidFill>
                <a:effectLst/>
                <a:latin typeface="+mn-lt"/>
                <a:ea typeface="+mn-ea"/>
                <a:cs typeface="+mn-cs"/>
              </a:rPr>
              <a:t>Can contain two additional text elements, all of type </a:t>
            </a:r>
            <a:r>
              <a:rPr lang="en-GB" sz="2000" b="0" i="0" u="none" strike="noStrike" kern="1200" baseline="0" dirty="0" err="1">
                <a:solidFill>
                  <a:schemeClr val="tx2"/>
                </a:solidFill>
                <a:effectLst/>
                <a:latin typeface="+mn-lt"/>
                <a:ea typeface="+mn-ea"/>
                <a:cs typeface="+mn-cs"/>
              </a:rPr>
              <a:t>AdaptiveText</a:t>
            </a:r>
            <a:endParaRPr lang="en-GB" sz="2000" b="0" i="0" u="none" strike="noStrike" kern="1200" baseline="0" dirty="0">
              <a:solidFill>
                <a:schemeClr val="tx2"/>
              </a:solidFill>
              <a:effectLst/>
              <a:latin typeface="+mn-lt"/>
              <a:ea typeface="+mn-ea"/>
              <a:cs typeface="+mn-cs"/>
            </a:endParaRPr>
          </a:p>
        </p:txBody>
      </p:sp>
      <p:sp>
        <p:nvSpPr>
          <p:cNvPr id="4" name="Footer Placeholder 3">
            <a:extLst>
              <a:ext uri="{FF2B5EF4-FFF2-40B4-BE49-F238E27FC236}">
                <a16:creationId xmlns:a16="http://schemas.microsoft.com/office/drawing/2014/main" id="{D1A90A8F-52DE-442F-BBFC-E3CEEA852F15}"/>
              </a:ext>
            </a:extLst>
          </p:cNvPr>
          <p:cNvSpPr>
            <a:spLocks noGrp="1"/>
          </p:cNvSpPr>
          <p:nvPr>
            <p:ph type="ftr" sz="quarter" idx="11"/>
          </p:nvPr>
        </p:nvSpPr>
        <p:spPr/>
        <p:txBody>
          <a:bodyPr/>
          <a:lstStyle/>
          <a:p>
            <a:r>
              <a:rPr lang="en-IE"/>
              <a:t>Notifications</a:t>
            </a:r>
          </a:p>
        </p:txBody>
      </p:sp>
      <p:sp>
        <p:nvSpPr>
          <p:cNvPr id="5" name="Slide Number Placeholder 4">
            <a:extLst>
              <a:ext uri="{FF2B5EF4-FFF2-40B4-BE49-F238E27FC236}">
                <a16:creationId xmlns:a16="http://schemas.microsoft.com/office/drawing/2014/main" id="{D40EFD70-D73E-45D7-A0BF-DEE50ECBDB76}"/>
              </a:ext>
            </a:extLst>
          </p:cNvPr>
          <p:cNvSpPr>
            <a:spLocks noGrp="1"/>
          </p:cNvSpPr>
          <p:nvPr>
            <p:ph type="sldNum" sz="quarter" idx="12"/>
          </p:nvPr>
        </p:nvSpPr>
        <p:spPr/>
        <p:txBody>
          <a:bodyPr/>
          <a:lstStyle/>
          <a:p>
            <a:fld id="{2B1D4BB7-46E1-4E7D-9F0A-5285263BF98F}" type="slidenum">
              <a:rPr lang="en-IE" smtClean="0"/>
              <a:t>8</a:t>
            </a:fld>
            <a:endParaRPr lang="en-IE"/>
          </a:p>
        </p:txBody>
      </p:sp>
    </p:spTree>
    <p:extLst>
      <p:ext uri="{BB962C8B-B14F-4D97-AF65-F5344CB8AC3E}">
        <p14:creationId xmlns:p14="http://schemas.microsoft.com/office/powerpoint/2010/main" val="3597030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0996A-1395-4742-8450-3EAB1FA41342}"/>
              </a:ext>
            </a:extLst>
          </p:cNvPr>
          <p:cNvSpPr>
            <a:spLocks noGrp="1"/>
          </p:cNvSpPr>
          <p:nvPr>
            <p:ph type="title"/>
          </p:nvPr>
        </p:nvSpPr>
        <p:spPr/>
        <p:txBody>
          <a:bodyPr/>
          <a:lstStyle/>
          <a:p>
            <a:r>
              <a:rPr lang="en-US" dirty="0"/>
              <a:t>Visual Elements</a:t>
            </a:r>
            <a:endParaRPr lang="en-IE" dirty="0"/>
          </a:p>
        </p:txBody>
      </p:sp>
      <p:sp>
        <p:nvSpPr>
          <p:cNvPr id="3" name="Content Placeholder 2">
            <a:extLst>
              <a:ext uri="{FF2B5EF4-FFF2-40B4-BE49-F238E27FC236}">
                <a16:creationId xmlns:a16="http://schemas.microsoft.com/office/drawing/2014/main" id="{268E67E5-5702-429C-A51E-E5E4539FCDBB}"/>
              </a:ext>
            </a:extLst>
          </p:cNvPr>
          <p:cNvSpPr>
            <a:spLocks noGrp="1"/>
          </p:cNvSpPr>
          <p:nvPr>
            <p:ph idx="1"/>
          </p:nvPr>
        </p:nvSpPr>
        <p:spPr/>
        <p:txBody>
          <a:bodyPr/>
          <a:lstStyle/>
          <a:p>
            <a:r>
              <a:rPr lang="en-US" dirty="0"/>
              <a:t>Since the Anniversary Update, you can control number of lines displayed</a:t>
            </a:r>
            <a:r>
              <a:rPr lang="en-US" baseline="0" dirty="0"/>
              <a:t> by using the </a:t>
            </a:r>
            <a:r>
              <a:rPr lang="en-US" baseline="0" dirty="0" err="1"/>
              <a:t>HintMaxLines</a:t>
            </a:r>
            <a:r>
              <a:rPr lang="en-US" baseline="0" dirty="0"/>
              <a:t> property on the text</a:t>
            </a:r>
          </a:p>
          <a:p>
            <a:pPr lvl="1"/>
            <a:r>
              <a:rPr lang="en-US" dirty="0"/>
              <a:t>Default</a:t>
            </a:r>
            <a:r>
              <a:rPr lang="en-US" baseline="0" dirty="0"/>
              <a:t> – title displays up to 2 lines of text and description lines each display up to 4 lines of text</a:t>
            </a:r>
          </a:p>
        </p:txBody>
      </p:sp>
      <p:sp>
        <p:nvSpPr>
          <p:cNvPr id="4" name="Footer Placeholder 3">
            <a:extLst>
              <a:ext uri="{FF2B5EF4-FFF2-40B4-BE49-F238E27FC236}">
                <a16:creationId xmlns:a16="http://schemas.microsoft.com/office/drawing/2014/main" id="{B159CE1E-5D6C-4116-8326-1FF85A6746DB}"/>
              </a:ext>
            </a:extLst>
          </p:cNvPr>
          <p:cNvSpPr>
            <a:spLocks noGrp="1"/>
          </p:cNvSpPr>
          <p:nvPr>
            <p:ph type="ftr" sz="quarter" idx="11"/>
          </p:nvPr>
        </p:nvSpPr>
        <p:spPr/>
        <p:txBody>
          <a:bodyPr/>
          <a:lstStyle/>
          <a:p>
            <a:r>
              <a:rPr lang="en-IE"/>
              <a:t>Notifications</a:t>
            </a:r>
          </a:p>
        </p:txBody>
      </p:sp>
      <p:sp>
        <p:nvSpPr>
          <p:cNvPr id="5" name="Slide Number Placeholder 4">
            <a:extLst>
              <a:ext uri="{FF2B5EF4-FFF2-40B4-BE49-F238E27FC236}">
                <a16:creationId xmlns:a16="http://schemas.microsoft.com/office/drawing/2014/main" id="{B85670B0-C789-4253-BD26-1AAE18B60F64}"/>
              </a:ext>
            </a:extLst>
          </p:cNvPr>
          <p:cNvSpPr>
            <a:spLocks noGrp="1"/>
          </p:cNvSpPr>
          <p:nvPr>
            <p:ph type="sldNum" sz="quarter" idx="12"/>
          </p:nvPr>
        </p:nvSpPr>
        <p:spPr/>
        <p:txBody>
          <a:bodyPr/>
          <a:lstStyle/>
          <a:p>
            <a:fld id="{2B1D4BB7-46E1-4E7D-9F0A-5285263BF98F}" type="slidenum">
              <a:rPr lang="en-IE" smtClean="0"/>
              <a:t>9</a:t>
            </a:fld>
            <a:endParaRPr lang="en-IE"/>
          </a:p>
        </p:txBody>
      </p:sp>
      <p:sp>
        <p:nvSpPr>
          <p:cNvPr id="6" name="Rectangle 5">
            <a:extLst>
              <a:ext uri="{FF2B5EF4-FFF2-40B4-BE49-F238E27FC236}">
                <a16:creationId xmlns:a16="http://schemas.microsoft.com/office/drawing/2014/main" id="{FD864211-6992-41EC-BF74-945EFF8B89C5}"/>
              </a:ext>
            </a:extLst>
          </p:cNvPr>
          <p:cNvSpPr/>
          <p:nvPr/>
        </p:nvSpPr>
        <p:spPr>
          <a:xfrm>
            <a:off x="1300480" y="3771037"/>
            <a:ext cx="10292080" cy="2308324"/>
          </a:xfrm>
          <a:prstGeom prst="rect">
            <a:avLst/>
          </a:prstGeom>
        </p:spPr>
        <p:txBody>
          <a:bodyPr wrap="square">
            <a:spAutoFit/>
          </a:bodyPr>
          <a:lstStyle/>
          <a:p>
            <a:r>
              <a:rPr lang="en-IE" dirty="0">
                <a:solidFill>
                  <a:srgbClr val="0101FD"/>
                </a:solidFill>
                <a:latin typeface="Consolas" panose="020B0609020204030204" pitchFamily="49" charset="0"/>
              </a:rPr>
              <a:t>new</a:t>
            </a:r>
            <a:r>
              <a:rPr lang="en-IE" dirty="0">
                <a:solidFill>
                  <a:srgbClr val="222222"/>
                </a:solidFill>
                <a:latin typeface="Consolas" panose="020B0609020204030204" pitchFamily="49" charset="0"/>
              </a:rPr>
              <a:t> </a:t>
            </a:r>
            <a:r>
              <a:rPr lang="en-IE" dirty="0" err="1">
                <a:solidFill>
                  <a:srgbClr val="222222"/>
                </a:solidFill>
                <a:latin typeface="Consolas" panose="020B0609020204030204" pitchFamily="49" charset="0"/>
              </a:rPr>
              <a:t>ToastBindingGeneric</a:t>
            </a:r>
            <a:r>
              <a:rPr lang="en-IE" dirty="0">
                <a:solidFill>
                  <a:srgbClr val="222222"/>
                </a:solidFill>
                <a:latin typeface="Consolas" panose="020B0609020204030204" pitchFamily="49" charset="0"/>
              </a:rPr>
              <a:t>() </a:t>
            </a:r>
          </a:p>
          <a:p>
            <a:r>
              <a:rPr lang="en-IE" dirty="0">
                <a:solidFill>
                  <a:srgbClr val="222222"/>
                </a:solidFill>
                <a:latin typeface="Consolas" panose="020B0609020204030204" pitchFamily="49" charset="0"/>
              </a:rPr>
              <a:t>{ </a:t>
            </a:r>
          </a:p>
          <a:p>
            <a:r>
              <a:rPr lang="en-IE" dirty="0">
                <a:solidFill>
                  <a:srgbClr val="222222"/>
                </a:solidFill>
                <a:latin typeface="Consolas" panose="020B0609020204030204" pitchFamily="49" charset="0"/>
              </a:rPr>
              <a:t>	Children = { </a:t>
            </a:r>
          </a:p>
          <a:p>
            <a:r>
              <a:rPr lang="en-IE" dirty="0">
                <a:solidFill>
                  <a:srgbClr val="222222"/>
                </a:solidFill>
                <a:latin typeface="Consolas" panose="020B0609020204030204" pitchFamily="49" charset="0"/>
              </a:rPr>
              <a:t>		</a:t>
            </a:r>
            <a:r>
              <a:rPr lang="en-IE" dirty="0">
                <a:solidFill>
                  <a:srgbClr val="0101FD"/>
                </a:solidFill>
                <a:latin typeface="Consolas" panose="020B0609020204030204" pitchFamily="49" charset="0"/>
              </a:rPr>
              <a:t>new</a:t>
            </a:r>
            <a:r>
              <a:rPr lang="en-IE" dirty="0">
                <a:solidFill>
                  <a:srgbClr val="222222"/>
                </a:solidFill>
                <a:latin typeface="Consolas" panose="020B0609020204030204" pitchFamily="49" charset="0"/>
              </a:rPr>
              <a:t> </a:t>
            </a:r>
            <a:r>
              <a:rPr lang="en-IE" dirty="0" err="1">
                <a:solidFill>
                  <a:srgbClr val="222222"/>
                </a:solidFill>
                <a:latin typeface="Consolas" panose="020B0609020204030204" pitchFamily="49" charset="0"/>
              </a:rPr>
              <a:t>AdaptiveText</a:t>
            </a:r>
            <a:r>
              <a:rPr lang="en-IE" dirty="0">
                <a:solidFill>
                  <a:srgbClr val="222222"/>
                </a:solidFill>
                <a:latin typeface="Consolas" panose="020B0609020204030204" pitchFamily="49" charset="0"/>
              </a:rPr>
              <a:t>() { Text = </a:t>
            </a:r>
            <a:r>
              <a:rPr lang="en-IE" dirty="0">
                <a:solidFill>
                  <a:srgbClr val="A31515"/>
                </a:solidFill>
                <a:latin typeface="Consolas" panose="020B0609020204030204" pitchFamily="49" charset="0"/>
              </a:rPr>
              <a:t>"Adaptive Tiles Meeting"</a:t>
            </a:r>
            <a:r>
              <a:rPr lang="en-IE" dirty="0">
                <a:solidFill>
                  <a:srgbClr val="222222"/>
                </a:solidFill>
                <a:latin typeface="Consolas" panose="020B0609020204030204" pitchFamily="49" charset="0"/>
              </a:rPr>
              <a:t>, </a:t>
            </a:r>
            <a:r>
              <a:rPr lang="en-IE" dirty="0" err="1">
                <a:solidFill>
                  <a:srgbClr val="222222"/>
                </a:solidFill>
                <a:latin typeface="Consolas" panose="020B0609020204030204" pitchFamily="49" charset="0"/>
              </a:rPr>
              <a:t>HintMaxLines</a:t>
            </a:r>
            <a:r>
              <a:rPr lang="en-IE" dirty="0">
                <a:solidFill>
                  <a:srgbClr val="222222"/>
                </a:solidFill>
                <a:latin typeface="Consolas" panose="020B0609020204030204" pitchFamily="49" charset="0"/>
              </a:rPr>
              <a:t> = 1 }, </a:t>
            </a:r>
          </a:p>
          <a:p>
            <a:r>
              <a:rPr lang="en-IE" dirty="0">
                <a:solidFill>
                  <a:srgbClr val="222222"/>
                </a:solidFill>
                <a:latin typeface="Consolas" panose="020B0609020204030204" pitchFamily="49" charset="0"/>
              </a:rPr>
              <a:t>		</a:t>
            </a:r>
            <a:r>
              <a:rPr lang="en-IE" dirty="0">
                <a:solidFill>
                  <a:srgbClr val="0101FD"/>
                </a:solidFill>
                <a:latin typeface="Consolas" panose="020B0609020204030204" pitchFamily="49" charset="0"/>
              </a:rPr>
              <a:t>new</a:t>
            </a:r>
            <a:r>
              <a:rPr lang="en-IE" dirty="0">
                <a:solidFill>
                  <a:srgbClr val="222222"/>
                </a:solidFill>
                <a:latin typeface="Consolas" panose="020B0609020204030204" pitchFamily="49" charset="0"/>
              </a:rPr>
              <a:t> </a:t>
            </a:r>
            <a:r>
              <a:rPr lang="en-IE" dirty="0" err="1">
                <a:solidFill>
                  <a:srgbClr val="222222"/>
                </a:solidFill>
                <a:latin typeface="Consolas" panose="020B0609020204030204" pitchFamily="49" charset="0"/>
              </a:rPr>
              <a:t>AdaptiveText</a:t>
            </a:r>
            <a:r>
              <a:rPr lang="en-IE" dirty="0">
                <a:solidFill>
                  <a:srgbClr val="222222"/>
                </a:solidFill>
                <a:latin typeface="Consolas" panose="020B0609020204030204" pitchFamily="49" charset="0"/>
              </a:rPr>
              <a:t>() { Text = </a:t>
            </a:r>
            <a:r>
              <a:rPr lang="en-IE" dirty="0">
                <a:solidFill>
                  <a:srgbClr val="A31515"/>
                </a:solidFill>
                <a:latin typeface="Consolas" panose="020B0609020204030204" pitchFamily="49" charset="0"/>
              </a:rPr>
              <a:t>"</a:t>
            </a:r>
            <a:r>
              <a:rPr lang="en-IE" dirty="0" err="1">
                <a:solidFill>
                  <a:srgbClr val="A31515"/>
                </a:solidFill>
                <a:latin typeface="Consolas" panose="020B0609020204030204" pitchFamily="49" charset="0"/>
              </a:rPr>
              <a:t>Conf</a:t>
            </a:r>
            <a:r>
              <a:rPr lang="en-IE" dirty="0">
                <a:solidFill>
                  <a:srgbClr val="A31515"/>
                </a:solidFill>
                <a:latin typeface="Consolas" panose="020B0609020204030204" pitchFamily="49" charset="0"/>
              </a:rPr>
              <a:t> Room 2001 / Building 135"</a:t>
            </a:r>
            <a:r>
              <a:rPr lang="en-IE" dirty="0">
                <a:solidFill>
                  <a:srgbClr val="222222"/>
                </a:solidFill>
                <a:latin typeface="Consolas" panose="020B0609020204030204" pitchFamily="49" charset="0"/>
              </a:rPr>
              <a:t> }, </a:t>
            </a:r>
          </a:p>
          <a:p>
            <a:r>
              <a:rPr lang="en-IE" dirty="0">
                <a:solidFill>
                  <a:srgbClr val="222222"/>
                </a:solidFill>
                <a:latin typeface="Consolas" panose="020B0609020204030204" pitchFamily="49" charset="0"/>
              </a:rPr>
              <a:t>		</a:t>
            </a:r>
            <a:r>
              <a:rPr lang="en-IE" dirty="0">
                <a:solidFill>
                  <a:srgbClr val="0101FD"/>
                </a:solidFill>
                <a:latin typeface="Consolas" panose="020B0609020204030204" pitchFamily="49" charset="0"/>
              </a:rPr>
              <a:t>new</a:t>
            </a:r>
            <a:r>
              <a:rPr lang="en-IE" dirty="0">
                <a:solidFill>
                  <a:srgbClr val="222222"/>
                </a:solidFill>
                <a:latin typeface="Consolas" panose="020B0609020204030204" pitchFamily="49" charset="0"/>
              </a:rPr>
              <a:t> </a:t>
            </a:r>
            <a:r>
              <a:rPr lang="en-IE" dirty="0" err="1">
                <a:solidFill>
                  <a:srgbClr val="222222"/>
                </a:solidFill>
                <a:latin typeface="Consolas" panose="020B0609020204030204" pitchFamily="49" charset="0"/>
              </a:rPr>
              <a:t>AdaptiveText</a:t>
            </a:r>
            <a:r>
              <a:rPr lang="en-IE" dirty="0">
                <a:solidFill>
                  <a:srgbClr val="222222"/>
                </a:solidFill>
                <a:latin typeface="Consolas" panose="020B0609020204030204" pitchFamily="49" charset="0"/>
              </a:rPr>
              <a:t>() { Text = </a:t>
            </a:r>
            <a:r>
              <a:rPr lang="en-IE" dirty="0">
                <a:solidFill>
                  <a:srgbClr val="A31515"/>
                </a:solidFill>
                <a:latin typeface="Consolas" panose="020B0609020204030204" pitchFamily="49" charset="0"/>
              </a:rPr>
              <a:t>"10:00 AM - 10:30 AM"</a:t>
            </a:r>
            <a:r>
              <a:rPr lang="en-IE" dirty="0">
                <a:solidFill>
                  <a:srgbClr val="222222"/>
                </a:solidFill>
                <a:latin typeface="Consolas" panose="020B0609020204030204" pitchFamily="49" charset="0"/>
              </a:rPr>
              <a:t> } </a:t>
            </a:r>
          </a:p>
          <a:p>
            <a:r>
              <a:rPr lang="en-IE" dirty="0">
                <a:solidFill>
                  <a:srgbClr val="222222"/>
                </a:solidFill>
                <a:latin typeface="Consolas" panose="020B0609020204030204" pitchFamily="49" charset="0"/>
              </a:rPr>
              <a:t>    } </a:t>
            </a:r>
          </a:p>
          <a:p>
            <a:r>
              <a:rPr lang="en-IE" dirty="0">
                <a:solidFill>
                  <a:srgbClr val="222222"/>
                </a:solidFill>
                <a:latin typeface="Consolas" panose="020B0609020204030204" pitchFamily="49" charset="0"/>
              </a:rPr>
              <a:t>}</a:t>
            </a:r>
            <a:endParaRPr lang="en-IE" dirty="0"/>
          </a:p>
        </p:txBody>
      </p:sp>
    </p:spTree>
    <p:extLst>
      <p:ext uri="{BB962C8B-B14F-4D97-AF65-F5344CB8AC3E}">
        <p14:creationId xmlns:p14="http://schemas.microsoft.com/office/powerpoint/2010/main" val="380904293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384</TotalTime>
  <Words>1692</Words>
  <Application>Microsoft Office PowerPoint</Application>
  <PresentationFormat>Widescreen</PresentationFormat>
  <Paragraphs>339</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Consolas</vt:lpstr>
      <vt:lpstr>Franklin Gothic Book</vt:lpstr>
      <vt:lpstr>Crop</vt:lpstr>
      <vt:lpstr>Toast &amp; Tile</vt:lpstr>
      <vt:lpstr>Toast Notifications</vt:lpstr>
      <vt:lpstr>Toast Notifications</vt:lpstr>
      <vt:lpstr>Notifications</vt:lpstr>
      <vt:lpstr>Interactive Toast</vt:lpstr>
      <vt:lpstr>Interactive Toast</vt:lpstr>
      <vt:lpstr>Easy Toast</vt:lpstr>
      <vt:lpstr>Visual Elements</vt:lpstr>
      <vt:lpstr>Visual Elements</vt:lpstr>
      <vt:lpstr>Hero Image</vt:lpstr>
      <vt:lpstr>Inline Image</vt:lpstr>
      <vt:lpstr>Adaptive Content</vt:lpstr>
      <vt:lpstr>PowerPoint Presentation</vt:lpstr>
      <vt:lpstr>Input and Buttons</vt:lpstr>
      <vt:lpstr>PowerPoint Presentation</vt:lpstr>
      <vt:lpstr>Inputs</vt:lpstr>
      <vt:lpstr>Buttons</vt:lpstr>
      <vt:lpstr>Buttons</vt:lpstr>
      <vt:lpstr>Audio</vt:lpstr>
      <vt:lpstr>Alarms, Reminders</vt:lpstr>
      <vt:lpstr>Clearing Notifications</vt:lpstr>
      <vt:lpstr>Activation</vt:lpstr>
      <vt:lpstr>Activation</vt:lpstr>
      <vt:lpstr>PowerPoint Presentation</vt:lpstr>
      <vt:lpstr>PowerPoint Presentation</vt:lpstr>
      <vt:lpstr>Activation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Toast &amp; Tile</dc:title>
  <dc:creator>Damien Costello</dc:creator>
  <cp:lastModifiedBy>Damien Costello</cp:lastModifiedBy>
  <cp:revision>16</cp:revision>
  <dcterms:created xsi:type="dcterms:W3CDTF">2017-10-22T19:37:47Z</dcterms:created>
  <dcterms:modified xsi:type="dcterms:W3CDTF">2017-10-25T11:38:40Z</dcterms:modified>
</cp:coreProperties>
</file>