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46"/>
  </p:notesMasterIdLst>
  <p:sldIdLst>
    <p:sldId id="256" r:id="rId5"/>
    <p:sldId id="257" r:id="rId6"/>
    <p:sldId id="2364" r:id="rId7"/>
    <p:sldId id="2395" r:id="rId8"/>
    <p:sldId id="2361" r:id="rId9"/>
    <p:sldId id="2362" r:id="rId10"/>
    <p:sldId id="2365" r:id="rId11"/>
    <p:sldId id="1873" r:id="rId12"/>
    <p:sldId id="2366" r:id="rId13"/>
    <p:sldId id="2367" r:id="rId14"/>
    <p:sldId id="1869" r:id="rId15"/>
    <p:sldId id="2374" r:id="rId16"/>
    <p:sldId id="2375" r:id="rId17"/>
    <p:sldId id="2376" r:id="rId18"/>
    <p:sldId id="2377" r:id="rId19"/>
    <p:sldId id="2378" r:id="rId20"/>
    <p:sldId id="2379" r:id="rId21"/>
    <p:sldId id="2380" r:id="rId22"/>
    <p:sldId id="2381" r:id="rId23"/>
    <p:sldId id="2382" r:id="rId24"/>
    <p:sldId id="2383" r:id="rId25"/>
    <p:sldId id="2368" r:id="rId26"/>
    <p:sldId id="2369" r:id="rId27"/>
    <p:sldId id="2370" r:id="rId28"/>
    <p:sldId id="2371" r:id="rId29"/>
    <p:sldId id="2372" r:id="rId30"/>
    <p:sldId id="2373" r:id="rId31"/>
    <p:sldId id="2384" r:id="rId32"/>
    <p:sldId id="2385" r:id="rId33"/>
    <p:sldId id="2386" r:id="rId34"/>
    <p:sldId id="2387" r:id="rId35"/>
    <p:sldId id="2388" r:id="rId36"/>
    <p:sldId id="2389" r:id="rId37"/>
    <p:sldId id="2390" r:id="rId38"/>
    <p:sldId id="2391" r:id="rId39"/>
    <p:sldId id="1877" r:id="rId40"/>
    <p:sldId id="1874" r:id="rId41"/>
    <p:sldId id="271" r:id="rId42"/>
    <p:sldId id="2392" r:id="rId43"/>
    <p:sldId id="2394" r:id="rId44"/>
    <p:sldId id="2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A0B4A14-7F6D-4728-80C5-61C7FF281B6F}">
          <p14:sldIdLst>
            <p14:sldId id="256"/>
            <p14:sldId id="257"/>
            <p14:sldId id="300"/>
            <p14:sldId id="1873"/>
            <p14:sldId id="1876"/>
            <p14:sldId id="1868"/>
            <p14:sldId id="1877"/>
            <p14:sldId id="1834"/>
            <p14:sldId id="1879"/>
            <p14:sldId id="301"/>
            <p14:sldId id="271"/>
            <p14:sldId id="1874"/>
            <p14:sldId id="1875"/>
            <p14:sldId id="1880"/>
            <p14:sldId id="1869"/>
            <p14:sldId id="1589"/>
            <p14:sldId id="1593"/>
            <p14:sldId id="2355"/>
            <p14:sldId id="1881"/>
            <p14:sldId id="1882"/>
            <p14:sldId id="1604"/>
            <p14:sldId id="1883"/>
            <p14:sldId id="2354"/>
            <p14:sldId id="1884"/>
            <p14:sldId id="2346"/>
            <p14:sldId id="1885"/>
            <p14:sldId id="2350"/>
            <p14:sldId id="2351"/>
            <p14:sldId id="2352"/>
            <p14:sldId id="1820"/>
            <p14:sldId id="263"/>
            <p14:sldId id="261"/>
            <p14:sldId id="330"/>
            <p14:sldId id="1494"/>
            <p14:sldId id="2356"/>
            <p14:sldId id="2358"/>
            <p14:sldId id="1942"/>
            <p14:sldId id="1944"/>
            <p14:sldId id="1943"/>
            <p14:sldId id="2359"/>
            <p14:sldId id="260"/>
            <p14:sldId id="1958"/>
            <p14:sldId id="1945"/>
            <p14:sldId id="1959"/>
            <p14:sldId id="1933"/>
            <p14:sldId id="289"/>
            <p14:sldId id="1934"/>
            <p14:sldId id="1946"/>
            <p14:sldId id="1936"/>
            <p14:sldId id="1940"/>
            <p14:sldId id="1938"/>
            <p14:sldId id="1937"/>
            <p14:sldId id="1941"/>
            <p14:sldId id="1960"/>
            <p14:sldId id="1935"/>
            <p14:sldId id="266"/>
            <p14:sldId id="1952"/>
            <p14:sldId id="1950"/>
            <p14:sldId id="1953"/>
            <p14:sldId id="285"/>
            <p14:sldId id="1961"/>
            <p14:sldId id="1951"/>
            <p14:sldId id="1956"/>
            <p14:sldId id="1932"/>
            <p14:sldId id="281"/>
            <p14:sldId id="282"/>
            <p14:sldId id="283"/>
            <p14:sldId id="274"/>
            <p14:sldId id="286"/>
            <p14:sldId id="287"/>
            <p14:sldId id="1955"/>
            <p14:sldId id="1957"/>
            <p14:sldId id="1844"/>
            <p14:sldId id="1845"/>
            <p14:sldId id="235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925F9-6D44-4C17-9AC2-96CEC9FCC669}" v="2683" dt="2018-09-12T18:27:09.884"/>
    <p1510:client id="{0265797A-05E1-4A84-8EFD-652B0A84C39A}" v="309" dt="2018-09-12T14:54:0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90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8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82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82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82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SLIDE – shows progression of entire .NET platform into .NET Core specific workloads. </a:t>
            </a:r>
          </a:p>
          <a:p>
            <a:endParaRPr lang="en-US"/>
          </a:p>
          <a:p>
            <a:r>
              <a:rPr lang="en-US"/>
              <a:t>.NET Core is our cross-platform, open source implementation of .NET and is perfectly suited for requirements of cloud-native, cross-platform services. We’ve made significant investments in the core performance as well as the web stack so that you can easily take advantage of cloud patterns and scale.  </a:t>
            </a:r>
          </a:p>
          <a:p>
            <a:endParaRPr lang="en-US"/>
          </a:p>
          <a:p>
            <a:r>
              <a:rPr lang="en-US"/>
              <a:t>.NET Core 3 will expand on the supported workloads to include IoT, AI and Windows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29E9FC-B671-424D-AD31-3E8C5FC948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682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154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E1954-42E9-4D15-8745-9DC5690640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154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600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252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You can build anything with .NET.  We’ve made significant investments in .NET over the years as well as unifying the ecosystem to support building literally anything.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03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8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8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7041002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45516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04261"/>
            <a:ext cx="11582400" cy="4768519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809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443963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7296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52" r:id="rId10"/>
    <p:sldLayoutId id="2147483753" r:id="rId11"/>
    <p:sldLayoutId id="2147483728" r:id="rId12"/>
    <p:sldLayoutId id="2147483726" r:id="rId13"/>
    <p:sldLayoutId id="2147483754" r:id="rId14"/>
    <p:sldLayoutId id="2147483755" r:id="rId15"/>
    <p:sldLayoutId id="2147483756" r:id="rId16"/>
    <p:sldLayoutId id="214748375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626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995" y="2138288"/>
            <a:ext cx="11888005" cy="357319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GB" sz="3600" b="1" dirty="0" smtClean="0"/>
              <a:t>pplication </a:t>
            </a:r>
            <a:r>
              <a:rPr lang="en-GB" sz="3600" b="1" dirty="0" smtClean="0"/>
              <a:t>can be hosted on multiple platforms</a:t>
            </a:r>
            <a:r>
              <a:rPr lang="en-GB" sz="3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GB" sz="36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Open-source and 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community-focused.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Side-by-Side App </a:t>
            </a: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Versioning.</a:t>
            </a: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2178" y="1246250"/>
            <a:ext cx="25353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ASP. NET Core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32911" y="1246911"/>
            <a:ext cx="25353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ASP. NET Core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6837" y="1233056"/>
            <a:ext cx="25353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ASP. NET Core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66937" y="1219203"/>
            <a:ext cx="25353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ASP. NET Core App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6687" y="3048054"/>
            <a:ext cx="2535382" cy="88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532906" y="3034201"/>
            <a:ext cx="2535382" cy="88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.NET Framework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06832" y="3020346"/>
            <a:ext cx="2535382" cy="88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866932" y="3006493"/>
            <a:ext cx="2535382" cy="88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4392" y="4890764"/>
            <a:ext cx="2535382" cy="8866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Windows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60611" y="4876911"/>
            <a:ext cx="2535382" cy="8866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Windows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79119" y="4863056"/>
            <a:ext cx="2535382" cy="8866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Linux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839219" y="4849203"/>
            <a:ext cx="2535382" cy="886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25083"/>
            <a:ext cx="12023188" cy="900322"/>
          </a:xfrm>
        </p:spPr>
        <p:txBody>
          <a:bodyPr/>
          <a:lstStyle/>
          <a:p>
            <a:r>
              <a:rPr lang="fr-FR" sz="4400" b="1" dirty="0" smtClean="0"/>
              <a:t>ASP.NET Core - </a:t>
            </a:r>
            <a:r>
              <a:rPr lang="fr-FR" sz="4400" b="1" dirty="0" err="1" smtClean="0"/>
              <a:t>Environment</a:t>
            </a:r>
            <a:r>
              <a:rPr lang="fr-FR" sz="4400" b="1" dirty="0" smtClean="0"/>
              <a:t> </a:t>
            </a:r>
            <a:r>
              <a:rPr lang="fr-FR" sz="4400" b="1" dirty="0" smtClean="0"/>
              <a:t>Setup</a:t>
            </a:r>
            <a:r>
              <a:rPr lang="en-GB" sz="4400" b="1" dirty="0" smtClean="0"/>
              <a:t>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1477107"/>
            <a:ext cx="12023188" cy="33481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.NET Core SDK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Integrated Development Environment (IDE)</a:t>
            </a:r>
          </a:p>
          <a:p>
            <a:pPr>
              <a:lnSpc>
                <a:spcPct val="150000"/>
              </a:lnSpc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2023188" cy="900322"/>
          </a:xfrm>
        </p:spPr>
        <p:txBody>
          <a:bodyPr/>
          <a:lstStyle/>
          <a:p>
            <a:r>
              <a:rPr lang="en-GB" sz="4800" dirty="0" smtClean="0">
                <a:latin typeface="Segoe UI" pitchFamily="34" charset="0"/>
                <a:ea typeface="Segoe UI" pitchFamily="34" charset="0"/>
              </a:rPr>
              <a:t>.NET Core SDK - Windows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900331"/>
            <a:ext cx="12023188" cy="133643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3218" y="715570"/>
            <a:ext cx="10025576" cy="614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2023188" cy="900322"/>
          </a:xfrm>
        </p:spPr>
        <p:txBody>
          <a:bodyPr/>
          <a:lstStyle/>
          <a:p>
            <a:r>
              <a:rPr lang="en-GB" sz="4800" dirty="0" smtClean="0">
                <a:latin typeface="Segoe UI" pitchFamily="34" charset="0"/>
                <a:ea typeface="Segoe UI" pitchFamily="34" charset="0"/>
              </a:rPr>
              <a:t>.NET Core SDK - Linux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900331"/>
            <a:ext cx="12023188" cy="133643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16" y="682786"/>
            <a:ext cx="8364122" cy="599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2023188" cy="900322"/>
          </a:xfrm>
        </p:spPr>
        <p:txBody>
          <a:bodyPr/>
          <a:lstStyle/>
          <a:p>
            <a:r>
              <a:rPr lang="en-GB" sz="4800" dirty="0" smtClean="0">
                <a:latin typeface="Segoe UI" pitchFamily="34" charset="0"/>
                <a:ea typeface="Segoe UI" pitchFamily="34" charset="0"/>
              </a:rPr>
              <a:t>.NET Core SDK - </a:t>
            </a:r>
            <a:r>
              <a:rPr lang="en-GB" sz="4800" dirty="0" err="1" smtClean="0">
                <a:latin typeface="Segoe UI" pitchFamily="34" charset="0"/>
                <a:ea typeface="Segoe UI" pitchFamily="34" charset="0"/>
              </a:rPr>
              <a:t>macOS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900331"/>
            <a:ext cx="12023188" cy="133643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23" y="643282"/>
            <a:ext cx="7943556" cy="621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endParaRPr lang="en-US" sz="44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3206" y="118559"/>
            <a:ext cx="7906044" cy="66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endParaRPr lang="en-US" sz="44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777" y="30392"/>
            <a:ext cx="7329069" cy="682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endParaRPr lang="en-US" sz="44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1565" y="0"/>
            <a:ext cx="83488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25083"/>
            <a:ext cx="12023188" cy="900322"/>
          </a:xfrm>
        </p:spPr>
        <p:txBody>
          <a:bodyPr/>
          <a:lstStyle/>
          <a:p>
            <a:r>
              <a:rPr lang="en-US" sz="4400" b="1" dirty="0" smtClean="0"/>
              <a:t>IDE - Visual Studio 2017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GB" sz="4400" b="1" dirty="0" smtClean="0"/>
              <a:t>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1167611"/>
            <a:ext cx="12023188" cy="33481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Develop, restore, build and run .NET Core application</a:t>
            </a:r>
            <a:r>
              <a:rPr lang="en-GB" sz="4000" dirty="0" smtClean="0"/>
              <a:t> </a:t>
            </a:r>
            <a:endParaRPr lang="en-GB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https://visualstudio.microsoft.com/downloads/</a:t>
            </a: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1925787"/>
            <a:ext cx="12023188" cy="1793090"/>
          </a:xfrm>
        </p:spPr>
        <p:txBody>
          <a:bodyPr/>
          <a:lstStyle/>
          <a:p>
            <a:r>
              <a:rPr lang="en-GB" sz="5000" b="1" dirty="0" smtClean="0"/>
              <a:t>Modular Web Applications with ASP.NET Core</a:t>
            </a: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063" y="3793010"/>
            <a:ext cx="9860611" cy="1165866"/>
          </a:xfrm>
        </p:spPr>
        <p:txBody>
          <a:bodyPr/>
          <a:lstStyle/>
          <a:p>
            <a:r>
              <a:rPr lang="en-US" sz="3600" b="1" dirty="0" smtClean="0"/>
              <a:t>Vignesh Mani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25083"/>
            <a:ext cx="12023188" cy="900322"/>
          </a:xfrm>
        </p:spPr>
        <p:txBody>
          <a:bodyPr/>
          <a:lstStyle/>
          <a:p>
            <a:r>
              <a:rPr lang="en-US" sz="4400" b="1" dirty="0" smtClean="0"/>
              <a:t>Command-line Interface (CLI)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GB" sz="4400" b="1" dirty="0" smtClean="0"/>
              <a:t>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1097274"/>
            <a:ext cx="12023188" cy="4923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Create, compile, build, restore and run .NET Core                            application. </a:t>
            </a:r>
            <a:endParaRPr lang="en-GB" sz="4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.NET Core SDK installation also installs command-line interface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Can verify it by opening command prompt and type </a:t>
            </a:r>
            <a:r>
              <a:rPr lang="en-GB" sz="4000" b="1" dirty="0" err="1" smtClean="0"/>
              <a:t>dotnet</a:t>
            </a:r>
            <a:endParaRPr lang="en-US" sz="3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endParaRPr lang="en-US" sz="44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06" y="633047"/>
            <a:ext cx="10675812" cy="544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775276" y="1112324"/>
          <a:ext cx="10931814" cy="516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938"/>
                <a:gridCol w="3643938"/>
                <a:gridCol w="3643938"/>
              </a:tblGrid>
              <a:tr h="103354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Version Number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Release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Development Tool </a:t>
                      </a:r>
                    </a:p>
                  </a:txBody>
                  <a:tcPr anchor="ctr"/>
                </a:tc>
              </a:tr>
              <a:tr h="1033549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2016-06-27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Visual Studio 2015, 2017 </a:t>
                      </a:r>
                    </a:p>
                  </a:txBody>
                  <a:tcPr anchor="ctr"/>
                </a:tc>
              </a:tr>
              <a:tr h="1033549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1.1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2016-11-18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Visual Studio 2015, 2017 </a:t>
                      </a:r>
                    </a:p>
                  </a:txBody>
                  <a:tcPr anchor="ctr"/>
                </a:tc>
              </a:tr>
              <a:tr h="1033549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2017-08-14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Visual Studio 2017 </a:t>
                      </a:r>
                    </a:p>
                  </a:txBody>
                  <a:tcPr anchor="ctr"/>
                </a:tc>
              </a:tr>
              <a:tr h="1033549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2.1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2018-05-30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Visual Studio 2017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xmlns="" id="{9370AB03-774F-4470-9F4E-930625ABB681}"/>
              </a:ext>
            </a:extLst>
          </p:cNvPr>
          <p:cNvSpPr txBox="1">
            <a:spLocks/>
          </p:cNvSpPr>
          <p:nvPr/>
        </p:nvSpPr>
        <p:spPr>
          <a:xfrm>
            <a:off x="718890" y="174170"/>
            <a:ext cx="11018520" cy="769259"/>
          </a:xfrm>
          <a:prstGeom prst="rect">
            <a:avLst/>
          </a:prstGeom>
        </p:spPr>
        <p:txBody>
          <a:bodyPr/>
          <a:lstStyle/>
          <a:p>
            <a:pPr lvl="0" defTabSz="914367">
              <a:lnSpc>
                <a:spcPct val="90000"/>
              </a:lnSpc>
              <a:spcBef>
                <a:spcPct val="0"/>
              </a:spcBef>
            </a:pPr>
            <a:r>
              <a:rPr lang="en-US" sz="4705" spc="-10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ASP.NET Core Version History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05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9370AB03-774F-4470-9F4E-930625ABB681}"/>
              </a:ext>
            </a:extLst>
          </p:cNvPr>
          <p:cNvSpPr txBox="1">
            <a:spLocks/>
          </p:cNvSpPr>
          <p:nvPr/>
        </p:nvSpPr>
        <p:spPr>
          <a:xfrm>
            <a:off x="486666" y="116115"/>
            <a:ext cx="11018520" cy="740230"/>
          </a:xfrm>
          <a:prstGeom prst="rect">
            <a:avLst/>
          </a:prstGeom>
        </p:spPr>
        <p:txBody>
          <a:bodyPr/>
          <a:lstStyle/>
          <a:p>
            <a:pPr lvl="0" defTabSz="914367">
              <a:lnSpc>
                <a:spcPct val="90000"/>
              </a:lnSpc>
              <a:spcBef>
                <a:spcPct val="0"/>
              </a:spcBef>
            </a:pPr>
            <a:r>
              <a:rPr lang="en-US" sz="4705" spc="-10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ASP.NET Core Vs ASP.NET </a:t>
            </a:r>
          </a:p>
          <a:p>
            <a:pPr lvl="0" defTabSz="914367">
              <a:lnSpc>
                <a:spcPct val="90000"/>
              </a:lnSpc>
              <a:spcBef>
                <a:spcPct val="0"/>
              </a:spcBef>
            </a:pPr>
            <a:r>
              <a:rPr lang="en-US" sz="4705" spc="-10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05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374066" y="974441"/>
          <a:ext cx="11526984" cy="555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2"/>
                <a:gridCol w="5763492"/>
              </a:tblGrid>
              <a:tr h="58934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ASP.NET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ASP.NET</a:t>
                      </a:r>
                    </a:p>
                  </a:txBody>
                  <a:tcPr anchor="ctr"/>
                </a:tc>
              </a:tr>
              <a:tr h="589344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Build for Windows, </a:t>
                      </a:r>
                      <a:r>
                        <a:rPr lang="en-GB" sz="2400" kern="1200" dirty="0" err="1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macOS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, or 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Build for Windows</a:t>
                      </a:r>
                    </a:p>
                  </a:txBody>
                  <a:tcPr anchor="ctr"/>
                </a:tc>
              </a:tr>
              <a:tr h="968765">
                <a:tc>
                  <a:txBody>
                    <a:bodyPr/>
                    <a:lstStyle/>
                    <a:p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Razor Pages is the recommended approach to create a Web UI as of ASP.NET Core.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 Web Forms, </a:t>
                      </a:r>
                      <a:r>
                        <a:rPr lang="en-GB" sz="240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SignalR</a:t>
                      </a:r>
                      <a:r>
                        <a:rPr lang="en-GB" sz="2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, MVC, Web API, </a:t>
                      </a:r>
                      <a:r>
                        <a:rPr lang="en-GB" sz="2400" dirty="0" err="1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WebHooks</a:t>
                      </a:r>
                      <a:r>
                        <a:rPr lang="en-GB" sz="24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, or Web Pages</a:t>
                      </a:r>
                      <a:endParaRPr lang="en-GB" sz="2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589344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Multiple versions per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One version per machine</a:t>
                      </a:r>
                    </a:p>
                  </a:txBody>
                  <a:tcPr anchor="ctr"/>
                </a:tc>
              </a:tr>
              <a:tr h="1017225">
                <a:tc>
                  <a:txBody>
                    <a:bodyPr/>
                    <a:lstStyle/>
                    <a:p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Develop with Visual Studio, Visual Studio for Mac, or Visual Studio Code using C# or F#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Develop with Visual Studio using C#, VB, or F#</a:t>
                      </a:r>
                    </a:p>
                  </a:txBody>
                  <a:tcPr anchor="ctr"/>
                </a:tc>
              </a:tr>
              <a:tr h="589344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Higher performance than ASP.NET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Good performance</a:t>
                      </a:r>
                    </a:p>
                  </a:txBody>
                  <a:tcPr anchor="ctr"/>
                </a:tc>
              </a:tr>
              <a:tr h="589344">
                <a:tc>
                  <a:txBody>
                    <a:bodyPr/>
                    <a:lstStyle/>
                    <a:p>
                      <a:r>
                        <a:rPr lang="en-GB" sz="2400" kern="1200" dirty="0" smtClean="0">
                          <a:solidFill>
                            <a:schemeClr val="dk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Choose .NET Framework or .NET Core runtime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Use .NET Framework runtime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pic>
        <p:nvPicPr>
          <p:cNvPr id="16" name="Content Placeholder 3" descr="AspNetCoreTod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298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2023188" cy="900322"/>
          </a:xfrm>
        </p:spPr>
        <p:txBody>
          <a:bodyPr/>
          <a:lstStyle/>
          <a:p>
            <a:r>
              <a:rPr lang="en-GB" sz="5000" b="1" dirty="0" smtClean="0"/>
              <a:t>                      .NET Standard </a:t>
            </a:r>
            <a:br>
              <a:rPr lang="en-GB" sz="5000" b="1" dirty="0" smtClean="0"/>
            </a:br>
            <a:r>
              <a:rPr lang="en-GB" sz="5000" b="1" dirty="0" smtClean="0"/>
              <a:t>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1033967"/>
            <a:ext cx="12023188" cy="51628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Shared API also called .NET Standard.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Formal specification of .NET APIs.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It is available on all .NET implementations.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Defines uniform set of BCL APIs for all .NET implementations to implement, independent of workload.</a:t>
            </a: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995" y="2377439"/>
            <a:ext cx="11888005" cy="357319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3600" b="1" dirty="0" smtClean="0"/>
              <a:t>Enables developers to produce portable libraries that are usable across .NET implementations, using this same set of APIs.</a:t>
            </a:r>
            <a:endParaRPr lang="en-US" sz="36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A59CCAF3-D916-40E9-9076-09DC5F61C3F4}"/>
              </a:ext>
            </a:extLst>
          </p:cNvPr>
          <p:cNvSpPr/>
          <p:nvPr/>
        </p:nvSpPr>
        <p:spPr>
          <a:xfrm>
            <a:off x="592516" y="384444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45C7ED1A-6941-4155-ADD9-06D71EDCBC71}"/>
              </a:ext>
            </a:extLst>
          </p:cNvPr>
          <p:cNvSpPr/>
          <p:nvPr/>
        </p:nvSpPr>
        <p:spPr>
          <a:xfrm>
            <a:off x="535611" y="3848299"/>
            <a:ext cx="8679822" cy="35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0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.NET CORE 3</a:t>
            </a:r>
          </a:p>
        </p:txBody>
      </p:sp>
      <p:pic>
        <p:nvPicPr>
          <p:cNvPr id="5" name="Content Placeholder 4" descr="dot-net-core-dot-net-framework-shared-api-1258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4129" y="663168"/>
            <a:ext cx="9753600" cy="54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63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Step 1</a:t>
            </a:r>
            <a:endParaRPr lang="en-US" sz="4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334" y="678618"/>
            <a:ext cx="10213144" cy="617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Step 2</a:t>
            </a:r>
            <a:endParaRPr lang="en-US" sz="44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369" y="614822"/>
            <a:ext cx="9608235" cy="620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3188" cy="942535"/>
          </a:xfrm>
        </p:spPr>
        <p:txBody>
          <a:bodyPr/>
          <a:lstStyle/>
          <a:p>
            <a:r>
              <a:rPr lang="en-US" sz="5000" b="1" dirty="0" smtClean="0"/>
              <a:t>                              Agenda</a:t>
            </a: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64" y="1631848"/>
            <a:ext cx="9860611" cy="37349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Introduction of ASP.NET 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 Core Benefits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 Core - 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Environment 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Setup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Command-line Interface (CLI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Step 3</a:t>
            </a:r>
            <a:endParaRPr lang="en-US" sz="44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04" y="935502"/>
            <a:ext cx="11917680" cy="501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Step 4</a:t>
            </a:r>
            <a:endParaRPr lang="en-US" sz="44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9015" y="119184"/>
            <a:ext cx="5617699" cy="655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339754" cy="673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82400" cy="889000"/>
          </a:xfrm>
        </p:spPr>
        <p:txBody>
          <a:bodyPr>
            <a:normAutofit/>
          </a:bodyPr>
          <a:lstStyle/>
          <a:p>
            <a:endParaRPr lang="en-US" sz="44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751210" cy="60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024018" cy="649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1851028" cy="575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.NET Core 2.1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2272016"/>
            <a:ext cx="3925862" cy="2906323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dirty="0">
                <a:latin typeface="+mn-lt"/>
              </a:rPr>
              <a:t>Global Tools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dirty="0">
                <a:latin typeface="+mn-lt"/>
              </a:rPr>
              <a:t>Span&lt;T&gt;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dirty="0">
                <a:latin typeface="+mn-lt"/>
              </a:rPr>
              <a:t>Sockets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dirty="0" err="1">
                <a:latin typeface="+mn-lt"/>
              </a:rPr>
              <a:t>HttpClient</a:t>
            </a:r>
            <a:r>
              <a:rPr lang="en-US" sz="2000" dirty="0">
                <a:latin typeface="+mn-lt"/>
              </a:rPr>
              <a:t> Performance</a:t>
            </a:r>
          </a:p>
          <a:p>
            <a:pPr>
              <a:buFont typeface="Segoe UI" panose="020B0502040204020203" pitchFamily="34" charset="0"/>
              <a:buChar char="∙"/>
            </a:pPr>
            <a:r>
              <a:rPr lang="en-US" sz="2000" dirty="0">
                <a:latin typeface="+mn-lt"/>
              </a:rPr>
              <a:t>Windows Compatibility Pack</a:t>
            </a: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346394" y="2266251"/>
            <a:ext cx="3727735" cy="289310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Lazy Loading</a:t>
            </a:r>
          </a:p>
          <a:p>
            <a:pPr lvl="1"/>
            <a:r>
              <a:rPr lang="en-US"/>
              <a:t>Value conversions</a:t>
            </a:r>
          </a:p>
          <a:p>
            <a:pPr lvl="1"/>
            <a:r>
              <a:rPr lang="en-US"/>
              <a:t>Query types</a:t>
            </a:r>
          </a:p>
          <a:p>
            <a:pPr lvl="1"/>
            <a:r>
              <a:rPr lang="en-US"/>
              <a:t>Data seeding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277853" y="2285239"/>
            <a:ext cx="3710522" cy="289310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HTTPS</a:t>
            </a:r>
          </a:p>
          <a:p>
            <a:pPr lvl="1"/>
            <a:r>
              <a:rPr lang="en-US"/>
              <a:t>Razor UI as a library</a:t>
            </a:r>
          </a:p>
          <a:p>
            <a:pPr lvl="1"/>
            <a:r>
              <a:rPr lang="en-US" err="1"/>
              <a:t>HttpClientFactory</a:t>
            </a:r>
            <a:endParaRPr lang="en-US"/>
          </a:p>
          <a:p>
            <a:pPr lvl="1"/>
            <a:r>
              <a:rPr lang="en-US"/>
              <a:t>ASP.NET Core </a:t>
            </a:r>
            <a:r>
              <a:rPr lang="en-US" err="1"/>
              <a:t>SignalR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9BFD902-68A5-448B-BD1C-C4449C8D6F6F}"/>
              </a:ext>
            </a:extLst>
          </p:cNvPr>
          <p:cNvSpPr/>
          <p:nvPr/>
        </p:nvSpPr>
        <p:spPr bwMode="auto">
          <a:xfrm>
            <a:off x="4346394" y="2272173"/>
            <a:ext cx="3727735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AC8920-E924-47AF-AE4F-6B9E14C8FC4B}"/>
              </a:ext>
            </a:extLst>
          </p:cNvPr>
          <p:cNvSpPr/>
          <p:nvPr/>
        </p:nvSpPr>
        <p:spPr bwMode="auto">
          <a:xfrm>
            <a:off x="8281660" y="2271073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C3FD744-BD48-40DC-8805-417D4667E553}"/>
              </a:ext>
            </a:extLst>
          </p:cNvPr>
          <p:cNvSpPr/>
          <p:nvPr/>
        </p:nvSpPr>
        <p:spPr bwMode="auto">
          <a:xfrm>
            <a:off x="222324" y="2271073"/>
            <a:ext cx="3922193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xmlns="" val="1383814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0AB03-774F-4470-9F4E-930625A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.NET Core 2.2 Major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A550C5-E8D9-4749-91EC-5DF6703C9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655" y="1678254"/>
            <a:ext cx="3727735" cy="1856727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2000">
                <a:latin typeface="+mn-lt"/>
              </a:rPr>
              <a:t>Multi-tier JIT compilation </a:t>
            </a:r>
          </a:p>
          <a:p>
            <a:r>
              <a:rPr lang="en-US" sz="2000">
                <a:latin typeface="+mn-lt"/>
              </a:rPr>
              <a:t>SQL Connection token auth</a:t>
            </a:r>
          </a:p>
          <a:p>
            <a:endParaRPr lang="en-US" sz="16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5EE632B5-EC5D-4950-B1EA-B45AEE490FC2}"/>
              </a:ext>
            </a:extLst>
          </p:cNvPr>
          <p:cNvSpPr txBox="1">
            <a:spLocks/>
          </p:cNvSpPr>
          <p:nvPr/>
        </p:nvSpPr>
        <p:spPr>
          <a:xfrm>
            <a:off x="4110091" y="1672489"/>
            <a:ext cx="3762162" cy="34347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/>
            <a:endParaRPr lang="en-US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Cosmos DB provider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Spatial extensions for SQL Server and SQLite providers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Reverse engineering of database views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Collections of owned entities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Query tagging</a:t>
            </a:r>
            <a:r>
              <a:rPr lang="en-US" sz="2000">
                <a:highlight>
                  <a:srgbClr val="FFFF00"/>
                </a:highlight>
                <a:latin typeface="+mn-lt"/>
              </a:rPr>
              <a:t> </a:t>
            </a:r>
          </a:p>
          <a:p>
            <a:pPr lvl="0"/>
            <a:endParaRPr lang="en-US" sz="20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7585CAE-F761-43FA-9D57-F581FC8CE541}"/>
              </a:ext>
            </a:extLst>
          </p:cNvPr>
          <p:cNvSpPr txBox="1">
            <a:spLocks/>
          </p:cNvSpPr>
          <p:nvPr/>
        </p:nvSpPr>
        <p:spPr>
          <a:xfrm>
            <a:off x="8028476" y="1691477"/>
            <a:ext cx="3710522" cy="421038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  <a:p>
            <a:pPr lvl="1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Template updates: Bootstrap 4, Angular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Web API improvements, including API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HTTP/2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IIS in-process hosting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Health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Endpoint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err="1"/>
              <a:t>SignalR</a:t>
            </a:r>
            <a:r>
              <a:rPr lang="en-US" sz="2000"/>
              <a:t> Java client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9BFD902-68A5-448B-BD1C-C4449C8D6F6F}"/>
              </a:ext>
            </a:extLst>
          </p:cNvPr>
          <p:cNvSpPr/>
          <p:nvPr/>
        </p:nvSpPr>
        <p:spPr bwMode="auto">
          <a:xfrm>
            <a:off x="4110089" y="1678411"/>
            <a:ext cx="3762163" cy="55399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EF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AC8920-E924-47AF-AE4F-6B9E14C8FC4B}"/>
              </a:ext>
            </a:extLst>
          </p:cNvPr>
          <p:cNvSpPr/>
          <p:nvPr/>
        </p:nvSpPr>
        <p:spPr bwMode="auto">
          <a:xfrm>
            <a:off x="8032283" y="1677311"/>
            <a:ext cx="3706715" cy="55399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C3FD744-BD48-40DC-8805-417D4667E553}"/>
              </a:ext>
            </a:extLst>
          </p:cNvPr>
          <p:cNvSpPr/>
          <p:nvPr/>
        </p:nvSpPr>
        <p:spPr bwMode="auto">
          <a:xfrm>
            <a:off x="222324" y="1677311"/>
            <a:ext cx="3727735" cy="5539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xmlns="" val="2453138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B574475-E06B-447B-AF23-42665DD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>
                <a:latin typeface="+mj-lt"/>
              </a:rPr>
              <a:t>.NET Core 2.2 Themes</a:t>
            </a:r>
          </a:p>
        </p:txBody>
      </p:sp>
      <p:sp>
        <p:nvSpPr>
          <p:cNvPr id="5" name="globe_2">
            <a:extLst>
              <a:ext uri="{FF2B5EF4-FFF2-40B4-BE49-F238E27FC236}">
                <a16:creationId xmlns:a16="http://schemas.microsoft.com/office/drawing/2014/main" xmlns="" id="{B9170A96-0F48-41B6-8B52-6FC1F54244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47553" y="2274273"/>
            <a:ext cx="934877" cy="934877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" name="cloud_2">
            <a:extLst>
              <a:ext uri="{FF2B5EF4-FFF2-40B4-BE49-F238E27FC236}">
                <a16:creationId xmlns:a16="http://schemas.microsoft.com/office/drawing/2014/main" xmlns="" id="{A61DC775-A513-4EEC-865B-64B7A624CF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8217" y="2274273"/>
            <a:ext cx="1546233" cy="892294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Rocket">
            <a:extLst>
              <a:ext uri="{FF2B5EF4-FFF2-40B4-BE49-F238E27FC236}">
                <a16:creationId xmlns:a16="http://schemas.microsoft.com/office/drawing/2014/main" xmlns="" id="{6FB95E7F-21B8-4E54-B63B-A60F79FEC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47085" y="2201816"/>
            <a:ext cx="1055818" cy="10372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28395D-E673-4604-A342-0E524C9D6968}"/>
              </a:ext>
            </a:extLst>
          </p:cNvPr>
          <p:cNvSpPr/>
          <p:nvPr/>
        </p:nvSpPr>
        <p:spPr>
          <a:xfrm>
            <a:off x="950021" y="3691546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Improved Web API Development</a:t>
            </a:r>
            <a:endParaRPr lang="en-US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9A893E-6C4E-401A-BD11-8ACF8B5698F0}"/>
              </a:ext>
            </a:extLst>
          </p:cNvPr>
          <p:cNvSpPr/>
          <p:nvPr/>
        </p:nvSpPr>
        <p:spPr>
          <a:xfrm>
            <a:off x="4736363" y="3676864"/>
            <a:ext cx="2929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Microservices and Azure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375FD2-2E0F-4489-9DE9-A411D5DFC46E}"/>
              </a:ext>
            </a:extLst>
          </p:cNvPr>
          <p:cNvSpPr/>
          <p:nvPr/>
        </p:nvSpPr>
        <p:spPr>
          <a:xfrm>
            <a:off x="8510024" y="3685520"/>
            <a:ext cx="2929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cs typeface="Segoe UI Semilight" panose="020B0402040204020203" pitchFamily="34" charset="0"/>
              </a:rPr>
              <a:t>Continued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536674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90286"/>
            <a:ext cx="11582400" cy="889000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                                       </a:t>
            </a:r>
            <a:r>
              <a:rPr lang="en-GB" sz="5300" b="1" dirty="0" smtClean="0"/>
              <a:t>Contact</a:t>
            </a:r>
            <a:r>
              <a:rPr lang="en-GB" sz="4400" b="1" dirty="0" smtClean="0"/>
              <a:t> </a:t>
            </a:r>
            <a:r>
              <a:rPr lang="en-GB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GB" sz="4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44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49824" y="1411942"/>
            <a:ext cx="8417858" cy="4343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9218" y="1750423"/>
            <a:ext cx="10515600" cy="4351337"/>
          </a:xfrm>
          <a:prstGeom prst="rect">
            <a:avLst/>
          </a:prstGeom>
        </p:spPr>
        <p:txBody>
          <a:bodyPr/>
          <a:lstStyle/>
          <a:p>
            <a:pPr marL="336145" marR="0" lvl="0" indent="-336145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+91 9788004734</a:t>
            </a:r>
          </a:p>
          <a:p>
            <a:pPr marL="336145" marR="0" lvl="0" indent="-336145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mcavickymas@gmail.com 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6145" marR="0" lvl="0" indent="-336145" algn="l" defTabSz="914367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@mcavickymas</a:t>
            </a:r>
          </a:p>
          <a:p>
            <a:pPr marL="336145" marR="0" lvl="0" indent="-336145" algn="l" defTabSz="914367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Image result for icon for mai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4870" y="3133165"/>
            <a:ext cx="753036" cy="77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elated imag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8695" y="1815352"/>
            <a:ext cx="1325656" cy="115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 result for twitter ico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5211" y="4316505"/>
            <a:ext cx="658908" cy="61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53" y="1195750"/>
            <a:ext cx="9860611" cy="37349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Command-line </a:t>
            </a: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Interface (CLI)</a:t>
            </a: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 Core Version History.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 Core Vs ASP.NET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.NET Core Vs .NET Framework.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.NET Standard.</a:t>
            </a: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3995" y="2377439"/>
            <a:ext cx="11888005" cy="357319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3600" b="1" dirty="0" smtClean="0"/>
              <a:t>                               </a:t>
            </a:r>
            <a:r>
              <a:rPr lang="en-GB" sz="6000" b="1" dirty="0" smtClean="0"/>
              <a:t>Thank You</a:t>
            </a:r>
            <a:endParaRPr lang="en-US" sz="6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7165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450176"/>
            <a:ext cx="12023188" cy="900322"/>
          </a:xfrm>
        </p:spPr>
        <p:txBody>
          <a:bodyPr/>
          <a:lstStyle/>
          <a:p>
            <a:r>
              <a:rPr lang="en-GB" sz="5000" b="1" dirty="0" smtClean="0"/>
              <a:t>             Introduction of ASP.NET Core </a:t>
            </a: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063" y="1399729"/>
            <a:ext cx="9860611" cy="51628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Cross-platform framework.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Open-Source framework.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High-performance</a:t>
            </a: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Building modern, Cloud-based</a:t>
            </a: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Windows, </a:t>
            </a:r>
            <a:r>
              <a:rPr lang="en-US" sz="3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macOS</a:t>
            </a:r>
            <a:r>
              <a:rPr lang="en-US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or Linux.</a:t>
            </a: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217" y="3324508"/>
            <a:ext cx="11276838" cy="128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708" y="3328416"/>
            <a:ext cx="11276838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575" y="3328416"/>
            <a:ext cx="11276838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066" y="3328416"/>
            <a:ext cx="11276838" cy="128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575" y="3326907"/>
            <a:ext cx="11276838" cy="1280160"/>
          </a:xfrm>
          <a:prstGeom prst="rect">
            <a:avLst/>
          </a:prstGeom>
        </p:spPr>
      </p:pic>
      <p:grpSp>
        <p:nvGrpSpPr>
          <p:cNvPr id="3" name="Group 30"/>
          <p:cNvGrpSpPr/>
          <p:nvPr/>
        </p:nvGrpSpPr>
        <p:grpSpPr>
          <a:xfrm>
            <a:off x="275840" y="1899137"/>
            <a:ext cx="1664677" cy="1664677"/>
            <a:chOff x="337625" y="1899137"/>
            <a:chExt cx="1664677" cy="1664677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3762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9269" y="1990251"/>
              <a:ext cx="1037844" cy="1062990"/>
            </a:xfrm>
            <a:prstGeom prst="rect">
              <a:avLst/>
            </a:prstGeom>
            <a:grpFill/>
          </p:spPr>
        </p:pic>
        <p:sp>
          <p:nvSpPr>
            <p:cNvPr id="17" name="TextBox 16"/>
            <p:cNvSpPr txBox="1"/>
            <p:nvPr/>
          </p:nvSpPr>
          <p:spPr>
            <a:xfrm>
              <a:off x="344033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DESKTOP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937523" y="1899137"/>
            <a:ext cx="1666889" cy="1664677"/>
            <a:chOff x="1999308" y="1899137"/>
            <a:chExt cx="1666889" cy="1664677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001520" y="1899137"/>
              <a:ext cx="1664677" cy="1664677"/>
            </a:xfrm>
            <a:prstGeom prst="rect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41452" y="1981200"/>
              <a:ext cx="969264" cy="10629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99308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592799" y="1899137"/>
            <a:ext cx="1675508" cy="1664677"/>
            <a:chOff x="3654584" y="1899137"/>
            <a:chExt cx="1675508" cy="16646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665415" y="1899137"/>
              <a:ext cx="1664677" cy="1664677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994590" y="1990253"/>
              <a:ext cx="1003554" cy="10629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54584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CLOUD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267525" y="1899137"/>
            <a:ext cx="1664677" cy="1664677"/>
            <a:chOff x="5329310" y="1899137"/>
            <a:chExt cx="1664677" cy="1664677"/>
          </a:xfrm>
          <a:solidFill>
            <a:srgbClr val="9B4F96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5329310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2828" y="1990253"/>
              <a:ext cx="688086" cy="1062990"/>
            </a:xfrm>
            <a:prstGeom prst="rect">
              <a:avLst/>
            </a:prstGeom>
            <a:grpFill/>
          </p:spPr>
        </p:pic>
        <p:sp>
          <p:nvSpPr>
            <p:cNvPr id="20" name="TextBox 19"/>
            <p:cNvSpPr txBox="1"/>
            <p:nvPr/>
          </p:nvSpPr>
          <p:spPr>
            <a:xfrm>
              <a:off x="5355169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MOBILE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931420" y="1899137"/>
            <a:ext cx="1664677" cy="1664677"/>
            <a:chOff x="6993205" y="1899137"/>
            <a:chExt cx="1664677" cy="1664677"/>
          </a:xfrm>
          <a:solidFill>
            <a:srgbClr val="BAD80A"/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6993205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1804" y="1990253"/>
              <a:ext cx="969264" cy="1062990"/>
            </a:xfrm>
            <a:prstGeom prst="rect">
              <a:avLst/>
            </a:prstGeom>
            <a:grpFill/>
          </p:spPr>
        </p:pic>
        <p:sp>
          <p:nvSpPr>
            <p:cNvPr id="21" name="TextBox 20"/>
            <p:cNvSpPr txBox="1"/>
            <p:nvPr/>
          </p:nvSpPr>
          <p:spPr>
            <a:xfrm>
              <a:off x="7010445" y="3143061"/>
              <a:ext cx="1620528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GAMING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558627" y="1899137"/>
            <a:ext cx="1701365" cy="1664677"/>
            <a:chOff x="8620412" y="1899137"/>
            <a:chExt cx="1701365" cy="166467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657100" y="1899137"/>
              <a:ext cx="1664677" cy="1664677"/>
            </a:xfrm>
            <a:prstGeom prst="rect">
              <a:avLst/>
            </a:prstGeom>
            <a:solidFill>
              <a:srgbClr val="00829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06689" y="1981200"/>
              <a:ext cx="907542" cy="106299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20412" y="3143061"/>
              <a:ext cx="1665837" cy="180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IoT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59212" y="1899137"/>
            <a:ext cx="1664677" cy="1664677"/>
            <a:chOff x="10320997" y="1899137"/>
            <a:chExt cx="1664677" cy="1664677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10320997" y="1899137"/>
              <a:ext cx="1664677" cy="166467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650773" y="1981200"/>
              <a:ext cx="934974" cy="1062990"/>
            </a:xfrm>
            <a:prstGeom prst="rect">
              <a:avLst/>
            </a:prstGeom>
            <a:grpFill/>
          </p:spPr>
        </p:pic>
        <p:sp>
          <p:nvSpPr>
            <p:cNvPr id="23" name="TextBox 22"/>
            <p:cNvSpPr txBox="1"/>
            <p:nvPr/>
          </p:nvSpPr>
          <p:spPr>
            <a:xfrm>
              <a:off x="10356525" y="3143061"/>
              <a:ext cx="1585000" cy="180049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+mn-cs"/>
                </a:rPr>
                <a:t>AI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77658" y="4261754"/>
            <a:ext cx="1664208" cy="1664208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  <a:endParaRPr kumimoji="0" lang="en-US" sz="533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19AFE05D-9736-471E-B5D2-207940914560}"/>
              </a:ext>
            </a:extLst>
          </p:cNvPr>
          <p:cNvSpPr txBox="1">
            <a:spLocks/>
          </p:cNvSpPr>
          <p:nvPr/>
        </p:nvSpPr>
        <p:spPr>
          <a:xfrm>
            <a:off x="0" y="133676"/>
            <a:ext cx="12192000" cy="1097205"/>
          </a:xfrm>
          <a:prstGeom prst="rect">
            <a:avLst/>
          </a:prstGeom>
        </p:spPr>
        <p:txBody>
          <a:bodyPr lIns="146095" tIns="9131" rIns="146095" bIns="9131" anchor="b" anchorCtr="0"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6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30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33" b="1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Your platform for building </a:t>
            </a:r>
            <a:r>
              <a:rPr kumimoji="0" lang="en-US" sz="5333" b="1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" pitchFamily="34" charset="0"/>
              </a:rPr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xmlns="" val="67863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7724" y="1477121"/>
            <a:ext cx="11470663" cy="575368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It was initially launched as ASP.NET 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It was renamed to ASP.NET Core.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ASP.NET MVC and ASP.NET Web API into a single. </a:t>
            </a: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Run on .NET Core and traditional .NET framework</a:t>
            </a:r>
            <a:endParaRPr lang="en-US" sz="3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92439E-C21C-4B85-82D2-E9B81030B7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58775"/>
            <a:ext cx="11582400" cy="889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.NET Growth Continues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9DB410-5957-48FF-9421-F327373A4DCA}"/>
              </a:ext>
            </a:extLst>
          </p:cNvPr>
          <p:cNvSpPr/>
          <p:nvPr/>
        </p:nvSpPr>
        <p:spPr bwMode="auto">
          <a:xfrm>
            <a:off x="1662545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Visual Studio</a:t>
            </a:r>
            <a:endParaRPr lang="en-US" sz="2400" b="1" dirty="0"/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+1 million </a:t>
            </a:r>
            <a:r>
              <a:rPr lang="en-US" sz="2400" dirty="0">
                <a:solidFill>
                  <a:schemeClr val="tx1"/>
                </a:solidFill>
              </a:rPr>
              <a:t>new monthly active .NET developers in last year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A6A719B-2204-47E7-ADA3-9890E952D276}"/>
              </a:ext>
            </a:extLst>
          </p:cNvPr>
          <p:cNvSpPr/>
          <p:nvPr/>
        </p:nvSpPr>
        <p:spPr bwMode="auto">
          <a:xfrm>
            <a:off x="6291943" y="2131621"/>
            <a:ext cx="3871356" cy="2606634"/>
          </a:xfrm>
          <a:prstGeom prst="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.NET Core</a:t>
            </a:r>
            <a:endParaRPr lang="en-US" sz="2400" b="1" dirty="0"/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Over half a million </a:t>
            </a:r>
            <a:r>
              <a:rPr lang="en-US" sz="2400" dirty="0">
                <a:solidFill>
                  <a:schemeClr val="tx1"/>
                </a:solidFill>
              </a:rPr>
              <a:t>.NET Core 2.0 developers</a:t>
            </a:r>
          </a:p>
        </p:txBody>
      </p:sp>
    </p:spTree>
    <p:extLst>
      <p:ext uri="{BB962C8B-B14F-4D97-AF65-F5344CB8AC3E}">
        <p14:creationId xmlns:p14="http://schemas.microsoft.com/office/powerpoint/2010/main" xmlns="" val="3180196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0"/>
            <a:ext cx="12023188" cy="900322"/>
          </a:xfrm>
        </p:spPr>
        <p:txBody>
          <a:bodyPr/>
          <a:lstStyle/>
          <a:p>
            <a:r>
              <a:rPr lang="en-GB" sz="5000" b="1" dirty="0" smtClean="0"/>
              <a:t>                       ASP.NET Core Benefits </a:t>
            </a:r>
            <a: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r>
              <a:rPr lang="en-US" sz="4800" b="1" dirty="0" smtClean="0">
                <a:solidFill>
                  <a:schemeClr val="accent1"/>
                </a:solidFill>
              </a:rPr>
              <a:t/>
            </a:r>
            <a:br>
              <a:rPr lang="en-US" sz="4800" b="1" dirty="0" smtClean="0">
                <a:solidFill>
                  <a:schemeClr val="accent1"/>
                </a:solidFill>
              </a:rPr>
            </a:br>
            <a:r>
              <a:rPr lang="en-GB" sz="5000" b="1" dirty="0" smtClean="0"/>
              <a:t> </a:t>
            </a:r>
            <a: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</a:rPr>
            </a:br>
            <a:endParaRPr lang="en-US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812" y="991764"/>
            <a:ext cx="12023188" cy="51628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/>
              <a:t>Supports </a:t>
            </a:r>
            <a:r>
              <a:rPr lang="en-US" sz="4000" b="1" dirty="0" smtClean="0"/>
              <a:t>Multiple Platforms</a:t>
            </a:r>
            <a:r>
              <a:rPr lang="en-GB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GB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No </a:t>
            </a:r>
            <a:r>
              <a:rPr lang="en-GB" sz="4000" b="1" dirty="0" smtClean="0"/>
              <a:t>longer depends on </a:t>
            </a:r>
            <a:r>
              <a:rPr lang="en-GB" sz="4000" b="1" dirty="0" err="1" smtClean="0"/>
              <a:t>System.Web.dll</a:t>
            </a:r>
            <a:r>
              <a:rPr lang="en-GB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GB" sz="4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Built-in </a:t>
            </a:r>
            <a:r>
              <a:rPr lang="en-GB" sz="4000" b="1" dirty="0" err="1" smtClean="0"/>
              <a:t>IoC</a:t>
            </a:r>
            <a:r>
              <a:rPr lang="en-GB" sz="4000" b="1" dirty="0" smtClean="0"/>
              <a:t> </a:t>
            </a:r>
            <a:r>
              <a:rPr lang="en-GB" sz="4000" b="1" dirty="0" smtClean="0"/>
              <a:t>container for automatic dependency </a:t>
            </a:r>
            <a:r>
              <a:rPr lang="en-GB" sz="4000" b="1" dirty="0" smtClean="0"/>
              <a:t>injection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4000" b="1" dirty="0" smtClean="0"/>
              <a:t>Integration with Modern UI Frameworks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4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3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36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50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11245976-3b4d-4794-a754-317688483df2"/>
    <ds:schemaRef ds:uri="569b343d-e775-480b-9b2b-6a6986deb9b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11245976-3b4d-4794-a754-317688483df2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1210</Words>
  <Application>Microsoft Office PowerPoint</Application>
  <PresentationFormat>Custom</PresentationFormat>
  <Paragraphs>256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Dotnet_Template</vt:lpstr>
      <vt:lpstr>Slide 1</vt:lpstr>
      <vt:lpstr>Modular Web Applications with ASP.NET Core</vt:lpstr>
      <vt:lpstr>                              Agenda  </vt:lpstr>
      <vt:lpstr>Slide 4</vt:lpstr>
      <vt:lpstr>             Introduction of ASP.NET Core    </vt:lpstr>
      <vt:lpstr>Slide 6</vt:lpstr>
      <vt:lpstr>Slide 7</vt:lpstr>
      <vt:lpstr>.NET Growth Continues</vt:lpstr>
      <vt:lpstr>                       ASP.NET Core Benefits     </vt:lpstr>
      <vt:lpstr>Slide 10</vt:lpstr>
      <vt:lpstr>Slide 11</vt:lpstr>
      <vt:lpstr>ASP.NET Core - Environment Setup     </vt:lpstr>
      <vt:lpstr>.NET Core SDK - Windows     </vt:lpstr>
      <vt:lpstr>.NET Core SDK - Linux     </vt:lpstr>
      <vt:lpstr>.NET Core SDK - macOS    </vt:lpstr>
      <vt:lpstr>Slide 16</vt:lpstr>
      <vt:lpstr>Slide 17</vt:lpstr>
      <vt:lpstr>Slide 18</vt:lpstr>
      <vt:lpstr>IDE - Visual Studio 2017       </vt:lpstr>
      <vt:lpstr>Command-line Interface (CLI)       </vt:lpstr>
      <vt:lpstr>Slide 21</vt:lpstr>
      <vt:lpstr>Slide 22</vt:lpstr>
      <vt:lpstr>Slide 23</vt:lpstr>
      <vt:lpstr>Slide 24</vt:lpstr>
      <vt:lpstr>                      .NET Standard       </vt:lpstr>
      <vt:lpstr>Slide 26</vt:lpstr>
      <vt:lpstr>Slide 27</vt:lpstr>
      <vt:lpstr>Step 1</vt:lpstr>
      <vt:lpstr>Step 2</vt:lpstr>
      <vt:lpstr>Step 3</vt:lpstr>
      <vt:lpstr>Step 4</vt:lpstr>
      <vt:lpstr>Slide 32</vt:lpstr>
      <vt:lpstr>Slide 33</vt:lpstr>
      <vt:lpstr>Slide 34</vt:lpstr>
      <vt:lpstr>Slide 35</vt:lpstr>
      <vt:lpstr>.NET Core 2.1 Major Features</vt:lpstr>
      <vt:lpstr>.NET Core 2.2 Major Features</vt:lpstr>
      <vt:lpstr>.NET Core 2.2 Themes</vt:lpstr>
      <vt:lpstr>                                       Contact  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Vignesh</cp:lastModifiedBy>
  <cp:revision>56</cp:revision>
  <dcterms:modified xsi:type="dcterms:W3CDTF">2018-09-21T18:53:27Z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