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Roboto"/>
      <p:regular r:id="rId29"/>
      <p:bold r:id="rId30"/>
      <p:italic r:id="rId31"/>
      <p:boldItalic r:id="rId32"/>
    </p:embeddedFont>
    <p:embeddedFont>
      <p:font typeface="Roboto Mono"/>
      <p:regular r:id="rId33"/>
      <p:bold r:id="rId34"/>
      <p:italic r:id="rId35"/>
      <p:boldItalic r:id="rId36"/>
    </p:embeddedFont>
    <p:embeddedFont>
      <p:font typeface="Alfa Slab On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37" Type="http://schemas.openxmlformats.org/officeDocument/2006/relationships/font" Target="fonts/AlfaSlabOne-regular.fntdata"/><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668a88948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668a88948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668a8894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668a8894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668a8894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668a8894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668a88948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668a88948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668a88948_1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668a88948_1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668a88948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668a88948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668a88948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668a88948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668a88948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668a88948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668a8894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668a8894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668a88948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668a88948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f10f50819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f10f50819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10f50819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10f50819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26c8824f3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26c8824f3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3f23ba3a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f23ba3a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668a889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668a889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668a8894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668a8894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668a8894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668a8894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668a8894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668a8894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speedcurve.com/blog/server-timing-time-to-first-byt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w3c-cg/rum" TargetMode="External"/><Relationship Id="rId4" Type="http://schemas.openxmlformats.org/officeDocument/2006/relationships/hyperlink" Target="https://github.com/orgs/w3c-cg/projects/1" TargetMode="External"/><Relationship Id="rId11" Type="http://schemas.openxmlformats.org/officeDocument/2006/relationships/hyperlink" Target="https://join.slack.com/t/webperformance/shared_invite/zt-2tfv0xswx-ScO5G8CjsWCajTvfXigo~g" TargetMode="External"/><Relationship Id="rId10" Type="http://schemas.openxmlformats.org/officeDocument/2006/relationships/hyperlink" Target="https://groups.google.com/g/rumcg-participants" TargetMode="External"/><Relationship Id="rId12" Type="http://schemas.openxmlformats.org/officeDocument/2006/relationships/hyperlink" Target="https://lists.w3.org/Archives/Public/public-rumcg/" TargetMode="External"/><Relationship Id="rId9" Type="http://schemas.openxmlformats.org/officeDocument/2006/relationships/hyperlink" Target="http://meet.google.com/oot-jtju-qkn" TargetMode="External"/><Relationship Id="rId5" Type="http://schemas.openxmlformats.org/officeDocument/2006/relationships/hyperlink" Target="http://fireflies.ai" TargetMode="External"/><Relationship Id="rId6" Type="http://schemas.openxmlformats.org/officeDocument/2006/relationships/hyperlink" Target="https://docs.google.com/document/d/1rLCI3sySslyZXyZkx5r3c8J1RYBHgYoulyUu-KybLDw/edit?tab=t.0#heading=h.47h6tzdi5d55" TargetMode="External"/><Relationship Id="rId7" Type="http://schemas.openxmlformats.org/officeDocument/2006/relationships/hyperlink" Target="https://docs.google.com/document/d/1rLCI3sySslyZXyZkx5r3c8J1RYBHgYoulyUu-KybLDw/edit?tab=t.0#heading=h.47h6tzdi5d55" TargetMode="External"/><Relationship Id="rId8" Type="http://schemas.openxmlformats.org/officeDocument/2006/relationships/hyperlink" Target="https://bit.ly/rumcg-agend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bit.ly/rumcg-agenda"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w3.org/TR/server-tim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developers.cloudflare.com/rules/transform/response-header-modification/" TargetMode="External"/><Relationship Id="rId4" Type="http://schemas.openxmlformats.org/officeDocument/2006/relationships/hyperlink" Target="https://www.fastly.com/blog/supercharging-server-timing-http-trailers" TargetMode="External"/><Relationship Id="rId5" Type="http://schemas.openxmlformats.org/officeDocument/2006/relationships/hyperlink" Target="https://www.speedcurve.com/blog/server-timing-time-to-first-byt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920076"/>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RUM Community Group</a:t>
            </a:r>
            <a:endParaRPr/>
          </a:p>
        </p:txBody>
      </p:sp>
      <p:sp>
        <p:nvSpPr>
          <p:cNvPr id="57" name="Google Shape;57;p13"/>
          <p:cNvSpPr txBox="1"/>
          <p:nvPr>
            <p:ph idx="1" type="subTitle"/>
          </p:nvPr>
        </p:nvSpPr>
        <p:spPr>
          <a:xfrm>
            <a:off x="311700" y="3489924"/>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2025-05-09 Edition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Adoption - ServerTiming	</a:t>
            </a:r>
            <a:endParaRPr/>
          </a:p>
        </p:txBody>
      </p:sp>
      <p:pic>
        <p:nvPicPr>
          <p:cNvPr id="112" name="Google Shape;112;p22"/>
          <p:cNvPicPr preferRelativeResize="0"/>
          <p:nvPr/>
        </p:nvPicPr>
        <p:blipFill>
          <a:blip r:embed="rId3">
            <a:alphaModFix/>
          </a:blip>
          <a:stretch>
            <a:fillRect/>
          </a:stretch>
        </p:blipFill>
        <p:spPr>
          <a:xfrm>
            <a:off x="1606500" y="1054100"/>
            <a:ext cx="6179475" cy="3820975"/>
          </a:xfrm>
          <a:prstGeom prst="rect">
            <a:avLst/>
          </a:prstGeom>
          <a:noFill/>
          <a:ln>
            <a:noFill/>
          </a:ln>
        </p:spPr>
      </p:pic>
      <p:sp>
        <p:nvSpPr>
          <p:cNvPr id="113" name="Google Shape;113;p22"/>
          <p:cNvSpPr txBox="1"/>
          <p:nvPr/>
        </p:nvSpPr>
        <p:spPr>
          <a:xfrm>
            <a:off x="2105138" y="4743300"/>
            <a:ext cx="51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https://almanac.httparchive.org/en/2024/security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4294967295" type="body"/>
          </p:nvPr>
        </p:nvSpPr>
        <p:spPr>
          <a:xfrm>
            <a:off x="471900" y="1073100"/>
            <a:ext cx="8222100" cy="35562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Chrome Usage: </a:t>
            </a:r>
            <a:r>
              <a:rPr b="1" lang="en" sz="2300"/>
              <a:t>reading </a:t>
            </a:r>
            <a:r>
              <a:rPr lang="en" sz="2300"/>
              <a:t>Server Timing (via RUM) - 34%</a:t>
            </a:r>
            <a:endParaRPr sz="2300"/>
          </a:p>
          <a:p>
            <a:pPr indent="0" lvl="0" marL="0" rtl="0" algn="l">
              <a:spcBef>
                <a:spcPts val="1200"/>
              </a:spcBef>
              <a:spcAft>
                <a:spcPts val="1200"/>
              </a:spcAft>
              <a:buNone/>
            </a:pPr>
            <a:r>
              <a:t/>
            </a:r>
            <a:endParaRPr sz="2300"/>
          </a:p>
        </p:txBody>
      </p:sp>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Adoption</a:t>
            </a:r>
            <a:endParaRPr/>
          </a:p>
        </p:txBody>
      </p:sp>
      <p:pic>
        <p:nvPicPr>
          <p:cNvPr id="120" name="Google Shape;120;p23"/>
          <p:cNvPicPr preferRelativeResize="0"/>
          <p:nvPr/>
        </p:nvPicPr>
        <p:blipFill>
          <a:blip r:embed="rId3">
            <a:alphaModFix/>
          </a:blip>
          <a:stretch>
            <a:fillRect/>
          </a:stretch>
        </p:blipFill>
        <p:spPr>
          <a:xfrm>
            <a:off x="5" y="1587300"/>
            <a:ext cx="4778796" cy="3556200"/>
          </a:xfrm>
          <a:prstGeom prst="rect">
            <a:avLst/>
          </a:prstGeom>
          <a:noFill/>
          <a:ln>
            <a:noFill/>
          </a:ln>
        </p:spPr>
      </p:pic>
      <p:pic>
        <p:nvPicPr>
          <p:cNvPr id="121" name="Google Shape;121;p23"/>
          <p:cNvPicPr preferRelativeResize="0"/>
          <p:nvPr/>
        </p:nvPicPr>
        <p:blipFill>
          <a:blip r:embed="rId4">
            <a:alphaModFix/>
          </a:blip>
          <a:stretch>
            <a:fillRect/>
          </a:stretch>
        </p:blipFill>
        <p:spPr>
          <a:xfrm>
            <a:off x="4572000" y="2296322"/>
            <a:ext cx="4571999" cy="28471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Usage Patterns</a:t>
            </a:r>
            <a:endParaRPr/>
          </a:p>
        </p:txBody>
      </p:sp>
      <p:sp>
        <p:nvSpPr>
          <p:cNvPr id="127" name="Google Shape;127;p24"/>
          <p:cNvSpPr txBox="1"/>
          <p:nvPr/>
        </p:nvSpPr>
        <p:spPr>
          <a:xfrm>
            <a:off x="311700" y="658675"/>
            <a:ext cx="87561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1D1C1D"/>
                </a:solidFill>
                <a:latin typeface="Consolas"/>
                <a:ea typeface="Consolas"/>
                <a:cs typeface="Consolas"/>
                <a:sym typeface="Consolas"/>
              </a:rPr>
              <a:t>n		name			description</a:t>
            </a:r>
            <a:endParaRPr sz="900">
              <a:solidFill>
                <a:srgbClr val="1D1C1D"/>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7,477,954,019	cdn-cache	HIT,MISS,REVALIDATE,</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7,472,902,622	edge		LAX,MIA,IAD,ORD,EWR,SJC,SEA,BNA,,ATL,DFW</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1,820,031,999	origin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143,888,787	cld-fastly	hit,miss</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76,662,949	cfExtPri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30,405,740	cld-akam	hit,hit-near,miss</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29,949,816	content-info</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11,719,359	cloudinary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5,636,156	cache		EDGE,hit-front,PASS</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5,214,501	proto		h2,h3,h1</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5,202,476	rcomp		ae</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5,108,605	pop		TOJ,BRU,NRT,TYO,ITM,FRA,PAR,LCY,MAD,LHR,MUC,SIN,VIE,AMS,HKG,LON,MXP,LIN,ICN,LIS</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3,804,892	cfCacheStatus	HIT,DYNAMIC,EXPIRED,MISS</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2,643,364	cld-cloudflare	hit,miss</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2,607,629	inner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2,592,911	cfReqDur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2,167,172	total-response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1,993,652	cfRequestDuration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1,963,095	cfHdrFlush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1,479,460	imagery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1,479,460	imageryFetch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920,919		cdntime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920,919		clientrtt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920,919		clienttt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817,759		ef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rPr lang="en" sz="900">
                <a:solidFill>
                  <a:schemeClr val="dk1"/>
                </a:solidFill>
                <a:latin typeface="Consolas"/>
                <a:ea typeface="Consolas"/>
                <a:cs typeface="Consolas"/>
                <a:sym typeface="Consolas"/>
              </a:rPr>
              <a:t>817,119		crt	</a:t>
            </a:r>
            <a:endParaRPr sz="900">
              <a:solidFill>
                <a:schemeClr val="dk1"/>
              </a:solidFill>
              <a:latin typeface="Consolas"/>
              <a:ea typeface="Consolas"/>
              <a:cs typeface="Consolas"/>
              <a:sym typeface="Consolas"/>
            </a:endParaRPr>
          </a:p>
          <a:p>
            <a:pPr indent="0" lvl="0" marL="0" rtl="0" algn="l">
              <a:spcBef>
                <a:spcPts val="0"/>
              </a:spcBef>
              <a:spcAft>
                <a:spcPts val="0"/>
              </a:spcAft>
              <a:buNone/>
            </a:pPr>
            <a:r>
              <a:t/>
            </a:r>
            <a:endParaRPr sz="900">
              <a:solidFill>
                <a:schemeClr val="accent2"/>
              </a:solidFill>
              <a:latin typeface="Consolas"/>
              <a:ea typeface="Consolas"/>
              <a:cs typeface="Consolas"/>
              <a:sym typeface="Consolas"/>
            </a:endParaRPr>
          </a:p>
        </p:txBody>
      </p:sp>
      <p:sp>
        <p:nvSpPr>
          <p:cNvPr id="128" name="Google Shape;128;p24"/>
          <p:cNvSpPr txBox="1"/>
          <p:nvPr>
            <p:ph idx="4294967295" type="body"/>
          </p:nvPr>
        </p:nvSpPr>
        <p:spPr>
          <a:xfrm>
            <a:off x="471900" y="4722175"/>
            <a:ext cx="8222100" cy="421500"/>
          </a:xfrm>
          <a:prstGeom prst="rect">
            <a:avLst/>
          </a:prstGeom>
        </p:spPr>
        <p:txBody>
          <a:bodyPr anchorCtr="0" anchor="t" bIns="91425" lIns="91425" spcFirstLastPara="1" rIns="91425" wrap="square" tIns="91425">
            <a:normAutofit fontScale="47500"/>
          </a:bodyPr>
          <a:lstStyle/>
          <a:p>
            <a:pPr indent="0" lvl="0" marL="0" rtl="0" algn="ctr">
              <a:spcBef>
                <a:spcPts val="0"/>
              </a:spcBef>
              <a:spcAft>
                <a:spcPts val="1200"/>
              </a:spcAft>
              <a:buNone/>
            </a:pPr>
            <a:r>
              <a:rPr i="1" lang="en" sz="3000"/>
              <a:t>via 2025 mPulse RUM data (so biased towards Akamai CDN)</a:t>
            </a:r>
            <a:endParaRPr i="1"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Use Cases?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Other platform providers?</a:t>
            </a:r>
            <a:endParaRPr/>
          </a:p>
          <a:p>
            <a:pPr indent="0" lvl="0" marL="0" rtl="0" algn="l">
              <a:spcBef>
                <a:spcPts val="1200"/>
              </a:spcBef>
              <a:spcAft>
                <a:spcPts val="0"/>
              </a:spcAft>
              <a:buNone/>
            </a:pPr>
            <a:r>
              <a:rPr lang="en"/>
              <a:t>RUM Support?</a:t>
            </a:r>
            <a:endParaRPr/>
          </a:p>
          <a:p>
            <a:pPr indent="-342900" lvl="0" marL="457200" rtl="0" algn="l">
              <a:spcBef>
                <a:spcPts val="1200"/>
              </a:spcBef>
              <a:spcAft>
                <a:spcPts val="0"/>
              </a:spcAft>
              <a:buSzPts val="1800"/>
              <a:buChar char="●"/>
            </a:pPr>
            <a:r>
              <a:rPr lang="en"/>
              <a:t>mPulse</a:t>
            </a:r>
            <a:endParaRPr/>
          </a:p>
          <a:p>
            <a:pPr indent="-342900" lvl="0" marL="457200" rtl="0" algn="l">
              <a:spcBef>
                <a:spcPts val="0"/>
              </a:spcBef>
              <a:spcAft>
                <a:spcPts val="0"/>
              </a:spcAft>
              <a:buSzPts val="1800"/>
              <a:buChar char="●"/>
            </a:pPr>
            <a:r>
              <a:rPr lang="en"/>
              <a:t>RUM Vision</a:t>
            </a:r>
            <a:endParaRPr/>
          </a:p>
          <a:p>
            <a:pPr indent="-342900" lvl="0" marL="457200" rtl="0" algn="l">
              <a:spcBef>
                <a:spcPts val="0"/>
              </a:spcBef>
              <a:spcAft>
                <a:spcPts val="0"/>
              </a:spcAft>
              <a:buSzPts val="1800"/>
              <a:buChar char="●"/>
            </a:pPr>
            <a:r>
              <a:rPr lang="en"/>
              <a:t>SpeedCurve</a:t>
            </a:r>
            <a:endParaRPr/>
          </a:p>
          <a:p>
            <a:pPr indent="-342900" lvl="0" marL="457200" rtl="0" algn="l">
              <a:spcBef>
                <a:spcPts val="0"/>
              </a:spcBef>
              <a:spcAft>
                <a:spcPts val="0"/>
              </a:spcAft>
              <a:buSzPts val="1800"/>
              <a:buChar char="●"/>
            </a:pP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249925" y="432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about TAO?</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highlight>
                  <a:srgbClr val="FFFFFF"/>
                </a:highlight>
              </a:rPr>
              <a:t>The Timing-Allow-Origin HTTP response header field can be used to communicate a policy indicating origin(s) that may be allowed to see values of attributes that would have been zero due to the cross-origin restrictions.</a:t>
            </a:r>
            <a:br>
              <a:rPr lang="en">
                <a:solidFill>
                  <a:schemeClr val="dk1"/>
                </a:solidFill>
                <a:highlight>
                  <a:srgbClr val="FFFFFF"/>
                </a:highlight>
              </a:rPr>
            </a:b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Market Adoption - TAO	</a:t>
            </a:r>
            <a:endParaRPr/>
          </a:p>
        </p:txBody>
      </p:sp>
      <p:sp>
        <p:nvSpPr>
          <p:cNvPr id="146" name="Google Shape;146;p27"/>
          <p:cNvSpPr txBox="1"/>
          <p:nvPr/>
        </p:nvSpPr>
        <p:spPr>
          <a:xfrm>
            <a:off x="2105138" y="4743300"/>
            <a:ext cx="518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https://almanac.httparchive.org/en/2022/third-parties#fig-20</a:t>
            </a:r>
            <a:endParaRPr/>
          </a:p>
        </p:txBody>
      </p:sp>
      <p:pic>
        <p:nvPicPr>
          <p:cNvPr id="147" name="Google Shape;147;p27"/>
          <p:cNvPicPr preferRelativeResize="0"/>
          <p:nvPr/>
        </p:nvPicPr>
        <p:blipFill>
          <a:blip r:embed="rId3">
            <a:alphaModFix/>
          </a:blip>
          <a:stretch>
            <a:fillRect/>
          </a:stretch>
        </p:blipFill>
        <p:spPr>
          <a:xfrm>
            <a:off x="990600" y="1170125"/>
            <a:ext cx="7156024" cy="3420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8"/>
          <p:cNvPicPr preferRelativeResize="0"/>
          <p:nvPr/>
        </p:nvPicPr>
        <p:blipFill>
          <a:blip r:embed="rId3">
            <a:alphaModFix/>
          </a:blip>
          <a:stretch>
            <a:fillRect/>
          </a:stretch>
        </p:blipFill>
        <p:spPr>
          <a:xfrm>
            <a:off x="1387488" y="152400"/>
            <a:ext cx="6369013" cy="483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1284740" y="0"/>
            <a:ext cx="6747471"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idx="4294967295" type="body"/>
          </p:nvPr>
        </p:nvSpPr>
        <p:spPr>
          <a:xfrm>
            <a:off x="471900" y="969500"/>
            <a:ext cx="8222100" cy="3737400"/>
          </a:xfrm>
          <a:prstGeom prst="rect">
            <a:avLst/>
          </a:prstGeom>
        </p:spPr>
        <p:txBody>
          <a:bodyPr anchorCtr="0" anchor="t" bIns="91425" lIns="91425" spcFirstLastPara="1" rIns="91425" wrap="square" tIns="91425">
            <a:normAutofit lnSpcReduction="10000"/>
          </a:bodyPr>
          <a:lstStyle/>
          <a:p>
            <a:pPr indent="-419100" lvl="0" marL="457200" rtl="0" algn="l">
              <a:spcBef>
                <a:spcPts val="0"/>
              </a:spcBef>
              <a:spcAft>
                <a:spcPts val="0"/>
              </a:spcAft>
              <a:buSzPts val="3000"/>
              <a:buChar char="●"/>
            </a:pPr>
            <a:r>
              <a:rPr lang="en" sz="3000"/>
              <a:t>Adoption?</a:t>
            </a:r>
            <a:endParaRPr sz="3000"/>
          </a:p>
          <a:p>
            <a:pPr indent="-419100" lvl="1" marL="914400" rtl="0" algn="l">
              <a:spcBef>
                <a:spcPts val="0"/>
              </a:spcBef>
              <a:spcAft>
                <a:spcPts val="0"/>
              </a:spcAft>
              <a:buSzPts val="3000"/>
              <a:buChar char="○"/>
            </a:pPr>
            <a:r>
              <a:rPr lang="en" sz="3000"/>
              <a:t>Timing-Allow-Origin</a:t>
            </a:r>
            <a:endParaRPr sz="3000"/>
          </a:p>
          <a:p>
            <a:pPr indent="-419100" lvl="1" marL="914400" rtl="0" algn="l">
              <a:spcBef>
                <a:spcPts val="0"/>
              </a:spcBef>
              <a:spcAft>
                <a:spcPts val="0"/>
              </a:spcAft>
              <a:buSzPts val="3000"/>
              <a:buChar char="○"/>
            </a:pPr>
            <a:r>
              <a:rPr lang="en" sz="3000"/>
              <a:t>Server-Timing</a:t>
            </a:r>
            <a:br>
              <a:rPr lang="en" sz="3000"/>
            </a:br>
            <a:endParaRPr sz="3000"/>
          </a:p>
          <a:p>
            <a:pPr indent="-419100" lvl="0" marL="457200" rtl="0" algn="l">
              <a:spcBef>
                <a:spcPts val="0"/>
              </a:spcBef>
              <a:spcAft>
                <a:spcPts val="0"/>
              </a:spcAft>
              <a:buSzPts val="3000"/>
              <a:buChar char="●"/>
            </a:pPr>
            <a:r>
              <a:rPr lang="en" sz="3000"/>
              <a:t>CDNs: Naming conventions?</a:t>
            </a:r>
            <a:endParaRPr sz="3000"/>
          </a:p>
          <a:p>
            <a:pPr indent="-419100" lvl="1" marL="914400" rtl="0" algn="l">
              <a:spcBef>
                <a:spcPts val="0"/>
              </a:spcBef>
              <a:spcAft>
                <a:spcPts val="0"/>
              </a:spcAft>
              <a:buSzPts val="3000"/>
              <a:buChar char="○"/>
            </a:pPr>
            <a:r>
              <a:rPr lang="en" sz="1800" u="sng">
                <a:solidFill>
                  <a:schemeClr val="hlink"/>
                </a:solidFill>
                <a:hlinkClick r:id="rId3"/>
              </a:rPr>
              <a:t>https://www.speedcurve.com/blog/server-timing-time-to-first-byte/</a:t>
            </a:r>
            <a:r>
              <a:rPr lang="en" sz="3000"/>
              <a:t> </a:t>
            </a:r>
            <a:endParaRPr sz="3000"/>
          </a:p>
          <a:p>
            <a:pPr indent="-419100" lvl="1" marL="914400" rtl="0" algn="l">
              <a:spcBef>
                <a:spcPts val="0"/>
              </a:spcBef>
              <a:spcAft>
                <a:spcPts val="0"/>
              </a:spcAft>
              <a:buSzPts val="3000"/>
              <a:buChar char="○"/>
            </a:pPr>
            <a:r>
              <a:rPr lang="en" sz="3000"/>
              <a:t>e.g. </a:t>
            </a:r>
            <a:r>
              <a:rPr lang="en" sz="3000">
                <a:latin typeface="Roboto Mono"/>
                <a:ea typeface="Roboto Mono"/>
                <a:cs typeface="Roboto Mono"/>
                <a:sym typeface="Roboto Mono"/>
              </a:rPr>
              <a:t>cdn-cache</a:t>
            </a:r>
            <a:r>
              <a:rPr lang="en" sz="3000"/>
              <a:t>; </a:t>
            </a:r>
            <a:r>
              <a:rPr lang="en" sz="3000">
                <a:latin typeface="Roboto Mono"/>
                <a:ea typeface="Roboto Mono"/>
                <a:cs typeface="Roboto Mono"/>
                <a:sym typeface="Roboto Mono"/>
              </a:rPr>
              <a:t>edge</a:t>
            </a:r>
            <a:r>
              <a:rPr lang="en" sz="3000"/>
              <a:t>; </a:t>
            </a:r>
            <a:r>
              <a:rPr lang="en" sz="3000">
                <a:latin typeface="Roboto Mono"/>
                <a:ea typeface="Roboto Mono"/>
                <a:cs typeface="Roboto Mono"/>
                <a:sym typeface="Roboto Mono"/>
              </a:rPr>
              <a:t>origin</a:t>
            </a:r>
            <a:endParaRPr sz="3000">
              <a:latin typeface="Roboto Mono"/>
              <a:ea typeface="Roboto Mono"/>
              <a:cs typeface="Roboto Mono"/>
              <a:sym typeface="Roboto Mono"/>
            </a:endParaRPr>
          </a:p>
        </p:txBody>
      </p:sp>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 for Help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idx="4294967295" type="body"/>
          </p:nvPr>
        </p:nvSpPr>
        <p:spPr>
          <a:xfrm>
            <a:off x="471900" y="969500"/>
            <a:ext cx="8222100" cy="3737400"/>
          </a:xfrm>
          <a:prstGeom prst="rect">
            <a:avLst/>
          </a:prstGeom>
        </p:spPr>
        <p:txBody>
          <a:bodyPr anchorCtr="0" anchor="t" bIns="91425" lIns="91425" spcFirstLastPara="1" rIns="91425" wrap="square" tIns="91425">
            <a:normAutofit fontScale="62500" lnSpcReduction="10000"/>
          </a:bodyPr>
          <a:lstStyle/>
          <a:p>
            <a:pPr indent="-347662" lvl="0" marL="457200" rtl="0" algn="l">
              <a:spcBef>
                <a:spcPts val="0"/>
              </a:spcBef>
              <a:spcAft>
                <a:spcPts val="0"/>
              </a:spcAft>
              <a:buSzPct val="100000"/>
              <a:buChar char="●"/>
            </a:pPr>
            <a:r>
              <a:rPr lang="en" sz="3000"/>
              <a:t>RUMCG best practices documents</a:t>
            </a:r>
            <a:endParaRPr sz="3000"/>
          </a:p>
          <a:p>
            <a:pPr indent="-347662" lvl="1" marL="914400" rtl="0" algn="l">
              <a:spcBef>
                <a:spcPts val="0"/>
              </a:spcBef>
              <a:spcAft>
                <a:spcPts val="0"/>
              </a:spcAft>
              <a:buSzPct val="100000"/>
              <a:buChar char="○"/>
            </a:pPr>
            <a:r>
              <a:rPr lang="en" sz="3000"/>
              <a:t>TAO for Third-Parties</a:t>
            </a:r>
            <a:endParaRPr sz="3000"/>
          </a:p>
          <a:p>
            <a:pPr indent="-347662" lvl="1" marL="914400" rtl="0" algn="l">
              <a:spcBef>
                <a:spcPts val="0"/>
              </a:spcBef>
              <a:spcAft>
                <a:spcPts val="0"/>
              </a:spcAft>
              <a:buSzPct val="100000"/>
              <a:buChar char="○"/>
            </a:pPr>
            <a:r>
              <a:rPr lang="en" sz="3000"/>
              <a:t>ServerTiming Naming Conventions or Registry</a:t>
            </a:r>
            <a:endParaRPr sz="3000"/>
          </a:p>
          <a:p>
            <a:pPr indent="-347662" lvl="1" marL="914400" rtl="0" algn="l">
              <a:spcBef>
                <a:spcPts val="0"/>
              </a:spcBef>
              <a:spcAft>
                <a:spcPts val="0"/>
              </a:spcAft>
              <a:buSzPct val="100000"/>
              <a:buChar char="○"/>
            </a:pPr>
            <a:r>
              <a:rPr lang="en" sz="3000"/>
              <a:t>Use-Case documents for both of the above</a:t>
            </a:r>
            <a:br>
              <a:rPr lang="en" sz="3000"/>
            </a:br>
            <a:endParaRPr sz="3000"/>
          </a:p>
          <a:p>
            <a:pPr indent="-347662" lvl="0" marL="457200" rtl="0" algn="l">
              <a:spcBef>
                <a:spcPts val="0"/>
              </a:spcBef>
              <a:spcAft>
                <a:spcPts val="0"/>
              </a:spcAft>
              <a:buSzPct val="100000"/>
              <a:buChar char="●"/>
            </a:pPr>
            <a:r>
              <a:rPr lang="en" sz="3000"/>
              <a:t>RUM Archive list of top third-parties not including Timing-Allow-Origin</a:t>
            </a:r>
            <a:endParaRPr sz="3000"/>
          </a:p>
          <a:p>
            <a:pPr indent="-347662" lvl="1" marL="914400" rtl="0" algn="l">
              <a:spcBef>
                <a:spcPts val="0"/>
              </a:spcBef>
              <a:spcAft>
                <a:spcPts val="0"/>
              </a:spcAft>
              <a:buSzPct val="100000"/>
              <a:buChar char="○"/>
            </a:pPr>
            <a:r>
              <a:rPr lang="en" sz="3000"/>
              <a:t>File RUMCG issues for top 3P not using TAO</a:t>
            </a:r>
            <a:br>
              <a:rPr lang="en" sz="3000"/>
            </a:br>
            <a:endParaRPr sz="3000"/>
          </a:p>
          <a:p>
            <a:pPr indent="-347662" lvl="0" marL="457200" rtl="0" algn="l">
              <a:spcBef>
                <a:spcPts val="0"/>
              </a:spcBef>
              <a:spcAft>
                <a:spcPts val="0"/>
              </a:spcAft>
              <a:buSzPct val="100000"/>
              <a:buChar char="●"/>
            </a:pPr>
            <a:r>
              <a:rPr lang="en" sz="3000"/>
              <a:t>HTTP Archive Third-Parties chapter update (in 2022 but not in 2024)</a:t>
            </a:r>
            <a:br>
              <a:rPr lang="en" sz="3000"/>
            </a:br>
            <a:endParaRPr sz="3000"/>
          </a:p>
          <a:p>
            <a:pPr indent="-347662" lvl="0" marL="457200" rtl="0" algn="l">
              <a:spcBef>
                <a:spcPts val="0"/>
              </a:spcBef>
              <a:spcAft>
                <a:spcPts val="0"/>
              </a:spcAft>
              <a:buSzPct val="100000"/>
              <a:buChar char="●"/>
            </a:pPr>
            <a:r>
              <a:rPr lang="en" sz="3000"/>
              <a:t>WebPerfWG anything we can change?  IFRAME opt-in?</a:t>
            </a:r>
            <a:endParaRPr sz="3000"/>
          </a:p>
        </p:txBody>
      </p:sp>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Logistics</a:t>
            </a:r>
            <a:br>
              <a:rPr lang="en" sz="2600"/>
            </a:br>
            <a:endParaRPr sz="2600"/>
          </a:p>
          <a:p>
            <a:pPr indent="-393700" lvl="0" marL="457200" rtl="0" algn="l">
              <a:spcBef>
                <a:spcPts val="0"/>
              </a:spcBef>
              <a:spcAft>
                <a:spcPts val="0"/>
              </a:spcAft>
              <a:buSzPts val="2600"/>
              <a:buChar char="●"/>
            </a:pPr>
            <a:r>
              <a:rPr lang="en" sz="2600"/>
              <a:t>Next Meeting</a:t>
            </a:r>
            <a:br>
              <a:rPr lang="en" sz="2600"/>
            </a:br>
            <a:endParaRPr sz="2600"/>
          </a:p>
          <a:p>
            <a:pPr indent="-393700" lvl="0" marL="457200" rtl="0" algn="l">
              <a:spcBef>
                <a:spcPts val="0"/>
              </a:spcBef>
              <a:spcAft>
                <a:spcPts val="0"/>
              </a:spcAft>
              <a:buSzPts val="2600"/>
              <a:buChar char="●"/>
            </a:pPr>
            <a:r>
              <a:rPr lang="en" sz="2600"/>
              <a:t>Agenda</a:t>
            </a:r>
            <a:endParaRPr sz="2600"/>
          </a:p>
          <a:p>
            <a:pPr indent="-393700" lvl="1" marL="914400" rtl="0" algn="l">
              <a:spcBef>
                <a:spcPts val="0"/>
              </a:spcBef>
              <a:spcAft>
                <a:spcPts val="0"/>
              </a:spcAft>
              <a:buSzPts val="2600"/>
              <a:buChar char="○"/>
            </a:pPr>
            <a:r>
              <a:rPr lang="en" sz="2600"/>
              <a:t>Header adoption (</a:t>
            </a:r>
            <a:r>
              <a:rPr lang="en" sz="2600">
                <a:latin typeface="Roboto Mono"/>
                <a:ea typeface="Roboto Mono"/>
                <a:cs typeface="Roboto Mono"/>
                <a:sym typeface="Roboto Mono"/>
              </a:rPr>
              <a:t>Timing-Allow-Origin</a:t>
            </a:r>
            <a:r>
              <a:rPr lang="en" sz="2600"/>
              <a:t>, </a:t>
            </a:r>
            <a:r>
              <a:rPr lang="en" sz="2600">
                <a:latin typeface="Roboto Mono"/>
                <a:ea typeface="Roboto Mono"/>
                <a:cs typeface="Roboto Mono"/>
                <a:sym typeface="Roboto Mono"/>
              </a:rPr>
              <a:t>Server-Timing</a:t>
            </a:r>
            <a:r>
              <a:rPr lang="en" sz="2600"/>
              <a:t>)</a:t>
            </a:r>
            <a:endParaRPr sz="2600"/>
          </a:p>
        </p:txBody>
      </p:sp>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4706775" y="1152475"/>
            <a:ext cx="4260300" cy="3798000"/>
          </a:xfrm>
          <a:prstGeom prst="rect">
            <a:avLst/>
          </a:prstGeom>
          <a:noFill/>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accent1"/>
              </a:buClr>
              <a:buSzPts val="1800"/>
              <a:buChar char="●"/>
            </a:pPr>
            <a:r>
              <a:rPr lang="en">
                <a:solidFill>
                  <a:schemeClr val="accent1"/>
                </a:solidFill>
              </a:rPr>
              <a:t>RUM CG Github Repo</a:t>
            </a:r>
            <a:endParaRPr>
              <a:solidFill>
                <a:schemeClr val="accent1"/>
              </a:solidFill>
            </a:endParaRPr>
          </a:p>
          <a:p>
            <a:pPr indent="-317500" lvl="1" marL="914400" rtl="0" algn="l">
              <a:spcBef>
                <a:spcPts val="0"/>
              </a:spcBef>
              <a:spcAft>
                <a:spcPts val="0"/>
              </a:spcAft>
              <a:buClr>
                <a:schemeClr val="accent1"/>
              </a:buClr>
              <a:buSzPts val="1400"/>
              <a:buChar char="○"/>
            </a:pPr>
            <a:r>
              <a:rPr lang="en" u="sng">
                <a:solidFill>
                  <a:schemeClr val="hlink"/>
                </a:solidFill>
                <a:hlinkClick r:id="rId3"/>
              </a:rPr>
              <a:t>github.com/w3c-cg/rum</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Group details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Links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Meeting minutes?</a:t>
            </a:r>
            <a:br>
              <a:rPr lang="en">
                <a:solidFill>
                  <a:schemeClr val="accent1"/>
                </a:solidFill>
              </a:rPr>
            </a:b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RUM CG Tracking Project</a:t>
            </a:r>
            <a:endParaRPr>
              <a:solidFill>
                <a:schemeClr val="accent1"/>
              </a:solidFill>
            </a:endParaRPr>
          </a:p>
          <a:p>
            <a:pPr indent="-311150" lvl="1" marL="914400" rtl="0" algn="l">
              <a:spcBef>
                <a:spcPts val="0"/>
              </a:spcBef>
              <a:spcAft>
                <a:spcPts val="0"/>
              </a:spcAft>
              <a:buClr>
                <a:schemeClr val="accent1"/>
              </a:buClr>
              <a:buSzPts val="1300"/>
              <a:buChar char="○"/>
            </a:pPr>
            <a:r>
              <a:rPr lang="en" sz="1300" u="sng">
                <a:solidFill>
                  <a:schemeClr val="hlink"/>
                </a:solidFill>
                <a:hlinkClick r:id="rId4"/>
              </a:rPr>
              <a:t>github.com/orgs/w3c-cg/projects/1</a:t>
            </a:r>
            <a:br>
              <a:rPr lang="en" sz="1300">
                <a:solidFill>
                  <a:schemeClr val="accent1"/>
                </a:solidFill>
              </a:rPr>
            </a:br>
            <a:endParaRPr sz="1300">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highlight>
                  <a:srgbClr val="B6D7A8"/>
                </a:highlight>
              </a:rPr>
              <a:t>Meeting Minutes via </a:t>
            </a:r>
            <a:r>
              <a:rPr lang="en" u="sng">
                <a:solidFill>
                  <a:schemeClr val="hlink"/>
                </a:solidFill>
                <a:highlight>
                  <a:srgbClr val="B6D7A8"/>
                </a:highlight>
                <a:hlinkClick r:id="rId5"/>
              </a:rPr>
              <a:t>fireflies.ai</a:t>
            </a:r>
            <a:r>
              <a:rPr lang="en">
                <a:solidFill>
                  <a:schemeClr val="accent1"/>
                </a:solidFill>
                <a:highlight>
                  <a:srgbClr val="B6D7A8"/>
                </a:highlight>
              </a:rPr>
              <a:t> (NEW)</a:t>
            </a:r>
            <a:endParaRPr>
              <a:solidFill>
                <a:schemeClr val="accent1"/>
              </a:solidFill>
              <a:highlight>
                <a:srgbClr val="B6D7A8"/>
              </a:highlight>
            </a:endParaRPr>
          </a:p>
          <a:p>
            <a:pPr indent="-311150" lvl="1" marL="914400" rtl="0" algn="l">
              <a:spcBef>
                <a:spcPts val="0"/>
              </a:spcBef>
              <a:spcAft>
                <a:spcPts val="0"/>
              </a:spcAft>
              <a:buClr>
                <a:schemeClr val="accent1"/>
              </a:buClr>
              <a:buSzPts val="1300"/>
              <a:buChar char="○"/>
            </a:pPr>
            <a:r>
              <a:rPr lang="en" sz="1300">
                <a:solidFill>
                  <a:schemeClr val="accent1"/>
                </a:solidFill>
                <a:highlight>
                  <a:srgbClr val="B6D7A8"/>
                </a:highlight>
              </a:rPr>
              <a:t>AI summary + transcript will be posted after</a:t>
            </a:r>
            <a:endParaRPr sz="1300">
              <a:solidFill>
                <a:schemeClr val="accent1"/>
              </a:solidFill>
              <a:highlight>
                <a:srgbClr val="B6D7A8"/>
              </a:highlight>
            </a:endParaRPr>
          </a:p>
          <a:p>
            <a:pPr indent="-311150" lvl="1" marL="914400" rtl="0" algn="l">
              <a:spcBef>
                <a:spcPts val="0"/>
              </a:spcBef>
              <a:spcAft>
                <a:spcPts val="0"/>
              </a:spcAft>
              <a:buClr>
                <a:schemeClr val="accent1"/>
              </a:buClr>
              <a:buSzPts val="1300"/>
              <a:buChar char="○"/>
            </a:pPr>
            <a:r>
              <a:rPr lang="en" sz="1300">
                <a:solidFill>
                  <a:schemeClr val="accent1"/>
                </a:solidFill>
                <a:highlight>
                  <a:srgbClr val="B6D7A8"/>
                </a:highlight>
              </a:rPr>
              <a:t>Full video recording also available</a:t>
            </a:r>
            <a:endParaRPr sz="1300">
              <a:solidFill>
                <a:schemeClr val="accent1"/>
              </a:solidFill>
              <a:highlight>
                <a:srgbClr val="B6D7A8"/>
              </a:highlight>
            </a:endParaRPr>
          </a:p>
          <a:p>
            <a:pPr indent="0" lvl="0" marL="0" rtl="0" algn="l">
              <a:spcBef>
                <a:spcPts val="1200"/>
              </a:spcBef>
              <a:spcAft>
                <a:spcPts val="1200"/>
              </a:spcAft>
              <a:buNone/>
            </a:pPr>
            <a:r>
              <a:t/>
            </a:r>
            <a:endParaRPr sz="1300">
              <a:solidFill>
                <a:schemeClr val="accent1"/>
              </a:solidFill>
            </a:endParaRPr>
          </a:p>
        </p:txBody>
      </p:sp>
      <p:sp>
        <p:nvSpPr>
          <p:cNvPr id="69" name="Google Shape;69;p15"/>
          <p:cNvSpPr txBox="1"/>
          <p:nvPr>
            <p:ph idx="1" type="body"/>
          </p:nvPr>
        </p:nvSpPr>
        <p:spPr>
          <a:xfrm>
            <a:off x="311700" y="1152475"/>
            <a:ext cx="4260300" cy="3990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accent1"/>
              </a:buClr>
              <a:buSzPts val="1800"/>
              <a:buChar char="●"/>
            </a:pPr>
            <a:r>
              <a:rPr lang="en">
                <a:solidFill>
                  <a:schemeClr val="accent1"/>
                </a:solidFill>
              </a:rPr>
              <a:t>Meeting cadence</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2nd Friday of the Month</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60 minutes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10am ET</a:t>
            </a:r>
            <a:br>
              <a:rPr lang="en">
                <a:solidFill>
                  <a:schemeClr val="accent1"/>
                </a:solidFill>
              </a:rPr>
            </a:br>
            <a:endParaRPr>
              <a:solidFill>
                <a:schemeClr val="accent1"/>
              </a:solidFill>
            </a:endParaRPr>
          </a:p>
          <a:p>
            <a:pPr indent="-342900" lvl="0" marL="457200" rtl="0" algn="l">
              <a:spcBef>
                <a:spcPts val="0"/>
              </a:spcBef>
              <a:spcAft>
                <a:spcPts val="0"/>
              </a:spcAft>
              <a:buClr>
                <a:schemeClr val="accent1"/>
              </a:buClr>
              <a:buSzPts val="1800"/>
              <a:buChar char="●"/>
            </a:pPr>
            <a:r>
              <a:rPr lang="en" u="sng">
                <a:solidFill>
                  <a:schemeClr val="hlink"/>
                </a:solidFill>
                <a:hlinkClick r:id="rId6"/>
              </a:rPr>
              <a:t>Age</a:t>
            </a:r>
            <a:r>
              <a:rPr lang="en" u="sng">
                <a:solidFill>
                  <a:schemeClr val="accent5"/>
                </a:solidFill>
                <a:hlinkClick r:id="rId7">
                  <a:extLst>
                    <a:ext uri="{A12FA001-AC4F-418D-AE19-62706E023703}">
                      <ahyp:hlinkClr val="tx"/>
                    </a:ext>
                  </a:extLst>
                </a:hlinkClick>
              </a:rPr>
              <a:t>nda Document</a:t>
            </a:r>
            <a:endParaRPr>
              <a:solidFill>
                <a:schemeClr val="accent5"/>
              </a:solidFill>
            </a:endParaRPr>
          </a:p>
          <a:p>
            <a:pPr indent="-317500" lvl="1" marL="914400" rtl="0" algn="l">
              <a:spcBef>
                <a:spcPts val="0"/>
              </a:spcBef>
              <a:spcAft>
                <a:spcPts val="0"/>
              </a:spcAft>
              <a:buClr>
                <a:schemeClr val="accent5"/>
              </a:buClr>
              <a:buSzPts val="1400"/>
              <a:buChar char="○"/>
            </a:pPr>
            <a:r>
              <a:rPr lang="en">
                <a:solidFill>
                  <a:schemeClr val="accent5"/>
                </a:solidFill>
              </a:rPr>
              <a:t>(</a:t>
            </a:r>
            <a:r>
              <a:rPr lang="en" u="sng">
                <a:solidFill>
                  <a:schemeClr val="accent5"/>
                </a:solidFill>
                <a:latin typeface="Arial"/>
                <a:ea typeface="Arial"/>
                <a:cs typeface="Arial"/>
                <a:sym typeface="Arial"/>
                <a:hlinkClick r:id="rId8">
                  <a:extLst>
                    <a:ext uri="{A12FA001-AC4F-418D-AE19-62706E023703}">
                      <ahyp:hlinkClr val="tx"/>
                    </a:ext>
                  </a:extLst>
                </a:hlinkClick>
              </a:rPr>
              <a:t>bit.ly/rumcg-agenda</a:t>
            </a:r>
            <a:r>
              <a:rPr lang="en">
                <a:solidFill>
                  <a:schemeClr val="accent5"/>
                </a:solidFill>
              </a:rPr>
              <a:t>)</a:t>
            </a:r>
            <a:br>
              <a:rPr lang="en">
                <a:solidFill>
                  <a:schemeClr val="accent5"/>
                </a:solidFill>
              </a:rPr>
            </a:br>
            <a:endParaRPr>
              <a:solidFill>
                <a:schemeClr val="accent5"/>
              </a:solidFill>
            </a:endParaRPr>
          </a:p>
          <a:p>
            <a:pPr indent="-342900" lvl="0" marL="457200" rtl="0" algn="l">
              <a:spcBef>
                <a:spcPts val="0"/>
              </a:spcBef>
              <a:spcAft>
                <a:spcPts val="0"/>
              </a:spcAft>
              <a:buClr>
                <a:schemeClr val="accent5"/>
              </a:buClr>
              <a:buSzPts val="1800"/>
              <a:buFont typeface="Arial"/>
              <a:buChar char="●"/>
            </a:pPr>
            <a:r>
              <a:rPr lang="en" u="sng">
                <a:solidFill>
                  <a:schemeClr val="accent5"/>
                </a:solidFill>
                <a:latin typeface="Arial"/>
                <a:ea typeface="Arial"/>
                <a:cs typeface="Arial"/>
                <a:sym typeface="Arial"/>
                <a:hlinkClick r:id="rId9">
                  <a:extLst>
                    <a:ext uri="{A12FA001-AC4F-418D-AE19-62706E023703}">
                      <ahyp:hlinkClr val="tx"/>
                    </a:ext>
                  </a:extLst>
                </a:hlinkClick>
              </a:rPr>
              <a:t>Google Meet for Meetings</a:t>
            </a:r>
            <a:endParaRPr>
              <a:solidFill>
                <a:schemeClr val="accent5"/>
              </a:solidFill>
              <a:latin typeface="Arial"/>
              <a:ea typeface="Arial"/>
              <a:cs typeface="Arial"/>
              <a:sym typeface="Arial"/>
            </a:endParaRPr>
          </a:p>
          <a:p>
            <a:pPr indent="-317500" lvl="1" marL="914400" rtl="0" algn="l">
              <a:spcBef>
                <a:spcPts val="0"/>
              </a:spcBef>
              <a:spcAft>
                <a:spcPts val="0"/>
              </a:spcAft>
              <a:buClr>
                <a:schemeClr val="accent1"/>
              </a:buClr>
              <a:buSzPts val="1400"/>
              <a:buFont typeface="Arial"/>
              <a:buChar char="○"/>
            </a:pPr>
            <a:r>
              <a:rPr lang="en">
                <a:latin typeface="Arial"/>
                <a:ea typeface="Arial"/>
                <a:cs typeface="Arial"/>
                <a:sym typeface="Arial"/>
              </a:rPr>
              <a:t>sub to </a:t>
            </a:r>
            <a:r>
              <a:rPr lang="en" u="sng">
                <a:solidFill>
                  <a:schemeClr val="hlink"/>
                </a:solidFill>
                <a:latin typeface="Arial"/>
                <a:ea typeface="Arial"/>
                <a:cs typeface="Arial"/>
                <a:sym typeface="Arial"/>
                <a:hlinkClick r:id="rId10"/>
              </a:rPr>
              <a:t>rumcg-participants</a:t>
            </a:r>
            <a:r>
              <a:rPr lang="en">
                <a:solidFill>
                  <a:schemeClr val="accent1"/>
                </a:solidFill>
                <a:latin typeface="Arial"/>
                <a:ea typeface="Arial"/>
                <a:cs typeface="Arial"/>
                <a:sym typeface="Arial"/>
              </a:rPr>
              <a:t> for invites</a:t>
            </a:r>
            <a:br>
              <a:rPr lang="en">
                <a:solidFill>
                  <a:schemeClr val="accent1"/>
                </a:solidFill>
                <a:latin typeface="Arial"/>
                <a:ea typeface="Arial"/>
                <a:cs typeface="Arial"/>
                <a:sym typeface="Arial"/>
              </a:rPr>
            </a:br>
            <a:endParaRPr>
              <a:solidFill>
                <a:schemeClr val="accent1"/>
              </a:solidFill>
              <a:latin typeface="Arial"/>
              <a:ea typeface="Arial"/>
              <a:cs typeface="Arial"/>
              <a:sym typeface="Arial"/>
            </a:endParaRPr>
          </a:p>
          <a:p>
            <a:pPr indent="-342900" lvl="0" marL="457200" rtl="0" algn="l">
              <a:spcBef>
                <a:spcPts val="0"/>
              </a:spcBef>
              <a:spcAft>
                <a:spcPts val="0"/>
              </a:spcAft>
              <a:buClr>
                <a:schemeClr val="accent1"/>
              </a:buClr>
              <a:buSzPts val="1800"/>
              <a:buFont typeface="Arial"/>
              <a:buChar char="●"/>
            </a:pPr>
            <a:r>
              <a:rPr lang="en">
                <a:solidFill>
                  <a:schemeClr val="accent1"/>
                </a:solidFill>
                <a:latin typeface="Arial"/>
                <a:ea typeface="Arial"/>
                <a:cs typeface="Arial"/>
                <a:sym typeface="Arial"/>
              </a:rPr>
              <a:t>Chat on Web Performance Slack </a:t>
            </a:r>
            <a:r>
              <a:rPr lang="en" sz="1400">
                <a:solidFill>
                  <a:schemeClr val="accent1"/>
                </a:solidFill>
                <a:latin typeface="Roboto Mono"/>
                <a:ea typeface="Roboto Mono"/>
                <a:cs typeface="Roboto Mono"/>
                <a:sym typeface="Roboto Mono"/>
              </a:rPr>
              <a:t>#w3c-rum-community-group</a:t>
            </a:r>
            <a:endParaRPr>
              <a:solidFill>
                <a:schemeClr val="accent1"/>
              </a:solidFill>
              <a:latin typeface="Arial"/>
              <a:ea typeface="Arial"/>
              <a:cs typeface="Arial"/>
              <a:sym typeface="Arial"/>
            </a:endParaRPr>
          </a:p>
          <a:p>
            <a:pPr indent="-317500" lvl="1" marL="914400" rtl="0" algn="l">
              <a:spcBef>
                <a:spcPts val="0"/>
              </a:spcBef>
              <a:spcAft>
                <a:spcPts val="0"/>
              </a:spcAft>
              <a:buClr>
                <a:schemeClr val="accent1"/>
              </a:buClr>
              <a:buSzPts val="1400"/>
              <a:buFont typeface="Arial"/>
              <a:buChar char="○"/>
            </a:pPr>
            <a:r>
              <a:rPr lang="en">
                <a:solidFill>
                  <a:schemeClr val="accent1"/>
                </a:solidFill>
                <a:latin typeface="Arial"/>
                <a:ea typeface="Arial"/>
                <a:cs typeface="Arial"/>
                <a:sym typeface="Arial"/>
              </a:rPr>
              <a:t>(</a:t>
            </a:r>
            <a:r>
              <a:rPr lang="en" u="sng">
                <a:solidFill>
                  <a:schemeClr val="hlink"/>
                </a:solidFill>
                <a:latin typeface="Arial"/>
                <a:ea typeface="Arial"/>
                <a:cs typeface="Arial"/>
                <a:sym typeface="Arial"/>
                <a:hlinkClick r:id="rId11"/>
              </a:rPr>
              <a:t>invites</a:t>
            </a:r>
            <a:r>
              <a:rPr lang="en">
                <a:solidFill>
                  <a:schemeClr val="accent1"/>
                </a:solidFill>
                <a:latin typeface="Arial"/>
                <a:ea typeface="Arial"/>
                <a:cs typeface="Arial"/>
                <a:sym typeface="Arial"/>
              </a:rPr>
              <a:t>)</a:t>
            </a:r>
            <a:br>
              <a:rPr lang="en">
                <a:solidFill>
                  <a:schemeClr val="accent1"/>
                </a:solidFill>
                <a:latin typeface="Roboto Mono"/>
                <a:ea typeface="Roboto Mono"/>
                <a:cs typeface="Roboto Mono"/>
                <a:sym typeface="Roboto Mono"/>
              </a:rPr>
            </a:br>
            <a:endParaRPr>
              <a:solidFill>
                <a:schemeClr val="accent1"/>
              </a:solidFill>
              <a:latin typeface="Roboto Mono"/>
              <a:ea typeface="Roboto Mono"/>
              <a:cs typeface="Roboto Mono"/>
              <a:sym typeface="Roboto Mono"/>
            </a:endParaRPr>
          </a:p>
          <a:p>
            <a:pPr indent="-342900" lvl="0" marL="457200" rtl="0" algn="l">
              <a:spcBef>
                <a:spcPts val="0"/>
              </a:spcBef>
              <a:spcAft>
                <a:spcPts val="0"/>
              </a:spcAft>
              <a:buClr>
                <a:schemeClr val="accent5"/>
              </a:buClr>
              <a:buSzPts val="1800"/>
              <a:buFont typeface="Arial"/>
              <a:buChar char="●"/>
            </a:pPr>
            <a:r>
              <a:rPr lang="en" u="sng">
                <a:solidFill>
                  <a:schemeClr val="accent5"/>
                </a:solidFill>
                <a:latin typeface="Arial"/>
                <a:ea typeface="Arial"/>
                <a:cs typeface="Arial"/>
                <a:sym typeface="Arial"/>
                <a:hlinkClick r:id="rId12">
                  <a:extLst>
                    <a:ext uri="{A12FA001-AC4F-418D-AE19-62706E023703}">
                      <ahyp:hlinkClr val="tx"/>
                    </a:ext>
                  </a:extLst>
                </a:hlinkClick>
              </a:rPr>
              <a:t>public-rumcg@w3.org</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(for discussions)</a:t>
            </a:r>
            <a:endParaRPr>
              <a:solidFill>
                <a:schemeClr val="accent1"/>
              </a:solidFill>
            </a:endParaRPr>
          </a:p>
        </p:txBody>
      </p:sp>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311700" y="1116550"/>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Fri </a:t>
            </a:r>
            <a:r>
              <a:rPr b="1" lang="en" u="sng"/>
              <a:t>June 20th</a:t>
            </a:r>
            <a:r>
              <a:rPr lang="en"/>
              <a:t> @ 10am EST</a:t>
            </a:r>
            <a:endParaRPr/>
          </a:p>
          <a:p>
            <a:pPr indent="-317500" lvl="1" marL="914400" rtl="0" algn="l">
              <a:spcBef>
                <a:spcPts val="0"/>
              </a:spcBef>
              <a:spcAft>
                <a:spcPts val="0"/>
              </a:spcAft>
              <a:buSzPts val="1400"/>
              <a:buChar char="○"/>
            </a:pPr>
            <a:r>
              <a:rPr lang="en" strike="sngStrike"/>
              <a:t>2nd</a:t>
            </a:r>
            <a:r>
              <a:rPr lang="en"/>
              <a:t> (3rd this time!)</a:t>
            </a:r>
            <a:r>
              <a:rPr lang="en"/>
              <a:t> Friday of each month</a:t>
            </a:r>
            <a:br>
              <a:rPr lang="en"/>
            </a:br>
            <a:endParaRPr/>
          </a:p>
          <a:p>
            <a:pPr indent="-342900" lvl="0" marL="457200" rtl="0" algn="l">
              <a:spcBef>
                <a:spcPts val="0"/>
              </a:spcBef>
              <a:spcAft>
                <a:spcPts val="0"/>
              </a:spcAft>
              <a:buSzPts val="1800"/>
              <a:buChar char="●"/>
            </a:pPr>
            <a:r>
              <a:rPr lang="en"/>
              <a:t>Topics?</a:t>
            </a:r>
            <a:endParaRPr/>
          </a:p>
          <a:p>
            <a:pPr indent="-317500" lvl="1" marL="914400" rtl="0" algn="l">
              <a:spcBef>
                <a:spcPts val="0"/>
              </a:spcBef>
              <a:spcAft>
                <a:spcPts val="0"/>
              </a:spcAft>
              <a:buSzPts val="1400"/>
              <a:buChar char="○"/>
            </a:pPr>
            <a:r>
              <a:rPr lang="en"/>
              <a:t>Barry's Bytes (fetchLater, web-vitals v5?) (Barry Pollard)</a:t>
            </a:r>
            <a:endParaRPr/>
          </a:p>
          <a:p>
            <a:pPr indent="-317500" lvl="1" marL="914400" rtl="0" algn="l">
              <a:spcBef>
                <a:spcPts val="0"/>
              </a:spcBef>
              <a:spcAft>
                <a:spcPts val="0"/>
              </a:spcAft>
              <a:buSzPts val="1400"/>
              <a:buChar char="○"/>
            </a:pPr>
            <a:r>
              <a:rPr lang="en"/>
              <a:t>Firefox </a:t>
            </a:r>
            <a:r>
              <a:rPr lang="en">
                <a:latin typeface="Roboto Mono"/>
                <a:ea typeface="Roboto Mono"/>
                <a:cs typeface="Roboto Mono"/>
                <a:sym typeface="Roboto Mono"/>
              </a:rPr>
              <a:t>interactionId</a:t>
            </a:r>
            <a:r>
              <a:rPr lang="en"/>
              <a:t> (Nazim Can Altinova)</a:t>
            </a:r>
            <a:endParaRPr/>
          </a:p>
          <a:p>
            <a:pPr indent="-317500" lvl="1" marL="914400" rtl="0" algn="l">
              <a:spcBef>
                <a:spcPts val="0"/>
              </a:spcBef>
              <a:spcAft>
                <a:spcPts val="0"/>
              </a:spcAft>
              <a:buSzPts val="1400"/>
              <a:buChar char="○"/>
            </a:pPr>
            <a:r>
              <a:rPr lang="en"/>
              <a:t>Unresponsive crash reports, Self Profiling (Issac Gerges)</a:t>
            </a:r>
            <a:endParaRPr/>
          </a:p>
          <a:p>
            <a:pPr indent="-317500" lvl="1" marL="914400" rtl="0" algn="l">
              <a:spcBef>
                <a:spcPts val="0"/>
              </a:spcBef>
              <a:spcAft>
                <a:spcPts val="0"/>
              </a:spcAft>
              <a:buSzPts val="1400"/>
              <a:buChar char="○"/>
            </a:pPr>
            <a:r>
              <a:rPr i="1" lang="en"/>
              <a:t>(propose your topic here!)</a:t>
            </a:r>
            <a:br>
              <a:rPr lang="en"/>
            </a:br>
            <a:endParaRPr/>
          </a:p>
          <a:p>
            <a:pPr indent="-342900" lvl="0" marL="457200" rtl="0" algn="l">
              <a:spcBef>
                <a:spcPts val="0"/>
              </a:spcBef>
              <a:spcAft>
                <a:spcPts val="0"/>
              </a:spcAft>
              <a:buSzPts val="1800"/>
              <a:buChar char="●"/>
            </a:pPr>
            <a:r>
              <a:rPr lang="en"/>
              <a:t>Submit &amp; Vote topics @ </a:t>
            </a:r>
            <a:r>
              <a:rPr lang="en" sz="1400" u="sng">
                <a:solidFill>
                  <a:schemeClr val="accent5"/>
                </a:solidFill>
                <a:latin typeface="Arial"/>
                <a:ea typeface="Arial"/>
                <a:cs typeface="Arial"/>
                <a:sym typeface="Arial"/>
                <a:hlinkClick r:id="rId3">
                  <a:extLst>
                    <a:ext uri="{A12FA001-AC4F-418D-AE19-62706E023703}">
                      <ahyp:hlinkClr val="tx"/>
                    </a:ext>
                  </a:extLst>
                </a:hlinkClick>
              </a:rPr>
              <a:t>bit.ly/rumcg-agenda</a:t>
            </a:r>
            <a:endParaRPr/>
          </a:p>
        </p:txBody>
      </p:sp>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Meeting</a:t>
            </a:r>
            <a:endParaRPr/>
          </a:p>
        </p:txBody>
      </p:sp>
      <p:pic>
        <p:nvPicPr>
          <p:cNvPr id="77" name="Google Shape;77;p16"/>
          <p:cNvPicPr preferRelativeResize="0"/>
          <p:nvPr/>
        </p:nvPicPr>
        <p:blipFill>
          <a:blip r:embed="rId4">
            <a:alphaModFix/>
          </a:blip>
          <a:stretch>
            <a:fillRect/>
          </a:stretch>
        </p:blipFill>
        <p:spPr>
          <a:xfrm>
            <a:off x="4958531" y="3310793"/>
            <a:ext cx="3952574" cy="1663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1116550"/>
            <a:ext cx="8520600" cy="3990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Background</a:t>
            </a:r>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Timing-Allow-Origin</a:t>
            </a:r>
            <a:endParaRPr>
              <a:latin typeface="Roboto Mono"/>
              <a:ea typeface="Roboto Mono"/>
              <a:cs typeface="Roboto Mono"/>
              <a:sym typeface="Roboto Mono"/>
            </a:endParaRPr>
          </a:p>
          <a:p>
            <a:pPr indent="-317500" lvl="1" marL="914400" rtl="0" algn="l">
              <a:spcBef>
                <a:spcPts val="0"/>
              </a:spcBef>
              <a:spcAft>
                <a:spcPts val="0"/>
              </a:spcAft>
              <a:buSzPts val="1400"/>
              <a:buFont typeface="Roboto Mono"/>
              <a:buChar char="○"/>
            </a:pPr>
            <a:r>
              <a:rPr lang="en">
                <a:latin typeface="Roboto Mono"/>
                <a:ea typeface="Roboto Mono"/>
                <a:cs typeface="Roboto Mono"/>
                <a:sym typeface="Roboto Mono"/>
              </a:rPr>
              <a:t>Server-Timing</a:t>
            </a:r>
            <a:endParaRPr>
              <a:latin typeface="Roboto Mono"/>
              <a:ea typeface="Roboto Mono"/>
              <a:cs typeface="Roboto Mono"/>
              <a:sym typeface="Roboto Mono"/>
            </a:endParaRPr>
          </a:p>
          <a:p>
            <a:pPr indent="-342900" lvl="0" marL="457200" rtl="0" algn="l">
              <a:spcBef>
                <a:spcPts val="0"/>
              </a:spcBef>
              <a:spcAft>
                <a:spcPts val="0"/>
              </a:spcAft>
              <a:buSzPts val="1800"/>
              <a:buChar char="●"/>
            </a:pPr>
            <a:r>
              <a:rPr lang="en"/>
              <a:t>Benefits for</a:t>
            </a:r>
            <a:endParaRPr/>
          </a:p>
          <a:p>
            <a:pPr indent="-317500" lvl="1" marL="914400" rtl="0" algn="l">
              <a:spcBef>
                <a:spcPts val="0"/>
              </a:spcBef>
              <a:spcAft>
                <a:spcPts val="0"/>
              </a:spcAft>
              <a:buSzPts val="1400"/>
              <a:buChar char="○"/>
            </a:pPr>
            <a:r>
              <a:rPr lang="en"/>
              <a:t>RUM Providers (automatically pick up </a:t>
            </a:r>
            <a:r>
              <a:rPr lang="en"/>
              <a:t>additional</a:t>
            </a:r>
            <a:r>
              <a:rPr lang="en"/>
              <a:t> metrics for customers)</a:t>
            </a:r>
            <a:endParaRPr/>
          </a:p>
          <a:p>
            <a:pPr indent="-317500" lvl="1" marL="914400" rtl="0" algn="l">
              <a:spcBef>
                <a:spcPts val="0"/>
              </a:spcBef>
              <a:spcAft>
                <a:spcPts val="0"/>
              </a:spcAft>
              <a:buSzPts val="1400"/>
              <a:buChar char="○"/>
            </a:pPr>
            <a:r>
              <a:rPr lang="en"/>
              <a:t>Individual websites (ST allows peaking into back-end, TAO allows better Page Weight metrics)</a:t>
            </a:r>
            <a:endParaRPr/>
          </a:p>
          <a:p>
            <a:pPr indent="-342900" lvl="0" marL="457200" rtl="0" algn="l">
              <a:spcBef>
                <a:spcPts val="0"/>
              </a:spcBef>
              <a:spcAft>
                <a:spcPts val="0"/>
              </a:spcAft>
              <a:buSzPts val="1800"/>
              <a:buChar char="●"/>
            </a:pPr>
            <a:r>
              <a:rPr lang="en"/>
              <a:t>Existing</a:t>
            </a:r>
            <a:endParaRPr/>
          </a:p>
          <a:p>
            <a:pPr indent="-317500" lvl="1" marL="914400" rtl="0" algn="l">
              <a:spcBef>
                <a:spcPts val="0"/>
              </a:spcBef>
              <a:spcAft>
                <a:spcPts val="0"/>
              </a:spcAft>
              <a:buSzPts val="1400"/>
              <a:buChar char="○"/>
            </a:pPr>
            <a:r>
              <a:rPr lang="en"/>
              <a:t>Stats: HTTP Archive, mPulse(?), etc</a:t>
            </a:r>
            <a:endParaRPr/>
          </a:p>
          <a:p>
            <a:pPr indent="-317500" lvl="1" marL="914400" rtl="0" algn="l">
              <a:spcBef>
                <a:spcPts val="0"/>
              </a:spcBef>
              <a:spcAft>
                <a:spcPts val="0"/>
              </a:spcAft>
              <a:buSzPts val="1400"/>
              <a:buChar char="○"/>
            </a:pPr>
            <a:r>
              <a:rPr lang="en"/>
              <a:t>CDN: CloudFlare, Akamai, Fastly, CloudFront, etc</a:t>
            </a:r>
            <a:endParaRPr/>
          </a:p>
          <a:p>
            <a:pPr indent="-317500" lvl="1" marL="914400" rtl="0" algn="l">
              <a:spcBef>
                <a:spcPts val="0"/>
              </a:spcBef>
              <a:spcAft>
                <a:spcPts val="0"/>
              </a:spcAft>
              <a:buSzPts val="1400"/>
              <a:buChar char="○"/>
            </a:pPr>
            <a:r>
              <a:rPr lang="en"/>
              <a:t>Hosting providers: </a:t>
            </a:r>
            <a:r>
              <a:rPr lang="en"/>
              <a:t>Shopify</a:t>
            </a:r>
            <a:endParaRPr/>
          </a:p>
          <a:p>
            <a:pPr indent="-317500" lvl="1" marL="914400" rtl="0" algn="l">
              <a:spcBef>
                <a:spcPts val="0"/>
              </a:spcBef>
              <a:spcAft>
                <a:spcPts val="0"/>
              </a:spcAft>
              <a:buSzPts val="1400"/>
              <a:buChar char="○"/>
            </a:pPr>
            <a:r>
              <a:rPr lang="en"/>
              <a:t>Individual website</a:t>
            </a:r>
            <a:endParaRPr/>
          </a:p>
          <a:p>
            <a:pPr indent="-342900" lvl="0" marL="457200" rtl="0" algn="l">
              <a:spcBef>
                <a:spcPts val="0"/>
              </a:spcBef>
              <a:spcAft>
                <a:spcPts val="0"/>
              </a:spcAft>
              <a:buSzPts val="1800"/>
              <a:buChar char="●"/>
            </a:pPr>
            <a:r>
              <a:rPr lang="en"/>
              <a:t>Goals</a:t>
            </a:r>
            <a:endParaRPr/>
          </a:p>
          <a:p>
            <a:pPr indent="-317500" lvl="1" marL="914400" rtl="0" algn="l">
              <a:spcBef>
                <a:spcPts val="0"/>
              </a:spcBef>
              <a:spcAft>
                <a:spcPts val="0"/>
              </a:spcAft>
              <a:buSzPts val="1400"/>
              <a:buChar char="○"/>
            </a:pPr>
            <a:r>
              <a:rPr lang="en"/>
              <a:t>Increasing adoption</a:t>
            </a:r>
            <a:endParaRPr/>
          </a:p>
          <a:p>
            <a:pPr indent="-317500" lvl="2" marL="1371600" rtl="0" algn="l">
              <a:spcBef>
                <a:spcPts val="0"/>
              </a:spcBef>
              <a:spcAft>
                <a:spcPts val="0"/>
              </a:spcAft>
              <a:buSzPts val="1400"/>
              <a:buChar char="■"/>
            </a:pPr>
            <a:r>
              <a:rPr lang="en"/>
              <a:t>CDNS</a:t>
            </a:r>
            <a:endParaRPr/>
          </a:p>
          <a:p>
            <a:pPr indent="-317500" lvl="2" marL="1371600" rtl="0" algn="l">
              <a:spcBef>
                <a:spcPts val="0"/>
              </a:spcBef>
              <a:spcAft>
                <a:spcPts val="0"/>
              </a:spcAft>
              <a:buSzPts val="1400"/>
              <a:buChar char="■"/>
            </a:pPr>
            <a:r>
              <a:rPr lang="en"/>
              <a:t>Third-party resources - can highlight best performance / competitive advantage</a:t>
            </a:r>
            <a:endParaRPr/>
          </a:p>
          <a:p>
            <a:pPr indent="-317500" lvl="1" marL="914400" rtl="0" algn="l">
              <a:spcBef>
                <a:spcPts val="0"/>
              </a:spcBef>
              <a:spcAft>
                <a:spcPts val="0"/>
              </a:spcAft>
              <a:buSzPts val="1400"/>
              <a:buChar char="○"/>
            </a:pPr>
            <a:r>
              <a:rPr lang="en"/>
              <a:t>Standardization of Server-Timing</a:t>
            </a:r>
            <a:endParaRPr/>
          </a:p>
          <a:p>
            <a:pPr indent="-317500" lvl="2" marL="1371600" rtl="0" algn="l">
              <a:spcBef>
                <a:spcPts val="0"/>
              </a:spcBef>
              <a:spcAft>
                <a:spcPts val="0"/>
              </a:spcAft>
              <a:buSzPts val="1400"/>
              <a:buChar char="■"/>
            </a:pPr>
            <a:r>
              <a:rPr lang="en"/>
              <a:t>Proposals</a:t>
            </a:r>
            <a:endParaRPr/>
          </a:p>
        </p:txBody>
      </p:sp>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Header Adoption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471900" y="969500"/>
            <a:ext cx="8222100" cy="3737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sz="3000" u="sng">
                <a:solidFill>
                  <a:srgbClr val="1A237E"/>
                </a:solidFill>
                <a:latin typeface="Roboto"/>
                <a:ea typeface="Roboto"/>
                <a:cs typeface="Roboto"/>
                <a:sym typeface="Roboto"/>
                <a:hlinkClick r:id="rId3">
                  <a:extLst>
                    <a:ext uri="{A12FA001-AC4F-418D-AE19-62706E023703}">
                      <ahyp:hlinkClr val="tx"/>
                    </a:ext>
                  </a:extLst>
                </a:hlinkClick>
              </a:rPr>
              <a:t>https://www.w3.org/TR/server-timing/</a:t>
            </a:r>
            <a:endParaRPr sz="3000">
              <a:solidFill>
                <a:srgbClr val="737373"/>
              </a:solidFill>
              <a:latin typeface="Roboto"/>
              <a:ea typeface="Roboto"/>
              <a:cs typeface="Roboto"/>
              <a:sym typeface="Roboto"/>
            </a:endParaRPr>
          </a:p>
          <a:p>
            <a:pPr indent="0" lvl="0" marL="0" rtl="0" algn="ctr">
              <a:lnSpc>
                <a:spcPct val="115000"/>
              </a:lnSpc>
              <a:spcBef>
                <a:spcPts val="1200"/>
              </a:spcBef>
              <a:spcAft>
                <a:spcPts val="0"/>
              </a:spcAft>
              <a:buNone/>
            </a:pPr>
            <a:r>
              <a:rPr i="1" lang="en" sz="3000">
                <a:solidFill>
                  <a:srgbClr val="737373"/>
                </a:solidFill>
                <a:latin typeface="Roboto"/>
                <a:ea typeface="Roboto"/>
                <a:cs typeface="Roboto"/>
                <a:sym typeface="Roboto"/>
              </a:rPr>
              <a:t>This specification enables a server to communicate performance metrics about the request-response cycle to the user agent. It also standardizes a JavaScript interface to enable applications to collect, process, and act on these metrics to optimize application delivery.</a:t>
            </a:r>
            <a:endParaRPr i="1" sz="3000">
              <a:solidFill>
                <a:srgbClr val="737373"/>
              </a:solidFill>
              <a:latin typeface="Roboto"/>
              <a:ea typeface="Roboto"/>
              <a:cs typeface="Roboto"/>
              <a:sym typeface="Roboto"/>
            </a:endParaRPr>
          </a:p>
          <a:p>
            <a:pPr indent="0" lvl="0" marL="0" rtl="0" algn="l">
              <a:lnSpc>
                <a:spcPct val="115000"/>
              </a:lnSpc>
              <a:spcBef>
                <a:spcPts val="1200"/>
              </a:spcBef>
              <a:spcAft>
                <a:spcPts val="1200"/>
              </a:spcAft>
              <a:buNone/>
            </a:pPr>
            <a:r>
              <a:t/>
            </a:r>
            <a:endParaRPr b="1" sz="3000" strike="sngStrike">
              <a:solidFill>
                <a:srgbClr val="73737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780104" y="0"/>
            <a:ext cx="7583795" cy="51435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CDN use cases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Cache Hit/Cache Miss</a:t>
            </a:r>
            <a:r>
              <a:rPr lang="en"/>
              <a:t> – Was the resource served from the edge, or did the request have to go to origin?</a:t>
            </a:r>
            <a:endParaRPr/>
          </a:p>
          <a:p>
            <a:pPr indent="-342900" lvl="0" marL="457200" rtl="0" algn="l">
              <a:spcBef>
                <a:spcPts val="0"/>
              </a:spcBef>
              <a:spcAft>
                <a:spcPts val="0"/>
              </a:spcAft>
              <a:buSzPts val="1800"/>
              <a:buChar char="-"/>
            </a:pPr>
            <a:r>
              <a:rPr b="1" lang="en"/>
              <a:t>Latency </a:t>
            </a:r>
            <a:r>
              <a:rPr lang="en"/>
              <a:t>– How much time does it take to deliver a packet from A to B. Also measured by round trip time (RTT).</a:t>
            </a:r>
            <a:endParaRPr/>
          </a:p>
          <a:p>
            <a:pPr indent="-342900" lvl="0" marL="457200" rtl="0" algn="l">
              <a:spcBef>
                <a:spcPts val="0"/>
              </a:spcBef>
              <a:spcAft>
                <a:spcPts val="0"/>
              </a:spcAft>
              <a:buSzPts val="1800"/>
              <a:buChar char="-"/>
            </a:pPr>
            <a:r>
              <a:rPr b="1" lang="en"/>
              <a:t>Origin Time</a:t>
            </a:r>
            <a:r>
              <a:rPr lang="en"/>
              <a:t> – How much time did the request spend from your origin? (In the case of a cache miss, this should be zero.)</a:t>
            </a:r>
            <a:endParaRPr/>
          </a:p>
          <a:p>
            <a:pPr indent="-342900" lvl="0" marL="457200" rtl="0" algn="l">
              <a:spcBef>
                <a:spcPts val="0"/>
              </a:spcBef>
              <a:spcAft>
                <a:spcPts val="0"/>
              </a:spcAft>
              <a:buSzPts val="1800"/>
              <a:buChar char="-"/>
            </a:pPr>
            <a:r>
              <a:rPr b="1" lang="en"/>
              <a:t>Edge Time</a:t>
            </a:r>
            <a:r>
              <a:rPr lang="en"/>
              <a:t> – How much time was spent at the CDN? This can include a lot of different service layers, not just serving from cache. For example, processing of web application firewall (WAF) rules, detecting bots or other malicious traffic though security services, and growing in popularity, edge compute.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00"/>
              <a:t>Cache/Proxy Info in the Wild</a:t>
            </a:r>
            <a:endParaRPr sz="3200"/>
          </a:p>
        </p:txBody>
      </p:sp>
      <p:sp>
        <p:nvSpPr>
          <p:cNvPr id="105" name="Google Shape;105;p21"/>
          <p:cNvSpPr txBox="1"/>
          <p:nvPr>
            <p:ph idx="4294967295" type="body"/>
          </p:nvPr>
        </p:nvSpPr>
        <p:spPr>
          <a:xfrm>
            <a:off x="0" y="844725"/>
            <a:ext cx="9144000" cy="4298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Akamai (via mPulse)</a:t>
            </a:r>
            <a:endParaRPr/>
          </a:p>
          <a:p>
            <a:pPr indent="-292100" lvl="1" marL="914400" rtl="0" algn="l">
              <a:spcBef>
                <a:spcPts val="0"/>
              </a:spcBef>
              <a:spcAft>
                <a:spcPts val="0"/>
              </a:spcAft>
              <a:buSzPts val="1000"/>
              <a:buFont typeface="Roboto Mono"/>
              <a:buChar char="○"/>
            </a:pPr>
            <a:r>
              <a:rPr lang="en" sz="1000">
                <a:latin typeface="Roboto Mono"/>
                <a:ea typeface="Roboto Mono"/>
                <a:cs typeface="Roboto Mono"/>
                <a:sym typeface="Roboto Mono"/>
              </a:rPr>
              <a:t>server-timing: cdn-cache; desc=[HIT|MISS]</a:t>
            </a:r>
            <a:endParaRPr sz="1000">
              <a:latin typeface="Roboto Mono"/>
              <a:ea typeface="Roboto Mono"/>
              <a:cs typeface="Roboto Mono"/>
              <a:sym typeface="Roboto Mono"/>
            </a:endParaRPr>
          </a:p>
          <a:p>
            <a:pPr indent="-292100" lvl="1" marL="914400" rtl="0" algn="l">
              <a:spcBef>
                <a:spcPts val="0"/>
              </a:spcBef>
              <a:spcAft>
                <a:spcPts val="0"/>
              </a:spcAft>
              <a:buSzPts val="1000"/>
              <a:buFont typeface="Roboto Mono"/>
              <a:buChar char="○"/>
            </a:pPr>
            <a:r>
              <a:rPr lang="en" sz="1000">
                <a:latin typeface="Roboto Mono"/>
                <a:ea typeface="Roboto Mono"/>
                <a:cs typeface="Roboto Mono"/>
                <a:sym typeface="Roboto Mono"/>
              </a:rPr>
              <a:t>server-timing: edge; dur=[n]</a:t>
            </a:r>
            <a:endParaRPr sz="1000">
              <a:latin typeface="Roboto Mono"/>
              <a:ea typeface="Roboto Mono"/>
              <a:cs typeface="Roboto Mono"/>
              <a:sym typeface="Roboto Mono"/>
            </a:endParaRPr>
          </a:p>
          <a:p>
            <a:pPr indent="-292100" lvl="1" marL="914400" rtl="0" algn="l">
              <a:spcBef>
                <a:spcPts val="0"/>
              </a:spcBef>
              <a:spcAft>
                <a:spcPts val="0"/>
              </a:spcAft>
              <a:buSzPts val="1000"/>
              <a:buFont typeface="Roboto Mono"/>
              <a:buChar char="○"/>
            </a:pPr>
            <a:r>
              <a:rPr lang="en" sz="1000">
                <a:latin typeface="Roboto Mono"/>
                <a:ea typeface="Roboto Mono"/>
                <a:cs typeface="Roboto Mono"/>
                <a:sym typeface="Roboto Mono"/>
              </a:rPr>
              <a:t>server-timing: origin; dur=[n]</a:t>
            </a:r>
            <a:endParaRPr sz="1000">
              <a:latin typeface="Roboto Mono"/>
              <a:ea typeface="Roboto Mono"/>
              <a:cs typeface="Roboto Mono"/>
              <a:sym typeface="Roboto Mono"/>
            </a:endParaRPr>
          </a:p>
          <a:p>
            <a:pPr indent="-342900" lvl="0" marL="457200" rtl="0" algn="l">
              <a:spcBef>
                <a:spcPts val="0"/>
              </a:spcBef>
              <a:spcAft>
                <a:spcPts val="0"/>
              </a:spcAft>
              <a:buSzPts val="1800"/>
              <a:buChar char="●"/>
            </a:pPr>
            <a:r>
              <a:rPr lang="en"/>
              <a:t>CloudFront (via console option)</a:t>
            </a:r>
            <a:endParaRPr/>
          </a:p>
          <a:p>
            <a:pPr indent="-292100" lvl="1" marL="914400" marR="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server-timing: cdn-upstream-layer;desc="EDGE",cdn-upstream-dns;dur=0,cdn-upstream-connect;dur=69,cdn-upstream-fbl;dur=562,cdn-cache-miss,cdn-pop;desc="DEN52-P3",cdn-rid;desc="5McHcGf1pCMEZKUtTuHH-UI7Co2qq-817CJu_cD7oVUo9BmxBtpIHQ==",cdn-downstream-fbl;dur=563</a:t>
            </a:r>
            <a:endParaRPr sz="1000">
              <a:latin typeface="Roboto Mono"/>
              <a:ea typeface="Roboto Mono"/>
              <a:cs typeface="Roboto Mono"/>
              <a:sym typeface="Roboto Mono"/>
            </a:endParaRPr>
          </a:p>
          <a:p>
            <a:pPr indent="-342900" lvl="0" marL="457200" rtl="0" algn="l">
              <a:spcBef>
                <a:spcPts val="0"/>
              </a:spcBef>
              <a:spcAft>
                <a:spcPts val="0"/>
              </a:spcAft>
              <a:buSzPts val="1800"/>
              <a:buChar char="●"/>
            </a:pPr>
            <a:r>
              <a:rPr lang="en"/>
              <a:t>CloudFlare (optional, via </a:t>
            </a:r>
            <a:r>
              <a:rPr lang="en" u="sng">
                <a:solidFill>
                  <a:schemeClr val="accent5"/>
                </a:solidFill>
                <a:hlinkClick r:id="rId3">
                  <a:extLst>
                    <a:ext uri="{A12FA001-AC4F-418D-AE19-62706E023703}">
                      <ahyp:hlinkClr val="tx"/>
                    </a:ext>
                  </a:extLst>
                </a:hlinkClick>
              </a:rPr>
              <a:t>workers</a:t>
            </a:r>
            <a:r>
              <a:rPr lang="en"/>
              <a:t>)</a:t>
            </a:r>
            <a:endParaRPr/>
          </a:p>
          <a:p>
            <a:pPr indent="-292100" lvl="1" marL="914400" marR="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cf-cache-status: [HIT|MISS]</a:t>
            </a:r>
            <a:endParaRPr sz="1000">
              <a:latin typeface="Roboto Mono"/>
              <a:ea typeface="Roboto Mono"/>
              <a:cs typeface="Roboto Mono"/>
              <a:sym typeface="Roboto Mono"/>
            </a:endParaRPr>
          </a:p>
          <a:p>
            <a:pPr indent="-292100" lvl="1" marL="914400" marR="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server-timing: cf_cache;desc=MISC,worker;dur=[n]</a:t>
            </a:r>
            <a:endParaRPr sz="1000">
              <a:latin typeface="Roboto Mono"/>
              <a:ea typeface="Roboto Mono"/>
              <a:cs typeface="Roboto Mono"/>
              <a:sym typeface="Roboto Mono"/>
            </a:endParaRPr>
          </a:p>
          <a:p>
            <a:pPr indent="-342900" lvl="0" marL="457200" rtl="0" algn="l">
              <a:spcBef>
                <a:spcPts val="0"/>
              </a:spcBef>
              <a:spcAft>
                <a:spcPts val="0"/>
              </a:spcAft>
              <a:buSzPts val="1800"/>
              <a:buChar char="●"/>
            </a:pPr>
            <a:r>
              <a:rPr lang="en"/>
              <a:t>Fastly (optional, via </a:t>
            </a:r>
            <a:r>
              <a:rPr lang="en" u="sng">
                <a:solidFill>
                  <a:schemeClr val="hlink"/>
                </a:solidFill>
                <a:hlinkClick r:id="rId4"/>
              </a:rPr>
              <a:t>VCL</a:t>
            </a:r>
            <a:r>
              <a:rPr lang="en"/>
              <a:t>)</a:t>
            </a:r>
            <a:endParaRPr/>
          </a:p>
          <a:p>
            <a:pPr indent="-292100" lvl="1" marL="914400" marR="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Server-Timing: time-start-msec;dur=1544705663920,time-elapsed;dur=0,fastly-pop;desc=LCY,hit-state;desc=HIT</a:t>
            </a:r>
            <a:endParaRPr sz="1000">
              <a:latin typeface="Roboto Mono"/>
              <a:ea typeface="Roboto Mono"/>
              <a:cs typeface="Roboto Mono"/>
              <a:sym typeface="Roboto Mono"/>
            </a:endParaRPr>
          </a:p>
          <a:p>
            <a:pPr indent="-342900" lvl="0" marL="457200" rtl="0" algn="l">
              <a:spcBef>
                <a:spcPts val="0"/>
              </a:spcBef>
              <a:spcAft>
                <a:spcPts val="0"/>
              </a:spcAft>
              <a:buSzPts val="1800"/>
              <a:buChar char="●"/>
            </a:pPr>
            <a:r>
              <a:rPr lang="en"/>
              <a:t>Shopify</a:t>
            </a:r>
            <a:endParaRPr/>
          </a:p>
          <a:p>
            <a:pPr indent="-292100" lvl="1" marL="914400" marR="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server-timing: processing;dur=15, db;dur=5, asn;desc="7922", edge;desc="DFW", country;desc="US", theme;desc="Prestige", pageType;desc="index", servedBy;desc="8jlx", requestID;desc="4ab33c3d-21e6-425a-9754-a6f42a27d36f"</a:t>
            </a:r>
            <a:endParaRPr sz="1000">
              <a:latin typeface="Roboto Mono"/>
              <a:ea typeface="Roboto Mono"/>
              <a:cs typeface="Roboto Mono"/>
              <a:sym typeface="Roboto Mono"/>
            </a:endParaRPr>
          </a:p>
          <a:p>
            <a:pPr indent="-292100" lvl="1" marL="914400" marR="0" rtl="0" algn="l">
              <a:lnSpc>
                <a:spcPct val="115000"/>
              </a:lnSpc>
              <a:spcBef>
                <a:spcPts val="0"/>
              </a:spcBef>
              <a:spcAft>
                <a:spcPts val="0"/>
              </a:spcAft>
              <a:buSzPts val="1000"/>
              <a:buFont typeface="Roboto Mono"/>
              <a:buChar char="○"/>
            </a:pPr>
            <a:r>
              <a:rPr lang="en" sz="1000">
                <a:latin typeface="Roboto Mono"/>
                <a:ea typeface="Roboto Mono"/>
                <a:cs typeface="Roboto Mono"/>
                <a:sym typeface="Roboto Mono"/>
              </a:rPr>
              <a:t>server-timing: cfRequestDuration;dur=48.999786, earlyhints</a:t>
            </a:r>
            <a:endParaRPr sz="1000">
              <a:latin typeface="Roboto Mono"/>
              <a:ea typeface="Roboto Mono"/>
              <a:cs typeface="Roboto Mono"/>
              <a:sym typeface="Roboto Mono"/>
            </a:endParaRPr>
          </a:p>
        </p:txBody>
      </p:sp>
      <p:sp>
        <p:nvSpPr>
          <p:cNvPr id="106" name="Google Shape;106;p21"/>
          <p:cNvSpPr txBox="1"/>
          <p:nvPr/>
        </p:nvSpPr>
        <p:spPr>
          <a:xfrm>
            <a:off x="7164600" y="4830625"/>
            <a:ext cx="1979400" cy="312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 u="sng">
                <a:solidFill>
                  <a:schemeClr val="hlink"/>
                </a:solidFill>
                <a:latin typeface="Roboto"/>
                <a:ea typeface="Roboto"/>
                <a:cs typeface="Roboto"/>
                <a:sym typeface="Roboto"/>
                <a:hlinkClick r:id="rId5"/>
              </a:rPr>
              <a:t>via SpeedCurve blog</a:t>
            </a:r>
            <a:endParaRPr i="1" sz="12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