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9c0ec423e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9c0ec423e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9c0ec423e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9c0ec423e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9bba4be702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9bba4be70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9bca8978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9bca8978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9c0ec423e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9c0ec423e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9c0ec423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9c0ec423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9c0ec423e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9c0ec423e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9c0ec423e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9c0ec423e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9c0ec423e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9c0ec423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 Id="rId10" Type="http://schemas.openxmlformats.org/officeDocument/2006/relationships/image" Target="../media/image5.png"/><Relationship Id="rId9"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gif"/><Relationship Id="rId5"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it"/>
              <a:t>Data Facades Community Group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Welcome meeting</a:t>
            </a:r>
            <a:endParaRPr/>
          </a:p>
        </p:txBody>
      </p:sp>
      <p:sp>
        <p:nvSpPr>
          <p:cNvPr id="61" name="Google Shape;61;p13"/>
          <p:cNvSpPr txBox="1"/>
          <p:nvPr>
            <p:ph idx="1" type="subTitle"/>
          </p:nvPr>
        </p:nvSpPr>
        <p:spPr>
          <a:xfrm>
            <a:off x="510450" y="3812325"/>
            <a:ext cx="17022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500"/>
              <a:t>27 October 2025</a:t>
            </a:r>
            <a:endParaRPr sz="1500"/>
          </a:p>
        </p:txBody>
      </p:sp>
      <p:sp>
        <p:nvSpPr>
          <p:cNvPr id="62" name="Google Shape;62;p13"/>
          <p:cNvSpPr txBox="1"/>
          <p:nvPr/>
        </p:nvSpPr>
        <p:spPr>
          <a:xfrm>
            <a:off x="5307150" y="4042125"/>
            <a:ext cx="3326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t">
                <a:solidFill>
                  <a:schemeClr val="lt1"/>
                </a:solidFill>
              </a:rPr>
              <a:t>https://www.w3.org/groups/cg/facade-x/</a:t>
            </a:r>
            <a:endParaRPr>
              <a:solidFill>
                <a:schemeClr val="lt1"/>
              </a:solidFill>
            </a:endParaRPr>
          </a:p>
        </p:txBody>
      </p:sp>
      <p:sp>
        <p:nvSpPr>
          <p:cNvPr id="63" name="Google Shape;63;p13"/>
          <p:cNvSpPr txBox="1"/>
          <p:nvPr/>
        </p:nvSpPr>
        <p:spPr>
          <a:xfrm>
            <a:off x="5633550" y="4549050"/>
            <a:ext cx="3000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t">
                <a:solidFill>
                  <a:schemeClr val="lt1"/>
                </a:solidFill>
              </a:rPr>
              <a:t>public-facade-x@w3.org</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Roadmap (proposal)</a:t>
            </a:r>
            <a:endParaRPr/>
          </a:p>
        </p:txBody>
      </p:sp>
      <p:sp>
        <p:nvSpPr>
          <p:cNvPr id="154" name="Google Shape;15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Consolidation and </a:t>
            </a:r>
            <a:r>
              <a:rPr lang="it"/>
              <a:t>standardization</a:t>
            </a:r>
            <a:r>
              <a:rPr lang="it"/>
              <a:t> of the approach, meta-model(s) and SPARQL Dialect</a:t>
            </a:r>
            <a:endParaRPr/>
          </a:p>
          <a:p>
            <a:pPr indent="-342900" lvl="0" marL="457200" rtl="0" algn="l">
              <a:spcBef>
                <a:spcPts val="0"/>
              </a:spcBef>
              <a:spcAft>
                <a:spcPts val="0"/>
              </a:spcAft>
              <a:buSzPts val="1800"/>
              <a:buChar char="●"/>
            </a:pPr>
            <a:r>
              <a:rPr lang="it"/>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Introductions</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Affiliation and Background</a:t>
            </a:r>
            <a:endParaRPr/>
          </a:p>
          <a:p>
            <a:pPr indent="-342900" lvl="0" marL="457200" rtl="0" algn="l">
              <a:spcBef>
                <a:spcPts val="0"/>
              </a:spcBef>
              <a:spcAft>
                <a:spcPts val="0"/>
              </a:spcAft>
              <a:buSzPts val="1800"/>
              <a:buChar char="●"/>
            </a:pPr>
            <a:r>
              <a:rPr lang="it"/>
              <a:t>Why are you here?</a:t>
            </a:r>
            <a:endParaRPr/>
          </a:p>
          <a:p>
            <a:pPr indent="-342900" lvl="0" marL="457200" rtl="0" algn="l">
              <a:spcBef>
                <a:spcPts val="0"/>
              </a:spcBef>
              <a:spcAft>
                <a:spcPts val="0"/>
              </a:spcAft>
              <a:buSzPts val="1800"/>
              <a:buChar char="●"/>
            </a:pPr>
            <a:r>
              <a:rPr lang="it"/>
              <a:t>What do you expect from the Community Group?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445025"/>
            <a:ext cx="4260300" cy="56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Community Group Objective</a:t>
            </a:r>
            <a:endParaRPr/>
          </a:p>
        </p:txBody>
      </p:sp>
      <p:sp>
        <p:nvSpPr>
          <p:cNvPr id="75" name="Google Shape;75;p15"/>
          <p:cNvSpPr txBox="1"/>
          <p:nvPr>
            <p:ph idx="1" type="body"/>
          </p:nvPr>
        </p:nvSpPr>
        <p:spPr>
          <a:xfrm>
            <a:off x="311700" y="1152475"/>
            <a:ext cx="3644700" cy="36267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it"/>
              <a:t>The group's primary goal is to </a:t>
            </a:r>
            <a:r>
              <a:rPr b="1" lang="it"/>
              <a:t>foster the long-term stability</a:t>
            </a:r>
            <a:r>
              <a:rPr lang="it"/>
              <a:t> and </a:t>
            </a:r>
            <a:r>
              <a:rPr b="1" lang="it"/>
              <a:t>broader adoption</a:t>
            </a:r>
            <a:r>
              <a:rPr lang="it"/>
              <a:t> of the approach for accessing heterogeneous web data using </a:t>
            </a:r>
            <a:r>
              <a:rPr b="1" lang="it"/>
              <a:t>data façades</a:t>
            </a:r>
            <a:endParaRPr b="1"/>
          </a:p>
        </p:txBody>
      </p:sp>
      <p:pic>
        <p:nvPicPr>
          <p:cNvPr id="76" name="Google Shape;76;p15"/>
          <p:cNvPicPr preferRelativeResize="0"/>
          <p:nvPr/>
        </p:nvPicPr>
        <p:blipFill>
          <a:blip r:embed="rId3">
            <a:alphaModFix/>
          </a:blip>
          <a:stretch>
            <a:fillRect/>
          </a:stretch>
        </p:blipFill>
        <p:spPr>
          <a:xfrm>
            <a:off x="6329475" y="1877338"/>
            <a:ext cx="855187" cy="956575"/>
          </a:xfrm>
          <a:prstGeom prst="rect">
            <a:avLst/>
          </a:prstGeom>
          <a:noFill/>
          <a:ln>
            <a:noFill/>
          </a:ln>
        </p:spPr>
      </p:pic>
      <p:pic>
        <p:nvPicPr>
          <p:cNvPr id="77" name="Google Shape;77;p15"/>
          <p:cNvPicPr preferRelativeResize="0"/>
          <p:nvPr/>
        </p:nvPicPr>
        <p:blipFill>
          <a:blip r:embed="rId4">
            <a:alphaModFix/>
          </a:blip>
          <a:stretch>
            <a:fillRect/>
          </a:stretch>
        </p:blipFill>
        <p:spPr>
          <a:xfrm>
            <a:off x="4223100" y="1877350"/>
            <a:ext cx="2055775" cy="1027888"/>
          </a:xfrm>
          <a:prstGeom prst="rect">
            <a:avLst/>
          </a:prstGeom>
          <a:noFill/>
          <a:ln>
            <a:noFill/>
          </a:ln>
        </p:spPr>
      </p:pic>
      <p:pic>
        <p:nvPicPr>
          <p:cNvPr id="78" name="Google Shape;78;p15"/>
          <p:cNvPicPr preferRelativeResize="0"/>
          <p:nvPr/>
        </p:nvPicPr>
        <p:blipFill>
          <a:blip r:embed="rId5">
            <a:alphaModFix/>
          </a:blip>
          <a:stretch>
            <a:fillRect/>
          </a:stretch>
        </p:blipFill>
        <p:spPr>
          <a:xfrm>
            <a:off x="4355000" y="3631775"/>
            <a:ext cx="1154048" cy="1058442"/>
          </a:xfrm>
          <a:prstGeom prst="rect">
            <a:avLst/>
          </a:prstGeom>
          <a:noFill/>
          <a:ln>
            <a:noFill/>
          </a:ln>
        </p:spPr>
      </p:pic>
      <p:pic>
        <p:nvPicPr>
          <p:cNvPr id="79" name="Google Shape;79;p15"/>
          <p:cNvPicPr preferRelativeResize="0"/>
          <p:nvPr/>
        </p:nvPicPr>
        <p:blipFill>
          <a:blip r:embed="rId6">
            <a:alphaModFix/>
          </a:blip>
          <a:stretch>
            <a:fillRect/>
          </a:stretch>
        </p:blipFill>
        <p:spPr>
          <a:xfrm>
            <a:off x="7299025" y="1928050"/>
            <a:ext cx="855173" cy="855173"/>
          </a:xfrm>
          <a:prstGeom prst="rect">
            <a:avLst/>
          </a:prstGeom>
          <a:noFill/>
          <a:ln>
            <a:noFill/>
          </a:ln>
        </p:spPr>
      </p:pic>
      <p:pic>
        <p:nvPicPr>
          <p:cNvPr id="80" name="Google Shape;80;p15"/>
          <p:cNvPicPr preferRelativeResize="0"/>
          <p:nvPr/>
        </p:nvPicPr>
        <p:blipFill>
          <a:blip r:embed="rId7">
            <a:alphaModFix/>
          </a:blip>
          <a:stretch>
            <a:fillRect/>
          </a:stretch>
        </p:blipFill>
        <p:spPr>
          <a:xfrm>
            <a:off x="5591763" y="3294800"/>
            <a:ext cx="1732401" cy="1732401"/>
          </a:xfrm>
          <a:prstGeom prst="rect">
            <a:avLst/>
          </a:prstGeom>
          <a:noFill/>
          <a:ln>
            <a:noFill/>
          </a:ln>
        </p:spPr>
      </p:pic>
      <p:pic>
        <p:nvPicPr>
          <p:cNvPr id="81" name="Google Shape;81;p15"/>
          <p:cNvPicPr preferRelativeResize="0"/>
          <p:nvPr/>
        </p:nvPicPr>
        <p:blipFill rotWithShape="1">
          <a:blip r:embed="rId8">
            <a:alphaModFix/>
          </a:blip>
          <a:srcRect b="0" l="0" r="0" t="0"/>
          <a:stretch/>
        </p:blipFill>
        <p:spPr>
          <a:xfrm>
            <a:off x="8034095" y="3096859"/>
            <a:ext cx="766369" cy="247077"/>
          </a:xfrm>
          <a:prstGeom prst="rect">
            <a:avLst/>
          </a:prstGeom>
          <a:noFill/>
          <a:ln>
            <a:noFill/>
          </a:ln>
        </p:spPr>
      </p:pic>
      <p:pic>
        <p:nvPicPr>
          <p:cNvPr descr="Logo&#10;&#10;Description automatically generated" id="82" name="Google Shape;82;p15"/>
          <p:cNvPicPr preferRelativeResize="0"/>
          <p:nvPr/>
        </p:nvPicPr>
        <p:blipFill rotWithShape="1">
          <a:blip r:embed="rId9">
            <a:alphaModFix/>
          </a:blip>
          <a:srcRect b="0" l="0" r="0" t="0"/>
          <a:stretch/>
        </p:blipFill>
        <p:spPr>
          <a:xfrm>
            <a:off x="7650678" y="3869947"/>
            <a:ext cx="1042155" cy="359545"/>
          </a:xfrm>
          <a:prstGeom prst="rect">
            <a:avLst/>
          </a:prstGeom>
          <a:noFill/>
          <a:ln>
            <a:noFill/>
          </a:ln>
        </p:spPr>
      </p:pic>
      <p:pic>
        <p:nvPicPr>
          <p:cNvPr descr="Logo&#10;&#10;Description automatically generated" id="83" name="Google Shape;83;p15"/>
          <p:cNvPicPr preferRelativeResize="0"/>
          <p:nvPr/>
        </p:nvPicPr>
        <p:blipFill rotWithShape="1">
          <a:blip r:embed="rId10">
            <a:alphaModFix/>
          </a:blip>
          <a:srcRect b="0" l="0" r="0" t="0"/>
          <a:stretch/>
        </p:blipFill>
        <p:spPr>
          <a:xfrm>
            <a:off x="4223099" y="3151705"/>
            <a:ext cx="1042149" cy="233618"/>
          </a:xfrm>
          <a:prstGeom prst="rect">
            <a:avLst/>
          </a:prstGeom>
          <a:noFill/>
          <a:ln>
            <a:noFill/>
          </a:ln>
        </p:spPr>
      </p:pic>
      <p:sp>
        <p:nvSpPr>
          <p:cNvPr id="84" name="Google Shape;84;p15"/>
          <p:cNvSpPr/>
          <p:nvPr/>
        </p:nvSpPr>
        <p:spPr>
          <a:xfrm>
            <a:off x="3786025" y="445015"/>
            <a:ext cx="5343900" cy="1027800"/>
          </a:xfrm>
          <a:prstGeom prst="triangle">
            <a:avLst>
              <a:gd fmla="val 49975"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5" name="Google Shape;85;p15"/>
          <p:cNvSpPr/>
          <p:nvPr/>
        </p:nvSpPr>
        <p:spPr>
          <a:xfrm>
            <a:off x="4223100" y="1487900"/>
            <a:ext cx="4637700" cy="3465000"/>
          </a:xfrm>
          <a:prstGeom prst="rect">
            <a:avLst/>
          </a:prstGeom>
          <a:solidFill>
            <a:schemeClr val="lt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3100"/>
              <a:t>Data Façade</a:t>
            </a:r>
            <a:endParaRPr sz="3100"/>
          </a:p>
        </p:txBody>
      </p:sp>
      <p:sp>
        <p:nvSpPr>
          <p:cNvPr id="86" name="Google Shape;86;p15"/>
          <p:cNvSpPr txBox="1"/>
          <p:nvPr/>
        </p:nvSpPr>
        <p:spPr>
          <a:xfrm>
            <a:off x="5670025" y="3622075"/>
            <a:ext cx="1575900" cy="85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3400">
                <a:solidFill>
                  <a:schemeClr val="accent3"/>
                </a:solidFill>
                <a:latin typeface="Proxima Nova"/>
                <a:ea typeface="Proxima Nova"/>
                <a:cs typeface="Proxima Nova"/>
                <a:sym typeface="Proxima Nova"/>
              </a:rPr>
              <a:t>RDF</a:t>
            </a:r>
            <a:endParaRPr sz="34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How did we get here?</a:t>
            </a:r>
            <a:endParaRPr/>
          </a:p>
        </p:txBody>
      </p:sp>
      <p:sp>
        <p:nvSpPr>
          <p:cNvPr id="92" name="Google Shape;92;p16"/>
          <p:cNvSpPr txBox="1"/>
          <p:nvPr/>
        </p:nvSpPr>
        <p:spPr>
          <a:xfrm>
            <a:off x="639314" y="1220578"/>
            <a:ext cx="1351200" cy="616500"/>
          </a:xfrm>
          <a:prstGeom prst="rect">
            <a:avLst/>
          </a:prstGeom>
          <a:noFill/>
          <a:ln>
            <a:noFill/>
          </a:ln>
        </p:spPr>
        <p:txBody>
          <a:bodyPr anchorCtr="0" anchor="t" bIns="101150" lIns="101150" spcFirstLastPara="1" rIns="101150" wrap="square" tIns="101150">
            <a:noAutofit/>
          </a:bodyPr>
          <a:lstStyle/>
          <a:p>
            <a:pPr indent="0" lvl="0" marL="0" rtl="0" algn="r">
              <a:lnSpc>
                <a:spcPct val="115000"/>
              </a:lnSpc>
              <a:spcBef>
                <a:spcPts val="0"/>
              </a:spcBef>
              <a:spcAft>
                <a:spcPts val="1770"/>
              </a:spcAft>
              <a:buNone/>
            </a:pPr>
            <a:r>
              <a:rPr b="1" lang="it" sz="2655">
                <a:solidFill>
                  <a:srgbClr val="93C47D"/>
                </a:solidFill>
                <a:latin typeface="Roboto"/>
                <a:ea typeface="Roboto"/>
                <a:cs typeface="Roboto"/>
                <a:sym typeface="Roboto"/>
              </a:rPr>
              <a:t>2020</a:t>
            </a:r>
            <a:endParaRPr b="1" sz="2655">
              <a:solidFill>
                <a:srgbClr val="93C47D"/>
              </a:solidFill>
              <a:latin typeface="Roboto"/>
              <a:ea typeface="Roboto"/>
              <a:cs typeface="Roboto"/>
              <a:sym typeface="Roboto"/>
            </a:endParaRPr>
          </a:p>
        </p:txBody>
      </p:sp>
      <p:sp>
        <p:nvSpPr>
          <p:cNvPr id="93" name="Google Shape;93;p16"/>
          <p:cNvSpPr txBox="1"/>
          <p:nvPr/>
        </p:nvSpPr>
        <p:spPr>
          <a:xfrm>
            <a:off x="945565" y="2644304"/>
            <a:ext cx="1721700" cy="1416300"/>
          </a:xfrm>
          <a:prstGeom prst="rect">
            <a:avLst/>
          </a:prstGeom>
          <a:noFill/>
          <a:ln>
            <a:noFill/>
          </a:ln>
        </p:spPr>
        <p:txBody>
          <a:bodyPr anchorCtr="0" anchor="t" bIns="101150" lIns="101150" spcFirstLastPara="1" rIns="101150" wrap="square" tIns="101150">
            <a:noAutofit/>
          </a:bodyPr>
          <a:lstStyle/>
          <a:p>
            <a:pPr indent="0" lvl="0" marL="0" rtl="0" algn="ctr">
              <a:lnSpc>
                <a:spcPct val="115000"/>
              </a:lnSpc>
              <a:spcBef>
                <a:spcPts val="0"/>
              </a:spcBef>
              <a:spcAft>
                <a:spcPts val="0"/>
              </a:spcAft>
              <a:buNone/>
            </a:pPr>
            <a:r>
              <a:rPr b="1" lang="it" sz="1500">
                <a:solidFill>
                  <a:srgbClr val="93C47D"/>
                </a:solidFill>
                <a:latin typeface="Roboto"/>
                <a:ea typeface="Roboto"/>
                <a:cs typeface="Roboto"/>
                <a:sym typeface="Roboto"/>
              </a:rPr>
              <a:t>EU H2020 SPICE Project</a:t>
            </a:r>
            <a:endParaRPr b="1" sz="1500">
              <a:solidFill>
                <a:srgbClr val="93C47D"/>
              </a:solidFill>
              <a:latin typeface="Roboto"/>
              <a:ea typeface="Roboto"/>
              <a:cs typeface="Roboto"/>
              <a:sym typeface="Roboto"/>
            </a:endParaRPr>
          </a:p>
        </p:txBody>
      </p:sp>
      <p:cxnSp>
        <p:nvCxnSpPr>
          <p:cNvPr id="94" name="Google Shape;94;p16"/>
          <p:cNvCxnSpPr/>
          <p:nvPr/>
        </p:nvCxnSpPr>
        <p:spPr>
          <a:xfrm>
            <a:off x="1990518" y="1538242"/>
            <a:ext cx="795000" cy="820800"/>
          </a:xfrm>
          <a:prstGeom prst="straightConnector1">
            <a:avLst/>
          </a:prstGeom>
          <a:noFill/>
          <a:ln cap="flat" cmpd="sng" w="9525">
            <a:solidFill>
              <a:srgbClr val="93C47D"/>
            </a:solidFill>
            <a:prstDash val="solid"/>
            <a:round/>
            <a:headEnd len="sm" w="sm" type="none"/>
            <a:tailEnd len="sm" w="sm" type="none"/>
          </a:ln>
        </p:spPr>
      </p:cxnSp>
      <p:sp>
        <p:nvSpPr>
          <p:cNvPr id="95" name="Google Shape;95;p16"/>
          <p:cNvSpPr/>
          <p:nvPr/>
        </p:nvSpPr>
        <p:spPr>
          <a:xfrm flipH="1">
            <a:off x="776598" y="2214539"/>
            <a:ext cx="2030100" cy="158700"/>
          </a:xfrm>
          <a:prstGeom prst="parallelogram">
            <a:avLst>
              <a:gd fmla="val 96952" name="adj"/>
            </a:avLst>
          </a:prstGeom>
          <a:solidFill>
            <a:srgbClr val="93C47D"/>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rPr lang="it" sz="1549"/>
              <a:t>  </a:t>
            </a:r>
            <a:endParaRPr sz="1549"/>
          </a:p>
        </p:txBody>
      </p:sp>
      <p:sp>
        <p:nvSpPr>
          <p:cNvPr id="96" name="Google Shape;96;p16"/>
          <p:cNvSpPr/>
          <p:nvPr/>
        </p:nvSpPr>
        <p:spPr>
          <a:xfrm>
            <a:off x="776602" y="2384745"/>
            <a:ext cx="2030100" cy="158700"/>
          </a:xfrm>
          <a:prstGeom prst="parallelogram">
            <a:avLst>
              <a:gd fmla="val 96952" name="adj"/>
            </a:avLst>
          </a:prstGeom>
          <a:solidFill>
            <a:srgbClr val="93C47D"/>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t/>
            </a:r>
            <a:endParaRPr/>
          </a:p>
        </p:txBody>
      </p:sp>
      <p:sp>
        <p:nvSpPr>
          <p:cNvPr id="97" name="Google Shape;97;p16"/>
          <p:cNvSpPr txBox="1"/>
          <p:nvPr/>
        </p:nvSpPr>
        <p:spPr>
          <a:xfrm>
            <a:off x="2662224" y="1221963"/>
            <a:ext cx="1220100" cy="496500"/>
          </a:xfrm>
          <a:prstGeom prst="rect">
            <a:avLst/>
          </a:prstGeom>
          <a:noFill/>
          <a:ln>
            <a:noFill/>
          </a:ln>
        </p:spPr>
        <p:txBody>
          <a:bodyPr anchorCtr="0" anchor="t" bIns="101150" lIns="101150" spcFirstLastPara="1" rIns="101150" wrap="square" tIns="101150">
            <a:noAutofit/>
          </a:bodyPr>
          <a:lstStyle/>
          <a:p>
            <a:pPr indent="0" lvl="0" marL="0" rtl="0" algn="r">
              <a:lnSpc>
                <a:spcPct val="115000"/>
              </a:lnSpc>
              <a:spcBef>
                <a:spcPts val="0"/>
              </a:spcBef>
              <a:spcAft>
                <a:spcPts val="1770"/>
              </a:spcAft>
              <a:buNone/>
            </a:pPr>
            <a:r>
              <a:rPr b="1" lang="it" sz="2655">
                <a:solidFill>
                  <a:srgbClr val="6AA84F"/>
                </a:solidFill>
                <a:latin typeface="Roboto"/>
                <a:ea typeface="Roboto"/>
                <a:cs typeface="Roboto"/>
                <a:sym typeface="Roboto"/>
              </a:rPr>
              <a:t>2021</a:t>
            </a:r>
            <a:endParaRPr b="1" sz="2655">
              <a:solidFill>
                <a:srgbClr val="6AA84F"/>
              </a:solidFill>
              <a:latin typeface="Roboto"/>
              <a:ea typeface="Roboto"/>
              <a:cs typeface="Roboto"/>
              <a:sym typeface="Roboto"/>
            </a:endParaRPr>
          </a:p>
        </p:txBody>
      </p:sp>
      <p:sp>
        <p:nvSpPr>
          <p:cNvPr id="98" name="Google Shape;98;p16"/>
          <p:cNvSpPr txBox="1"/>
          <p:nvPr/>
        </p:nvSpPr>
        <p:spPr>
          <a:xfrm>
            <a:off x="2677950" y="2644300"/>
            <a:ext cx="2009100" cy="2283600"/>
          </a:xfrm>
          <a:prstGeom prst="rect">
            <a:avLst/>
          </a:prstGeom>
          <a:noFill/>
          <a:ln>
            <a:noFill/>
          </a:ln>
        </p:spPr>
        <p:txBody>
          <a:bodyPr anchorCtr="0" anchor="t" bIns="101150" lIns="101150" spcFirstLastPara="1" rIns="101150" wrap="square" tIns="101150">
            <a:noAutofit/>
          </a:bodyPr>
          <a:lstStyle/>
          <a:p>
            <a:pPr indent="0" lvl="0" marL="0" rtl="0" algn="ctr">
              <a:lnSpc>
                <a:spcPct val="115000"/>
              </a:lnSpc>
              <a:spcBef>
                <a:spcPts val="0"/>
              </a:spcBef>
              <a:spcAft>
                <a:spcPts val="0"/>
              </a:spcAft>
              <a:buNone/>
            </a:pPr>
            <a:r>
              <a:rPr b="1" lang="it" sz="1500">
                <a:solidFill>
                  <a:srgbClr val="6AA84F"/>
                </a:solidFill>
                <a:latin typeface="Roboto"/>
                <a:ea typeface="Roboto"/>
                <a:cs typeface="Roboto"/>
                <a:sym typeface="Roboto"/>
              </a:rPr>
              <a:t>Facade-X: An Opinionated Approach to SPARQL Anything @ </a:t>
            </a:r>
            <a:r>
              <a:rPr b="1" lang="it" sz="1500">
                <a:solidFill>
                  <a:srgbClr val="6AA84F"/>
                </a:solidFill>
                <a:latin typeface="Roboto"/>
                <a:ea typeface="Roboto"/>
                <a:cs typeface="Roboto"/>
                <a:sym typeface="Roboto"/>
              </a:rPr>
              <a:t>Semantics</a:t>
            </a:r>
            <a:r>
              <a:rPr b="1" lang="it" sz="1500">
                <a:solidFill>
                  <a:srgbClr val="6AA84F"/>
                </a:solidFill>
                <a:latin typeface="Roboto"/>
                <a:ea typeface="Roboto"/>
                <a:cs typeface="Roboto"/>
                <a:sym typeface="Roboto"/>
              </a:rPr>
              <a:t> 2021</a:t>
            </a:r>
            <a:endParaRPr b="1" sz="1500">
              <a:solidFill>
                <a:srgbClr val="6AA84F"/>
              </a:solidFill>
              <a:latin typeface="Roboto"/>
              <a:ea typeface="Roboto"/>
              <a:cs typeface="Roboto"/>
              <a:sym typeface="Roboto"/>
            </a:endParaRPr>
          </a:p>
          <a:p>
            <a:pPr indent="0" lvl="0" marL="0" rtl="0" algn="ctr">
              <a:lnSpc>
                <a:spcPct val="115000"/>
              </a:lnSpc>
              <a:spcBef>
                <a:spcPts val="0"/>
              </a:spcBef>
              <a:spcAft>
                <a:spcPts val="0"/>
              </a:spcAft>
              <a:buNone/>
            </a:pPr>
            <a:r>
              <a:t/>
            </a:r>
            <a:endParaRPr b="1" sz="1500">
              <a:solidFill>
                <a:srgbClr val="6AA84F"/>
              </a:solidFill>
              <a:latin typeface="Roboto"/>
              <a:ea typeface="Roboto"/>
              <a:cs typeface="Roboto"/>
              <a:sym typeface="Roboto"/>
            </a:endParaRPr>
          </a:p>
          <a:p>
            <a:pPr indent="0" lvl="0" marL="0" rtl="0" algn="ctr">
              <a:lnSpc>
                <a:spcPct val="115000"/>
              </a:lnSpc>
              <a:spcBef>
                <a:spcPts val="0"/>
              </a:spcBef>
              <a:spcAft>
                <a:spcPts val="0"/>
              </a:spcAft>
              <a:buNone/>
            </a:pPr>
            <a:r>
              <a:rPr b="1" lang="it" sz="1500">
                <a:solidFill>
                  <a:srgbClr val="6AA84F"/>
                </a:solidFill>
                <a:latin typeface="Roboto"/>
                <a:ea typeface="Roboto"/>
                <a:cs typeface="Roboto"/>
                <a:sym typeface="Roboto"/>
              </a:rPr>
              <a:t>Open Source Project SPARQL Anything</a:t>
            </a:r>
            <a:endParaRPr b="1" sz="1500">
              <a:solidFill>
                <a:srgbClr val="6AA84F"/>
              </a:solidFill>
              <a:latin typeface="Roboto"/>
              <a:ea typeface="Roboto"/>
              <a:cs typeface="Roboto"/>
              <a:sym typeface="Roboto"/>
            </a:endParaRPr>
          </a:p>
        </p:txBody>
      </p:sp>
      <p:cxnSp>
        <p:nvCxnSpPr>
          <p:cNvPr id="99" name="Google Shape;99;p16"/>
          <p:cNvCxnSpPr/>
          <p:nvPr/>
        </p:nvCxnSpPr>
        <p:spPr>
          <a:xfrm>
            <a:off x="3881365" y="1538242"/>
            <a:ext cx="795000" cy="820800"/>
          </a:xfrm>
          <a:prstGeom prst="straightConnector1">
            <a:avLst/>
          </a:prstGeom>
          <a:noFill/>
          <a:ln cap="flat" cmpd="sng" w="9525">
            <a:solidFill>
              <a:srgbClr val="6AA84F"/>
            </a:solidFill>
            <a:prstDash val="solid"/>
            <a:round/>
            <a:headEnd len="sm" w="sm" type="none"/>
            <a:tailEnd len="sm" w="sm" type="none"/>
          </a:ln>
        </p:spPr>
      </p:cxnSp>
      <p:sp>
        <p:nvSpPr>
          <p:cNvPr id="100" name="Google Shape;100;p16"/>
          <p:cNvSpPr/>
          <p:nvPr/>
        </p:nvSpPr>
        <p:spPr>
          <a:xfrm flipH="1">
            <a:off x="2667444" y="2214539"/>
            <a:ext cx="2030100" cy="158700"/>
          </a:xfrm>
          <a:prstGeom prst="parallelogram">
            <a:avLst>
              <a:gd fmla="val 96952" name="adj"/>
            </a:avLst>
          </a:prstGeom>
          <a:solidFill>
            <a:srgbClr val="6AA84F"/>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rPr lang="it" sz="1549"/>
              <a:t>  </a:t>
            </a:r>
            <a:endParaRPr sz="1549"/>
          </a:p>
        </p:txBody>
      </p:sp>
      <p:sp>
        <p:nvSpPr>
          <p:cNvPr id="101" name="Google Shape;101;p16"/>
          <p:cNvSpPr/>
          <p:nvPr/>
        </p:nvSpPr>
        <p:spPr>
          <a:xfrm>
            <a:off x="2667449" y="2384745"/>
            <a:ext cx="2030100" cy="158700"/>
          </a:xfrm>
          <a:prstGeom prst="parallelogram">
            <a:avLst>
              <a:gd fmla="val 96952" name="adj"/>
            </a:avLst>
          </a:prstGeom>
          <a:solidFill>
            <a:srgbClr val="6AA84F"/>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t/>
            </a:r>
            <a:endParaRPr/>
          </a:p>
        </p:txBody>
      </p:sp>
      <p:sp>
        <p:nvSpPr>
          <p:cNvPr id="102" name="Google Shape;102;p16"/>
          <p:cNvSpPr txBox="1"/>
          <p:nvPr/>
        </p:nvSpPr>
        <p:spPr>
          <a:xfrm>
            <a:off x="4661151" y="1177287"/>
            <a:ext cx="1151700" cy="496500"/>
          </a:xfrm>
          <a:prstGeom prst="rect">
            <a:avLst/>
          </a:prstGeom>
          <a:noFill/>
          <a:ln>
            <a:noFill/>
          </a:ln>
        </p:spPr>
        <p:txBody>
          <a:bodyPr anchorCtr="0" anchor="t" bIns="101150" lIns="101150" spcFirstLastPara="1" rIns="101150" wrap="square" tIns="101150">
            <a:noAutofit/>
          </a:bodyPr>
          <a:lstStyle/>
          <a:p>
            <a:pPr indent="0" lvl="0" marL="0" rtl="0" algn="r">
              <a:lnSpc>
                <a:spcPct val="115000"/>
              </a:lnSpc>
              <a:spcBef>
                <a:spcPts val="0"/>
              </a:spcBef>
              <a:spcAft>
                <a:spcPts val="1770"/>
              </a:spcAft>
              <a:buNone/>
            </a:pPr>
            <a:r>
              <a:rPr b="1" lang="it" sz="2655">
                <a:solidFill>
                  <a:srgbClr val="38761D"/>
                </a:solidFill>
                <a:latin typeface="Roboto"/>
                <a:ea typeface="Roboto"/>
                <a:cs typeface="Roboto"/>
                <a:sym typeface="Roboto"/>
              </a:rPr>
              <a:t>2023</a:t>
            </a:r>
            <a:r>
              <a:rPr lang="it" sz="2655">
                <a:solidFill>
                  <a:srgbClr val="38761D"/>
                </a:solidFill>
                <a:latin typeface="Roboto"/>
                <a:ea typeface="Roboto"/>
                <a:cs typeface="Roboto"/>
                <a:sym typeface="Roboto"/>
              </a:rPr>
              <a:t>  </a:t>
            </a:r>
            <a:endParaRPr sz="2655">
              <a:solidFill>
                <a:srgbClr val="38761D"/>
              </a:solidFill>
              <a:latin typeface="Roboto"/>
              <a:ea typeface="Roboto"/>
              <a:cs typeface="Roboto"/>
              <a:sym typeface="Roboto"/>
            </a:endParaRPr>
          </a:p>
        </p:txBody>
      </p:sp>
      <p:sp>
        <p:nvSpPr>
          <p:cNvPr id="103" name="Google Shape;103;p16"/>
          <p:cNvSpPr txBox="1"/>
          <p:nvPr/>
        </p:nvSpPr>
        <p:spPr>
          <a:xfrm>
            <a:off x="4645500" y="2644300"/>
            <a:ext cx="1862100" cy="1031400"/>
          </a:xfrm>
          <a:prstGeom prst="rect">
            <a:avLst/>
          </a:prstGeom>
          <a:noFill/>
          <a:ln>
            <a:noFill/>
          </a:ln>
        </p:spPr>
        <p:txBody>
          <a:bodyPr anchorCtr="0" anchor="t" bIns="101150" lIns="101150" spcFirstLastPara="1" rIns="101150" wrap="square" tIns="101150">
            <a:noAutofit/>
          </a:bodyPr>
          <a:lstStyle/>
          <a:p>
            <a:pPr indent="0" lvl="0" marL="0" rtl="0" algn="ctr">
              <a:lnSpc>
                <a:spcPct val="115000"/>
              </a:lnSpc>
              <a:spcBef>
                <a:spcPts val="0"/>
              </a:spcBef>
              <a:spcAft>
                <a:spcPts val="1770"/>
              </a:spcAft>
              <a:buNone/>
            </a:pPr>
            <a:r>
              <a:rPr b="1" lang="it" sz="1500">
                <a:solidFill>
                  <a:srgbClr val="38761D"/>
                </a:solidFill>
                <a:latin typeface="Roboto"/>
                <a:ea typeface="Roboto"/>
                <a:cs typeface="Roboto"/>
                <a:sym typeface="Roboto"/>
              </a:rPr>
              <a:t>Knowledge Graph Construction with a Façade. In: TOIT</a:t>
            </a:r>
            <a:endParaRPr b="1" sz="1500">
              <a:solidFill>
                <a:srgbClr val="38761D"/>
              </a:solidFill>
              <a:latin typeface="Roboto"/>
              <a:ea typeface="Roboto"/>
              <a:cs typeface="Roboto"/>
              <a:sym typeface="Roboto"/>
            </a:endParaRPr>
          </a:p>
        </p:txBody>
      </p:sp>
      <p:cxnSp>
        <p:nvCxnSpPr>
          <p:cNvPr id="104" name="Google Shape;104;p16"/>
          <p:cNvCxnSpPr/>
          <p:nvPr/>
        </p:nvCxnSpPr>
        <p:spPr>
          <a:xfrm>
            <a:off x="5775416" y="1537455"/>
            <a:ext cx="795000" cy="820800"/>
          </a:xfrm>
          <a:prstGeom prst="straightConnector1">
            <a:avLst/>
          </a:prstGeom>
          <a:noFill/>
          <a:ln cap="flat" cmpd="sng" w="9525">
            <a:solidFill>
              <a:srgbClr val="38761D"/>
            </a:solidFill>
            <a:prstDash val="solid"/>
            <a:round/>
            <a:headEnd len="sm" w="sm" type="none"/>
            <a:tailEnd len="sm" w="sm" type="none"/>
          </a:ln>
        </p:spPr>
      </p:cxnSp>
      <p:sp>
        <p:nvSpPr>
          <p:cNvPr id="105" name="Google Shape;105;p16"/>
          <p:cNvSpPr/>
          <p:nvPr/>
        </p:nvSpPr>
        <p:spPr>
          <a:xfrm flipH="1">
            <a:off x="4561495" y="2213752"/>
            <a:ext cx="2030100" cy="158700"/>
          </a:xfrm>
          <a:prstGeom prst="parallelogram">
            <a:avLst>
              <a:gd fmla="val 96952" name="adj"/>
            </a:avLst>
          </a:prstGeom>
          <a:solidFill>
            <a:srgbClr val="38761D"/>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rPr lang="it" sz="1549"/>
              <a:t>  </a:t>
            </a:r>
            <a:endParaRPr sz="1549"/>
          </a:p>
        </p:txBody>
      </p:sp>
      <p:sp>
        <p:nvSpPr>
          <p:cNvPr id="106" name="Google Shape;106;p16"/>
          <p:cNvSpPr/>
          <p:nvPr/>
        </p:nvSpPr>
        <p:spPr>
          <a:xfrm>
            <a:off x="4561500" y="2383959"/>
            <a:ext cx="2030100" cy="158700"/>
          </a:xfrm>
          <a:prstGeom prst="parallelogram">
            <a:avLst>
              <a:gd fmla="val 96952" name="adj"/>
            </a:avLst>
          </a:prstGeom>
          <a:solidFill>
            <a:srgbClr val="38761D"/>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t/>
            </a:r>
            <a:endParaRPr/>
          </a:p>
        </p:txBody>
      </p:sp>
      <p:sp>
        <p:nvSpPr>
          <p:cNvPr id="107" name="Google Shape;107;p16"/>
          <p:cNvSpPr txBox="1"/>
          <p:nvPr/>
        </p:nvSpPr>
        <p:spPr>
          <a:xfrm>
            <a:off x="6567213" y="1177272"/>
            <a:ext cx="1151700" cy="496500"/>
          </a:xfrm>
          <a:prstGeom prst="rect">
            <a:avLst/>
          </a:prstGeom>
          <a:noFill/>
          <a:ln>
            <a:noFill/>
          </a:ln>
        </p:spPr>
        <p:txBody>
          <a:bodyPr anchorCtr="0" anchor="t" bIns="101150" lIns="101150" spcFirstLastPara="1" rIns="101150" wrap="square" tIns="101150">
            <a:noAutofit/>
          </a:bodyPr>
          <a:lstStyle/>
          <a:p>
            <a:pPr indent="0" lvl="0" marL="0" rtl="0" algn="r">
              <a:lnSpc>
                <a:spcPct val="115000"/>
              </a:lnSpc>
              <a:spcBef>
                <a:spcPts val="0"/>
              </a:spcBef>
              <a:spcAft>
                <a:spcPts val="1770"/>
              </a:spcAft>
              <a:buNone/>
            </a:pPr>
            <a:r>
              <a:rPr b="1" lang="it" sz="2655">
                <a:solidFill>
                  <a:srgbClr val="274E13"/>
                </a:solidFill>
                <a:latin typeface="Roboto"/>
                <a:ea typeface="Roboto"/>
                <a:cs typeface="Roboto"/>
                <a:sym typeface="Roboto"/>
              </a:rPr>
              <a:t>2025</a:t>
            </a:r>
            <a:r>
              <a:rPr lang="it" sz="2655">
                <a:solidFill>
                  <a:srgbClr val="858585"/>
                </a:solidFill>
                <a:latin typeface="Roboto"/>
                <a:ea typeface="Roboto"/>
                <a:cs typeface="Roboto"/>
                <a:sym typeface="Roboto"/>
              </a:rPr>
              <a:t>  </a:t>
            </a:r>
            <a:endParaRPr sz="2655">
              <a:solidFill>
                <a:srgbClr val="858585"/>
              </a:solidFill>
              <a:latin typeface="Roboto"/>
              <a:ea typeface="Roboto"/>
              <a:cs typeface="Roboto"/>
              <a:sym typeface="Roboto"/>
            </a:endParaRPr>
          </a:p>
        </p:txBody>
      </p:sp>
      <p:sp>
        <p:nvSpPr>
          <p:cNvPr id="108" name="Google Shape;108;p16"/>
          <p:cNvSpPr txBox="1"/>
          <p:nvPr/>
        </p:nvSpPr>
        <p:spPr>
          <a:xfrm>
            <a:off x="6558575" y="2644895"/>
            <a:ext cx="1862100" cy="908700"/>
          </a:xfrm>
          <a:prstGeom prst="rect">
            <a:avLst/>
          </a:prstGeom>
          <a:noFill/>
          <a:ln>
            <a:noFill/>
          </a:ln>
        </p:spPr>
        <p:txBody>
          <a:bodyPr anchorCtr="0" anchor="t" bIns="101150" lIns="101150" spcFirstLastPara="1" rIns="101150" wrap="square" tIns="101150">
            <a:noAutofit/>
          </a:bodyPr>
          <a:lstStyle/>
          <a:p>
            <a:pPr indent="0" lvl="0" marL="0" rtl="0" algn="ctr">
              <a:lnSpc>
                <a:spcPct val="115000"/>
              </a:lnSpc>
              <a:spcBef>
                <a:spcPts val="0"/>
              </a:spcBef>
              <a:spcAft>
                <a:spcPts val="1770"/>
              </a:spcAft>
              <a:buNone/>
            </a:pPr>
            <a:r>
              <a:rPr b="1" lang="it" sz="1500">
                <a:solidFill>
                  <a:srgbClr val="274E13"/>
                </a:solidFill>
                <a:latin typeface="Roboto"/>
                <a:ea typeface="Roboto"/>
                <a:cs typeface="Roboto"/>
                <a:sym typeface="Roboto"/>
              </a:rPr>
              <a:t>W3C Community Group</a:t>
            </a:r>
            <a:endParaRPr b="1" sz="1500">
              <a:solidFill>
                <a:srgbClr val="274E13"/>
              </a:solidFill>
              <a:latin typeface="Roboto"/>
              <a:ea typeface="Roboto"/>
              <a:cs typeface="Roboto"/>
              <a:sym typeface="Roboto"/>
            </a:endParaRPr>
          </a:p>
        </p:txBody>
      </p:sp>
      <p:cxnSp>
        <p:nvCxnSpPr>
          <p:cNvPr id="109" name="Google Shape;109;p16"/>
          <p:cNvCxnSpPr/>
          <p:nvPr/>
        </p:nvCxnSpPr>
        <p:spPr>
          <a:xfrm>
            <a:off x="7688485" y="1538640"/>
            <a:ext cx="795000" cy="820800"/>
          </a:xfrm>
          <a:prstGeom prst="straightConnector1">
            <a:avLst/>
          </a:prstGeom>
          <a:noFill/>
          <a:ln cap="flat" cmpd="sng" w="9525">
            <a:solidFill>
              <a:srgbClr val="274E13"/>
            </a:solidFill>
            <a:prstDash val="solid"/>
            <a:round/>
            <a:headEnd len="sm" w="sm" type="none"/>
            <a:tailEnd len="sm" w="sm" type="none"/>
          </a:ln>
        </p:spPr>
      </p:cxnSp>
      <p:sp>
        <p:nvSpPr>
          <p:cNvPr id="110" name="Google Shape;110;p16"/>
          <p:cNvSpPr/>
          <p:nvPr/>
        </p:nvSpPr>
        <p:spPr>
          <a:xfrm flipH="1">
            <a:off x="6474565" y="2214937"/>
            <a:ext cx="2030100" cy="158700"/>
          </a:xfrm>
          <a:prstGeom prst="parallelogram">
            <a:avLst>
              <a:gd fmla="val 96952" name="adj"/>
            </a:avLst>
          </a:prstGeom>
          <a:solidFill>
            <a:srgbClr val="274E13"/>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rPr lang="it" sz="1549"/>
              <a:t>  </a:t>
            </a:r>
            <a:endParaRPr sz="1549"/>
          </a:p>
        </p:txBody>
      </p:sp>
      <p:sp>
        <p:nvSpPr>
          <p:cNvPr id="111" name="Google Shape;111;p16"/>
          <p:cNvSpPr/>
          <p:nvPr/>
        </p:nvSpPr>
        <p:spPr>
          <a:xfrm>
            <a:off x="6474569" y="2385143"/>
            <a:ext cx="2030100" cy="158700"/>
          </a:xfrm>
          <a:prstGeom prst="parallelogram">
            <a:avLst>
              <a:gd fmla="val 96952" name="adj"/>
            </a:avLst>
          </a:prstGeom>
          <a:solidFill>
            <a:srgbClr val="274E13"/>
          </a:solidFill>
          <a:ln>
            <a:noFill/>
          </a:ln>
        </p:spPr>
        <p:txBody>
          <a:bodyPr anchorCtr="0" anchor="ctr" bIns="101150" lIns="101150" spcFirstLastPara="1" rIns="101150" wrap="square" tIns="101150">
            <a:noAutofit/>
          </a:bodyPr>
          <a:lstStyle/>
          <a:p>
            <a:pPr indent="0" lvl="0" marL="0" rtl="0" algn="l">
              <a:spcBef>
                <a:spcPts val="0"/>
              </a:spcBef>
              <a:spcAft>
                <a:spcPts val="0"/>
              </a:spcAft>
              <a:buNone/>
            </a:pPr>
            <a:r>
              <a:t/>
            </a:r>
            <a:endParaRPr/>
          </a:p>
        </p:txBody>
      </p:sp>
      <p:sp>
        <p:nvSpPr>
          <p:cNvPr id="112" name="Google Shape;112;p16"/>
          <p:cNvSpPr txBox="1"/>
          <p:nvPr/>
        </p:nvSpPr>
        <p:spPr>
          <a:xfrm>
            <a:off x="4781775" y="4288600"/>
            <a:ext cx="37017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770"/>
              </a:spcAft>
              <a:buNone/>
            </a:pPr>
            <a:r>
              <a:rPr b="1" lang="it" sz="1500">
                <a:solidFill>
                  <a:srgbClr val="38761D"/>
                </a:solidFill>
                <a:latin typeface="Roboto"/>
                <a:ea typeface="Roboto"/>
                <a:cs typeface="Roboto"/>
                <a:sym typeface="Roboto"/>
              </a:rPr>
              <a:t>Improved Engineering </a:t>
            </a:r>
            <a:br>
              <a:rPr b="1" lang="it" sz="1500">
                <a:solidFill>
                  <a:srgbClr val="38761D"/>
                </a:solidFill>
                <a:latin typeface="Roboto"/>
                <a:ea typeface="Roboto"/>
                <a:cs typeface="Roboto"/>
                <a:sym typeface="Roboto"/>
              </a:rPr>
            </a:br>
            <a:r>
              <a:rPr b="1" lang="it" sz="1500">
                <a:solidFill>
                  <a:srgbClr val="38761D"/>
                </a:solidFill>
                <a:latin typeface="Roboto"/>
                <a:ea typeface="Roboto"/>
                <a:cs typeface="Roboto"/>
                <a:sym typeface="Roboto"/>
              </a:rPr>
              <a:t>Growing open source community</a:t>
            </a:r>
            <a:endParaRPr/>
          </a:p>
        </p:txBody>
      </p:sp>
      <p:pic>
        <p:nvPicPr>
          <p:cNvPr descr="Mortar board blue icon, convocation hat, cap (Fornito da Getty Images)" id="113" name="Google Shape;113;p16"/>
          <p:cNvPicPr preferRelativeResize="0"/>
          <p:nvPr/>
        </p:nvPicPr>
        <p:blipFill>
          <a:blip r:embed="rId3">
            <a:alphaModFix/>
          </a:blip>
          <a:stretch>
            <a:fillRect/>
          </a:stretch>
        </p:blipFill>
        <p:spPr>
          <a:xfrm>
            <a:off x="6324650" y="2570751"/>
            <a:ext cx="433649" cy="433649"/>
          </a:xfrm>
          <a:prstGeom prst="rect">
            <a:avLst/>
          </a:prstGeom>
          <a:noFill/>
          <a:ln>
            <a:noFill/>
          </a:ln>
        </p:spPr>
      </p:pic>
      <p:pic>
        <p:nvPicPr>
          <p:cNvPr descr="Mortar board blue icon, convocation hat, cap (Fornito da Getty Images)" id="114" name="Google Shape;114;p16"/>
          <p:cNvPicPr preferRelativeResize="0"/>
          <p:nvPr/>
        </p:nvPicPr>
        <p:blipFill>
          <a:blip r:embed="rId3">
            <a:alphaModFix/>
          </a:blip>
          <a:stretch>
            <a:fillRect/>
          </a:stretch>
        </p:blipFill>
        <p:spPr>
          <a:xfrm>
            <a:off x="4279138" y="2542651"/>
            <a:ext cx="433649" cy="433649"/>
          </a:xfrm>
          <a:prstGeom prst="rect">
            <a:avLst/>
          </a:prstGeom>
          <a:noFill/>
          <a:ln>
            <a:noFill/>
          </a:ln>
        </p:spPr>
      </p:pic>
      <p:pic>
        <p:nvPicPr>
          <p:cNvPr descr="Mortar board blue icon, convocation hat, cap (Fornito da Getty Images)" id="115" name="Google Shape;115;p16"/>
          <p:cNvPicPr preferRelativeResize="0"/>
          <p:nvPr/>
        </p:nvPicPr>
        <p:blipFill>
          <a:blip r:embed="rId3">
            <a:alphaModFix/>
          </a:blip>
          <a:stretch>
            <a:fillRect/>
          </a:stretch>
        </p:blipFill>
        <p:spPr>
          <a:xfrm>
            <a:off x="2492188" y="2566742"/>
            <a:ext cx="433649" cy="433649"/>
          </a:xfrm>
          <a:prstGeom prst="rect">
            <a:avLst/>
          </a:prstGeom>
          <a:noFill/>
          <a:ln>
            <a:noFill/>
          </a:ln>
        </p:spPr>
      </p:pic>
      <p:pic>
        <p:nvPicPr>
          <p:cNvPr descr="a blue and white logo for w3c on a white background (Fornito da Tenor)" id="116" name="Google Shape;116;p16"/>
          <p:cNvPicPr preferRelativeResize="0"/>
          <p:nvPr/>
        </p:nvPicPr>
        <p:blipFill>
          <a:blip r:embed="rId4">
            <a:alphaModFix/>
          </a:blip>
          <a:stretch>
            <a:fillRect/>
          </a:stretch>
        </p:blipFill>
        <p:spPr>
          <a:xfrm>
            <a:off x="8227275" y="2643475"/>
            <a:ext cx="433625" cy="288208"/>
          </a:xfrm>
          <a:prstGeom prst="rect">
            <a:avLst/>
          </a:prstGeom>
          <a:noFill/>
          <a:ln>
            <a:noFill/>
          </a:ln>
        </p:spPr>
      </p:pic>
      <p:pic>
        <p:nvPicPr>
          <p:cNvPr descr="a silhouette of a cat with a tail in a black circle (Fornito da Tenor)" id="117" name="Google Shape;117;p16"/>
          <p:cNvPicPr preferRelativeResize="0"/>
          <p:nvPr/>
        </p:nvPicPr>
        <p:blipFill>
          <a:blip r:embed="rId5">
            <a:alphaModFix/>
          </a:blip>
          <a:stretch>
            <a:fillRect/>
          </a:stretch>
        </p:blipFill>
        <p:spPr>
          <a:xfrm>
            <a:off x="2139775" y="4380850"/>
            <a:ext cx="496500" cy="496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Reference publications</a:t>
            </a:r>
            <a:endParaRPr/>
          </a:p>
        </p:txBody>
      </p:sp>
      <p:sp>
        <p:nvSpPr>
          <p:cNvPr id="123" name="Google Shape;123;p17"/>
          <p:cNvSpPr txBox="1"/>
          <p:nvPr>
            <p:ph idx="1" type="body"/>
          </p:nvPr>
        </p:nvSpPr>
        <p:spPr>
          <a:xfrm>
            <a:off x="311700" y="1152475"/>
            <a:ext cx="8520600" cy="37566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lang="it"/>
              <a:t>L. Asprino, E. Daga, J. Dowdy, A. Gangemi, and P. Mulholland. “Materialisation approaches for Façade-based data access with SPARQL”. in: Semantic Web Journal (), (to appear)</a:t>
            </a:r>
            <a:endParaRPr/>
          </a:p>
          <a:p>
            <a:pPr indent="0" lvl="0" marL="0" rtl="0" algn="just">
              <a:spcBef>
                <a:spcPts val="1200"/>
              </a:spcBef>
              <a:spcAft>
                <a:spcPts val="0"/>
              </a:spcAft>
              <a:buNone/>
            </a:pPr>
            <a:r>
              <a:rPr lang="it"/>
              <a:t>P. Warren, P. Mulholland, E. Daga, and L. Asprino. “Path-based and triplification approaches to mapping data into RDF: user behaviours and recommendations”. In: Semantic Web 15.6 (2025), pages 2479–2505. ISSN: 2210-4968. DOI: 10.3233/SW-243585</a:t>
            </a:r>
            <a:endParaRPr/>
          </a:p>
          <a:p>
            <a:pPr indent="0" lvl="0" marL="0" rtl="0" algn="just">
              <a:spcBef>
                <a:spcPts val="1200"/>
              </a:spcBef>
              <a:spcAft>
                <a:spcPts val="0"/>
              </a:spcAft>
              <a:buNone/>
            </a:pPr>
            <a:r>
              <a:rPr lang="it"/>
              <a:t>L. Asprino, E. Daga, A. Gangemi, and P. Mulholland. “Knowledge Graph Construction with a Façade: A Unified Method to Access Heterogeneous Data Sources on the Web”. In: ACM Transactions on Internet Technologies 23.1 (2023). ISSN: 1533-5399. DOI: 10.1145/3555312</a:t>
            </a:r>
            <a:endParaRPr/>
          </a:p>
          <a:p>
            <a:pPr indent="0" lvl="0" marL="0" rtl="0" algn="just">
              <a:spcBef>
                <a:spcPts val="1200"/>
              </a:spcBef>
              <a:spcAft>
                <a:spcPts val="0"/>
              </a:spcAft>
              <a:buNone/>
            </a:pPr>
            <a:r>
              <a:rPr lang="it"/>
              <a:t>E. Daga, L. Asprino, P. Mulholland, and A. Gangemi. “Facade-X: An Opinionated Approach to SPARQL Anything”. In: Proceedings of the 17th International Conference on Semantic Systems (SEMANTiCS 2021). Edited by M. Alam, P. Groth, V. de Boer, T. Pellegrini, and H. J. Pandit. Volume 53. IOS Press, 2021, pages 58–73. DOI: 10.3233/SSW210035</a:t>
            </a:r>
            <a:endParaRPr/>
          </a:p>
          <a:p>
            <a:pPr indent="0" lvl="0" marL="0" rtl="0" algn="just">
              <a:spcBef>
                <a:spcPts val="1200"/>
              </a:spcBef>
              <a:spcAft>
                <a:spcPts val="0"/>
              </a:spcAft>
              <a:buNone/>
            </a:pPr>
            <a:r>
              <a:rPr lang="it"/>
              <a:t>M. Ratta, E. Daga, and L. Asprino. “PySPARQL Anything Showcase”. In: Proceedings of the 21st ESWC Conference (ESWC 2024) - Poster and Demo track. 2024</a:t>
            </a:r>
            <a:endParaRPr/>
          </a:p>
          <a:p>
            <a:pPr indent="0" lvl="0" marL="0" rtl="0" algn="just">
              <a:spcBef>
                <a:spcPts val="1200"/>
              </a:spcBef>
              <a:spcAft>
                <a:spcPts val="0"/>
              </a:spcAft>
              <a:buNone/>
            </a:pPr>
            <a:r>
              <a:rPr lang="it"/>
              <a:t>E. Daga and L. Asprino. “The SPARQL Anything project”. In: The Web Conference 2021 - DevTrack. 2021</a:t>
            </a:r>
            <a:endParaRPr/>
          </a:p>
          <a:p>
            <a:pPr indent="0" lvl="0" marL="0" rtl="0" algn="just">
              <a:spcBef>
                <a:spcPts val="1200"/>
              </a:spcBef>
              <a:spcAft>
                <a:spcPts val="1200"/>
              </a:spcAft>
              <a:buNone/>
            </a:pPr>
            <a:r>
              <a:rPr lang="it"/>
              <a:t>L. Asprino, E. Daga, J. Dowdy, P. Mulholland, A. Gangemi, and M. Ratta. “Streamlining Knowledge Graph Construction with a façade: The SPARQL Anything project”. In: Proceedings of the 2nd EuropeaN Data conference On Reference data and SEmantics (ENDORSE 2023). 2023. DOI: https://data.europa.eu/doi/10.2830/343811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Community Group Objectives</a:t>
            </a:r>
            <a:endParaRPr/>
          </a:p>
        </p:txBody>
      </p:sp>
      <p:sp>
        <p:nvSpPr>
          <p:cNvPr id="129" name="Google Shape;12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Developing the Façade-X Method</a:t>
            </a:r>
            <a:endParaRPr/>
          </a:p>
          <a:p>
            <a:pPr indent="-342900" lvl="0" marL="457200" rtl="0" algn="l">
              <a:spcBef>
                <a:spcPts val="0"/>
              </a:spcBef>
              <a:spcAft>
                <a:spcPts val="0"/>
              </a:spcAft>
              <a:buSzPts val="1800"/>
              <a:buChar char="●"/>
            </a:pPr>
            <a:r>
              <a:rPr lang="it"/>
              <a:t>Creating Standard Mappings (Profiles)</a:t>
            </a:r>
            <a:endParaRPr/>
          </a:p>
          <a:p>
            <a:pPr indent="-342900" lvl="0" marL="457200" rtl="0" algn="l">
              <a:spcBef>
                <a:spcPts val="0"/>
              </a:spcBef>
              <a:spcAft>
                <a:spcPts val="0"/>
              </a:spcAft>
              <a:buSzPts val="1800"/>
              <a:buChar char="●"/>
            </a:pPr>
            <a:r>
              <a:rPr lang="it"/>
              <a:t>Establishing a Process for New Formats</a:t>
            </a:r>
            <a:endParaRPr/>
          </a:p>
          <a:p>
            <a:pPr indent="-342900" lvl="0" marL="457200" rtl="0" algn="l">
              <a:spcBef>
                <a:spcPts val="0"/>
              </a:spcBef>
              <a:spcAft>
                <a:spcPts val="0"/>
              </a:spcAft>
              <a:buSzPts val="1800"/>
              <a:buChar char="●"/>
            </a:pPr>
            <a:r>
              <a:rPr lang="it"/>
              <a:t>Developing the SPARQL Dialect</a:t>
            </a:r>
            <a:endParaRPr/>
          </a:p>
          <a:p>
            <a:pPr indent="-342900" lvl="0" marL="457200" rtl="0" algn="l">
              <a:spcBef>
                <a:spcPts val="0"/>
              </a:spcBef>
              <a:spcAft>
                <a:spcPts val="0"/>
              </a:spcAft>
              <a:buSzPts val="1800"/>
              <a:buChar char="●"/>
            </a:pPr>
            <a:r>
              <a:rPr lang="it"/>
              <a:t>Collaborating with Other W3C Groups</a:t>
            </a:r>
            <a:endParaRPr/>
          </a:p>
          <a:p>
            <a:pPr indent="-342900" lvl="0" marL="457200" rtl="0" algn="l">
              <a:spcBef>
                <a:spcPts val="0"/>
              </a:spcBef>
              <a:spcAft>
                <a:spcPts val="0"/>
              </a:spcAft>
              <a:buSzPts val="1800"/>
              <a:buChar char="●"/>
            </a:pPr>
            <a:r>
              <a:rPr lang="it"/>
              <a:t>Fostering Community and Business Engagement</a:t>
            </a:r>
            <a:endParaRPr/>
          </a:p>
          <a:p>
            <a:pPr indent="-342900" lvl="0" marL="457200" rtl="0" algn="l">
              <a:spcBef>
                <a:spcPts val="0"/>
              </a:spcBef>
              <a:spcAft>
                <a:spcPts val="0"/>
              </a:spcAft>
              <a:buSzPts val="1800"/>
              <a:buChar char="●"/>
            </a:pPr>
            <a:r>
              <a:rPr lang="it"/>
              <a:t>Supporting the Development of Implementations</a:t>
            </a:r>
            <a:endParaRPr/>
          </a:p>
          <a:p>
            <a:pPr indent="-342900" lvl="0" marL="457200" rtl="0" algn="l">
              <a:spcBef>
                <a:spcPts val="0"/>
              </a:spcBef>
              <a:spcAft>
                <a:spcPts val="0"/>
              </a:spcAft>
              <a:buSzPts val="1800"/>
              <a:buChar char="●"/>
            </a:pPr>
            <a:r>
              <a:rPr lang="it"/>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Community Group organisation</a:t>
            </a:r>
            <a:endParaRPr/>
          </a:p>
        </p:txBody>
      </p:sp>
      <p:sp>
        <p:nvSpPr>
          <p:cNvPr id="135" name="Google Shape;13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5 Supporters: </a:t>
            </a:r>
            <a:r>
              <a:rPr lang="it"/>
              <a:t>Enrico Daga, Luigi Asprino, Julian Rojas,  Ivo Velitchkov, Mathias Vanden Auweele</a:t>
            </a:r>
            <a:endParaRPr/>
          </a:p>
          <a:p>
            <a:pPr indent="0" lvl="0" marL="0" rtl="0" algn="l">
              <a:spcBef>
                <a:spcPts val="1200"/>
              </a:spcBef>
              <a:spcAft>
                <a:spcPts val="0"/>
              </a:spcAft>
              <a:buNone/>
            </a:pPr>
            <a:r>
              <a:rPr lang="it"/>
              <a:t>Chairs: Enrico Daga, Luigi Asprino (</a:t>
            </a:r>
            <a:r>
              <a:rPr lang="it"/>
              <a:t>Anyone Else?)</a:t>
            </a:r>
            <a:endParaRPr/>
          </a:p>
          <a:p>
            <a:pPr indent="0" lvl="0" marL="0" rtl="0" algn="l">
              <a:spcBef>
                <a:spcPts val="1200"/>
              </a:spcBef>
              <a:spcAft>
                <a:spcPts val="0"/>
              </a:spcAft>
              <a:buNone/>
            </a:pPr>
            <a:r>
              <a:rPr lang="it"/>
              <a:t>15 Participants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Meetings</a:t>
            </a:r>
            <a:endParaRPr/>
          </a:p>
        </p:txBody>
      </p:sp>
      <p:sp>
        <p:nvSpPr>
          <p:cNvPr id="141" name="Google Shape;14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Monthly meetings </a:t>
            </a:r>
            <a:endParaRPr/>
          </a:p>
          <a:p>
            <a:pPr indent="-342900" lvl="0" marL="457200" rtl="0" algn="l">
              <a:spcBef>
                <a:spcPts val="0"/>
              </a:spcBef>
              <a:spcAft>
                <a:spcPts val="0"/>
              </a:spcAft>
              <a:buSzPts val="1800"/>
              <a:buChar char="-"/>
            </a:pPr>
            <a:r>
              <a:rPr lang="it"/>
              <a:t>Meetings will be </a:t>
            </a:r>
            <a:r>
              <a:rPr lang="it"/>
              <a:t>recorded</a:t>
            </a:r>
            <a:r>
              <a:rPr lang="it"/>
              <a:t> </a:t>
            </a:r>
            <a:endParaRPr/>
          </a:p>
          <a:p>
            <a:pPr indent="-342900" lvl="0" marL="457200" rtl="0" algn="l">
              <a:spcBef>
                <a:spcPts val="0"/>
              </a:spcBef>
              <a:spcAft>
                <a:spcPts val="0"/>
              </a:spcAft>
              <a:buSzPts val="1800"/>
              <a:buChar char="-"/>
            </a:pPr>
            <a:r>
              <a:rPr lang="it"/>
              <a:t>Minutes will circulate at the end of the meeting</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Discussion</a:t>
            </a:r>
            <a:endParaRPr/>
          </a:p>
        </p:txBody>
      </p:sp>
      <p:pic>
        <p:nvPicPr>
          <p:cNvPr id="147" name="Google Shape;147;p21"/>
          <p:cNvPicPr preferRelativeResize="0"/>
          <p:nvPr/>
        </p:nvPicPr>
        <p:blipFill>
          <a:blip r:embed="rId3">
            <a:alphaModFix/>
          </a:blip>
          <a:stretch>
            <a:fillRect/>
          </a:stretch>
        </p:blipFill>
        <p:spPr>
          <a:xfrm>
            <a:off x="5011313" y="1017725"/>
            <a:ext cx="3820975" cy="3820975"/>
          </a:xfrm>
          <a:prstGeom prst="rect">
            <a:avLst/>
          </a:prstGeom>
          <a:noFill/>
          <a:ln>
            <a:noFill/>
          </a:ln>
        </p:spPr>
      </p:pic>
      <p:sp>
        <p:nvSpPr>
          <p:cNvPr id="148" name="Google Shape;148;p21"/>
          <p:cNvSpPr txBox="1"/>
          <p:nvPr>
            <p:ph idx="1" type="body"/>
          </p:nvPr>
        </p:nvSpPr>
        <p:spPr>
          <a:xfrm>
            <a:off x="311700" y="1152475"/>
            <a:ext cx="44655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Roadmap</a:t>
            </a:r>
            <a:endParaRPr/>
          </a:p>
          <a:p>
            <a:pPr indent="-317500" lvl="1" marL="914400" rtl="0" algn="l">
              <a:spcBef>
                <a:spcPts val="0"/>
              </a:spcBef>
              <a:spcAft>
                <a:spcPts val="0"/>
              </a:spcAft>
              <a:buSzPts val="1400"/>
              <a:buChar char="○"/>
            </a:pPr>
            <a:r>
              <a:rPr lang="it"/>
              <a:t>Façade-X specification:</a:t>
            </a:r>
            <a:endParaRPr/>
          </a:p>
          <a:p>
            <a:pPr indent="-317500" lvl="2" marL="1371600" rtl="0" algn="l">
              <a:spcBef>
                <a:spcPts val="0"/>
              </a:spcBef>
              <a:spcAft>
                <a:spcPts val="0"/>
              </a:spcAft>
              <a:buSzPts val="1400"/>
              <a:buChar char="■"/>
            </a:pPr>
            <a:r>
              <a:rPr lang="it"/>
              <a:t>Specify metamodel </a:t>
            </a:r>
            <a:endParaRPr/>
          </a:p>
          <a:p>
            <a:pPr indent="-317500" lvl="3" marL="1828800" rtl="0" algn="l">
              <a:spcBef>
                <a:spcPts val="0"/>
              </a:spcBef>
              <a:spcAft>
                <a:spcPts val="0"/>
              </a:spcAft>
              <a:buSzPts val="1400"/>
              <a:buChar char="●"/>
            </a:pPr>
            <a:r>
              <a:rPr lang="it"/>
              <a:t>FX voc (ontology)</a:t>
            </a:r>
            <a:endParaRPr/>
          </a:p>
          <a:p>
            <a:pPr indent="-317500" lvl="2" marL="1371600" rtl="0" algn="l">
              <a:spcBef>
                <a:spcPts val="0"/>
              </a:spcBef>
              <a:spcAft>
                <a:spcPts val="0"/>
              </a:spcAft>
              <a:buSzPts val="1400"/>
              <a:buChar char="■"/>
            </a:pPr>
            <a:r>
              <a:rPr lang="it"/>
              <a:t>Specify mappings</a:t>
            </a:r>
            <a:endParaRPr/>
          </a:p>
          <a:p>
            <a:pPr indent="-317500" lvl="1" marL="914400" rtl="0" algn="l">
              <a:spcBef>
                <a:spcPts val="0"/>
              </a:spcBef>
              <a:spcAft>
                <a:spcPts val="0"/>
              </a:spcAft>
              <a:buSzPts val="1400"/>
              <a:buChar char="○"/>
            </a:pPr>
            <a:r>
              <a:rPr lang="it"/>
              <a:t>…</a:t>
            </a:r>
            <a:endParaRPr/>
          </a:p>
          <a:p>
            <a:pPr indent="-342900" lvl="0" marL="457200" rtl="0" algn="l">
              <a:spcBef>
                <a:spcPts val="0"/>
              </a:spcBef>
              <a:spcAft>
                <a:spcPts val="0"/>
              </a:spcAft>
              <a:buSzPts val="1800"/>
              <a:buChar char="●"/>
            </a:pPr>
            <a:r>
              <a:rPr lang="it"/>
              <a:t>Management</a:t>
            </a:r>
            <a:endParaRPr/>
          </a:p>
          <a:p>
            <a:pPr indent="-317500" lvl="1" marL="914400" rtl="0" algn="l">
              <a:spcBef>
                <a:spcPts val="0"/>
              </a:spcBef>
              <a:spcAft>
                <a:spcPts val="0"/>
              </a:spcAft>
              <a:buSzPts val="1400"/>
              <a:buChar char="○"/>
            </a:pPr>
            <a:r>
              <a:rPr lang="it"/>
              <a:t>Colab space: GitHub</a:t>
            </a:r>
            <a:endParaRPr/>
          </a:p>
          <a:p>
            <a:pPr indent="-317500" lvl="1" marL="914400" rtl="0" algn="l">
              <a:spcBef>
                <a:spcPts val="0"/>
              </a:spcBef>
              <a:spcAft>
                <a:spcPts val="0"/>
              </a:spcAft>
              <a:buSzPts val="1400"/>
              <a:buChar char="○"/>
            </a:pPr>
            <a:r>
              <a:rPr lang="it"/>
              <a:t>Websites and templates: spec templates.. </a:t>
            </a:r>
            <a:endParaRPr/>
          </a:p>
          <a:p>
            <a:pPr indent="-317500" lvl="1" marL="914400" rtl="0" algn="l">
              <a:spcBef>
                <a:spcPts val="0"/>
              </a:spcBef>
              <a:spcAft>
                <a:spcPts val="0"/>
              </a:spcAft>
              <a:buSzPts val="1400"/>
              <a:buChar char="○"/>
            </a:pPr>
            <a:r>
              <a:rPr lang="it"/>
              <a:t>Reports (?)</a:t>
            </a:r>
            <a:endParaRPr/>
          </a:p>
          <a:p>
            <a:pPr indent="-317500" lvl="1" marL="914400" rtl="0" algn="l">
              <a:spcBef>
                <a:spcPts val="0"/>
              </a:spcBef>
              <a:spcAft>
                <a:spcPts val="0"/>
              </a:spcAft>
              <a:buSzPts val="1400"/>
              <a:buChar char="○"/>
            </a:pPr>
            <a:r>
              <a:rPr lang="it"/>
              <a:t>…</a:t>
            </a:r>
            <a:endParaRPr/>
          </a:p>
          <a:p>
            <a:pPr indent="-342900" lvl="0" marL="457200" rtl="0" algn="l">
              <a:spcBef>
                <a:spcPts val="0"/>
              </a:spcBef>
              <a:spcAft>
                <a:spcPts val="0"/>
              </a:spcAft>
              <a:buSzPts val="1800"/>
              <a:buChar char="●"/>
            </a:pPr>
            <a:r>
              <a:rPr lang="it"/>
              <a:t>AOB: </a:t>
            </a:r>
            <a:endParaRPr/>
          </a:p>
          <a:p>
            <a:pPr indent="-317500" lvl="1" marL="914400" rtl="0" algn="l">
              <a:spcBef>
                <a:spcPts val="0"/>
              </a:spcBef>
              <a:spcAft>
                <a:spcPts val="0"/>
              </a:spcAft>
              <a:buSzPts val="1400"/>
              <a:buChar char="○"/>
            </a:pPr>
            <a:r>
              <a:rPr lang="it"/>
              <a:t>Members’ sharing sessions</a:t>
            </a:r>
            <a:endParaRPr/>
          </a:p>
          <a:p>
            <a:pPr indent="-317500" lvl="1" marL="914400" rtl="0" algn="l">
              <a:spcBef>
                <a:spcPts val="0"/>
              </a:spcBef>
              <a:spcAft>
                <a:spcPts val="0"/>
              </a:spcAft>
              <a:buSzPts val="1400"/>
              <a:buChar char="○"/>
            </a:pPr>
            <a:r>
              <a:rPr lang="it"/>
              <a:t>Webinars</a:t>
            </a:r>
            <a:endParaRPr/>
          </a:p>
          <a:p>
            <a:pPr indent="-317500" lvl="1" marL="914400" rtl="0" algn="l">
              <a:spcBef>
                <a:spcPts val="0"/>
              </a:spcBef>
              <a:spcAft>
                <a:spcPts val="0"/>
              </a:spcAft>
              <a:buSzPts val="1400"/>
              <a:buChar char="○"/>
            </a:pPr>
            <a:r>
              <a:rPr lang="it"/>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