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336" r:id="rId3"/>
    <p:sldId id="304" r:id="rId4"/>
    <p:sldId id="345" r:id="rId5"/>
    <p:sldId id="313" r:id="rId6"/>
    <p:sldId id="311" r:id="rId7"/>
    <p:sldId id="348" r:id="rId8"/>
    <p:sldId id="360" r:id="rId9"/>
    <p:sldId id="361" r:id="rId10"/>
    <p:sldId id="362" r:id="rId11"/>
    <p:sldId id="363" r:id="rId12"/>
    <p:sldId id="349" r:id="rId13"/>
    <p:sldId id="346" r:id="rId14"/>
    <p:sldId id="282" r:id="rId15"/>
    <p:sldId id="347" r:id="rId16"/>
    <p:sldId id="350" r:id="rId17"/>
    <p:sldId id="352" r:id="rId18"/>
    <p:sldId id="333" r:id="rId19"/>
    <p:sldId id="353" r:id="rId20"/>
    <p:sldId id="351" r:id="rId21"/>
    <p:sldId id="359" r:id="rId22"/>
    <p:sldId id="357" r:id="rId23"/>
    <p:sldId id="324" r:id="rId24"/>
    <p:sldId id="327" r:id="rId25"/>
    <p:sldId id="344" r:id="rId26"/>
    <p:sldId id="364" r:id="rId27"/>
    <p:sldId id="342" r:id="rId28"/>
  </p:sldIdLst>
  <p:sldSz cx="9144000" cy="6858000" type="screen4x3"/>
  <p:notesSz cx="7099300" cy="10234613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4A6"/>
    <a:srgbClr val="8B0A06"/>
    <a:srgbClr val="FFFF66"/>
    <a:srgbClr val="FFFF99"/>
    <a:srgbClr val="FF0000"/>
    <a:srgbClr val="FF00FF"/>
    <a:srgbClr val="DDDDDD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0" autoAdjust="0"/>
  </p:normalViewPr>
  <p:slideViewPr>
    <p:cSldViewPr snapToGrid="0" snapToObjects="1">
      <p:cViewPr>
        <p:scale>
          <a:sx n="70" d="100"/>
          <a:sy n="70" d="100"/>
        </p:scale>
        <p:origin x="-181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 snapToGrid="0" snapToObjects="1">
      <p:cViewPr varScale="1">
        <p:scale>
          <a:sx n="50" d="100"/>
          <a:sy n="50" d="100"/>
        </p:scale>
        <p:origin x="-2706" y="-90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630" cy="51222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80" y="2"/>
            <a:ext cx="3075630" cy="51222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BAE89D-3C05-4C9C-B63F-53BD092BAB01}" type="datetimeFigureOut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755"/>
            <a:ext cx="3075630" cy="512223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80" y="9720755"/>
            <a:ext cx="3075630" cy="512223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EF7128-5EA3-4B90-9D59-5CE40E39422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85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630" cy="5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980" y="2"/>
            <a:ext cx="3075630" cy="5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AB0488B-E37F-40F7-B1E5-16DA6E4CDEED}" type="datetimeFigureOut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62" y="4862016"/>
            <a:ext cx="5679778" cy="460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55"/>
            <a:ext cx="3075630" cy="5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80" y="9720755"/>
            <a:ext cx="3075630" cy="5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A5DF02E-34D0-4C76-9E77-E80A729B13E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4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16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21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68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0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65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803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504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764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92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920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475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284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721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146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12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86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50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28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1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92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93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64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DF02E-34D0-4C76-9E77-E80A729B13E6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1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EF71-1E65-40BF-8287-6CDBA2C14A34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84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07FCD6-104F-433B-9590-2FC0AD0EC5BA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EBE5-7B21-4232-B5CA-24E2E32825B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0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5C8391-695B-4D0F-9875-03DDCB3DEBB8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EA90A-5534-4CB8-B073-2E840BA96A8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13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CFD0BC-17B2-4EE4-B6FC-FB0106AC93E5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7CA9-FC75-4DB4-B4B2-FDAD9B67063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 b="1" i="0" baseline="0">
                <a:solidFill>
                  <a:srgbClr val="0606BA"/>
                </a:solidFill>
                <a:latin typeface="Comic Sans MS" pitchFamily="66" charset="0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FF0000"/>
              </a:buClr>
              <a:buFont typeface="Wingdings" pitchFamily="2" charset="2"/>
              <a:buChar char="v"/>
              <a:defRPr sz="2800" b="1" i="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ü"/>
              <a:defRPr sz="2400" b="1" i="0" baseline="0">
                <a:solidFill>
                  <a:srgbClr val="0C28B4"/>
                </a:solidFill>
                <a:latin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2000" b="1" i="0" baseline="0"/>
            </a:lvl3pPr>
            <a:lvl4pPr>
              <a:defRPr b="1" i="1" baseline="0"/>
            </a:lvl4pPr>
            <a:lvl5pPr>
              <a:defRPr b="0" i="1" baseline="0"/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CD274F-9777-4A32-9A9B-52B9ADDBDC10}" type="datetime1">
              <a:rPr lang="it-IT" smtClean="0"/>
              <a:pPr>
                <a:defRPr/>
              </a:pPr>
              <a:t>19/01/2015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791200" y="634775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4150659" y="6347758"/>
            <a:ext cx="48409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‹#›</a:t>
            </a:fld>
            <a:endParaRPr lang="it-IT" dirty="0"/>
          </a:p>
        </p:txBody>
      </p:sp>
      <p:pic>
        <p:nvPicPr>
          <p:cNvPr id="7" name="Picture 2" descr="E:\websites\w3c\talks\2014\handimatica2014\slidy\itlogo-200101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58" y="6395892"/>
            <a:ext cx="1700784" cy="3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3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C79BFB-A889-4026-BF72-248E9391FD15}" type="slidenum">
              <a:rPr lang="it-IT" smtClean="0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4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EF87F0-B733-422D-82FF-4B7952D04A69}" type="datetime1">
              <a:rPr lang="it-IT"/>
              <a:pPr>
                <a:defRPr/>
              </a:pPr>
              <a:t>19/01/2015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06B22-A5E9-4AE7-AD1D-33D6EE99E28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54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7" descr="war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/>
          <a:stretch>
            <a:fillRect/>
          </a:stretch>
        </p:blipFill>
        <p:spPr bwMode="auto">
          <a:xfrm>
            <a:off x="3341688" y="6126163"/>
            <a:ext cx="58023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DOCUME~1\alendo\IMPOST~1\Temp\VMwareDnD\000022d5\Immagine 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232525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EFA305-C769-4551-A768-AD9F70171685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8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2438E-FE7F-4F7B-9601-19E44B5524D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97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 descr="war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/>
          <a:stretch>
            <a:fillRect/>
          </a:stretch>
        </p:blipFill>
        <p:spPr bwMode="auto">
          <a:xfrm>
            <a:off x="3341688" y="6126163"/>
            <a:ext cx="58023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~1\alendo\IMPOST~1\Temp\VMwareDnD\000022d5\Immagine 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232525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9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1C561C-A669-4E7D-904F-741CFF69DA6C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10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79DA8-12EF-435F-8B0A-B1EEF5C863A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6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7" descr="war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/>
          <a:stretch>
            <a:fillRect/>
          </a:stretch>
        </p:blipFill>
        <p:spPr bwMode="auto">
          <a:xfrm>
            <a:off x="3341688" y="6126163"/>
            <a:ext cx="58023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C:\DOCUME~1\alendo\IMPOST~1\Temp\VMwareDnD\000022d5\Immagine 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232525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5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9612498-05A3-40BA-B0E9-3182277FE4FF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6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BC863-63A6-4653-8E50-3A9956FCE58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1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707035-557A-42D7-9DE6-3C7D52C08566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C0DCA-8AEE-47A1-8F01-F435D62EAA6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78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70BB4A-9FF0-4E1C-A655-F657CD9AEC4D}" type="datetime1">
              <a:rPr lang="it-IT"/>
              <a:pPr>
                <a:defRPr/>
              </a:pPr>
              <a:t>19/01/2015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32738-9555-46A3-9C78-E9083A0CDD0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0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C79BFB-A889-4026-BF72-248E9391FD1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0" name="Picture 3" descr="C:\DOCUME~1\alendo\IMPOST~1\Temp\VMwareDnD\000022d5\Immagine 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232525"/>
            <a:ext cx="115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3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c.it/talks/2015/lodjch/" TargetMode="External"/><Relationship Id="rId3" Type="http://schemas.openxmlformats.org/officeDocument/2006/relationships/hyperlink" Target="http://www.cdec.it/home2_2.asp?idtesto=1529&amp;idtesto1=1529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://www.cdec.it/public/Flyer_workshop_ITA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.it/talks/2015/lodjch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3c.it/talks/2013/lod/images/proposal.gif" TargetMode="External"/><Relationship Id="rId7" Type="http://schemas.openxmlformats.org/officeDocument/2006/relationships/hyperlink" Target="http://esw.w3.org/topic/SweoIG/TaskForces/CommunityProjects/LinkingOpen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13/data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www.w3.org/2001/sw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w3.org/Talks/WWW94Tim/" TargetMode="Externa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DesignIssues/LinkedData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303059" y="1128626"/>
            <a:ext cx="4545106" cy="1107996"/>
          </a:xfrm>
          <a:prstGeom prst="rect">
            <a:avLst/>
          </a:prstGeom>
          <a:noFill/>
          <a:ln w="25400" cmpd="sng">
            <a:solidFill>
              <a:srgbClr val="C00000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+mn-lt"/>
              </a:rPr>
              <a:t>International Workshop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3333FF"/>
                </a:solidFill>
                <a:latin typeface="+mn-lt"/>
                <a:hlinkClick r:id="rId3"/>
              </a:rPr>
              <a:t>Linked </a:t>
            </a:r>
            <a:r>
              <a:rPr lang="en-US" sz="1800" b="1" dirty="0">
                <a:solidFill>
                  <a:srgbClr val="3333FF"/>
                </a:solidFill>
                <a:latin typeface="+mn-lt"/>
                <a:hlinkClick r:id="rId3"/>
              </a:rPr>
              <a:t>Open Data &amp; the Jewish Cultural </a:t>
            </a:r>
            <a:r>
              <a:rPr lang="en-US" sz="1800" b="1" dirty="0" smtClean="0">
                <a:solidFill>
                  <a:srgbClr val="3333FF"/>
                </a:solidFill>
                <a:latin typeface="+mn-lt"/>
                <a:hlinkClick r:id="rId3"/>
              </a:rPr>
              <a:t>Heritage</a:t>
            </a:r>
            <a:endParaRPr lang="en-US" sz="1800" b="1" dirty="0" smtClean="0">
              <a:solidFill>
                <a:srgbClr val="3333FF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400" b="1" dirty="0" smtClean="0">
                <a:solidFill>
                  <a:srgbClr val="3333FF"/>
                </a:solidFill>
                <a:latin typeface="+mn-lt"/>
              </a:rPr>
              <a:t>Rome, 20</a:t>
            </a:r>
            <a:r>
              <a:rPr lang="en-US" altLang="it-IT" sz="1400" b="1" baseline="30000" dirty="0" smtClean="0">
                <a:solidFill>
                  <a:srgbClr val="3333FF"/>
                </a:solidFill>
                <a:latin typeface="+mn-lt"/>
              </a:rPr>
              <a:t>th</a:t>
            </a:r>
            <a:r>
              <a:rPr lang="en-US" altLang="it-IT" sz="1400" b="1" dirty="0" smtClean="0">
                <a:solidFill>
                  <a:srgbClr val="3333FF"/>
                </a:solidFill>
                <a:latin typeface="+mn-lt"/>
              </a:rPr>
              <a:t> January 2015</a:t>
            </a:r>
            <a:endParaRPr lang="en-US" altLang="it-IT" sz="1400" b="1" dirty="0">
              <a:solidFill>
                <a:srgbClr val="3333FF"/>
              </a:solidFill>
              <a:latin typeface="+mn-lt"/>
            </a:endParaRPr>
          </a:p>
        </p:txBody>
      </p:sp>
      <p:pic>
        <p:nvPicPr>
          <p:cNvPr id="5123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" y="333449"/>
            <a:ext cx="390144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 descr="E:\DaVecchioNotebook\Documenti\ISTI\logoIST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3023" r="6195" b="56059"/>
          <a:stretch>
            <a:fillRect/>
          </a:stretch>
        </p:blipFill>
        <p:spPr bwMode="auto">
          <a:xfrm>
            <a:off x="7209010" y="5206207"/>
            <a:ext cx="1234687" cy="74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428902" y="3374697"/>
            <a:ext cx="812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it-IT" sz="2400" b="1" dirty="0">
                <a:solidFill>
                  <a:srgbClr val="C00000"/>
                </a:solidFill>
                <a:latin typeface="Comic Sans MS" pitchFamily="66" charset="0"/>
              </a:rPr>
              <a:t>L</a:t>
            </a:r>
            <a:r>
              <a:rPr lang="en-US" altLang="it-IT" sz="2400" b="1" dirty="0" smtClean="0">
                <a:solidFill>
                  <a:srgbClr val="C00000"/>
                </a:solidFill>
                <a:latin typeface="Comic Sans MS" pitchFamily="66" charset="0"/>
              </a:rPr>
              <a:t>inked Open Data: a short  introduction</a:t>
            </a:r>
            <a:endParaRPr lang="en-US" altLang="it-IT" sz="2400" b="1" dirty="0">
              <a:solidFill>
                <a:srgbClr val="8B0A06"/>
              </a:solidFill>
              <a:latin typeface="Arial" charset="0"/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341403" y="3906023"/>
            <a:ext cx="826611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altLang="it-IT" sz="2000" b="1" dirty="0" err="1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Oreste</a:t>
            </a:r>
            <a:r>
              <a:rPr lang="en-US" altLang="it-IT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Signore</a:t>
            </a:r>
            <a:endParaRPr lang="en-US" altLang="it-IT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Arial" charset="0"/>
              <a:buNone/>
            </a:pPr>
            <a:r>
              <a:rPr lang="it-IT" altLang="it-IT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(W3C Italy</a:t>
            </a:r>
            <a:r>
              <a:rPr lang="it-IT" alt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it-I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:\websites\w3c\talks\2014\handimatica2014\slidy\itlogo-200101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5397968"/>
            <a:ext cx="26574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6303" y="4663532"/>
            <a:ext cx="4590103" cy="338554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3333FF"/>
                </a:solidFill>
                <a:latin typeface="+mn-lt"/>
              </a:rPr>
              <a:t>Slides at: </a:t>
            </a:r>
            <a:r>
              <a:rPr lang="it-IT" sz="1600" b="1" dirty="0" smtClean="0">
                <a:solidFill>
                  <a:srgbClr val="3333FF"/>
                </a:solidFill>
                <a:latin typeface="+mn-lt"/>
                <a:hlinkClick r:id="rId8"/>
              </a:rPr>
              <a:t>http://www.w3c.it/talks/2015/lodjch/</a:t>
            </a:r>
            <a:endParaRPr lang="it-IT" sz="1600" b="1" dirty="0">
              <a:solidFill>
                <a:srgbClr val="3333FF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principle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2353" cy="4525963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dirty="0" smtClean="0"/>
              <a:t> </a:t>
            </a:r>
          </a:p>
          <a:p>
            <a:pPr marL="57150" indent="0">
              <a:buNone/>
              <a:defRPr/>
            </a:pPr>
            <a:endParaRPr lang="en-US" dirty="0"/>
          </a:p>
          <a:p>
            <a:pPr marL="57150" indent="0">
              <a:buNone/>
              <a:defRPr/>
            </a:pPr>
            <a:endParaRPr lang="en-US" dirty="0" smtClean="0"/>
          </a:p>
          <a:p>
            <a:pPr marL="57150" indent="0">
              <a:buNone/>
              <a:defRPr/>
            </a:pPr>
            <a:endParaRPr lang="en-US" dirty="0" smtClean="0"/>
          </a:p>
          <a:p>
            <a:r>
              <a:rPr lang="it-IT" dirty="0" smtClean="0"/>
              <a:t>Use a single </a:t>
            </a:r>
            <a:r>
              <a:rPr lang="it-IT" dirty="0" smtClean="0">
                <a:solidFill>
                  <a:srgbClr val="FF0000"/>
                </a:solidFill>
              </a:rPr>
              <a:t>data model </a:t>
            </a:r>
            <a:r>
              <a:rPr lang="it-IT" dirty="0" smtClean="0"/>
              <a:t>to publish data on the Web: </a:t>
            </a:r>
            <a:r>
              <a:rPr lang="it-IT" i="1" dirty="0" smtClean="0">
                <a:solidFill>
                  <a:srgbClr val="FF0000"/>
                </a:solidFill>
              </a:rPr>
              <a:t>RDF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RDF </a:t>
            </a:r>
            <a:r>
              <a:rPr lang="it-IT" dirty="0"/>
              <a:t>data model </a:t>
            </a:r>
            <a:r>
              <a:rPr lang="it-IT" dirty="0" smtClean="0"/>
              <a:t>is very </a:t>
            </a:r>
            <a:r>
              <a:rPr lang="it-IT" dirty="0" smtClean="0">
                <a:solidFill>
                  <a:srgbClr val="FF0000"/>
                </a:solidFill>
              </a:rPr>
              <a:t>simple</a:t>
            </a:r>
            <a:r>
              <a:rPr lang="it-IT" dirty="0" smtClean="0"/>
              <a:t> and strictly </a:t>
            </a:r>
            <a:r>
              <a:rPr lang="it-IT" dirty="0" smtClean="0">
                <a:solidFill>
                  <a:srgbClr val="FF0000"/>
                </a:solidFill>
              </a:rPr>
              <a:t>coherent</a:t>
            </a:r>
            <a:r>
              <a:rPr lang="it-IT" dirty="0" smtClean="0"/>
              <a:t> with Web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5C97-E81B-44FE-A53B-7ED3BABA28F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3" name="Picture 2" descr="Get a 5* 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2" y="40005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737" y="2013857"/>
            <a:ext cx="7453520" cy="138499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When someone looks up a URI, provide useful information, using the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(RDF*, SPARQL)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principle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2353" cy="4525963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  <a:defRPr/>
            </a:pPr>
            <a:endParaRPr lang="en-US" dirty="0" smtClean="0">
              <a:solidFill>
                <a:srgbClr val="C00000"/>
              </a:solidFill>
            </a:endParaRPr>
          </a:p>
          <a:p>
            <a:pPr marL="57150" indent="0"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57150" indent="0">
              <a:buNone/>
              <a:defRPr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it-IT" dirty="0" smtClean="0"/>
              <a:t>Links (named </a:t>
            </a:r>
            <a:r>
              <a:rPr lang="it-IT" i="1" dirty="0"/>
              <a:t>RDF </a:t>
            </a:r>
            <a:r>
              <a:rPr lang="it-IT" i="1" dirty="0" smtClean="0"/>
              <a:t>links</a:t>
            </a:r>
            <a:r>
              <a:rPr lang="it-IT" dirty="0" smtClean="0"/>
              <a:t>) are “</a:t>
            </a:r>
            <a:r>
              <a:rPr lang="it-IT" i="1" dirty="0" smtClean="0">
                <a:solidFill>
                  <a:srgbClr val="FF0000"/>
                </a:solidFill>
              </a:rPr>
              <a:t>typed</a:t>
            </a:r>
            <a:r>
              <a:rPr lang="it-IT" dirty="0" smtClean="0"/>
              <a:t>” </a:t>
            </a:r>
            <a:endParaRPr lang="it-IT" dirty="0"/>
          </a:p>
          <a:p>
            <a:r>
              <a:rPr lang="it-IT" dirty="0" smtClean="0"/>
              <a:t>Set </a:t>
            </a:r>
            <a:r>
              <a:rPr lang="it-IT" i="1" dirty="0" smtClean="0"/>
              <a:t>RDF links</a:t>
            </a:r>
            <a:r>
              <a:rPr lang="it-IT" dirty="0" smtClean="0"/>
              <a:t> towards other data sources on the Web </a:t>
            </a:r>
            <a:endParaRPr lang="it-IT" dirty="0"/>
          </a:p>
          <a:p>
            <a:pPr lvl="1"/>
            <a:r>
              <a:rPr lang="it-IT" dirty="0" smtClean="0"/>
              <a:t>An external  RDF link (having </a:t>
            </a:r>
            <a:r>
              <a:rPr lang="it-IT" dirty="0" smtClean="0">
                <a:solidFill>
                  <a:srgbClr val="CC04A6"/>
                </a:solidFill>
              </a:rPr>
              <a:t>p</a:t>
            </a:r>
            <a:r>
              <a:rPr lang="it-IT" dirty="0" smtClean="0"/>
              <a:t> and/or </a:t>
            </a:r>
            <a:r>
              <a:rPr lang="it-IT" dirty="0" smtClean="0">
                <a:solidFill>
                  <a:srgbClr val="CC04A6"/>
                </a:solidFill>
              </a:rPr>
              <a:t>o</a:t>
            </a:r>
            <a:r>
              <a:rPr lang="it-IT" dirty="0" smtClean="0"/>
              <a:t> defined in an external dataset) allows to access data on </a:t>
            </a:r>
            <a:r>
              <a:rPr lang="it-IT" dirty="0" smtClean="0">
                <a:solidFill>
                  <a:srgbClr val="FF0000"/>
                </a:solidFill>
              </a:rPr>
              <a:t>remote servers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is repeated in </a:t>
            </a:r>
            <a:r>
              <a:rPr lang="en-US" dirty="0" smtClean="0"/>
              <a:t>cascade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xternal </a:t>
            </a:r>
            <a:r>
              <a:rPr lang="en-US" i="1" dirty="0"/>
              <a:t>RDF links </a:t>
            </a:r>
            <a:r>
              <a:rPr lang="en-US" dirty="0" smtClean="0"/>
              <a:t>are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glue</a:t>
            </a:r>
            <a:r>
              <a:rPr lang="en-US" dirty="0"/>
              <a:t> that connects data islands into a </a:t>
            </a:r>
            <a:r>
              <a:rPr lang="en-US" dirty="0">
                <a:solidFill>
                  <a:srgbClr val="FF0000"/>
                </a:solidFill>
              </a:rPr>
              <a:t>global, interconnected data </a:t>
            </a:r>
            <a:r>
              <a:rPr lang="en-US" dirty="0" smtClean="0">
                <a:solidFill>
                  <a:srgbClr val="FF0000"/>
                </a:solidFill>
              </a:rPr>
              <a:t>space</a:t>
            </a:r>
            <a:endParaRPr lang="en-US" dirty="0">
              <a:solidFill>
                <a:srgbClr val="FF0000"/>
              </a:solidFill>
            </a:endParaRPr>
          </a:p>
          <a:p>
            <a:pPr marL="514350" indent="-457200">
              <a:buFont typeface="+mj-lt"/>
              <a:buAutoNum type="arabicPeriod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5C97-E81B-44FE-A53B-7ED3BABA28F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3" name="Picture 2" descr="Get a 5* 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2" y="40005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732" y="1780325"/>
            <a:ext cx="748937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links to other URIs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so that they can discover more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LOD five levels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480" y="1600200"/>
            <a:ext cx="655432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On the web</a:t>
            </a:r>
          </a:p>
          <a:p>
            <a:pPr marL="457200" lvl="1" indent="0">
              <a:buNone/>
            </a:pPr>
            <a:r>
              <a:rPr lang="en-US" dirty="0"/>
              <a:t>Available on the web (whatever format) </a:t>
            </a:r>
            <a:r>
              <a:rPr lang="en-US" i="1" dirty="0"/>
              <a:t>but with an open </a:t>
            </a:r>
            <a:r>
              <a:rPr lang="en-US" i="1" dirty="0" err="1"/>
              <a:t>licence</a:t>
            </a:r>
            <a:r>
              <a:rPr lang="en-US" i="1" dirty="0"/>
              <a:t>, to be Open Data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Machine-readable data</a:t>
            </a:r>
          </a:p>
          <a:p>
            <a:pPr marL="457200" lvl="1" indent="0">
              <a:buNone/>
            </a:pPr>
            <a:r>
              <a:rPr lang="en-US" dirty="0"/>
              <a:t>Available as machine-readable structured data (e.g. excel instead of image scan of a table)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Non-proprietary format</a:t>
            </a:r>
          </a:p>
          <a:p>
            <a:pPr marL="457200" lvl="1" indent="0">
              <a:buNone/>
            </a:pPr>
            <a:r>
              <a:rPr lang="en-US" dirty="0"/>
              <a:t>as (2) plus non-proprietary format (e.g. CSV instead of excel)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RDF standards</a:t>
            </a:r>
          </a:p>
          <a:p>
            <a:pPr marL="457200" lvl="1" indent="0">
              <a:buNone/>
            </a:pPr>
            <a:r>
              <a:rPr lang="en-US" dirty="0"/>
              <a:t>All the above plus, Use open standards from W3C (RDF and SPARQL) to identify things, so that people can point at your stuff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Linked RDF</a:t>
            </a:r>
          </a:p>
          <a:p>
            <a:pPr marL="457200" lvl="1" indent="0">
              <a:buNone/>
            </a:pPr>
            <a:r>
              <a:rPr lang="en-US" dirty="0"/>
              <a:t>All the above, plus: Link your data to other people’s data to provide context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Get a 5* 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80" y="420832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5-Point Star 11"/>
          <p:cNvSpPr>
            <a:spLocks noChangeAspect="1"/>
          </p:cNvSpPr>
          <p:nvPr/>
        </p:nvSpPr>
        <p:spPr>
          <a:xfrm>
            <a:off x="1762846" y="1600200"/>
            <a:ext cx="274320" cy="27432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5550" y="2349874"/>
            <a:ext cx="611616" cy="274320"/>
            <a:chOff x="1419792" y="2407024"/>
            <a:chExt cx="611616" cy="274320"/>
          </a:xfrm>
        </p:grpSpPr>
        <p:sp>
          <p:nvSpPr>
            <p:cNvPr id="14" name="5-Point Star 13"/>
            <p:cNvSpPr>
              <a:spLocks noChangeAspect="1"/>
            </p:cNvSpPr>
            <p:nvPr/>
          </p:nvSpPr>
          <p:spPr>
            <a:xfrm>
              <a:off x="1757088" y="2407024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15" name="5-Point Star 14"/>
            <p:cNvSpPr>
              <a:spLocks noChangeAspect="1"/>
            </p:cNvSpPr>
            <p:nvPr/>
          </p:nvSpPr>
          <p:spPr>
            <a:xfrm>
              <a:off x="1419792" y="2407024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6755" y="3119718"/>
            <a:ext cx="960411" cy="274320"/>
            <a:chOff x="1070997" y="3195918"/>
            <a:chExt cx="960411" cy="274320"/>
          </a:xfrm>
        </p:grpSpPr>
        <p:sp>
          <p:nvSpPr>
            <p:cNvPr id="16" name="5-Point Star 15"/>
            <p:cNvSpPr>
              <a:spLocks noChangeAspect="1"/>
            </p:cNvSpPr>
            <p:nvPr/>
          </p:nvSpPr>
          <p:spPr>
            <a:xfrm>
              <a:off x="1070997" y="3195918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17" name="5-Point Star 16"/>
            <p:cNvSpPr>
              <a:spLocks noChangeAspect="1"/>
            </p:cNvSpPr>
            <p:nvPr/>
          </p:nvSpPr>
          <p:spPr>
            <a:xfrm>
              <a:off x="1414042" y="3195918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18" name="5-Point Star 17"/>
            <p:cNvSpPr>
              <a:spLocks noChangeAspect="1"/>
            </p:cNvSpPr>
            <p:nvPr/>
          </p:nvSpPr>
          <p:spPr>
            <a:xfrm>
              <a:off x="1757088" y="3195918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0496" y="3909060"/>
            <a:ext cx="1296670" cy="274320"/>
            <a:chOff x="734738" y="3909060"/>
            <a:chExt cx="1296670" cy="274320"/>
          </a:xfrm>
        </p:grpSpPr>
        <p:sp>
          <p:nvSpPr>
            <p:cNvPr id="19" name="5-Point Star 18"/>
            <p:cNvSpPr>
              <a:spLocks noChangeAspect="1"/>
            </p:cNvSpPr>
            <p:nvPr/>
          </p:nvSpPr>
          <p:spPr>
            <a:xfrm>
              <a:off x="734738" y="390906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0" name="5-Point Star 19"/>
            <p:cNvSpPr>
              <a:spLocks noChangeAspect="1"/>
            </p:cNvSpPr>
            <p:nvPr/>
          </p:nvSpPr>
          <p:spPr>
            <a:xfrm>
              <a:off x="1075521" y="390906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1" name="5-Point Star 20"/>
            <p:cNvSpPr>
              <a:spLocks noChangeAspect="1"/>
            </p:cNvSpPr>
            <p:nvPr/>
          </p:nvSpPr>
          <p:spPr>
            <a:xfrm>
              <a:off x="1416304" y="390906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2" name="5-Point Star 21"/>
            <p:cNvSpPr>
              <a:spLocks noChangeAspect="1"/>
            </p:cNvSpPr>
            <p:nvPr/>
          </p:nvSpPr>
          <p:spPr>
            <a:xfrm>
              <a:off x="1757088" y="390906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1294" y="4879340"/>
            <a:ext cx="1605872" cy="274320"/>
            <a:chOff x="421134" y="4707890"/>
            <a:chExt cx="1605872" cy="274320"/>
          </a:xfrm>
        </p:grpSpPr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421134" y="470789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754022" y="470789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1086910" y="470789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6" name="5-Point Star 25"/>
            <p:cNvSpPr>
              <a:spLocks noChangeAspect="1"/>
            </p:cNvSpPr>
            <p:nvPr/>
          </p:nvSpPr>
          <p:spPr>
            <a:xfrm>
              <a:off x="1419798" y="470789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>
              <a:spLocks noChangeAspect="1"/>
            </p:cNvSpPr>
            <p:nvPr/>
          </p:nvSpPr>
          <p:spPr>
            <a:xfrm>
              <a:off x="1752686" y="4707890"/>
              <a:ext cx="274320" cy="274320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of Data and Semantic Web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48" y="1317812"/>
            <a:ext cx="8259812" cy="4808351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Semantic Web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Extends</a:t>
            </a:r>
            <a:r>
              <a:rPr lang="it-IT" dirty="0" smtClean="0"/>
              <a:t> Web principles from documents to data</a:t>
            </a:r>
          </a:p>
          <a:p>
            <a:pPr lvl="1"/>
            <a:r>
              <a:rPr lang="it-IT" dirty="0" smtClean="0"/>
              <a:t>Creates the “</a:t>
            </a:r>
            <a:r>
              <a:rPr lang="it-IT" i="1" dirty="0" smtClean="0">
                <a:solidFill>
                  <a:srgbClr val="FF0000"/>
                </a:solidFill>
              </a:rPr>
              <a:t>Web </a:t>
            </a:r>
            <a:r>
              <a:rPr lang="it-IT" i="1" dirty="0">
                <a:solidFill>
                  <a:srgbClr val="FF0000"/>
                </a:solidFill>
              </a:rPr>
              <a:t>of Data</a:t>
            </a:r>
            <a:r>
              <a:rPr lang="it-IT" dirty="0"/>
              <a:t>” </a:t>
            </a:r>
          </a:p>
          <a:p>
            <a:r>
              <a:rPr lang="it-IT" dirty="0" smtClean="0"/>
              <a:t>Data (and not only data) can be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s</a:t>
            </a:r>
            <a:r>
              <a:rPr lang="it-IT" dirty="0" smtClean="0">
                <a:solidFill>
                  <a:srgbClr val="FF0000"/>
                </a:solidFill>
              </a:rPr>
              <a:t>hared</a:t>
            </a:r>
            <a:r>
              <a:rPr lang="it-IT" dirty="0" smtClean="0"/>
              <a:t> and </a:t>
            </a:r>
            <a:r>
              <a:rPr lang="it-IT" dirty="0" smtClean="0">
                <a:solidFill>
                  <a:srgbClr val="FF0000"/>
                </a:solidFill>
              </a:rPr>
              <a:t>reused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in the Web</a:t>
            </a:r>
          </a:p>
          <a:p>
            <a:r>
              <a:rPr lang="it-IT" dirty="0" smtClean="0"/>
              <a:t>RDF</a:t>
            </a:r>
          </a:p>
          <a:p>
            <a:pPr lvl="1"/>
            <a:r>
              <a:rPr lang="it-IT" u="sng" dirty="0" smtClean="0">
                <a:solidFill>
                  <a:srgbClr val="FF0000"/>
                </a:solidFill>
              </a:rPr>
              <a:t>R</a:t>
            </a:r>
            <a:r>
              <a:rPr lang="it-IT" dirty="0" smtClean="0"/>
              <a:t>esource </a:t>
            </a:r>
            <a:r>
              <a:rPr lang="it-IT" u="sng" dirty="0" smtClean="0">
                <a:solidFill>
                  <a:srgbClr val="FF0000"/>
                </a:solidFill>
              </a:rPr>
              <a:t>D</a:t>
            </a:r>
            <a:r>
              <a:rPr lang="it-IT" dirty="0" smtClean="0"/>
              <a:t>escription</a:t>
            </a:r>
            <a:br>
              <a:rPr lang="it-IT" dirty="0" smtClean="0"/>
            </a:br>
            <a:r>
              <a:rPr lang="it-IT" u="sng" dirty="0" smtClean="0">
                <a:solidFill>
                  <a:srgbClr val="FF0000"/>
                </a:solidFill>
              </a:rPr>
              <a:t>F</a:t>
            </a:r>
            <a:r>
              <a:rPr lang="it-IT" dirty="0" smtClean="0"/>
              <a:t>ramework </a:t>
            </a:r>
          </a:p>
          <a:p>
            <a:pPr lvl="1"/>
            <a:r>
              <a:rPr lang="it-IT" dirty="0" smtClean="0"/>
              <a:t>gives the </a:t>
            </a:r>
            <a:r>
              <a:rPr lang="it-IT" dirty="0" smtClean="0">
                <a:solidFill>
                  <a:srgbClr val="FF0000"/>
                </a:solidFill>
              </a:rPr>
              <a:t>abstraction </a:t>
            </a:r>
            <a:br>
              <a:rPr lang="it-IT" dirty="0" smtClean="0">
                <a:solidFill>
                  <a:srgbClr val="FF0000"/>
                </a:solidFill>
              </a:rPr>
            </a:br>
            <a:r>
              <a:rPr lang="it-IT" dirty="0" smtClean="0">
                <a:solidFill>
                  <a:srgbClr val="FF0000"/>
                </a:solidFill>
              </a:rPr>
              <a:t>layer</a:t>
            </a:r>
            <a:r>
              <a:rPr lang="it-IT" dirty="0" smtClean="0"/>
              <a:t> to integrate data </a:t>
            </a:r>
            <a:br>
              <a:rPr lang="it-IT" dirty="0" smtClean="0"/>
            </a:br>
            <a:r>
              <a:rPr lang="it-IT" dirty="0" smtClean="0"/>
              <a:t>on the Web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33" y="3316943"/>
            <a:ext cx="3926967" cy="219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029"/>
            <a:ext cx="740664" cy="7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Semantic Web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41875" cy="4525963"/>
          </a:xfrm>
        </p:spPr>
        <p:txBody>
          <a:bodyPr/>
          <a:lstStyle/>
          <a:p>
            <a:r>
              <a:rPr lang="it-IT" altLang="it-IT" dirty="0" smtClean="0">
                <a:latin typeface="Arial" charset="0"/>
                <a:cs typeface="Arial" charset="0"/>
              </a:rPr>
              <a:t> A “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Web of data</a:t>
            </a:r>
            <a:r>
              <a:rPr lang="it-IT" altLang="it-IT" dirty="0" smtClean="0">
                <a:latin typeface="Arial" charset="0"/>
                <a:cs typeface="Arial" charset="0"/>
              </a:rPr>
              <a:t>” </a:t>
            </a:r>
          </a:p>
          <a:p>
            <a:r>
              <a:rPr lang="it-IT" altLang="it-IT" dirty="0" smtClean="0">
                <a:latin typeface="Arial" charset="0"/>
                <a:cs typeface="Arial" charset="0"/>
              </a:rPr>
              <a:t>Formalizing, exporting </a:t>
            </a:r>
            <a:br>
              <a:rPr lang="it-IT" altLang="it-IT" dirty="0" smtClean="0">
                <a:latin typeface="Arial" charset="0"/>
                <a:cs typeface="Arial" charset="0"/>
              </a:rPr>
            </a:br>
            <a:r>
              <a:rPr lang="it-IT" altLang="it-IT" dirty="0" smtClean="0">
                <a:latin typeface="Arial" charset="0"/>
                <a:cs typeface="Arial" charset="0"/>
              </a:rPr>
              <a:t>and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sharing</a:t>
            </a:r>
            <a:r>
              <a:rPr lang="it-IT" altLang="it-IT" dirty="0" smtClean="0">
                <a:latin typeface="Arial" charset="0"/>
                <a:cs typeface="Arial" charset="0"/>
              </a:rPr>
              <a:t> knowledge</a:t>
            </a:r>
          </a:p>
          <a:p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Ontologies</a:t>
            </a:r>
          </a:p>
          <a:p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Inference</a:t>
            </a:r>
            <a:r>
              <a:rPr lang="it-IT" altLang="it-IT" dirty="0" smtClean="0">
                <a:latin typeface="Arial" charset="0"/>
                <a:cs typeface="Arial" charset="0"/>
              </a:rPr>
              <a:t> rules</a:t>
            </a:r>
          </a:p>
          <a:p>
            <a:r>
              <a:rPr lang="it-IT" altLang="it-IT" dirty="0" smtClean="0">
                <a:latin typeface="Arial" charset="0"/>
                <a:cs typeface="Arial" charset="0"/>
              </a:rPr>
              <a:t>Data are </a:t>
            </a:r>
            <a:br>
              <a:rPr lang="it-IT" altLang="it-IT" dirty="0" smtClean="0">
                <a:latin typeface="Arial" charset="0"/>
                <a:cs typeface="Arial" charset="0"/>
              </a:rPr>
            </a:br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machine-understandable</a:t>
            </a:r>
          </a:p>
          <a:p>
            <a:r>
              <a:rPr lang="it-IT" altLang="it-IT" dirty="0" smtClean="0">
                <a:latin typeface="Arial" charset="0"/>
                <a:cs typeface="Arial" charset="0"/>
              </a:rPr>
              <a:t>Many technologies:</a:t>
            </a:r>
          </a:p>
          <a:p>
            <a:pPr lvl="1"/>
            <a:r>
              <a:rPr lang="it-IT" altLang="it-IT" dirty="0" smtClean="0">
                <a:latin typeface="Arial" charset="0"/>
              </a:rPr>
              <a:t>RDF, RDFS, OWL, ...</a:t>
            </a:r>
          </a:p>
        </p:txBody>
      </p:sp>
      <p:pic>
        <p:nvPicPr>
          <p:cNvPr id="21508" name="Picture 7" descr="layerC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525588"/>
            <a:ext cx="3205162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2B22F-0175-4178-B374-CEC787F0292C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63" y="5122010"/>
            <a:ext cx="595265" cy="9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5100638"/>
            <a:ext cx="89852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2" y="410973"/>
            <a:ext cx="740664" cy="7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it-IT" dirty="0" smtClean="0"/>
              <a:t>SW and</a:t>
            </a:r>
            <a:r>
              <a:rPr lang="it-IT" dirty="0"/>
              <a:t> </a:t>
            </a:r>
            <a:r>
              <a:rPr lang="it-IT" dirty="0" smtClean="0"/>
              <a:t>Data Integration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2" y="1138518"/>
            <a:ext cx="2475159" cy="3035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23" y="1138518"/>
            <a:ext cx="6487668" cy="446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7335" y="5732042"/>
            <a:ext cx="560040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+mj-lt"/>
              </a:rPr>
              <a:t>No need to put all your data in </a:t>
            </a:r>
            <a:r>
              <a:rPr lang="it-IT" sz="2400" b="1" dirty="0" smtClean="0">
                <a:solidFill>
                  <a:srgbClr val="FF0000"/>
                </a:solidFill>
                <a:latin typeface="+mj-lt"/>
              </a:rPr>
              <a:t>RDF!</a:t>
            </a:r>
            <a:endParaRPr lang="it-IT" sz="24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6529" y="1774339"/>
            <a:ext cx="1913551" cy="1116528"/>
            <a:chOff x="61853" y="1830517"/>
            <a:chExt cx="1913551" cy="1116528"/>
          </a:xfrm>
        </p:grpSpPr>
        <p:sp>
          <p:nvSpPr>
            <p:cNvPr id="3" name="TextBox 2"/>
            <p:cNvSpPr txBox="1"/>
            <p:nvPr/>
          </p:nvSpPr>
          <p:spPr>
            <a:xfrm>
              <a:off x="183776" y="1963271"/>
              <a:ext cx="12828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Query, manipulate, etc.</a:t>
              </a:r>
              <a:endParaRPr lang="it-IT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1853" y="1830517"/>
              <a:ext cx="1913551" cy="1116528"/>
            </a:xfrm>
            <a:custGeom>
              <a:avLst/>
              <a:gdLst>
                <a:gd name="connsiteX0" fmla="*/ 1317958 w 1913551"/>
                <a:gd name="connsiteY0" fmla="*/ 204471 h 1116528"/>
                <a:gd name="connsiteX1" fmla="*/ 1380711 w 1913551"/>
                <a:gd name="connsiteY1" fmla="*/ 1038189 h 1116528"/>
                <a:gd name="connsiteX2" fmla="*/ 107723 w 1913551"/>
                <a:gd name="connsiteY2" fmla="*/ 966471 h 1116528"/>
                <a:gd name="connsiteX3" fmla="*/ 215299 w 1913551"/>
                <a:gd name="connsiteY3" fmla="*/ 25177 h 1116528"/>
                <a:gd name="connsiteX4" fmla="*/ 1389676 w 1913551"/>
                <a:gd name="connsiteY4" fmla="*/ 285154 h 1116528"/>
                <a:gd name="connsiteX5" fmla="*/ 1864805 w 1913551"/>
                <a:gd name="connsiteY5" fmla="*/ 446518 h 1116528"/>
                <a:gd name="connsiteX6" fmla="*/ 1873770 w 1913551"/>
                <a:gd name="connsiteY6" fmla="*/ 446518 h 111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3551" h="1116528">
                  <a:moveTo>
                    <a:pt x="1317958" y="204471"/>
                  </a:moveTo>
                  <a:cubicBezTo>
                    <a:pt x="1450187" y="557830"/>
                    <a:pt x="1582417" y="911189"/>
                    <a:pt x="1380711" y="1038189"/>
                  </a:cubicBezTo>
                  <a:cubicBezTo>
                    <a:pt x="1179005" y="1165189"/>
                    <a:pt x="301958" y="1135306"/>
                    <a:pt x="107723" y="966471"/>
                  </a:cubicBezTo>
                  <a:cubicBezTo>
                    <a:pt x="-86512" y="797636"/>
                    <a:pt x="1640" y="138730"/>
                    <a:pt x="215299" y="25177"/>
                  </a:cubicBezTo>
                  <a:cubicBezTo>
                    <a:pt x="428958" y="-88376"/>
                    <a:pt x="1114758" y="214931"/>
                    <a:pt x="1389676" y="285154"/>
                  </a:cubicBezTo>
                  <a:cubicBezTo>
                    <a:pt x="1664594" y="355377"/>
                    <a:pt x="1784123" y="419624"/>
                    <a:pt x="1864805" y="446518"/>
                  </a:cubicBezTo>
                  <a:cubicBezTo>
                    <a:pt x="1945487" y="473412"/>
                    <a:pt x="1909628" y="459965"/>
                    <a:pt x="1873770" y="446518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718" y="3892635"/>
            <a:ext cx="1781705" cy="913153"/>
            <a:chOff x="127777" y="3874134"/>
            <a:chExt cx="1781705" cy="969118"/>
          </a:xfrm>
        </p:grpSpPr>
        <p:sp>
          <p:nvSpPr>
            <p:cNvPr id="5" name="TextBox 4"/>
            <p:cNvSpPr txBox="1"/>
            <p:nvPr/>
          </p:nvSpPr>
          <p:spPr>
            <a:xfrm>
              <a:off x="246531" y="3930099"/>
              <a:ext cx="905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 smtClean="0">
                  <a:latin typeface="+mn-lt"/>
                </a:rPr>
                <a:t>Map, </a:t>
              </a:r>
            </a:p>
            <a:p>
              <a:r>
                <a:rPr lang="it-IT" sz="1400" b="1" dirty="0" smtClean="0">
                  <a:latin typeface="+mn-lt"/>
                </a:rPr>
                <a:t>expose, </a:t>
              </a:r>
            </a:p>
            <a:p>
              <a:r>
                <a:rPr lang="it-IT" sz="1400" b="1" dirty="0" smtClean="0">
                  <a:latin typeface="+mn-lt"/>
                </a:rPr>
                <a:t>etc.</a:t>
              </a:r>
              <a:endParaRPr lang="it-IT" sz="1400" b="1" dirty="0">
                <a:latin typeface="+mn-lt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7777" y="3874134"/>
              <a:ext cx="1781705" cy="969118"/>
            </a:xfrm>
            <a:custGeom>
              <a:avLst/>
              <a:gdLst>
                <a:gd name="connsiteX0" fmla="*/ 1019705 w 1781705"/>
                <a:gd name="connsiteY0" fmla="*/ 294454 h 969118"/>
                <a:gd name="connsiteX1" fmla="*/ 696976 w 1781705"/>
                <a:gd name="connsiteY1" fmla="*/ 939913 h 969118"/>
                <a:gd name="connsiteX2" fmla="*/ 87376 w 1781705"/>
                <a:gd name="connsiteY2" fmla="*/ 778548 h 969118"/>
                <a:gd name="connsiteX3" fmla="*/ 69447 w 1781705"/>
                <a:gd name="connsiteY3" fmla="*/ 70337 h 969118"/>
                <a:gd name="connsiteX4" fmla="*/ 705941 w 1781705"/>
                <a:gd name="connsiteY4" fmla="*/ 79301 h 969118"/>
                <a:gd name="connsiteX5" fmla="*/ 1064529 w 1781705"/>
                <a:gd name="connsiteY5" fmla="*/ 545466 h 969118"/>
                <a:gd name="connsiteX6" fmla="*/ 1781705 w 1781705"/>
                <a:gd name="connsiteY6" fmla="*/ 536501 h 969118"/>
                <a:gd name="connsiteX7" fmla="*/ 1781705 w 1781705"/>
                <a:gd name="connsiteY7" fmla="*/ 536501 h 96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705" h="969118">
                  <a:moveTo>
                    <a:pt x="1019705" y="294454"/>
                  </a:moveTo>
                  <a:cubicBezTo>
                    <a:pt x="936034" y="576842"/>
                    <a:pt x="852364" y="859231"/>
                    <a:pt x="696976" y="939913"/>
                  </a:cubicBezTo>
                  <a:cubicBezTo>
                    <a:pt x="541588" y="1020595"/>
                    <a:pt x="191964" y="923477"/>
                    <a:pt x="87376" y="778548"/>
                  </a:cubicBezTo>
                  <a:cubicBezTo>
                    <a:pt x="-17212" y="633619"/>
                    <a:pt x="-33647" y="186878"/>
                    <a:pt x="69447" y="70337"/>
                  </a:cubicBezTo>
                  <a:cubicBezTo>
                    <a:pt x="172541" y="-46204"/>
                    <a:pt x="540094" y="113"/>
                    <a:pt x="705941" y="79301"/>
                  </a:cubicBezTo>
                  <a:cubicBezTo>
                    <a:pt x="871788" y="158489"/>
                    <a:pt x="885235" y="469266"/>
                    <a:pt x="1064529" y="545466"/>
                  </a:cubicBezTo>
                  <a:cubicBezTo>
                    <a:pt x="1243823" y="621666"/>
                    <a:pt x="1781705" y="536501"/>
                    <a:pt x="1781705" y="536501"/>
                  </a:cubicBezTo>
                  <a:lnTo>
                    <a:pt x="1781705" y="53650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029"/>
            <a:ext cx="740664" cy="7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it-IT" dirty="0" smtClean="0"/>
              <a:t>SW and</a:t>
            </a:r>
            <a:r>
              <a:rPr lang="it-IT" dirty="0"/>
              <a:t> </a:t>
            </a:r>
            <a:r>
              <a:rPr lang="it-IT" dirty="0" smtClean="0"/>
              <a:t>Data Integration: </a:t>
            </a:r>
            <a:br>
              <a:rPr lang="it-IT" dirty="0" smtClean="0"/>
            </a:br>
            <a:r>
              <a:rPr lang="it-IT" dirty="0" smtClean="0"/>
              <a:t>some advantages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3765" y="1417639"/>
            <a:ext cx="4320988" cy="43144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Representation as a </a:t>
            </a:r>
            <a:r>
              <a:rPr lang="en-US" dirty="0" smtClean="0">
                <a:solidFill>
                  <a:srgbClr val="FF0000"/>
                </a:solidFill>
              </a:rPr>
              <a:t>graph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/>
              <a:t>of the actual structure of the data</a:t>
            </a:r>
          </a:p>
          <a:p>
            <a:r>
              <a:rPr lang="en-US" dirty="0"/>
              <a:t>Changes to the </a:t>
            </a:r>
            <a:r>
              <a:rPr lang="en-US" dirty="0">
                <a:solidFill>
                  <a:srgbClr val="FF0000"/>
                </a:solidFill>
              </a:rPr>
              <a:t>format</a:t>
            </a:r>
            <a:r>
              <a:rPr lang="en-US" dirty="0"/>
              <a:t> of the local database, etc.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>
                <a:solidFill>
                  <a:srgbClr val="FF0000"/>
                </a:solidFill>
              </a:rPr>
              <a:t>no influence </a:t>
            </a:r>
            <a:r>
              <a:rPr lang="en-US" dirty="0"/>
              <a:t>on the </a:t>
            </a:r>
            <a:br>
              <a:rPr lang="en-US" dirty="0"/>
            </a:br>
            <a:r>
              <a:rPr lang="en-US" dirty="0" smtClean="0"/>
              <a:t>general level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ffect only the </a:t>
            </a:r>
            <a:r>
              <a:rPr lang="en-US" dirty="0"/>
              <a:t>level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of </a:t>
            </a:r>
            <a:r>
              <a:rPr lang="en-US" dirty="0"/>
              <a:t>exporting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schema independence</a:t>
            </a:r>
            <a:r>
              <a:rPr lang="en-US" dirty="0"/>
              <a:t>)</a:t>
            </a:r>
          </a:p>
          <a:p>
            <a:r>
              <a:rPr lang="en-US" dirty="0"/>
              <a:t>You can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dd new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more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eamlessly, regardless of the structure of other data sources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1583671"/>
            <a:ext cx="3964686" cy="2728341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0" y="274638"/>
            <a:ext cx="7381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RDF in a nutshell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A RDF triple  </a:t>
            </a:r>
            <a:r>
              <a:rPr lang="it-IT" dirty="0"/>
              <a:t>(</a:t>
            </a:r>
            <a:r>
              <a:rPr lang="it-IT" sz="2900" dirty="0">
                <a:solidFill>
                  <a:srgbClr val="CC04A6"/>
                </a:solidFill>
                <a:latin typeface="+mn-lt"/>
              </a:rPr>
              <a:t>s</a:t>
            </a:r>
            <a:r>
              <a:rPr lang="it-IT" sz="2900" dirty="0">
                <a:latin typeface="+mn-lt"/>
              </a:rPr>
              <a:t>,</a:t>
            </a:r>
            <a:r>
              <a:rPr lang="it-IT" sz="2900" dirty="0">
                <a:solidFill>
                  <a:srgbClr val="CC04A6"/>
                </a:solidFill>
                <a:latin typeface="+mn-lt"/>
              </a:rPr>
              <a:t>p</a:t>
            </a:r>
            <a:r>
              <a:rPr lang="it-IT" sz="2900" dirty="0">
                <a:latin typeface="+mn-lt"/>
              </a:rPr>
              <a:t>,</a:t>
            </a:r>
            <a:r>
              <a:rPr lang="it-IT" sz="2900" dirty="0">
                <a:solidFill>
                  <a:srgbClr val="CC04A6"/>
                </a:solidFill>
                <a:latin typeface="+mn-lt"/>
              </a:rPr>
              <a:t>o</a:t>
            </a:r>
            <a:r>
              <a:rPr lang="it-IT" dirty="0" smtClean="0">
                <a:latin typeface="+mj-lt"/>
              </a:rPr>
              <a:t>)</a:t>
            </a:r>
          </a:p>
          <a:p>
            <a:pPr lvl="1"/>
            <a:r>
              <a:rPr lang="it-IT" dirty="0" smtClean="0">
                <a:latin typeface="+mj-lt"/>
              </a:rPr>
              <a:t>is a </a:t>
            </a:r>
            <a:r>
              <a:rPr lang="it-IT" i="1" dirty="0" smtClean="0">
                <a:latin typeface="+mj-lt"/>
              </a:rPr>
              <a:t>labelled connection between two resources</a:t>
            </a:r>
          </a:p>
          <a:p>
            <a:pPr lvl="1"/>
            <a:r>
              <a:rPr lang="it-IT" dirty="0" smtClean="0">
                <a:latin typeface="+mj-lt"/>
              </a:rPr>
              <a:t>is called </a:t>
            </a:r>
            <a:r>
              <a:rPr lang="it-IT" i="1" dirty="0" smtClean="0">
                <a:latin typeface="+mj-lt"/>
              </a:rPr>
              <a:t>"triplet"</a:t>
            </a:r>
            <a:r>
              <a:rPr lang="it-IT" dirty="0" smtClean="0">
                <a:latin typeface="+mj-lt"/>
              </a:rPr>
              <a:t>, or </a:t>
            </a:r>
            <a:r>
              <a:rPr lang="it-IT" i="1" dirty="0" smtClean="0">
                <a:latin typeface="+mj-lt"/>
              </a:rPr>
              <a:t>"statement"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The </a:t>
            </a:r>
            <a:r>
              <a:rPr lang="it-IT" dirty="0">
                <a:solidFill>
                  <a:srgbClr val="CC04A6"/>
                </a:solidFill>
                <a:latin typeface="+mj-lt"/>
              </a:rPr>
              <a:t>s</a:t>
            </a:r>
            <a:r>
              <a:rPr lang="it-IT" dirty="0" smtClean="0">
                <a:latin typeface="+mj-lt"/>
              </a:rPr>
              <a:t>, </a:t>
            </a:r>
            <a:r>
              <a:rPr lang="it-IT" dirty="0" smtClean="0">
                <a:solidFill>
                  <a:srgbClr val="CC04A6"/>
                </a:solidFill>
                <a:latin typeface="+mj-lt"/>
              </a:rPr>
              <a:t>p</a:t>
            </a:r>
            <a:r>
              <a:rPr lang="it-IT" dirty="0" smtClean="0">
                <a:latin typeface="+mj-lt"/>
              </a:rPr>
              <a:t>, </a:t>
            </a:r>
            <a:r>
              <a:rPr lang="it-IT" dirty="0" smtClean="0">
                <a:solidFill>
                  <a:srgbClr val="CC04A6"/>
                </a:solidFill>
                <a:latin typeface="+mj-lt"/>
              </a:rPr>
              <a:t>o</a:t>
            </a:r>
            <a:r>
              <a:rPr lang="it-IT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it-IT" dirty="0" smtClean="0">
                <a:latin typeface="+mj-lt"/>
              </a:rPr>
              <a:t>resources are also called:</a:t>
            </a:r>
          </a:p>
          <a:p>
            <a:pPr lvl="1"/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s</a:t>
            </a:r>
            <a:r>
              <a:rPr lang="it-IT" i="1" dirty="0" smtClean="0">
                <a:latin typeface="+mj-lt"/>
              </a:rPr>
              <a:t>ubject"</a:t>
            </a:r>
            <a:r>
              <a:rPr lang="it-IT" dirty="0" smtClean="0">
                <a:latin typeface="+mj-lt"/>
              </a:rPr>
              <a:t>, </a:t>
            </a:r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p</a:t>
            </a:r>
            <a:r>
              <a:rPr lang="it-IT" i="1" dirty="0" smtClean="0">
                <a:latin typeface="+mj-lt"/>
              </a:rPr>
              <a:t>roperty"</a:t>
            </a:r>
            <a:r>
              <a:rPr lang="it-IT" dirty="0" smtClean="0">
                <a:latin typeface="+mj-lt"/>
              </a:rPr>
              <a:t>, </a:t>
            </a:r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o</a:t>
            </a:r>
            <a:r>
              <a:rPr lang="it-IT" i="1" dirty="0" smtClean="0">
                <a:latin typeface="+mj-lt"/>
              </a:rPr>
              <a:t>bject"</a:t>
            </a:r>
            <a:r>
              <a:rPr lang="it-IT" dirty="0" smtClean="0">
                <a:latin typeface="+mj-lt"/>
              </a:rPr>
              <a:t> </a:t>
            </a:r>
            <a:br>
              <a:rPr lang="it-IT" dirty="0" smtClean="0">
                <a:latin typeface="+mj-lt"/>
              </a:rPr>
            </a:br>
            <a:r>
              <a:rPr lang="it-IT" dirty="0" smtClean="0">
                <a:latin typeface="+mj-lt"/>
              </a:rPr>
              <a:t>or </a:t>
            </a:r>
            <a:br>
              <a:rPr lang="it-IT" dirty="0" smtClean="0">
                <a:latin typeface="+mj-lt"/>
              </a:rPr>
            </a:br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s</a:t>
            </a:r>
            <a:r>
              <a:rPr lang="it-IT" i="1" dirty="0" smtClean="0">
                <a:latin typeface="+mj-lt"/>
              </a:rPr>
              <a:t>ubject"</a:t>
            </a:r>
            <a:r>
              <a:rPr lang="it-IT" dirty="0" smtClean="0">
                <a:latin typeface="+mj-lt"/>
              </a:rPr>
              <a:t>, </a:t>
            </a:r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p</a:t>
            </a:r>
            <a:r>
              <a:rPr lang="it-IT" i="1" dirty="0" smtClean="0">
                <a:latin typeface="+mj-lt"/>
              </a:rPr>
              <a:t>redicate"</a:t>
            </a:r>
            <a:r>
              <a:rPr lang="it-IT" dirty="0" smtClean="0">
                <a:latin typeface="+mj-lt"/>
              </a:rPr>
              <a:t>, </a:t>
            </a:r>
            <a:r>
              <a:rPr lang="it-IT" i="1" dirty="0" smtClean="0">
                <a:latin typeface="+mj-lt"/>
              </a:rPr>
              <a:t>"</a:t>
            </a:r>
            <a:r>
              <a:rPr lang="it-IT" i="1" dirty="0" smtClean="0">
                <a:solidFill>
                  <a:srgbClr val="CC04A6"/>
                </a:solidFill>
                <a:latin typeface="+mj-lt"/>
              </a:rPr>
              <a:t>o</a:t>
            </a:r>
            <a:r>
              <a:rPr lang="it-IT" i="1" dirty="0" smtClean="0">
                <a:latin typeface="+mj-lt"/>
              </a:rPr>
              <a:t>bject</a:t>
            </a:r>
            <a:r>
              <a:rPr lang="it-IT" i="1" dirty="0" smtClean="0"/>
              <a:t>"</a:t>
            </a:r>
          </a:p>
          <a:p>
            <a:r>
              <a:rPr lang="it-IT" dirty="0"/>
              <a:t>A RDF triple (</a:t>
            </a:r>
            <a:r>
              <a:rPr lang="it-IT" dirty="0">
                <a:solidFill>
                  <a:srgbClr val="CC04A6"/>
                </a:solidFill>
              </a:rPr>
              <a:t>s</a:t>
            </a:r>
            <a:r>
              <a:rPr lang="it-IT" dirty="0"/>
              <a:t>,</a:t>
            </a:r>
            <a:r>
              <a:rPr lang="it-IT" dirty="0">
                <a:solidFill>
                  <a:srgbClr val="CC04A6"/>
                </a:solidFill>
              </a:rPr>
              <a:t>p</a:t>
            </a:r>
            <a:r>
              <a:rPr lang="it-IT" dirty="0"/>
              <a:t>,</a:t>
            </a:r>
            <a:r>
              <a:rPr lang="it-IT" dirty="0">
                <a:solidFill>
                  <a:srgbClr val="CC04A6"/>
                </a:solidFill>
              </a:rPr>
              <a:t>o</a:t>
            </a:r>
            <a:r>
              <a:rPr lang="it-IT" sz="2400" dirty="0"/>
              <a:t>) </a:t>
            </a:r>
            <a:r>
              <a:rPr lang="it-IT" dirty="0"/>
              <a:t>is defined in a way such that  </a:t>
            </a:r>
          </a:p>
          <a:p>
            <a:pPr lvl="1"/>
            <a:r>
              <a:rPr lang="it-IT" dirty="0"/>
              <a:t>"</a:t>
            </a:r>
            <a:r>
              <a:rPr lang="it-IT" dirty="0">
                <a:solidFill>
                  <a:srgbClr val="CC04A6"/>
                </a:solidFill>
              </a:rPr>
              <a:t>s</a:t>
            </a:r>
            <a:r>
              <a:rPr lang="it-IT" dirty="0"/>
              <a:t>", "</a:t>
            </a:r>
            <a:r>
              <a:rPr lang="it-IT" dirty="0">
                <a:solidFill>
                  <a:srgbClr val="CC04A6"/>
                </a:solidFill>
              </a:rPr>
              <a:t>p</a:t>
            </a:r>
            <a:r>
              <a:rPr lang="it-IT" dirty="0"/>
              <a:t>" are URI (resources on the Web)</a:t>
            </a:r>
          </a:p>
          <a:p>
            <a:pPr lvl="1"/>
            <a:r>
              <a:rPr lang="it-IT" dirty="0"/>
              <a:t>"</a:t>
            </a:r>
            <a:r>
              <a:rPr lang="it-IT" dirty="0">
                <a:solidFill>
                  <a:srgbClr val="CC04A6"/>
                </a:solidFill>
              </a:rPr>
              <a:t>o</a:t>
            </a:r>
            <a:r>
              <a:rPr lang="it-IT" dirty="0"/>
              <a:t>" can be an URI or a "literal" </a:t>
            </a:r>
          </a:p>
          <a:p>
            <a:r>
              <a:rPr lang="it-IT" dirty="0"/>
              <a:t>Names are denoted by URI</a:t>
            </a:r>
          </a:p>
          <a:p>
            <a:r>
              <a:rPr lang="it-IT" dirty="0" smtClean="0"/>
              <a:t>Conceptually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 </a:t>
            </a:r>
            <a:r>
              <a:rPr lang="it-IT" dirty="0" smtClean="0"/>
              <a:t>"</a:t>
            </a:r>
            <a:r>
              <a:rPr lang="it-IT" dirty="0" smtClean="0">
                <a:solidFill>
                  <a:srgbClr val="CC04A6"/>
                </a:solidFill>
              </a:rPr>
              <a:t>p</a:t>
            </a:r>
            <a:r>
              <a:rPr lang="it-IT" dirty="0" smtClean="0"/>
              <a:t>" </a:t>
            </a:r>
            <a:r>
              <a:rPr lang="it-IT" i="1" dirty="0"/>
              <a:t>connects (</a:t>
            </a:r>
            <a:r>
              <a:rPr lang="it-IT" i="1" dirty="0" smtClean="0"/>
              <a:t>or </a:t>
            </a:r>
            <a:r>
              <a:rPr lang="it-IT" i="1" dirty="0"/>
              <a:t>states a </a:t>
            </a:r>
            <a:r>
              <a:rPr lang="it-IT" i="1" dirty="0" smtClean="0"/>
              <a:t>relationship between) </a:t>
            </a:r>
            <a:r>
              <a:rPr lang="it-IT" dirty="0" smtClean="0"/>
              <a:t>"</a:t>
            </a:r>
            <a:r>
              <a:rPr lang="it-IT" dirty="0" smtClean="0">
                <a:solidFill>
                  <a:srgbClr val="CC04A6"/>
                </a:solidFill>
              </a:rPr>
              <a:t>s</a:t>
            </a:r>
            <a:r>
              <a:rPr lang="it-IT" dirty="0" smtClean="0"/>
              <a:t>" </a:t>
            </a:r>
            <a:r>
              <a:rPr lang="it-IT" dirty="0"/>
              <a:t>and </a:t>
            </a:r>
            <a:r>
              <a:rPr lang="it-IT" dirty="0" smtClean="0"/>
              <a:t>"</a:t>
            </a:r>
            <a:r>
              <a:rPr lang="it-IT" dirty="0" smtClean="0">
                <a:solidFill>
                  <a:srgbClr val="CC04A6"/>
                </a:solidFill>
              </a:rPr>
              <a:t>o</a:t>
            </a:r>
            <a:r>
              <a:rPr lang="it-IT" dirty="0" smtClean="0"/>
              <a:t>" </a:t>
            </a:r>
          </a:p>
          <a:p>
            <a:r>
              <a:rPr lang="it-IT" dirty="0" smtClean="0"/>
              <a:t>Formally</a:t>
            </a:r>
            <a:r>
              <a:rPr lang="it-IT" dirty="0"/>
              <a:t>:</a:t>
            </a:r>
          </a:p>
          <a:p>
            <a:pPr lvl="1"/>
            <a:r>
              <a:rPr lang="it-IT" dirty="0" smtClean="0"/>
              <a:t>RDF </a:t>
            </a:r>
            <a:r>
              <a:rPr lang="it-IT" dirty="0"/>
              <a:t>triples are </a:t>
            </a:r>
            <a:r>
              <a:rPr lang="it-IT" dirty="0" smtClean="0"/>
              <a:t>  </a:t>
            </a:r>
            <a:r>
              <a:rPr lang="it-IT" i="1" dirty="0" smtClean="0"/>
              <a:t>"directed</a:t>
            </a:r>
            <a:r>
              <a:rPr lang="it-IT" i="1" dirty="0"/>
              <a:t>, labelled </a:t>
            </a:r>
            <a:r>
              <a:rPr lang="it-IT" i="1" dirty="0" smtClean="0"/>
              <a:t>graph"</a:t>
            </a:r>
            <a:br>
              <a:rPr lang="it-IT" i="1" dirty="0" smtClean="0"/>
            </a:br>
            <a:r>
              <a:rPr lang="it-IT" dirty="0" smtClean="0"/>
              <a:t>(</a:t>
            </a:r>
            <a:r>
              <a:rPr lang="en-US" dirty="0" smtClean="0"/>
              <a:t>the </a:t>
            </a:r>
            <a:r>
              <a:rPr lang="en-US" dirty="0"/>
              <a:t>best way to </a:t>
            </a:r>
            <a:r>
              <a:rPr lang="en-US" dirty="0" smtClean="0"/>
              <a:t>think about them!)</a:t>
            </a:r>
            <a:endParaRPr lang="it-IT" dirty="0"/>
          </a:p>
          <a:p>
            <a:endParaRPr lang="it-IT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7" y="465233"/>
            <a:ext cx="627333" cy="6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 RDF graph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1963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altLang="it-IT" sz="2400" dirty="0" smtClean="0">
                <a:solidFill>
                  <a:srgbClr val="FF0000"/>
                </a:solidFill>
                <a:latin typeface="Arial" charset="0"/>
                <a:ea typeface="SimSun" pitchFamily="2" charset="-122"/>
                <a:cs typeface="Arial" charset="0"/>
              </a:rPr>
              <a:t>...a set of s-p-o (subject-predicate-object</a:t>
            </a:r>
            <a:r>
              <a:rPr lang="it-IT" altLang="it-IT" sz="2400" dirty="0">
                <a:solidFill>
                  <a:srgbClr val="FF0000"/>
                </a:solidFill>
                <a:latin typeface="Arial" charset="0"/>
                <a:ea typeface="SimSun" pitchFamily="2" charset="-122"/>
                <a:cs typeface="Arial" charset="0"/>
              </a:rPr>
              <a:t>) triples </a:t>
            </a:r>
            <a:endParaRPr lang="it-IT" altLang="it-IT" sz="2400" dirty="0" smtClean="0">
              <a:solidFill>
                <a:srgbClr val="FF0000"/>
              </a:solidFill>
              <a:latin typeface="Arial" charset="0"/>
              <a:ea typeface="SimSun" pitchFamily="2" charset="-122"/>
              <a:cs typeface="Arial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11400"/>
            <a:ext cx="7681913" cy="335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B611-DBE1-4F71-A102-B8633B1366C4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7" y="465233"/>
            <a:ext cx="627333" cy="6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7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A RDF graph (annotated)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1963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it-IT" altLang="it-IT" sz="2400" dirty="0" smtClean="0">
                <a:solidFill>
                  <a:srgbClr val="FF0000"/>
                </a:solidFill>
                <a:latin typeface="Arial" charset="0"/>
                <a:ea typeface="SimSun" pitchFamily="2" charset="-122"/>
                <a:cs typeface="Arial" charset="0"/>
              </a:rPr>
              <a:t>...a set of s-p-o (subject-predicate-object</a:t>
            </a:r>
            <a:r>
              <a:rPr lang="it-IT" altLang="it-IT" sz="2400" dirty="0">
                <a:solidFill>
                  <a:srgbClr val="FF0000"/>
                </a:solidFill>
                <a:latin typeface="Arial" charset="0"/>
                <a:ea typeface="SimSun" pitchFamily="2" charset="-122"/>
                <a:cs typeface="Arial" charset="0"/>
              </a:rPr>
              <a:t>) triples </a:t>
            </a:r>
            <a:endParaRPr lang="it-IT" altLang="it-IT" sz="2400" dirty="0" smtClean="0">
              <a:solidFill>
                <a:srgbClr val="FF0000"/>
              </a:solidFill>
              <a:latin typeface="Arial" charset="0"/>
              <a:ea typeface="SimSun" pitchFamily="2" charset="-122"/>
              <a:cs typeface="Arial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11400"/>
            <a:ext cx="7681913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B611-DBE1-4F71-A102-B8633B1366C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1" y="443006"/>
            <a:ext cx="6286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533" y="322281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3333FF"/>
                </a:solidFill>
                <a:latin typeface="+mn-lt"/>
              </a:rPr>
              <a:t>MiBAC</a:t>
            </a:r>
            <a:endParaRPr lang="it-IT" sz="1600" b="1" dirty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7482" y="607807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FF00FF"/>
                </a:solidFill>
                <a:latin typeface="+mn-lt"/>
              </a:rPr>
              <a:t>Louvre</a:t>
            </a:r>
            <a:endParaRPr lang="it-IT" sz="1600" b="1" dirty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73334" y="4276616"/>
            <a:ext cx="681372" cy="1801455"/>
          </a:xfrm>
          <a:custGeom>
            <a:avLst/>
            <a:gdLst>
              <a:gd name="connsiteX0" fmla="*/ 681372 w 681372"/>
              <a:gd name="connsiteY0" fmla="*/ 1801455 h 1801455"/>
              <a:gd name="connsiteX1" fmla="*/ 107631 w 681372"/>
              <a:gd name="connsiteY1" fmla="*/ 196772 h 1801455"/>
              <a:gd name="connsiteX2" fmla="*/ 54 w 681372"/>
              <a:gd name="connsiteY2" fmla="*/ 26443 h 1801455"/>
              <a:gd name="connsiteX3" fmla="*/ 54 w 681372"/>
              <a:gd name="connsiteY3" fmla="*/ 26443 h 180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372" h="1801455">
                <a:moveTo>
                  <a:pt x="681372" y="1801455"/>
                </a:moveTo>
                <a:cubicBezTo>
                  <a:pt x="451278" y="1147031"/>
                  <a:pt x="221184" y="492607"/>
                  <a:pt x="107631" y="196772"/>
                </a:cubicBezTo>
                <a:cubicBezTo>
                  <a:pt x="-5922" y="-99063"/>
                  <a:pt x="54" y="26443"/>
                  <a:pt x="54" y="26443"/>
                </a:cubicBezTo>
                <a:lnTo>
                  <a:pt x="54" y="26443"/>
                </a:lnTo>
              </a:path>
            </a:pathLst>
          </a:custGeom>
          <a:noFill/>
          <a:ln>
            <a:solidFill>
              <a:srgbClr val="FF00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/>
          <p:cNvSpPr/>
          <p:nvPr/>
        </p:nvSpPr>
        <p:spPr>
          <a:xfrm>
            <a:off x="5265748" y="5450541"/>
            <a:ext cx="1399725" cy="645459"/>
          </a:xfrm>
          <a:custGeom>
            <a:avLst/>
            <a:gdLst>
              <a:gd name="connsiteX0" fmla="*/ 0 w 1399725"/>
              <a:gd name="connsiteY0" fmla="*/ 645459 h 645459"/>
              <a:gd name="connsiteX1" fmla="*/ 1174376 w 1399725"/>
              <a:gd name="connsiteY1" fmla="*/ 349624 h 645459"/>
              <a:gd name="connsiteX2" fmla="*/ 1398494 w 1399725"/>
              <a:gd name="connsiteY2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725" h="645459">
                <a:moveTo>
                  <a:pt x="0" y="645459"/>
                </a:moveTo>
                <a:cubicBezTo>
                  <a:pt x="470647" y="551329"/>
                  <a:pt x="941294" y="457200"/>
                  <a:pt x="1174376" y="349624"/>
                </a:cubicBezTo>
                <a:cubicBezTo>
                  <a:pt x="1407458" y="242047"/>
                  <a:pt x="1402976" y="121023"/>
                  <a:pt x="1398494" y="0"/>
                </a:cubicBezTo>
              </a:path>
            </a:pathLst>
          </a:custGeom>
          <a:noFill/>
          <a:ln>
            <a:solidFill>
              <a:srgbClr val="FF00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eform 8"/>
          <p:cNvSpPr/>
          <p:nvPr/>
        </p:nvSpPr>
        <p:spPr>
          <a:xfrm>
            <a:off x="4356495" y="5450541"/>
            <a:ext cx="600987" cy="625582"/>
          </a:xfrm>
          <a:custGeom>
            <a:avLst/>
            <a:gdLst>
              <a:gd name="connsiteX0" fmla="*/ 600987 w 600987"/>
              <a:gd name="connsiteY0" fmla="*/ 618565 h 625582"/>
              <a:gd name="connsiteX1" fmla="*/ 81034 w 600987"/>
              <a:gd name="connsiteY1" fmla="*/ 537883 h 625582"/>
              <a:gd name="connsiteX2" fmla="*/ 9317 w 600987"/>
              <a:gd name="connsiteY2" fmla="*/ 0 h 62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87" h="625582">
                <a:moveTo>
                  <a:pt x="600987" y="618565"/>
                </a:moveTo>
                <a:cubicBezTo>
                  <a:pt x="390316" y="629771"/>
                  <a:pt x="179646" y="640977"/>
                  <a:pt x="81034" y="537883"/>
                </a:cubicBezTo>
                <a:cubicBezTo>
                  <a:pt x="-17578" y="434789"/>
                  <a:pt x="-4131" y="217394"/>
                  <a:pt x="9317" y="0"/>
                </a:cubicBezTo>
              </a:path>
            </a:pathLst>
          </a:custGeom>
          <a:noFill/>
          <a:ln>
            <a:solidFill>
              <a:srgbClr val="FF00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eform 12"/>
          <p:cNvSpPr/>
          <p:nvPr/>
        </p:nvSpPr>
        <p:spPr>
          <a:xfrm>
            <a:off x="1183986" y="4993341"/>
            <a:ext cx="3737638" cy="1293396"/>
          </a:xfrm>
          <a:custGeom>
            <a:avLst/>
            <a:gdLst>
              <a:gd name="connsiteX0" fmla="*/ 3737638 w 3737638"/>
              <a:gd name="connsiteY0" fmla="*/ 1192306 h 1293396"/>
              <a:gd name="connsiteX1" fmla="*/ 564132 w 3737638"/>
              <a:gd name="connsiteY1" fmla="*/ 1174377 h 1293396"/>
              <a:gd name="connsiteX2" fmla="*/ 17285 w 3737638"/>
              <a:gd name="connsiteY2" fmla="*/ 0 h 12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7638" h="1293396">
                <a:moveTo>
                  <a:pt x="3737638" y="1192306"/>
                </a:moveTo>
                <a:cubicBezTo>
                  <a:pt x="2460914" y="1282700"/>
                  <a:pt x="1184191" y="1373095"/>
                  <a:pt x="564132" y="1174377"/>
                </a:cubicBezTo>
                <a:cubicBezTo>
                  <a:pt x="-55927" y="975659"/>
                  <a:pt x="-19321" y="487829"/>
                  <a:pt x="17285" y="0"/>
                </a:cubicBezTo>
              </a:path>
            </a:pathLst>
          </a:custGeom>
          <a:noFill/>
          <a:ln>
            <a:solidFill>
              <a:srgbClr val="FF00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eform 14"/>
          <p:cNvSpPr/>
          <p:nvPr/>
        </p:nvSpPr>
        <p:spPr>
          <a:xfrm>
            <a:off x="467569" y="2572871"/>
            <a:ext cx="357184" cy="663388"/>
          </a:xfrm>
          <a:custGeom>
            <a:avLst/>
            <a:gdLst>
              <a:gd name="connsiteX0" fmla="*/ 150996 w 357184"/>
              <a:gd name="connsiteY0" fmla="*/ 663388 h 663388"/>
              <a:gd name="connsiteX1" fmla="*/ 7560 w 357184"/>
              <a:gd name="connsiteY1" fmla="*/ 313764 h 663388"/>
              <a:gd name="connsiteX2" fmla="*/ 357184 w 357184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4" h="663388">
                <a:moveTo>
                  <a:pt x="150996" y="663388"/>
                </a:moveTo>
                <a:cubicBezTo>
                  <a:pt x="62095" y="543858"/>
                  <a:pt x="-26805" y="424329"/>
                  <a:pt x="7560" y="313764"/>
                </a:cubicBezTo>
                <a:cubicBezTo>
                  <a:pt x="41925" y="203199"/>
                  <a:pt x="199554" y="101599"/>
                  <a:pt x="357184" y="0"/>
                </a:cubicBezTo>
              </a:path>
            </a:pathLst>
          </a:custGeom>
          <a:noFill/>
          <a:ln>
            <a:solidFill>
              <a:srgbClr val="3333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eform 15"/>
          <p:cNvSpPr/>
          <p:nvPr/>
        </p:nvSpPr>
        <p:spPr>
          <a:xfrm>
            <a:off x="1030941" y="2832847"/>
            <a:ext cx="3083859" cy="582706"/>
          </a:xfrm>
          <a:custGeom>
            <a:avLst/>
            <a:gdLst>
              <a:gd name="connsiteX0" fmla="*/ 0 w 3083859"/>
              <a:gd name="connsiteY0" fmla="*/ 582706 h 582706"/>
              <a:gd name="connsiteX1" fmla="*/ 2501153 w 3083859"/>
              <a:gd name="connsiteY1" fmla="*/ 259977 h 582706"/>
              <a:gd name="connsiteX2" fmla="*/ 3083859 w 3083859"/>
              <a:gd name="connsiteY2" fmla="*/ 0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859" h="582706">
                <a:moveTo>
                  <a:pt x="0" y="582706"/>
                </a:moveTo>
                <a:cubicBezTo>
                  <a:pt x="993588" y="469900"/>
                  <a:pt x="1987177" y="357095"/>
                  <a:pt x="2501153" y="259977"/>
                </a:cubicBezTo>
                <a:cubicBezTo>
                  <a:pt x="3015129" y="162859"/>
                  <a:pt x="3049494" y="81429"/>
                  <a:pt x="3083859" y="0"/>
                </a:cubicBezTo>
              </a:path>
            </a:pathLst>
          </a:custGeom>
          <a:noFill/>
          <a:ln>
            <a:solidFill>
              <a:srgbClr val="3333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eform 16"/>
          <p:cNvSpPr/>
          <p:nvPr/>
        </p:nvSpPr>
        <p:spPr>
          <a:xfrm>
            <a:off x="986118" y="3415553"/>
            <a:ext cx="4240306" cy="35859"/>
          </a:xfrm>
          <a:custGeom>
            <a:avLst/>
            <a:gdLst>
              <a:gd name="connsiteX0" fmla="*/ 0 w 4240306"/>
              <a:gd name="connsiteY0" fmla="*/ 35859 h 35859"/>
              <a:gd name="connsiteX1" fmla="*/ 4240306 w 4240306"/>
              <a:gd name="connsiteY1" fmla="*/ 0 h 3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40306" h="35859">
                <a:moveTo>
                  <a:pt x="0" y="35859"/>
                </a:moveTo>
                <a:lnTo>
                  <a:pt x="4240306" y="0"/>
                </a:lnTo>
              </a:path>
            </a:pathLst>
          </a:custGeom>
          <a:noFill/>
          <a:ln>
            <a:solidFill>
              <a:srgbClr val="3333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eform 18"/>
          <p:cNvSpPr/>
          <p:nvPr/>
        </p:nvSpPr>
        <p:spPr>
          <a:xfrm>
            <a:off x="582706" y="3550024"/>
            <a:ext cx="788894" cy="699247"/>
          </a:xfrm>
          <a:custGeom>
            <a:avLst/>
            <a:gdLst>
              <a:gd name="connsiteX0" fmla="*/ 0 w 788894"/>
              <a:gd name="connsiteY0" fmla="*/ 0 h 699247"/>
              <a:gd name="connsiteX1" fmla="*/ 788894 w 788894"/>
              <a:gd name="connsiteY1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894" h="699247">
                <a:moveTo>
                  <a:pt x="0" y="0"/>
                </a:moveTo>
                <a:lnTo>
                  <a:pt x="788894" y="699247"/>
                </a:lnTo>
              </a:path>
            </a:pathLst>
          </a:custGeom>
          <a:noFill/>
          <a:ln w="9525">
            <a:solidFill>
              <a:srgbClr val="3333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eform 19"/>
          <p:cNvSpPr/>
          <p:nvPr/>
        </p:nvSpPr>
        <p:spPr>
          <a:xfrm>
            <a:off x="228086" y="3576918"/>
            <a:ext cx="3169538" cy="1970334"/>
          </a:xfrm>
          <a:custGeom>
            <a:avLst/>
            <a:gdLst>
              <a:gd name="connsiteX0" fmla="*/ 291867 w 3169538"/>
              <a:gd name="connsiteY0" fmla="*/ 0 h 1970334"/>
              <a:gd name="connsiteX1" fmla="*/ 157396 w 3169538"/>
              <a:gd name="connsiteY1" fmla="*/ 1703294 h 1970334"/>
              <a:gd name="connsiteX2" fmla="*/ 2201349 w 3169538"/>
              <a:gd name="connsiteY2" fmla="*/ 1936376 h 1970334"/>
              <a:gd name="connsiteX3" fmla="*/ 3169538 w 3169538"/>
              <a:gd name="connsiteY3" fmla="*/ 1398494 h 19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538" h="1970334">
                <a:moveTo>
                  <a:pt x="291867" y="0"/>
                </a:moveTo>
                <a:cubicBezTo>
                  <a:pt x="65508" y="690282"/>
                  <a:pt x="-160851" y="1380565"/>
                  <a:pt x="157396" y="1703294"/>
                </a:cubicBezTo>
                <a:cubicBezTo>
                  <a:pt x="475643" y="2026023"/>
                  <a:pt x="1699325" y="1987176"/>
                  <a:pt x="2201349" y="1936376"/>
                </a:cubicBezTo>
                <a:cubicBezTo>
                  <a:pt x="2703373" y="1885576"/>
                  <a:pt x="2936455" y="1642035"/>
                  <a:pt x="3169538" y="1398494"/>
                </a:cubicBezTo>
              </a:path>
            </a:pathLst>
          </a:custGeom>
          <a:noFill/>
          <a:ln>
            <a:solidFill>
              <a:srgbClr val="3333FF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/>
          <p:cNvSpPr txBox="1"/>
          <p:nvPr/>
        </p:nvSpPr>
        <p:spPr>
          <a:xfrm>
            <a:off x="7978588" y="367882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+mn-lt"/>
              </a:rPr>
              <a:t>CIDOC</a:t>
            </a:r>
            <a:endParaRPr lang="it-IT" sz="1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7" y="465233"/>
            <a:ext cx="627333" cy="6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eeform 21"/>
          <p:cNvSpPr/>
          <p:nvPr/>
        </p:nvSpPr>
        <p:spPr>
          <a:xfrm>
            <a:off x="5728447" y="3926541"/>
            <a:ext cx="2510118" cy="256244"/>
          </a:xfrm>
          <a:custGeom>
            <a:avLst/>
            <a:gdLst>
              <a:gd name="connsiteX0" fmla="*/ 2510118 w 2510118"/>
              <a:gd name="connsiteY0" fmla="*/ 26894 h 256244"/>
              <a:gd name="connsiteX1" fmla="*/ 2169459 w 2510118"/>
              <a:gd name="connsiteY1" fmla="*/ 206188 h 256244"/>
              <a:gd name="connsiteX2" fmla="*/ 1201271 w 2510118"/>
              <a:gd name="connsiteY2" fmla="*/ 242047 h 256244"/>
              <a:gd name="connsiteX3" fmla="*/ 0 w 2510118"/>
              <a:gd name="connsiteY3" fmla="*/ 0 h 25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118" h="256244">
                <a:moveTo>
                  <a:pt x="2510118" y="26894"/>
                </a:moveTo>
                <a:cubicBezTo>
                  <a:pt x="2448859" y="98611"/>
                  <a:pt x="2387600" y="170329"/>
                  <a:pt x="2169459" y="206188"/>
                </a:cubicBezTo>
                <a:cubicBezTo>
                  <a:pt x="1951318" y="242047"/>
                  <a:pt x="1562847" y="276412"/>
                  <a:pt x="1201271" y="242047"/>
                </a:cubicBezTo>
                <a:cubicBezTo>
                  <a:pt x="839694" y="207682"/>
                  <a:pt x="419847" y="103841"/>
                  <a:pt x="0" y="0"/>
                </a:cubicBezTo>
              </a:path>
            </a:pathLst>
          </a:custGeom>
          <a:noFill/>
          <a:ln>
            <a:solidFill>
              <a:srgbClr val="8B0A0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8565" y="43130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it-IT" sz="1600" b="1" dirty="0">
              <a:solidFill>
                <a:srgbClr val="4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038165" y="4275903"/>
            <a:ext cx="3263153" cy="224379"/>
          </a:xfrm>
          <a:custGeom>
            <a:avLst/>
            <a:gdLst>
              <a:gd name="connsiteX0" fmla="*/ 3263153 w 3263153"/>
              <a:gd name="connsiteY0" fmla="*/ 224379 h 224379"/>
              <a:gd name="connsiteX1" fmla="*/ 1819835 w 3263153"/>
              <a:gd name="connsiteY1" fmla="*/ 262 h 224379"/>
              <a:gd name="connsiteX2" fmla="*/ 0 w 3263153"/>
              <a:gd name="connsiteY2" fmla="*/ 188521 h 22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224379">
                <a:moveTo>
                  <a:pt x="3263153" y="224379"/>
                </a:moveTo>
                <a:cubicBezTo>
                  <a:pt x="2813423" y="115308"/>
                  <a:pt x="2363694" y="6238"/>
                  <a:pt x="1819835" y="262"/>
                </a:cubicBezTo>
                <a:cubicBezTo>
                  <a:pt x="1275976" y="-5714"/>
                  <a:pt x="637988" y="91403"/>
                  <a:pt x="0" y="188521"/>
                </a:cubicBezTo>
              </a:path>
            </a:pathLst>
          </a:custGeom>
          <a:noFill/>
          <a:ln>
            <a:solidFill>
              <a:srgbClr val="408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9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Talk layout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birth of Linked Open Data (LOD)</a:t>
            </a:r>
          </a:p>
          <a:p>
            <a:r>
              <a:rPr lang="it-IT" dirty="0" smtClean="0"/>
              <a:t>Linked Open Data</a:t>
            </a:r>
          </a:p>
          <a:p>
            <a:pPr lvl="1"/>
            <a:r>
              <a:rPr lang="it-IT" dirty="0"/>
              <a:t>b</a:t>
            </a:r>
            <a:r>
              <a:rPr lang="it-IT" dirty="0" smtClean="0"/>
              <a:t>enefits, principles, levels</a:t>
            </a:r>
          </a:p>
          <a:p>
            <a:r>
              <a:rPr lang="it-IT" dirty="0" smtClean="0"/>
              <a:t>Web of Data &amp; Semantic Web</a:t>
            </a:r>
          </a:p>
          <a:p>
            <a:pPr lvl="1"/>
            <a:r>
              <a:rPr lang="it-IT" dirty="0" smtClean="0"/>
              <a:t>Data integration</a:t>
            </a:r>
          </a:p>
          <a:p>
            <a:pPr lvl="1"/>
            <a:r>
              <a:rPr lang="it-IT" dirty="0" smtClean="0"/>
              <a:t>RDF (Resource Description Framework)</a:t>
            </a:r>
          </a:p>
          <a:p>
            <a:r>
              <a:rPr lang="it-IT" dirty="0" smtClean="0"/>
              <a:t>One step forward: ontology</a:t>
            </a:r>
          </a:p>
          <a:p>
            <a:r>
              <a:rPr lang="it-IT" dirty="0" smtClean="0"/>
              <a:t>Conclusion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0" y="274638"/>
            <a:ext cx="1475232" cy="127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0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 RDF enough?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RDF </a:t>
            </a:r>
            <a:r>
              <a:rPr lang="it-IT" dirty="0" smtClean="0"/>
              <a:t>is a </a:t>
            </a:r>
            <a:r>
              <a:rPr lang="it-IT" dirty="0" smtClean="0">
                <a:solidFill>
                  <a:srgbClr val="FF0000"/>
                </a:solidFill>
              </a:rPr>
              <a:t>universal language </a:t>
            </a:r>
            <a:r>
              <a:rPr lang="it-IT" dirty="0" smtClean="0"/>
              <a:t>to describe resources using your own </a:t>
            </a:r>
            <a:r>
              <a:rPr lang="it-IT" dirty="0" smtClean="0">
                <a:solidFill>
                  <a:srgbClr val="FF0000"/>
                </a:solidFill>
              </a:rPr>
              <a:t>vocabulary</a:t>
            </a:r>
          </a:p>
          <a:p>
            <a:r>
              <a:rPr lang="it-IT" dirty="0" smtClean="0"/>
              <a:t>Syntactically correct RDF statements (s-p-o triples) </a:t>
            </a:r>
            <a:r>
              <a:rPr lang="it-IT" dirty="0"/>
              <a:t>can be </a:t>
            </a:r>
            <a:r>
              <a:rPr lang="it-IT" dirty="0" smtClean="0">
                <a:solidFill>
                  <a:srgbClr val="FF0000"/>
                </a:solidFill>
              </a:rPr>
              <a:t>meaningful</a:t>
            </a:r>
            <a:r>
              <a:rPr lang="it-IT" dirty="0" smtClean="0"/>
              <a:t> or </a:t>
            </a:r>
            <a:r>
              <a:rPr lang="it-IT" dirty="0" smtClean="0">
                <a:solidFill>
                  <a:srgbClr val="FF0000"/>
                </a:solidFill>
              </a:rPr>
              <a:t>meaningless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>
                <a:solidFill>
                  <a:srgbClr val="3333FF"/>
                </a:solidFill>
              </a:rPr>
              <a:t>Leonardo 			authorOf 		Gioconda </a:t>
            </a:r>
            <a:r>
              <a:rPr lang="it-IT" dirty="0">
                <a:solidFill>
                  <a:srgbClr val="3333FF"/>
                </a:solidFill>
              </a:rPr>
              <a:t/>
            </a:r>
            <a:br>
              <a:rPr lang="it-IT" dirty="0">
                <a:solidFill>
                  <a:srgbClr val="3333FF"/>
                </a:solidFill>
              </a:rPr>
            </a:br>
            <a:r>
              <a:rPr lang="it-IT" dirty="0" smtClean="0">
                <a:solidFill>
                  <a:srgbClr val="3333FF"/>
                </a:solidFill>
              </a:rPr>
              <a:t>Cimabue 			masterOf 	Giotto</a:t>
            </a:r>
            <a:r>
              <a:rPr lang="it-IT" dirty="0">
                <a:solidFill>
                  <a:srgbClr val="3333FF"/>
                </a:solidFill>
              </a:rPr>
              <a:t/>
            </a:r>
            <a:br>
              <a:rPr lang="it-IT" dirty="0">
                <a:solidFill>
                  <a:srgbClr val="3333FF"/>
                </a:solidFill>
              </a:rPr>
            </a:br>
            <a:r>
              <a:rPr lang="it-IT" dirty="0" smtClean="0">
                <a:solidFill>
                  <a:srgbClr val="3333FF"/>
                </a:solidFill>
              </a:rPr>
              <a:t>Michelangelo		authorOf 		Leonardo</a:t>
            </a:r>
          </a:p>
          <a:p>
            <a:r>
              <a:rPr lang="it-IT" dirty="0" smtClean="0"/>
              <a:t>We need to express </a:t>
            </a:r>
            <a:r>
              <a:rPr lang="it-IT" dirty="0" smtClean="0">
                <a:solidFill>
                  <a:srgbClr val="FF0000"/>
                </a:solidFill>
              </a:rPr>
              <a:t>constraints</a:t>
            </a:r>
          </a:p>
          <a:p>
            <a:r>
              <a:rPr lang="it-IT" dirty="0" smtClean="0"/>
              <a:t>Here come RDFS, OWL (Ontology languages)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20</a:t>
            </a:fld>
            <a:endParaRPr lang="it-IT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7" y="465233"/>
            <a:ext cx="627333" cy="6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88" y="3578916"/>
            <a:ext cx="288036" cy="40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0" y="4324905"/>
            <a:ext cx="25603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88" y="3899119"/>
            <a:ext cx="288036" cy="40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One step forward: ontology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altLang="it-IT" dirty="0" smtClean="0">
                <a:latin typeface="Arial" charset="0"/>
                <a:cs typeface="Arial" charset="0"/>
              </a:rPr>
              <a:t>Models knowledge in its:</a:t>
            </a:r>
          </a:p>
          <a:p>
            <a:pPr lvl="1"/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Intension</a:t>
            </a:r>
            <a:r>
              <a:rPr lang="it-IT" altLang="it-IT" dirty="0" smtClean="0">
                <a:latin typeface="Arial" charset="0"/>
                <a:cs typeface="Arial" charset="0"/>
              </a:rPr>
              <a:t> (terminological knowledge: definitions of 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concepts</a:t>
            </a:r>
            <a:r>
              <a:rPr lang="it-IT" altLang="it-IT" dirty="0" smtClean="0">
                <a:latin typeface="Arial" charset="0"/>
                <a:cs typeface="Arial" charset="0"/>
              </a:rPr>
              <a:t> and 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roles</a:t>
            </a:r>
            <a:r>
              <a:rPr lang="it-IT" altLang="it-IT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Extension</a:t>
            </a:r>
            <a:r>
              <a:rPr lang="it-IT" altLang="it-IT" dirty="0" smtClean="0">
                <a:latin typeface="Arial" charset="0"/>
                <a:cs typeface="Arial" charset="0"/>
              </a:rPr>
              <a:t> (assertional knowledge: 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instances</a:t>
            </a:r>
            <a:r>
              <a:rPr lang="it-IT" altLang="it-IT" dirty="0" smtClean="0">
                <a:latin typeface="Arial" charset="0"/>
                <a:cs typeface="Arial" charset="0"/>
              </a:rPr>
              <a:t> or definitions of individuals)</a:t>
            </a:r>
          </a:p>
          <a:p>
            <a:r>
              <a:rPr lang="it-IT" dirty="0">
                <a:latin typeface="Arial" charset="0"/>
                <a:cs typeface="Arial" charset="0"/>
              </a:rPr>
              <a:t>A simple definition (Jim Hendler)</a:t>
            </a:r>
          </a:p>
          <a:p>
            <a:pPr lvl="1"/>
            <a:r>
              <a:rPr lang="en-US" dirty="0"/>
              <a:t>A set of </a:t>
            </a:r>
            <a:r>
              <a:rPr lang="en-US" i="1" dirty="0">
                <a:solidFill>
                  <a:srgbClr val="FF0000"/>
                </a:solidFill>
              </a:rPr>
              <a:t>knowledge terms</a:t>
            </a:r>
            <a:r>
              <a:rPr lang="en-US" dirty="0"/>
              <a:t>, including the vocabulary, the </a:t>
            </a:r>
            <a:r>
              <a:rPr lang="en-US" i="1" dirty="0">
                <a:solidFill>
                  <a:srgbClr val="FF0000"/>
                </a:solidFill>
              </a:rPr>
              <a:t>semantic interconnections</a:t>
            </a:r>
            <a:r>
              <a:rPr lang="en-US" dirty="0"/>
              <a:t> and some </a:t>
            </a:r>
            <a:r>
              <a:rPr lang="en-US" i="1" dirty="0">
                <a:solidFill>
                  <a:srgbClr val="FF0000"/>
                </a:solidFill>
              </a:rPr>
              <a:t>simple rules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inference and logic for some particular topic</a:t>
            </a:r>
            <a:r>
              <a:rPr lang="it-IT" altLang="it-IT" dirty="0">
                <a:latin typeface="Arial" charset="0"/>
                <a:cs typeface="Arial" charset="0"/>
              </a:rPr>
              <a:t> </a:t>
            </a:r>
          </a:p>
          <a:p>
            <a:r>
              <a:rPr lang="it-IT" altLang="it-IT" dirty="0">
                <a:latin typeface="Arial" charset="0"/>
                <a:cs typeface="Arial" charset="0"/>
              </a:rPr>
              <a:t>Many </a:t>
            </a:r>
            <a:r>
              <a:rPr lang="it-IT" altLang="it-IT" dirty="0" smtClean="0">
                <a:latin typeface="Arial" charset="0"/>
                <a:cs typeface="Arial" charset="0"/>
              </a:rPr>
              <a:t>definitions, but:</a:t>
            </a:r>
          </a:p>
          <a:p>
            <a:pPr lvl="1"/>
            <a:r>
              <a:rPr lang="it-IT" altLang="it-IT" dirty="0" smtClean="0">
                <a:latin typeface="Arial" charset="0"/>
                <a:cs typeface="Arial" charset="0"/>
              </a:rPr>
              <a:t>clear understanding</a:t>
            </a:r>
            <a:endParaRPr lang="it-IT" altLang="it-IT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/>
              <a:t>consensus </a:t>
            </a:r>
            <a:r>
              <a:rPr lang="en-US" dirty="0"/>
              <a:t>among the ontology community </a:t>
            </a:r>
          </a:p>
          <a:p>
            <a:r>
              <a:rPr lang="en-US" dirty="0"/>
              <a:t>An ontology includes: </a:t>
            </a:r>
          </a:p>
          <a:p>
            <a:pPr lvl="1"/>
            <a:r>
              <a:rPr lang="en-US" dirty="0"/>
              <a:t>terms </a:t>
            </a:r>
            <a:r>
              <a:rPr lang="en-US" i="1" dirty="0"/>
              <a:t>explicitly</a:t>
            </a:r>
            <a:r>
              <a:rPr lang="en-US" dirty="0"/>
              <a:t> defined </a:t>
            </a:r>
          </a:p>
          <a:p>
            <a:pPr lvl="1"/>
            <a:r>
              <a:rPr lang="en-US" i="1" dirty="0"/>
              <a:t>knowledge</a:t>
            </a:r>
            <a:r>
              <a:rPr lang="en-US" dirty="0"/>
              <a:t> we can </a:t>
            </a:r>
            <a:r>
              <a:rPr lang="en-US" i="1" dirty="0"/>
              <a:t>infer</a:t>
            </a:r>
            <a:r>
              <a:rPr lang="en-US" dirty="0"/>
              <a:t> </a:t>
            </a:r>
          </a:p>
          <a:p>
            <a:r>
              <a:rPr lang="en-US" dirty="0"/>
              <a:t>An ontology aims to capture </a:t>
            </a:r>
            <a:r>
              <a:rPr lang="en-US" i="1" dirty="0">
                <a:solidFill>
                  <a:srgbClr val="FF0000"/>
                </a:solidFill>
              </a:rPr>
              <a:t>consensual</a:t>
            </a:r>
            <a:r>
              <a:rPr lang="en-US" dirty="0"/>
              <a:t> knowledge, to reuse and </a:t>
            </a:r>
            <a:r>
              <a:rPr lang="en-US" i="1" dirty="0">
                <a:solidFill>
                  <a:srgbClr val="FF0000"/>
                </a:solidFill>
              </a:rPr>
              <a:t>share</a:t>
            </a:r>
            <a:r>
              <a:rPr lang="en-US" dirty="0"/>
              <a:t> across software applications and by groups of people </a:t>
            </a:r>
          </a:p>
          <a:p>
            <a:r>
              <a:rPr lang="it-IT" altLang="it-IT" dirty="0" smtClean="0">
                <a:latin typeface="Arial" charset="0"/>
                <a:cs typeface="Arial" charset="0"/>
              </a:rPr>
              <a:t>A shared ontology</a:t>
            </a:r>
          </a:p>
          <a:p>
            <a:pPr lvl="1"/>
            <a:r>
              <a:rPr lang="it-IT" altLang="it-IT" dirty="0" smtClean="0">
                <a:latin typeface="Arial" charset="0"/>
              </a:rPr>
              <a:t>Allows machines to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understand</a:t>
            </a:r>
            <a:r>
              <a:rPr lang="it-IT" altLang="it-IT" dirty="0" smtClean="0">
                <a:latin typeface="Arial" charset="0"/>
              </a:rPr>
              <a:t> data</a:t>
            </a:r>
          </a:p>
          <a:p>
            <a:pPr lvl="1"/>
            <a:r>
              <a:rPr lang="it-IT" altLang="it-IT" dirty="0" smtClean="0">
                <a:latin typeface="Arial" charset="0"/>
              </a:rPr>
              <a:t>Makes data really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interoperable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6236C-BA8F-4FED-AB33-EDFD99C76826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471863"/>
            <a:ext cx="504793" cy="8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Reconciling differences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598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classes:</a:t>
            </a:r>
          </a:p>
          <a:p>
            <a:pPr lvl="1"/>
            <a:r>
              <a:rPr lang="en-US" dirty="0" err="1">
                <a:solidFill>
                  <a:srgbClr val="CC04A6"/>
                </a:solidFill>
              </a:rPr>
              <a:t>owl:equivalentClass</a:t>
            </a:r>
            <a:r>
              <a:rPr lang="en-US" dirty="0"/>
              <a:t>: two classes have the same individuals</a:t>
            </a:r>
          </a:p>
          <a:p>
            <a:r>
              <a:rPr lang="en-US" dirty="0" smtClean="0"/>
              <a:t>For </a:t>
            </a:r>
            <a:r>
              <a:rPr lang="en-US" dirty="0"/>
              <a:t>properties:</a:t>
            </a:r>
          </a:p>
          <a:p>
            <a:pPr lvl="1"/>
            <a:r>
              <a:rPr lang="en-US" dirty="0" err="1">
                <a:solidFill>
                  <a:srgbClr val="CC04A6"/>
                </a:solidFill>
              </a:rPr>
              <a:t>owl:equivalentProperty</a:t>
            </a:r>
            <a:endParaRPr lang="en-US" dirty="0">
              <a:solidFill>
                <a:srgbClr val="CC04A6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/>
              <a:t>individuals:</a:t>
            </a:r>
          </a:p>
          <a:p>
            <a:pPr lvl="1"/>
            <a:r>
              <a:rPr lang="en-US" dirty="0" err="1">
                <a:solidFill>
                  <a:srgbClr val="CC04A6"/>
                </a:solidFill>
              </a:rPr>
              <a:t>owl:sameAs</a:t>
            </a:r>
            <a:r>
              <a:rPr lang="en-US" dirty="0"/>
              <a:t>: two URIs refer to the same concept (“individual”)</a:t>
            </a:r>
          </a:p>
          <a:p>
            <a:r>
              <a:rPr lang="en-US" dirty="0" err="1" smtClean="0">
                <a:solidFill>
                  <a:srgbClr val="CC04A6"/>
                </a:solidFill>
              </a:rPr>
              <a:t>owl:sameAs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main mechanism of “linking” </a:t>
            </a:r>
          </a:p>
          <a:p>
            <a:pPr lvl="1"/>
            <a:r>
              <a:rPr lang="en-US" dirty="0" smtClean="0"/>
              <a:t>	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4" y="437497"/>
            <a:ext cx="50641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0764" y="5626178"/>
            <a:ext cx="7376035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://louvre.fr/Michel-Ange&gt;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owl:sameAs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&lt;http://mibac.it/Michelangelo&gt; ;</a:t>
            </a:r>
            <a:endParaRPr lang="it-IT" sz="2000" dirty="0"/>
          </a:p>
        </p:txBody>
      </p:sp>
      <p:pic>
        <p:nvPicPr>
          <p:cNvPr id="7" name="Picture 5" descr="E:\DaVecchioNotebook\Documenti\Papers&amp;Slides2015\LOD&amp;SHOAH\dataFu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96" y="1690489"/>
            <a:ext cx="2752583" cy="353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done?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 cmpd="sng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it-IT" dirty="0" smtClean="0"/>
              <a:t>The ontology (</a:t>
            </a:r>
            <a:r>
              <a:rPr lang="it-IT" dirty="0" smtClean="0">
                <a:solidFill>
                  <a:srgbClr val="C00000"/>
                </a:solidFill>
              </a:rPr>
              <a:t>intension</a:t>
            </a:r>
            <a:r>
              <a:rPr lang="it-IT" dirty="0" smtClean="0"/>
              <a:t>):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odels concepts and relationships</a:t>
            </a:r>
          </a:p>
          <a:p>
            <a:pPr lvl="1"/>
            <a:r>
              <a:rPr lang="it-IT" dirty="0" smtClean="0"/>
              <a:t>Supports </a:t>
            </a:r>
            <a:r>
              <a:rPr lang="it-IT" dirty="0" smtClean="0">
                <a:solidFill>
                  <a:srgbClr val="C00000"/>
                </a:solidFill>
              </a:rPr>
              <a:t>multilinguality</a:t>
            </a:r>
          </a:p>
          <a:p>
            <a:pPr lvl="1"/>
            <a:r>
              <a:rPr lang="it-IT" dirty="0" smtClean="0"/>
              <a:t>Can be </a:t>
            </a:r>
            <a:r>
              <a:rPr lang="it-IT" dirty="0" smtClean="0">
                <a:solidFill>
                  <a:srgbClr val="C00000"/>
                </a:solidFill>
              </a:rPr>
              <a:t>referenced</a:t>
            </a:r>
            <a:r>
              <a:rPr lang="it-IT" dirty="0" smtClean="0"/>
              <a:t> by everybody</a:t>
            </a:r>
          </a:p>
          <a:p>
            <a:r>
              <a:rPr lang="it-IT" dirty="0" smtClean="0"/>
              <a:t>Data (</a:t>
            </a:r>
            <a:r>
              <a:rPr lang="it-IT" dirty="0" smtClean="0">
                <a:solidFill>
                  <a:srgbClr val="C00000"/>
                </a:solidFill>
              </a:rPr>
              <a:t>extension</a:t>
            </a:r>
            <a:r>
              <a:rPr lang="it-IT" dirty="0" smtClean="0"/>
              <a:t>):</a:t>
            </a:r>
          </a:p>
          <a:p>
            <a:pPr lvl="1"/>
            <a:r>
              <a:rPr lang="it-IT" dirty="0" smtClean="0"/>
              <a:t>Available as </a:t>
            </a:r>
            <a:r>
              <a:rPr lang="it-IT" dirty="0" smtClean="0">
                <a:solidFill>
                  <a:srgbClr val="C00000"/>
                </a:solidFill>
              </a:rPr>
              <a:t>RDF</a:t>
            </a:r>
          </a:p>
          <a:p>
            <a:pPr lvl="1"/>
            <a:r>
              <a:rPr lang="it-IT" dirty="0"/>
              <a:t>Can be queried via </a:t>
            </a:r>
            <a:r>
              <a:rPr lang="it-IT" dirty="0" smtClean="0">
                <a:solidFill>
                  <a:srgbClr val="C00000"/>
                </a:solidFill>
              </a:rPr>
              <a:t>SPARQL</a:t>
            </a:r>
          </a:p>
          <a:p>
            <a:pPr lvl="1"/>
            <a:r>
              <a:rPr lang="it-IT" dirty="0" smtClean="0"/>
              <a:t>Can be </a:t>
            </a:r>
            <a:r>
              <a:rPr lang="it-IT" dirty="0" smtClean="0">
                <a:solidFill>
                  <a:srgbClr val="C00000"/>
                </a:solidFill>
              </a:rPr>
              <a:t>linked</a:t>
            </a:r>
            <a:r>
              <a:rPr lang="it-IT" dirty="0" smtClean="0"/>
              <a:t> by everyone from everywhere</a:t>
            </a:r>
          </a:p>
          <a:p>
            <a:r>
              <a:rPr lang="it-IT" dirty="0" smtClean="0">
                <a:solidFill>
                  <a:srgbClr val="C00000"/>
                </a:solidFill>
              </a:rPr>
              <a:t>No more a single information silo!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5643752" y="2590322"/>
            <a:ext cx="4029166" cy="980638"/>
          </a:xfrm>
          <a:prstGeom prst="ellipse">
            <a:avLst/>
          </a:prstGeom>
          <a:solidFill>
            <a:srgbClr val="FFFF99"/>
          </a:solidFill>
          <a:ln w="15875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rgbClr val="C00000"/>
                </a:solidFill>
                <a:latin typeface="Lucida Calligraphy" panose="03010101010101010101" pitchFamily="66" charset="0"/>
              </a:rPr>
              <a:t>Five stars LOD</a:t>
            </a:r>
            <a:r>
              <a:rPr lang="it-IT" sz="28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?</a:t>
            </a:r>
            <a:r>
              <a:rPr lang="it-IT" sz="2800" dirty="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 </a:t>
            </a:r>
            <a:endParaRPr lang="it-IT" sz="2800" dirty="0">
              <a:solidFill>
                <a:srgbClr val="FF0000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10603"/>
            <a:ext cx="50641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7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Nobody’s perfect!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Is the ontology a </a:t>
            </a:r>
            <a:r>
              <a:rPr lang="it-IT" dirty="0" smtClean="0">
                <a:solidFill>
                  <a:srgbClr val="FF0000"/>
                </a:solidFill>
              </a:rPr>
              <a:t>shared</a:t>
            </a:r>
            <a:r>
              <a:rPr lang="it-IT" dirty="0" smtClean="0"/>
              <a:t> ontology?</a:t>
            </a:r>
          </a:p>
          <a:p>
            <a:r>
              <a:rPr lang="it-IT" dirty="0" smtClean="0"/>
              <a:t>Does it make </a:t>
            </a:r>
            <a:r>
              <a:rPr lang="it-IT" dirty="0" smtClean="0">
                <a:solidFill>
                  <a:srgbClr val="FF0000"/>
                </a:solidFill>
              </a:rPr>
              <a:t>reference</a:t>
            </a:r>
            <a:r>
              <a:rPr lang="it-IT" dirty="0" smtClean="0"/>
              <a:t> to well established ontologies? </a:t>
            </a:r>
            <a:endParaRPr lang="it-IT" dirty="0" smtClean="0">
              <a:solidFill>
                <a:srgbClr val="C00000"/>
              </a:solidFill>
            </a:endParaRP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pic>
        <p:nvPicPr>
          <p:cNvPr id="1026" name="Picture 2" descr="E:\websites\w3c\talks\2014\handimatica2014\images\nessunoPerfet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14" y="1417638"/>
            <a:ext cx="438912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3" y="437497"/>
            <a:ext cx="50641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Building ontologies: a methodology (or a rule of thumb?)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Analyze </a:t>
            </a:r>
            <a:r>
              <a:rPr lang="it-IT" dirty="0"/>
              <a:t>and model your </a:t>
            </a:r>
            <a:r>
              <a:rPr lang="it-IT" dirty="0" smtClean="0"/>
              <a:t>"world of interest"</a:t>
            </a:r>
          </a:p>
          <a:p>
            <a:r>
              <a:rPr lang="it-IT" dirty="0" smtClean="0"/>
              <a:t>Check existing ontologies: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oes one </a:t>
            </a:r>
            <a:r>
              <a:rPr lang="it-IT" dirty="0" smtClean="0">
                <a:solidFill>
                  <a:srgbClr val="FF0000"/>
                </a:solidFill>
              </a:rPr>
              <a:t>fits</a:t>
            </a:r>
            <a:r>
              <a:rPr lang="it-IT" dirty="0" smtClean="0"/>
              <a:t> perfectly?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extend</a:t>
            </a:r>
            <a:r>
              <a:rPr lang="it-IT" dirty="0" smtClean="0"/>
              <a:t> one </a:t>
            </a:r>
            <a:r>
              <a:rPr lang="it-IT" dirty="0"/>
              <a:t>with your own </a:t>
            </a:r>
            <a:r>
              <a:rPr lang="it-IT" dirty="0" smtClean="0"/>
              <a:t>concepts?</a:t>
            </a:r>
            <a:endParaRPr lang="it-IT" dirty="0"/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combine</a:t>
            </a:r>
            <a:r>
              <a:rPr lang="it-IT" dirty="0" smtClean="0"/>
              <a:t> </a:t>
            </a:r>
            <a:r>
              <a:rPr lang="it-IT" dirty="0"/>
              <a:t>several existing </a:t>
            </a:r>
            <a:r>
              <a:rPr lang="it-IT" dirty="0" smtClean="0"/>
              <a:t>ontologies?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ull </a:t>
            </a:r>
            <a:r>
              <a:rPr lang="it-IT" dirty="0" smtClean="0">
                <a:solidFill>
                  <a:srgbClr val="FF0000"/>
                </a:solidFill>
              </a:rPr>
              <a:t>import</a:t>
            </a:r>
            <a:r>
              <a:rPr lang="it-IT" dirty="0" smtClean="0"/>
              <a:t> or just </a:t>
            </a:r>
            <a:r>
              <a:rPr lang="it-IT" dirty="0" smtClean="0">
                <a:solidFill>
                  <a:srgbClr val="FF0000"/>
                </a:solidFill>
              </a:rPr>
              <a:t>refer</a:t>
            </a:r>
            <a:r>
              <a:rPr lang="it-IT" dirty="0" smtClean="0"/>
              <a:t> some class/properties?</a:t>
            </a:r>
          </a:p>
          <a:p>
            <a:r>
              <a:rPr lang="it-IT" dirty="0" smtClean="0"/>
              <a:t>Based on my own experience:</a:t>
            </a:r>
          </a:p>
          <a:p>
            <a:pPr lvl="1"/>
            <a:r>
              <a:rPr lang="it-IT" dirty="0" smtClean="0"/>
              <a:t>creating your own ontology is </a:t>
            </a:r>
            <a:r>
              <a:rPr lang="it-IT" dirty="0" smtClean="0">
                <a:solidFill>
                  <a:srgbClr val="FF0000"/>
                </a:solidFill>
              </a:rPr>
              <a:t>easier</a:t>
            </a:r>
            <a:r>
              <a:rPr lang="it-IT" dirty="0" smtClean="0"/>
              <a:t>, but </a:t>
            </a:r>
            <a:r>
              <a:rPr lang="it-IT" dirty="0" smtClean="0">
                <a:solidFill>
                  <a:srgbClr val="FF0000"/>
                </a:solidFill>
              </a:rPr>
              <a:t>less</a:t>
            </a:r>
            <a:r>
              <a:rPr lang="it-IT" dirty="0" smtClean="0"/>
              <a:t> effective</a:t>
            </a:r>
          </a:p>
          <a:p>
            <a:pPr lvl="1"/>
            <a:r>
              <a:rPr lang="it-IT" dirty="0" smtClean="0"/>
              <a:t>using/combining/extending existing ontologies is </a:t>
            </a:r>
            <a:r>
              <a:rPr lang="it-IT" dirty="0" smtClean="0">
                <a:solidFill>
                  <a:srgbClr val="FF0000"/>
                </a:solidFill>
              </a:rPr>
              <a:t>harder</a:t>
            </a:r>
            <a:r>
              <a:rPr lang="it-IT" dirty="0" smtClean="0"/>
              <a:t>, but </a:t>
            </a:r>
            <a:r>
              <a:rPr lang="it-IT" dirty="0" smtClean="0">
                <a:solidFill>
                  <a:srgbClr val="FF0000"/>
                </a:solidFill>
              </a:rPr>
              <a:t>more</a:t>
            </a:r>
            <a:r>
              <a:rPr lang="it-IT" dirty="0" smtClean="0"/>
              <a:t> effective</a:t>
            </a:r>
          </a:p>
          <a:p>
            <a:pPr lvl="1"/>
            <a:r>
              <a:rPr lang="it-IT" dirty="0"/>
              <a:t>k</a:t>
            </a:r>
            <a:r>
              <a:rPr lang="it-IT" dirty="0" smtClean="0"/>
              <a:t>eep </a:t>
            </a:r>
            <a:r>
              <a:rPr lang="it-IT" dirty="0" smtClean="0">
                <a:solidFill>
                  <a:srgbClr val="FF0000"/>
                </a:solidFill>
              </a:rPr>
              <a:t>intensional</a:t>
            </a:r>
            <a:r>
              <a:rPr lang="it-IT" dirty="0" smtClean="0"/>
              <a:t> and </a:t>
            </a:r>
            <a:r>
              <a:rPr lang="it-IT" dirty="0">
                <a:solidFill>
                  <a:srgbClr val="FF0000"/>
                </a:solidFill>
              </a:rPr>
              <a:t>extensional</a:t>
            </a:r>
            <a:r>
              <a:rPr lang="it-IT" dirty="0"/>
              <a:t> components </a:t>
            </a:r>
            <a:r>
              <a:rPr lang="it-IT" dirty="0" smtClean="0">
                <a:solidFill>
                  <a:srgbClr val="FF0000"/>
                </a:solidFill>
              </a:rPr>
              <a:t>separated</a:t>
            </a:r>
            <a:r>
              <a:rPr lang="it-IT" dirty="0" smtClean="0"/>
              <a:t> </a:t>
            </a:r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25</a:t>
            </a:fld>
            <a:endParaRPr lang="it-IT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6033248" y="2106705"/>
            <a:ext cx="2528048" cy="738664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rgbClr val="FF0000"/>
                </a:solidFill>
                <a:latin typeface="+mn-lt"/>
              </a:rPr>
              <a:t>Content of this slide does not necessary reflect the W3C position </a:t>
            </a:r>
            <a:endParaRPr lang="it-IT" sz="1400" b="1" i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568"/>
            <a:ext cx="50641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9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Ready to start?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User requirements</a:t>
            </a:r>
          </a:p>
          <a:p>
            <a:pPr lvl="1"/>
            <a:r>
              <a:rPr lang="it-IT" dirty="0"/>
              <a:t>Integrated view of </a:t>
            </a:r>
            <a:r>
              <a:rPr lang="it-IT" dirty="0" smtClean="0"/>
              <a:t>information</a:t>
            </a:r>
            <a:endParaRPr lang="it-IT" dirty="0"/>
          </a:p>
          <a:p>
            <a:r>
              <a:rPr lang="it-IT" dirty="0" smtClean="0"/>
              <a:t>Data </a:t>
            </a:r>
            <a:r>
              <a:rPr lang="it-IT" dirty="0"/>
              <a:t>fusion: </a:t>
            </a:r>
            <a:r>
              <a:rPr lang="it-IT" dirty="0" smtClean="0"/>
              <a:t>some well known problems</a:t>
            </a:r>
          </a:p>
          <a:p>
            <a:pPr lvl="1"/>
            <a:r>
              <a:rPr lang="it-IT" dirty="0" smtClean="0"/>
              <a:t>Schema </a:t>
            </a:r>
            <a:r>
              <a:rPr lang="it-IT" dirty="0"/>
              <a:t>mapping </a:t>
            </a:r>
          </a:p>
          <a:p>
            <a:pPr lvl="1"/>
            <a:r>
              <a:rPr lang="it-IT" dirty="0" smtClean="0"/>
              <a:t>Conflict resolution: inconsistencies</a:t>
            </a:r>
            <a:endParaRPr lang="it-IT" dirty="0"/>
          </a:p>
          <a:p>
            <a:pPr lvl="1"/>
            <a:r>
              <a:rPr lang="it-IT" dirty="0" smtClean="0"/>
              <a:t>Trust / Information quality</a:t>
            </a:r>
            <a:endParaRPr lang="it-IT" dirty="0"/>
          </a:p>
          <a:p>
            <a:r>
              <a:rPr lang="it-IT" dirty="0" smtClean="0"/>
              <a:t>Reuse issues</a:t>
            </a:r>
          </a:p>
          <a:p>
            <a:pPr lvl="1"/>
            <a:r>
              <a:rPr lang="it-IT" dirty="0" smtClean="0"/>
              <a:t>Licences </a:t>
            </a:r>
          </a:p>
          <a:p>
            <a:r>
              <a:rPr lang="it-IT" dirty="0" smtClean="0"/>
              <a:t>Implementation issues</a:t>
            </a:r>
          </a:p>
          <a:p>
            <a:pPr lvl="1"/>
            <a:r>
              <a:rPr lang="it-IT" dirty="0" smtClean="0"/>
              <a:t>How to publish</a:t>
            </a:r>
          </a:p>
          <a:p>
            <a:pPr lvl="1"/>
            <a:r>
              <a:rPr lang="it-IT" dirty="0" smtClean="0"/>
              <a:t>Platforms</a:t>
            </a:r>
          </a:p>
          <a:p>
            <a:r>
              <a:rPr lang="en-US" dirty="0"/>
              <a:t>Aim: five star dataset, rich and shared </a:t>
            </a:r>
            <a:r>
              <a:rPr lang="en-US" dirty="0" smtClean="0"/>
              <a:t>ontology. </a:t>
            </a:r>
            <a:br>
              <a:rPr lang="en-US" dirty="0" smtClean="0"/>
            </a:br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best is the enemy of the </a:t>
            </a:r>
            <a:r>
              <a:rPr lang="en-US" dirty="0" smtClean="0"/>
              <a:t>good.</a:t>
            </a:r>
            <a:endParaRPr lang="it-IT" dirty="0" smtClean="0"/>
          </a:p>
          <a:p>
            <a:pPr lvl="1"/>
            <a:r>
              <a:rPr lang="en-US" dirty="0"/>
              <a:t>The important is to start, even with raw data</a:t>
            </a:r>
            <a:endParaRPr lang="it-IT" dirty="0"/>
          </a:p>
          <a:p>
            <a:pPr lvl="1"/>
            <a:r>
              <a:rPr lang="en-US" i="1" dirty="0" smtClean="0"/>
              <a:t>“One </a:t>
            </a:r>
            <a:r>
              <a:rPr lang="en-US" i="1" dirty="0"/>
              <a:t>small step for man. One giant leap for mankind</a:t>
            </a:r>
            <a:r>
              <a:rPr lang="en-US" i="1" dirty="0" smtClean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" y="350838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85" y="4925071"/>
            <a:ext cx="1426464" cy="10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DaVecchioNotebook\Documenti\Papers&amp;Slides2015\LOD&amp;SHOAH\dataFu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19" y="1297895"/>
            <a:ext cx="2523201" cy="32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5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LOD have been part of the Web since its inception</a:t>
            </a:r>
          </a:p>
          <a:p>
            <a:r>
              <a:rPr lang="it-IT" dirty="0" smtClean="0"/>
              <a:t>The main benefit is to </a:t>
            </a:r>
            <a:r>
              <a:rPr lang="it-IT" dirty="0" smtClean="0">
                <a:solidFill>
                  <a:srgbClr val="FF0000"/>
                </a:solidFill>
              </a:rPr>
              <a:t>share</a:t>
            </a:r>
            <a:r>
              <a:rPr lang="it-IT" dirty="0" smtClean="0"/>
              <a:t> and </a:t>
            </a:r>
            <a:r>
              <a:rPr lang="it-IT" dirty="0" smtClean="0">
                <a:solidFill>
                  <a:srgbClr val="FF0000"/>
                </a:solidFill>
              </a:rPr>
              <a:t>improve</a:t>
            </a:r>
            <a:r>
              <a:rPr lang="it-IT" dirty="0" smtClean="0"/>
              <a:t> knowledge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RDF</a:t>
            </a:r>
            <a:r>
              <a:rPr lang="it-IT" dirty="0" smtClean="0"/>
              <a:t> is the basis</a:t>
            </a:r>
          </a:p>
          <a:p>
            <a:r>
              <a:rPr lang="it-IT" dirty="0" smtClean="0"/>
              <a:t>SW technologies are crucial</a:t>
            </a:r>
          </a:p>
          <a:p>
            <a:r>
              <a:rPr lang="it-IT" dirty="0" smtClean="0"/>
              <a:t>W3C (i.e. </a:t>
            </a:r>
            <a:r>
              <a:rPr lang="it-IT" dirty="0" smtClean="0">
                <a:solidFill>
                  <a:srgbClr val="FF0000"/>
                </a:solidFill>
              </a:rPr>
              <a:t>W3C members</a:t>
            </a:r>
            <a:r>
              <a:rPr lang="it-IT" dirty="0" smtClean="0"/>
              <a:t>)  is leading activities in the field 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Share</a:t>
            </a:r>
            <a:r>
              <a:rPr lang="it-IT" dirty="0" smtClean="0"/>
              <a:t> ontologies (intension)!</a:t>
            </a:r>
          </a:p>
          <a:p>
            <a:r>
              <a:rPr lang="it-IT" dirty="0" smtClean="0"/>
              <a:t>Keep data </a:t>
            </a:r>
            <a:r>
              <a:rPr lang="it-IT" dirty="0" smtClean="0">
                <a:solidFill>
                  <a:srgbClr val="FF0000"/>
                </a:solidFill>
              </a:rPr>
              <a:t>decentralized</a:t>
            </a:r>
            <a:r>
              <a:rPr lang="it-IT" dirty="0" smtClean="0"/>
              <a:t> </a:t>
            </a:r>
            <a:r>
              <a:rPr lang="it-IT" dirty="0"/>
              <a:t>(extension</a:t>
            </a:r>
            <a:r>
              <a:rPr lang="it-IT" dirty="0" smtClean="0"/>
              <a:t>)!</a:t>
            </a:r>
          </a:p>
          <a:p>
            <a:r>
              <a:rPr lang="it-IT" dirty="0" smtClean="0"/>
              <a:t>START NOW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350838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2496" y="5225219"/>
            <a:ext cx="5524269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Thank you for your attention! </a:t>
            </a:r>
            <a:endParaRPr lang="it-IT" sz="28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2255" y="3894967"/>
            <a:ext cx="1313180" cy="984885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FF0000"/>
                </a:solidFill>
                <a:latin typeface="+mn-lt"/>
              </a:rPr>
              <a:t>?</a:t>
            </a:r>
          </a:p>
          <a:p>
            <a:pPr algn="ctr"/>
            <a:r>
              <a:rPr lang="it-IT" b="1" dirty="0" smtClean="0">
                <a:latin typeface="+mn-lt"/>
              </a:rPr>
              <a:t>Questions</a:t>
            </a:r>
            <a:endParaRPr lang="it-IT" b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3" y="5857149"/>
            <a:ext cx="6922034" cy="33855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600" b="1" dirty="0">
                <a:solidFill>
                  <a:srgbClr val="3333FF"/>
                </a:solidFill>
                <a:latin typeface="+mn-lt"/>
              </a:rPr>
              <a:t>Slides at: </a:t>
            </a:r>
            <a:r>
              <a:rPr lang="it-IT" sz="1600" b="1" dirty="0" smtClean="0">
                <a:solidFill>
                  <a:srgbClr val="3333FF"/>
                </a:solidFill>
                <a:latin typeface="+mn-lt"/>
                <a:hlinkClick r:id="rId4"/>
              </a:rPr>
              <a:t>http://www.w3c.it/talks/2015/lodjch/</a:t>
            </a:r>
            <a:endParaRPr lang="it-IT" sz="1600" b="1" dirty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8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Once upon a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4494"/>
            <a:ext cx="8229601" cy="4010119"/>
          </a:xfrm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1970(?) A boy was talking with his father:</a:t>
            </a:r>
          </a:p>
          <a:p>
            <a:pPr lvl="1">
              <a:defRPr/>
            </a:pPr>
            <a:r>
              <a:rPr lang="it-IT" dirty="0" smtClean="0"/>
              <a:t>How to make a computer intuitive, able to complete </a:t>
            </a:r>
            <a:r>
              <a:rPr lang="it-IT" dirty="0" smtClean="0">
                <a:solidFill>
                  <a:srgbClr val="FF0000"/>
                </a:solidFill>
              </a:rPr>
              <a:t>connections</a:t>
            </a:r>
            <a:r>
              <a:rPr lang="it-IT" dirty="0" smtClean="0"/>
              <a:t> as the brain did</a:t>
            </a:r>
          </a:p>
          <a:p>
            <a:pPr>
              <a:defRPr/>
            </a:pPr>
            <a:r>
              <a:rPr lang="it-IT" dirty="0" smtClean="0"/>
              <a:t>1980, while at CERN:</a:t>
            </a:r>
          </a:p>
          <a:p>
            <a:pPr lvl="1">
              <a:defRPr/>
            </a:pPr>
            <a:r>
              <a:rPr lang="it-IT" i="1" dirty="0" smtClean="0"/>
              <a:t>Suppose </a:t>
            </a:r>
            <a:r>
              <a:rPr lang="it-IT" i="1" dirty="0"/>
              <a:t>all the information stored on  </a:t>
            </a:r>
            <a:r>
              <a:rPr lang="it-IT" i="1" dirty="0" smtClean="0"/>
              <a:t>computers </a:t>
            </a:r>
            <a:r>
              <a:rPr lang="it-IT" i="1" dirty="0"/>
              <a:t>everywhere were linked. 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i="1" dirty="0" smtClean="0"/>
              <a:t>Suppose </a:t>
            </a:r>
            <a:r>
              <a:rPr lang="it-IT" i="1" dirty="0"/>
              <a:t>I could program my computer to create a 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i="1" dirty="0" smtClean="0"/>
              <a:t>space </a:t>
            </a:r>
            <a:r>
              <a:rPr lang="it-IT" i="1" dirty="0"/>
              <a:t>in which </a:t>
            </a:r>
            <a:r>
              <a:rPr lang="it-IT" i="1" dirty="0">
                <a:solidFill>
                  <a:srgbClr val="FF0000"/>
                </a:solidFill>
              </a:rPr>
              <a:t>anything could be linked to </a:t>
            </a:r>
            <a:r>
              <a:rPr lang="it-IT" i="1" dirty="0" smtClean="0">
                <a:solidFill>
                  <a:srgbClr val="FF0000"/>
                </a:solidFill>
              </a:rPr>
              <a:t>anything</a:t>
            </a:r>
            <a:r>
              <a:rPr lang="it-IT" i="1" dirty="0" smtClean="0"/>
              <a:t>…</a:t>
            </a:r>
            <a:br>
              <a:rPr lang="it-IT" i="1" dirty="0" smtClean="0"/>
            </a:br>
            <a:r>
              <a:rPr lang="it-IT" i="1" dirty="0" smtClean="0"/>
              <a:t>There would be a </a:t>
            </a:r>
            <a:r>
              <a:rPr lang="it-IT" i="1" dirty="0" smtClean="0">
                <a:solidFill>
                  <a:srgbClr val="FF0000"/>
                </a:solidFill>
              </a:rPr>
              <a:t>single, global information space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</a:p>
          <a:p>
            <a:pPr>
              <a:defRPr/>
            </a:pPr>
            <a:r>
              <a:rPr lang="it-IT" dirty="0" smtClean="0"/>
              <a:t>1989 </a:t>
            </a:r>
            <a:r>
              <a:rPr lang="it-IT" dirty="0">
                <a:hlinkClick r:id="rId3"/>
              </a:rPr>
              <a:t>Vague but exiciting</a:t>
            </a:r>
            <a:r>
              <a:rPr lang="it-IT" dirty="0"/>
              <a:t> </a:t>
            </a:r>
            <a:endParaRPr lang="it-IT" dirty="0" smtClean="0"/>
          </a:p>
          <a:p>
            <a:pPr>
              <a:defRPr/>
            </a:pPr>
            <a:r>
              <a:rPr lang="it-IT" dirty="0" smtClean="0">
                <a:solidFill>
                  <a:srgbClr val="FF0000"/>
                </a:solidFill>
              </a:rPr>
              <a:t>…and there was the Web…</a:t>
            </a:r>
          </a:p>
          <a:p>
            <a:pPr>
              <a:defRPr/>
            </a:pPr>
            <a:r>
              <a:rPr lang="it-IT" dirty="0" smtClean="0"/>
              <a:t>1994 </a:t>
            </a:r>
          </a:p>
          <a:p>
            <a:pPr lvl="1">
              <a:defRPr/>
            </a:pPr>
            <a:r>
              <a:rPr lang="it-IT" dirty="0" smtClean="0"/>
              <a:t>“</a:t>
            </a:r>
            <a:r>
              <a:rPr lang="it-IT" dirty="0"/>
              <a:t>The very first </a:t>
            </a:r>
            <a:r>
              <a:rPr lang="it-IT" i="1" dirty="0"/>
              <a:t>International World Wide Web 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i="1" dirty="0" smtClean="0"/>
              <a:t>Conference</a:t>
            </a:r>
            <a:r>
              <a:rPr lang="it-IT" dirty="0"/>
              <a:t>, at CERN, Geneva, Switzerland, in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September </a:t>
            </a:r>
            <a:r>
              <a:rPr lang="it-IT" dirty="0"/>
              <a:t>1994”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://www.w3.org/Talks/WWW94Tim/</a:t>
            </a:r>
            <a:r>
              <a:rPr lang="it-IT" dirty="0"/>
              <a:t> </a:t>
            </a:r>
            <a:endParaRPr lang="it-IT" dirty="0" smtClean="0"/>
          </a:p>
          <a:p>
            <a:pPr>
              <a:defRPr/>
            </a:pPr>
            <a:r>
              <a:rPr lang="it-IT" dirty="0" smtClean="0"/>
              <a:t>1999 </a:t>
            </a:r>
            <a:r>
              <a:rPr lang="it-IT" dirty="0" smtClean="0">
                <a:hlinkClick r:id="rId5"/>
              </a:rPr>
              <a:t>Semantic Web Activity</a:t>
            </a:r>
            <a:r>
              <a:rPr lang="it-IT" dirty="0" smtClean="0"/>
              <a:t> in W3C </a:t>
            </a:r>
            <a:br>
              <a:rPr lang="it-IT" dirty="0" smtClean="0"/>
            </a:br>
            <a:r>
              <a:rPr lang="it-IT" dirty="0" smtClean="0"/>
              <a:t>(now: </a:t>
            </a:r>
            <a:r>
              <a:rPr lang="it-IT" dirty="0" smtClean="0">
                <a:hlinkClick r:id="rId6"/>
              </a:rPr>
              <a:t>Data Activity</a:t>
            </a:r>
            <a:r>
              <a:rPr lang="it-IT" dirty="0" smtClean="0"/>
              <a:t>) </a:t>
            </a:r>
          </a:p>
          <a:p>
            <a:pPr>
              <a:defRPr/>
            </a:pPr>
            <a:r>
              <a:rPr lang="it-IT" dirty="0" smtClean="0"/>
              <a:t>2007 </a:t>
            </a:r>
            <a:r>
              <a:rPr lang="it-IT" dirty="0" smtClean="0">
                <a:hlinkClick r:id="rId7"/>
              </a:rPr>
              <a:t>LOD</a:t>
            </a:r>
            <a:r>
              <a:rPr lang="it-IT" dirty="0"/>
              <a:t> </a:t>
            </a:r>
            <a:r>
              <a:rPr lang="it-IT" dirty="0" smtClean="0"/>
              <a:t>(W3C Linking Open Data project)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72828-2E91-420F-A440-63EE0252B257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68" y="3287059"/>
            <a:ext cx="1935480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E:\websites\w3c\talks\2014\pianetagalileo\images\weav2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3" y="274637"/>
            <a:ext cx="1189939" cy="17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3.org/Icons/SW/sw-cub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5380056"/>
            <a:ext cx="4000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75" y="5837256"/>
            <a:ext cx="438950" cy="29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architecture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Decentralization</a:t>
            </a:r>
          </a:p>
          <a:p>
            <a:r>
              <a:rPr lang="it-IT" dirty="0" smtClean="0"/>
              <a:t>Basics</a:t>
            </a:r>
          </a:p>
          <a:p>
            <a:pPr lvl="1"/>
            <a:r>
              <a:rPr lang="it-IT" dirty="0" smtClean="0"/>
              <a:t>URI</a:t>
            </a:r>
          </a:p>
          <a:p>
            <a:pPr lvl="2"/>
            <a:r>
              <a:rPr lang="it-IT" dirty="0" smtClean="0"/>
              <a:t>The most fundamental innovation of the Web</a:t>
            </a:r>
          </a:p>
          <a:p>
            <a:pPr lvl="2"/>
            <a:r>
              <a:rPr lang="it-IT" dirty="0" smtClean="0"/>
              <a:t>Can address everything (resources, concepts)</a:t>
            </a:r>
          </a:p>
          <a:p>
            <a:pPr lvl="1"/>
            <a:r>
              <a:rPr lang="it-IT" dirty="0" smtClean="0"/>
              <a:t>HTTP</a:t>
            </a:r>
          </a:p>
          <a:p>
            <a:pPr lvl="2"/>
            <a:r>
              <a:rPr lang="it-IT" dirty="0" smtClean="0"/>
              <a:t>Format negotiation</a:t>
            </a:r>
          </a:p>
          <a:p>
            <a:pPr lvl="2"/>
            <a:r>
              <a:rPr lang="it-IT" dirty="0" smtClean="0"/>
              <a:t>Protocol to fetch resources</a:t>
            </a:r>
          </a:p>
          <a:p>
            <a:pPr lvl="1"/>
            <a:r>
              <a:rPr lang="it-IT" dirty="0" smtClean="0"/>
              <a:t>HTML</a:t>
            </a:r>
          </a:p>
          <a:p>
            <a:pPr lvl="2"/>
            <a:r>
              <a:rPr lang="it-IT" dirty="0" smtClean="0"/>
              <a:t>Structuring documents</a:t>
            </a:r>
          </a:p>
          <a:p>
            <a:r>
              <a:rPr lang="it-IT" dirty="0" smtClean="0"/>
              <a:t>RDF (Resource Description Framework)</a:t>
            </a:r>
          </a:p>
          <a:p>
            <a:pPr lvl="1"/>
            <a:r>
              <a:rPr lang="it-IT" dirty="0" smtClean="0"/>
              <a:t>will be for the Semantic Web what HTML has been for the Web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C98F6-91E6-4983-9E5C-53F05E5BEF2A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4" y="555809"/>
            <a:ext cx="109728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2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the benefits 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1659"/>
          </a:xfrm>
        </p:spPr>
        <p:txBody>
          <a:bodyPr>
            <a:normAutofit/>
          </a:bodyPr>
          <a:lstStyle/>
          <a:p>
            <a:r>
              <a:rPr lang="it-IT" altLang="it-IT" dirty="0" smtClean="0">
                <a:latin typeface="Arial" charset="0"/>
                <a:cs typeface="Arial" charset="0"/>
              </a:rPr>
              <a:t>From the 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Web of Documents </a:t>
            </a:r>
            <a:r>
              <a:rPr lang="it-IT" altLang="it-IT" dirty="0" smtClean="0">
                <a:latin typeface="Arial" charset="0"/>
                <a:cs typeface="Arial" charset="0"/>
              </a:rPr>
              <a:t>…</a:t>
            </a:r>
          </a:p>
          <a:p>
            <a:pPr lvl="1"/>
            <a:r>
              <a:rPr lang="it-IT" altLang="it-IT" dirty="0" smtClean="0">
                <a:latin typeface="Arial" charset="0"/>
              </a:rPr>
              <a:t>A global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filesystem</a:t>
            </a:r>
          </a:p>
          <a:p>
            <a:pPr lvl="1"/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Documents</a:t>
            </a:r>
            <a:r>
              <a:rPr lang="it-IT" altLang="it-IT" dirty="0" smtClean="0">
                <a:latin typeface="Arial" charset="0"/>
              </a:rPr>
              <a:t> are the primary objects</a:t>
            </a:r>
          </a:p>
          <a:p>
            <a:pPr lvl="1"/>
            <a:r>
              <a:rPr lang="it-IT" altLang="it-IT" dirty="0" smtClean="0">
                <a:latin typeface="Arial" charset="0"/>
              </a:rPr>
              <a:t>(Fairly structured) </a:t>
            </a:r>
            <a:br>
              <a:rPr lang="it-IT" altLang="it-IT" dirty="0" smtClean="0">
                <a:latin typeface="Arial" charset="0"/>
              </a:rPr>
            </a:br>
            <a:r>
              <a:rPr lang="it-IT" altLang="it-IT" dirty="0" smtClean="0">
                <a:latin typeface="Arial" charset="0"/>
              </a:rPr>
              <a:t>documents connected by </a:t>
            </a:r>
            <a:br>
              <a:rPr lang="it-IT" altLang="it-IT" dirty="0" smtClean="0">
                <a:latin typeface="Arial" charset="0"/>
              </a:rPr>
            </a:b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untyped links</a:t>
            </a:r>
          </a:p>
          <a:p>
            <a:pPr lvl="1"/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Implicit semantics </a:t>
            </a:r>
            <a:r>
              <a:rPr lang="it-IT" altLang="it-IT" dirty="0" smtClean="0">
                <a:latin typeface="Arial" charset="0"/>
              </a:rPr>
              <a:t>of </a:t>
            </a:r>
            <a:br>
              <a:rPr lang="it-IT" altLang="it-IT" dirty="0" smtClean="0">
                <a:latin typeface="Arial" charset="0"/>
              </a:rPr>
            </a:br>
            <a:r>
              <a:rPr lang="it-IT" altLang="it-IT" dirty="0" smtClean="0">
                <a:latin typeface="Arial" charset="0"/>
              </a:rPr>
              <a:t>content and links</a:t>
            </a:r>
          </a:p>
          <a:p>
            <a:pPr lvl="1"/>
            <a:r>
              <a:rPr lang="it-IT" altLang="it-IT" dirty="0" smtClean="0">
                <a:latin typeface="Arial" charset="0"/>
              </a:rPr>
              <a:t>Designed for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human</a:t>
            </a:r>
            <a:r>
              <a:rPr lang="it-IT" altLang="it-IT" dirty="0" smtClean="0">
                <a:latin typeface="Arial" charset="0"/>
              </a:rPr>
              <a:t> consumption</a:t>
            </a:r>
          </a:p>
          <a:p>
            <a:pPr lvl="1"/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Simplicity</a:t>
            </a:r>
            <a:r>
              <a:rPr lang="it-IT" altLang="it-IT" dirty="0" smtClean="0">
                <a:latin typeface="Arial" charset="0"/>
              </a:rPr>
              <a:t> … but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</a:rPr>
              <a:t>disconnected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09CB0-702C-44F8-8D90-BDB1FCCC6E25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98" y="3129932"/>
            <a:ext cx="3407283" cy="174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5" y="319668"/>
            <a:ext cx="1508760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LOD: the benefits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it-IT" dirty="0" smtClean="0">
                <a:latin typeface="Arial" charset="0"/>
                <a:cs typeface="Arial" charset="0"/>
              </a:rPr>
              <a:t>… to the </a:t>
            </a:r>
            <a:r>
              <a:rPr lang="it-IT" altLang="it-IT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Web of Data</a:t>
            </a:r>
          </a:p>
          <a:p>
            <a:pPr lvl="1"/>
            <a:r>
              <a:rPr lang="it-IT" altLang="it-IT" dirty="0" smtClean="0">
                <a:latin typeface="Arial" charset="0"/>
                <a:cs typeface="Arial" charset="0"/>
              </a:rPr>
              <a:t>A global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database</a:t>
            </a:r>
          </a:p>
          <a:p>
            <a:pPr lvl="1"/>
            <a:r>
              <a:rPr lang="it-IT" altLang="it-IT" dirty="0" smtClean="0">
                <a:latin typeface="Arial" charset="0"/>
                <a:cs typeface="Arial" charset="0"/>
              </a:rPr>
              <a:t>Primary objects: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Things</a:t>
            </a:r>
            <a:r>
              <a:rPr lang="it-IT" altLang="it-IT" dirty="0" smtClean="0">
                <a:latin typeface="Arial" charset="0"/>
                <a:cs typeface="Arial" charset="0"/>
              </a:rPr>
              <a:t> (or description of things)</a:t>
            </a:r>
          </a:p>
          <a:p>
            <a:pPr lvl="1"/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Typed links </a:t>
            </a:r>
            <a:r>
              <a:rPr lang="it-IT" altLang="it-IT" dirty="0" smtClean="0">
                <a:latin typeface="Arial" charset="0"/>
                <a:cs typeface="Arial" charset="0"/>
              </a:rPr>
              <a:t>between things (including documents)</a:t>
            </a:r>
          </a:p>
          <a:p>
            <a:pPr lvl="1"/>
            <a:r>
              <a:rPr lang="it-IT" altLang="it-IT" dirty="0" smtClean="0">
                <a:latin typeface="Arial" charset="0"/>
                <a:cs typeface="Arial" charset="0"/>
              </a:rPr>
              <a:t>High degree of </a:t>
            </a:r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structure</a:t>
            </a:r>
            <a:r>
              <a:rPr lang="it-IT" altLang="it-IT" dirty="0" smtClean="0">
                <a:latin typeface="Arial" charset="0"/>
                <a:cs typeface="Arial" charset="0"/>
              </a:rPr>
              <a:t> in (description of) things</a:t>
            </a:r>
          </a:p>
          <a:p>
            <a:pPr lvl="1"/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Explicit semantics </a:t>
            </a:r>
            <a:b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it-IT" altLang="it-IT" dirty="0" smtClean="0">
                <a:latin typeface="Arial" charset="0"/>
                <a:cs typeface="Arial" charset="0"/>
              </a:rPr>
              <a:t>of content and links</a:t>
            </a:r>
          </a:p>
          <a:p>
            <a:pPr lvl="1"/>
            <a:r>
              <a:rPr lang="it-IT" altLang="it-IT" dirty="0" smtClean="0">
                <a:latin typeface="Arial" charset="0"/>
                <a:cs typeface="Arial" charset="0"/>
              </a:rPr>
              <a:t>Designed for </a:t>
            </a:r>
          </a:p>
          <a:p>
            <a:pPr lvl="2"/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Machines</a:t>
            </a:r>
            <a:r>
              <a:rPr lang="it-IT" altLang="it-IT" dirty="0" smtClean="0">
                <a:latin typeface="Arial" charset="0"/>
                <a:cs typeface="Arial" charset="0"/>
              </a:rPr>
              <a:t> (first)</a:t>
            </a:r>
          </a:p>
          <a:p>
            <a:pPr lvl="2"/>
            <a:r>
              <a:rPr lang="it-IT" altLang="it-IT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Humans</a:t>
            </a:r>
            <a:r>
              <a:rPr lang="it-IT" altLang="it-IT" dirty="0" smtClean="0">
                <a:latin typeface="Arial" charset="0"/>
                <a:cs typeface="Arial" charset="0"/>
              </a:rPr>
              <a:t>  (later</a:t>
            </a:r>
            <a:r>
              <a:rPr lang="it-IT" altLang="it-IT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970E9-69D0-47DC-87EA-D3FA80D9DDDD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22" y="3959169"/>
            <a:ext cx="4160520" cy="16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&quot;LOD Cloud 2014&quot; by Max Schmachtenberg, Christian Bizer, Anja Jentzsch and Richard Cyganiak - http://lod-cloud.net/. Licensed under CC BY-SA 3.0 via Wikimedia Commons - http://commons.wikimedia.org/wiki/File:LOD_Cloud_2014.svg#mediaviewer/File:LOD_Cloud_201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" y="606985"/>
            <a:ext cx="1463040" cy="9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the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2353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What does LOD mean?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URIs</a:t>
            </a:r>
            <a:r>
              <a:rPr lang="en-US" dirty="0"/>
              <a:t> as names for things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HTTP URIs </a:t>
            </a:r>
            <a:r>
              <a:rPr lang="en-US" dirty="0"/>
              <a:t>so that people can look up those names.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When someone looks up a URI, provide useful information, using the </a:t>
            </a:r>
            <a:r>
              <a:rPr lang="en-US" dirty="0">
                <a:solidFill>
                  <a:srgbClr val="C00000"/>
                </a:solidFill>
              </a:rPr>
              <a:t>standards</a:t>
            </a:r>
            <a:r>
              <a:rPr lang="en-US" dirty="0"/>
              <a:t> (RDF*, SPARQL)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C00000"/>
                </a:solidFill>
              </a:rPr>
              <a:t>Include links to other </a:t>
            </a:r>
            <a:r>
              <a:rPr lang="en-US" dirty="0" smtClean="0">
                <a:solidFill>
                  <a:srgbClr val="C00000"/>
                </a:solidFill>
              </a:rPr>
              <a:t>URIs</a:t>
            </a:r>
            <a:r>
              <a:rPr lang="en-US" dirty="0" smtClean="0"/>
              <a:t>, </a:t>
            </a:r>
            <a:r>
              <a:rPr lang="en-US" dirty="0"/>
              <a:t>so that they can discover more things</a:t>
            </a:r>
            <a:r>
              <a:rPr lang="en-US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1600" b="0" i="1" dirty="0"/>
              <a:t>Tim Berners-Lee 2007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1600" b="0" i="1" dirty="0">
                <a:hlinkClick r:id="rId3"/>
              </a:rPr>
              <a:t>http://www.w3.org/DesignIssues/LinkedData.html</a:t>
            </a:r>
            <a:r>
              <a:rPr lang="en-US" sz="1600" b="0" i="1" dirty="0" smtClean="0">
                <a:hlinkClick r:id="rId3"/>
              </a:rPr>
              <a:t> </a:t>
            </a:r>
            <a:endParaRPr lang="it-IT" sz="1600" b="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5C97-E81B-44FE-A53B-7ED3BABA28F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3" name="Picture 2" descr="Get a 5* m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2" y="40005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7573" y="1466850"/>
            <a:ext cx="2881490" cy="92333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things in the world, </a:t>
            </a:r>
            <a:r>
              <a:rPr lang="en-US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described by 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the Web</a:t>
            </a:r>
            <a:endParaRPr lang="it-IT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principle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2353" cy="4525963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514350" indent="-457200">
              <a:defRPr/>
            </a:pPr>
            <a:endParaRPr lang="it-IT" dirty="0" smtClean="0"/>
          </a:p>
          <a:p>
            <a:pPr marL="514350" indent="-457200">
              <a:defRPr/>
            </a:pPr>
            <a:endParaRPr lang="it-IT" dirty="0" smtClean="0"/>
          </a:p>
          <a:p>
            <a:pPr marL="514350" indent="-457200">
              <a:defRPr/>
            </a:pPr>
            <a:r>
              <a:rPr lang="it-IT" dirty="0" smtClean="0"/>
              <a:t>URI identify:</a:t>
            </a:r>
          </a:p>
          <a:p>
            <a:pPr lvl="1">
              <a:defRPr/>
            </a:pPr>
            <a:r>
              <a:rPr lang="it-IT" dirty="0" smtClean="0"/>
              <a:t>Documents and digital contents available on the Web</a:t>
            </a:r>
          </a:p>
          <a:p>
            <a:pPr lvl="1">
              <a:defRPr/>
            </a:pPr>
            <a:r>
              <a:rPr lang="it-IT" dirty="0" smtClean="0">
                <a:solidFill>
                  <a:srgbClr val="FF0000"/>
                </a:solidFill>
              </a:rPr>
              <a:t>Real objects </a:t>
            </a:r>
            <a:r>
              <a:rPr lang="it-IT" dirty="0" smtClean="0"/>
              <a:t>and </a:t>
            </a:r>
            <a:r>
              <a:rPr lang="it-IT" dirty="0" smtClean="0">
                <a:solidFill>
                  <a:srgbClr val="FF0000"/>
                </a:solidFill>
              </a:rPr>
              <a:t>abstract concepts</a:t>
            </a:r>
          </a:p>
          <a:p>
            <a:pPr marL="514350" indent="-457200">
              <a:defRPr/>
            </a:pPr>
            <a:r>
              <a:rPr lang="it-IT" dirty="0" smtClean="0"/>
              <a:t>Only </a:t>
            </a:r>
            <a:r>
              <a:rPr lang="it-IT" i="1" dirty="0"/>
              <a:t>HTTP URI</a:t>
            </a:r>
            <a:r>
              <a:rPr lang="it-IT" dirty="0"/>
              <a:t>, </a:t>
            </a:r>
            <a:r>
              <a:rPr lang="it-IT" dirty="0" smtClean="0"/>
              <a:t>not other schemas like URN or </a:t>
            </a:r>
            <a:r>
              <a:rPr lang="it-IT" dirty="0"/>
              <a:t>DOI, </a:t>
            </a:r>
            <a:r>
              <a:rPr lang="it-IT" dirty="0" smtClean="0"/>
              <a:t>because: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simple way to create </a:t>
            </a:r>
            <a:r>
              <a:rPr lang="en-US" dirty="0">
                <a:solidFill>
                  <a:srgbClr val="FF0000"/>
                </a:solidFill>
              </a:rPr>
              <a:t>globally unique names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decentralized fashion</a:t>
            </a:r>
            <a:r>
              <a:rPr lang="en-US" dirty="0"/>
              <a:t>, as every owner of a domain name, or delegate of the domain name owner, may create new URI</a:t>
            </a:r>
            <a:r>
              <a:rPr lang="it-IT" dirty="0" smtClean="0"/>
              <a:t>references</a:t>
            </a:r>
          </a:p>
          <a:p>
            <a:pPr lvl="1">
              <a:defRPr/>
            </a:pPr>
            <a:r>
              <a:rPr lang="en-US" dirty="0"/>
              <a:t>They serve not just as a name but also as a </a:t>
            </a:r>
            <a:r>
              <a:rPr lang="en-US" dirty="0">
                <a:solidFill>
                  <a:srgbClr val="FF0000"/>
                </a:solidFill>
              </a:rPr>
              <a:t>means of accessing information</a:t>
            </a:r>
            <a:r>
              <a:rPr lang="en-US" dirty="0"/>
              <a:t> describing the </a:t>
            </a:r>
            <a:r>
              <a:rPr lang="it-IT" dirty="0"/>
              <a:t>identified entity</a:t>
            </a:r>
            <a:endParaRPr lang="it-IT" dirty="0" smtClean="0"/>
          </a:p>
          <a:p>
            <a:pPr lvl="1">
              <a:defRPr/>
            </a:pPr>
            <a:endParaRPr lang="it-IT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5C97-E81B-44FE-A53B-7ED3BABA28F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3" name="Picture 2" descr="Get a 5* 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2" y="40005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6012" y="1567189"/>
            <a:ext cx="5317481" cy="52322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marL="57150" indent="0"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names for things</a:t>
            </a:r>
          </a:p>
        </p:txBody>
      </p:sp>
    </p:spTree>
    <p:extLst>
      <p:ext uri="{BB962C8B-B14F-4D97-AF65-F5344CB8AC3E}">
        <p14:creationId xmlns:p14="http://schemas.microsoft.com/office/powerpoint/2010/main" val="3311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LOD: principle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2353" cy="4525963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dirty="0" smtClean="0"/>
              <a:t> </a:t>
            </a:r>
          </a:p>
          <a:p>
            <a:pPr marL="57150" indent="0">
              <a:buNone/>
              <a:defRPr/>
            </a:pPr>
            <a:endParaRPr lang="en-US" dirty="0" smtClean="0"/>
          </a:p>
          <a:p>
            <a:r>
              <a:rPr lang="it-IT" dirty="0" smtClean="0"/>
              <a:t>HTTP is the universal protocol to access Web resources</a:t>
            </a:r>
          </a:p>
          <a:p>
            <a:r>
              <a:rPr lang="it-IT" dirty="0" smtClean="0"/>
              <a:t>All HTTP </a:t>
            </a:r>
            <a:r>
              <a:rPr lang="it-IT" dirty="0"/>
              <a:t>URI </a:t>
            </a:r>
            <a:r>
              <a:rPr lang="it-IT" dirty="0" smtClean="0"/>
              <a:t>must be “</a:t>
            </a:r>
            <a:r>
              <a:rPr lang="it-IT" i="1" dirty="0" smtClean="0">
                <a:solidFill>
                  <a:srgbClr val="FF0000"/>
                </a:solidFill>
              </a:rPr>
              <a:t>dereferenceable</a:t>
            </a:r>
            <a:r>
              <a:rPr lang="it-IT" dirty="0"/>
              <a:t>” </a:t>
            </a:r>
          </a:p>
          <a:p>
            <a:r>
              <a:rPr lang="it-IT" dirty="0" smtClean="0"/>
              <a:t>When URIs identify real objects, it’s essential distinguish objects from documents that describe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5C97-E81B-44FE-A53B-7ED3BABA28F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3" name="Picture 2" descr="Get a 5* m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2" y="40005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732" y="1586593"/>
            <a:ext cx="7825068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57150" indent="0"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URIs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 that people can look up those names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10100</TotalTime>
  <Words>1404</Words>
  <Application>Microsoft Office PowerPoint</Application>
  <PresentationFormat>On-screen Show (4:3)</PresentationFormat>
  <Paragraphs>308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di Office</vt:lpstr>
      <vt:lpstr>PowerPoint Presentation</vt:lpstr>
      <vt:lpstr>Talk layout</vt:lpstr>
      <vt:lpstr>Once upon a time…</vt:lpstr>
      <vt:lpstr>Web architecture</vt:lpstr>
      <vt:lpstr>LOD: the benefits (1)</vt:lpstr>
      <vt:lpstr>LOD: the benefits (cont.)</vt:lpstr>
      <vt:lpstr>LOD: the principles</vt:lpstr>
      <vt:lpstr>LOD: principle 1</vt:lpstr>
      <vt:lpstr>LOD: principle 2</vt:lpstr>
      <vt:lpstr>LOD: principle 3</vt:lpstr>
      <vt:lpstr>LOD: principle 4</vt:lpstr>
      <vt:lpstr>The LOD five levels</vt:lpstr>
      <vt:lpstr>Web of Data and Semantic Web</vt:lpstr>
      <vt:lpstr>Semantic Web</vt:lpstr>
      <vt:lpstr>SW and Data Integration</vt:lpstr>
      <vt:lpstr>SW and Data Integration:  some advantages</vt:lpstr>
      <vt:lpstr>RDF in a nutshell</vt:lpstr>
      <vt:lpstr>A RDF graph</vt:lpstr>
      <vt:lpstr>A RDF graph (annotated)</vt:lpstr>
      <vt:lpstr>Is RDF enough?</vt:lpstr>
      <vt:lpstr>One step forward: ontology</vt:lpstr>
      <vt:lpstr>Reconciling differences</vt:lpstr>
      <vt:lpstr>Work done?</vt:lpstr>
      <vt:lpstr>Nobody’s perfect!</vt:lpstr>
      <vt:lpstr>Building ontologies: a methodology (or a rule of thumb?)</vt:lpstr>
      <vt:lpstr>Ready to start?</vt:lpstr>
      <vt:lpstr>Conclusion</vt:lpstr>
    </vt:vector>
  </TitlesOfParts>
  <Company>W3C Italy - Oreste Signore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Data: a short introduction</dc:title>
  <dc:subject>Linked Open Data, Semantic Web</dc:subject>
  <dc:creator>Oreste Signore</dc:creator>
  <dc:description>Presentazione per il Workshop:  "Linked Open Data &amp; Jewish Cultural Heritage"</dc:description>
  <cp:lastModifiedBy>oreste signore</cp:lastModifiedBy>
  <cp:revision>310</cp:revision>
  <cp:lastPrinted>2015-01-19T09:03:54Z</cp:lastPrinted>
  <dcterms:created xsi:type="dcterms:W3CDTF">2011-06-06T14:51:59Z</dcterms:created>
  <dcterms:modified xsi:type="dcterms:W3CDTF">2015-01-19T10:49:27Z</dcterms:modified>
</cp:coreProperties>
</file>