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2" r:id="rId1"/>
  </p:sldMasterIdLst>
  <p:notesMasterIdLst>
    <p:notesMasterId r:id="rId22"/>
  </p:notesMasterIdLst>
  <p:handoutMasterIdLst>
    <p:handoutMasterId r:id="rId23"/>
  </p:handoutMasterIdLst>
  <p:sldIdLst>
    <p:sldId id="345" r:id="rId2"/>
    <p:sldId id="558" r:id="rId3"/>
    <p:sldId id="581" r:id="rId4"/>
    <p:sldId id="583" r:id="rId5"/>
    <p:sldId id="582" r:id="rId6"/>
    <p:sldId id="584" r:id="rId7"/>
    <p:sldId id="574" r:id="rId8"/>
    <p:sldId id="585" r:id="rId9"/>
    <p:sldId id="575" r:id="rId10"/>
    <p:sldId id="578" r:id="rId11"/>
    <p:sldId id="576" r:id="rId12"/>
    <p:sldId id="579" r:id="rId13"/>
    <p:sldId id="577" r:id="rId14"/>
    <p:sldId id="580" r:id="rId15"/>
    <p:sldId id="568" r:id="rId16"/>
    <p:sldId id="569" r:id="rId17"/>
    <p:sldId id="570" r:id="rId18"/>
    <p:sldId id="571" r:id="rId19"/>
    <p:sldId id="572" r:id="rId20"/>
    <p:sldId id="562" r:id="rId21"/>
  </p:sldIdLst>
  <p:sldSz cx="9144000" cy="6858000" type="screen4x3"/>
  <p:notesSz cx="6858000" cy="9144000"/>
  <p:defaultTextStyle>
    <a:defPPr>
      <a:defRPr lang="es-ES"/>
    </a:defPPr>
    <a:lvl1pPr algn="ctr" rtl="0" fontAlgn="base">
      <a:spcBef>
        <a:spcPct val="0"/>
      </a:spcBef>
      <a:spcAft>
        <a:spcPct val="0"/>
      </a:spcAft>
      <a:defRPr sz="1200" kern="1200">
        <a:solidFill>
          <a:schemeClr val="accent2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1200" kern="1200">
        <a:solidFill>
          <a:schemeClr val="accent2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1200" kern="1200">
        <a:solidFill>
          <a:schemeClr val="accent2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1200" kern="1200">
        <a:solidFill>
          <a:schemeClr val="accent2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1200" kern="1200">
        <a:solidFill>
          <a:schemeClr val="accent2"/>
        </a:solidFill>
        <a:latin typeface="Arial" charset="0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accent2"/>
        </a:solidFill>
        <a:latin typeface="Arial" charset="0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accent2"/>
        </a:solidFill>
        <a:latin typeface="Arial" charset="0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accent2"/>
        </a:solidFill>
        <a:latin typeface="Arial" charset="0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accent2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DFFDC"/>
    <a:srgbClr val="FFFFB0"/>
    <a:srgbClr val="FFFF69"/>
    <a:srgbClr val="1884CD"/>
    <a:srgbClr val="4242D0"/>
    <a:srgbClr val="3333CC"/>
    <a:srgbClr val="2F7AAD"/>
    <a:srgbClr val="2C73A4"/>
    <a:srgbClr val="3283BA"/>
    <a:srgbClr val="388F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018" autoAdjust="0"/>
    <p:restoredTop sz="96715" autoAdjust="0"/>
  </p:normalViewPr>
  <p:slideViewPr>
    <p:cSldViewPr snapToGrid="0" snapToObjects="1">
      <p:cViewPr varScale="1">
        <p:scale>
          <a:sx n="140" d="100"/>
          <a:sy n="140" d="100"/>
        </p:scale>
        <p:origin x="1064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670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handoutMaster" Target="handoutMasters/handoutMaster1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>
                <a:solidFill>
                  <a:schemeClr val="tx1"/>
                </a:solidFill>
                <a:latin typeface="Times New Roman" charset="0"/>
              </a:defRPr>
            </a:lvl1pPr>
          </a:lstStyle>
          <a:p>
            <a:endParaRPr lang="es-E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>
                <a:solidFill>
                  <a:schemeClr val="tx1"/>
                </a:solidFill>
                <a:latin typeface="Times New Roman" charset="0"/>
              </a:defRPr>
            </a:lvl1pPr>
          </a:lstStyle>
          <a:p>
            <a:endParaRPr lang="es-ES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>
                <a:solidFill>
                  <a:schemeClr val="tx1"/>
                </a:solidFill>
                <a:latin typeface="Times New Roman" charset="0"/>
              </a:defRPr>
            </a:lvl1pPr>
          </a:lstStyle>
          <a:p>
            <a:endParaRPr lang="es-ES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>
                <a:solidFill>
                  <a:schemeClr val="tx1"/>
                </a:solidFill>
                <a:latin typeface="Times New Roman" charset="0"/>
              </a:defRPr>
            </a:lvl1pPr>
          </a:lstStyle>
          <a:p>
            <a:fld id="{C674F317-37FA-2A41-984C-DF0BF4DA617A}" type="slidenum">
              <a:rPr lang="es-ES"/>
              <a:pPr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111023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>
                <a:solidFill>
                  <a:schemeClr val="tx1"/>
                </a:solidFill>
                <a:latin typeface="Times New Roman" charset="0"/>
              </a:defRPr>
            </a:lvl1pPr>
          </a:lstStyle>
          <a:p>
            <a:endParaRPr lang="es-E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>
                <a:solidFill>
                  <a:schemeClr val="tx1"/>
                </a:solidFill>
                <a:latin typeface="Times New Roman" charset="0"/>
              </a:defRPr>
            </a:lvl1pPr>
          </a:lstStyle>
          <a:p>
            <a:endParaRPr lang="es-ES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>
                <a:solidFill>
                  <a:schemeClr val="tx1"/>
                </a:solidFill>
                <a:latin typeface="Times New Roman" charset="0"/>
              </a:defRPr>
            </a:lvl1pPr>
          </a:lstStyle>
          <a:p>
            <a:endParaRPr lang="es-E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>
                <a:solidFill>
                  <a:schemeClr val="tx1"/>
                </a:solidFill>
                <a:latin typeface="Times New Roman" charset="0"/>
              </a:defRPr>
            </a:lvl1pPr>
          </a:lstStyle>
          <a:p>
            <a:fld id="{22334032-5E94-3F41-9330-ACB6458982F2}" type="slidenum">
              <a:rPr lang="es-ES"/>
              <a:pPr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92022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_tradnl" smtClean="0"/>
              <a:t>Haga clic para modificar el estilo de subtítulo del patrón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EE76C-8E93-5249-B4DD-B04ABF59FFD2}" type="datetimeFigureOut">
              <a:rPr lang="es-ES_tradnl" smtClean="0"/>
              <a:t>21/7/17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517B7-4883-E147-972B-5D749B509F06}" type="slidenum">
              <a:rPr lang="es-ES_tradnl" smtClean="0"/>
              <a:t>‹Nr.›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EE76C-8E93-5249-B4DD-B04ABF59FFD2}" type="datetimeFigureOut">
              <a:rPr lang="es-ES_tradnl" smtClean="0"/>
              <a:t>21/7/17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216EB-1CF5-E242-865B-031E92D50D85}" type="slidenum">
              <a:rPr lang="es-ES" smtClean="0"/>
              <a:pPr/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EE76C-8E93-5249-B4DD-B04ABF59FFD2}" type="datetimeFigureOut">
              <a:rPr lang="es-ES_tradnl" smtClean="0"/>
              <a:t>21/7/17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D8225-4961-9B44-9C6D-1765C25937F1}" type="slidenum">
              <a:rPr lang="es-ES" smtClean="0"/>
              <a:pPr/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objeto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E1AE89-2121-344E-A078-15A2212564BC}" type="slidenum">
              <a:rPr lang="es-ES" smtClean="0"/>
              <a:pPr/>
              <a:t>‹Nr.›</a:t>
            </a:fld>
            <a:endParaRPr lang="es-ES"/>
          </a:p>
        </p:txBody>
      </p:sp>
      <p:sp>
        <p:nvSpPr>
          <p:cNvPr id="5" name="Marcador de título 1"/>
          <p:cNvSpPr>
            <a:spLocks noGrp="1"/>
          </p:cNvSpPr>
          <p:nvPr>
            <p:ph type="title"/>
          </p:nvPr>
        </p:nvSpPr>
        <p:spPr>
          <a:xfrm>
            <a:off x="886748" y="228600"/>
            <a:ext cx="82296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dirty="0" smtClean="0"/>
              <a:t>Clic para editar título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1"/>
          </p:nvPr>
        </p:nvSpPr>
        <p:spPr>
          <a:xfrm>
            <a:off x="665018" y="1139516"/>
            <a:ext cx="7793182" cy="502377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240948"/>
            <a:ext cx="7886700" cy="43638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EE76C-8E93-5249-B4DD-B04ABF59FFD2}" type="datetimeFigureOut">
              <a:rPr lang="es-ES_tradnl" smtClean="0"/>
              <a:t>21/7/17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1AE89-2121-344E-A078-15A2212564BC}" type="slidenum">
              <a:rPr lang="es-ES" smtClean="0"/>
              <a:pPr/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EE76C-8E93-5249-B4DD-B04ABF59FFD2}" type="datetimeFigureOut">
              <a:rPr lang="es-ES_tradnl" smtClean="0"/>
              <a:t>21/7/17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4CA9A-6778-BF4D-974D-E704766C3517}" type="slidenum">
              <a:rPr lang="es-ES" smtClean="0"/>
              <a:pPr/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EE76C-8E93-5249-B4DD-B04ABF59FFD2}" type="datetimeFigureOut">
              <a:rPr lang="es-ES_tradnl" smtClean="0"/>
              <a:t>21/7/17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11E93-CD93-A840-B754-202979D35087}" type="slidenum">
              <a:rPr lang="es-ES" smtClean="0"/>
              <a:pPr/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EE76C-8E93-5249-B4DD-B04ABF59FFD2}" type="datetimeFigureOut">
              <a:rPr lang="es-ES_tradnl" smtClean="0"/>
              <a:t>21/7/17</a:t>
            </a:fld>
            <a:endParaRPr lang="es-ES_tradnl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11A28-B385-B447-9CA6-14DDBEA7D4B4}" type="slidenum">
              <a:rPr lang="es-ES" smtClean="0"/>
              <a:pPr/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EE76C-8E93-5249-B4DD-B04ABF59FFD2}" type="datetimeFigureOut">
              <a:rPr lang="es-ES_tradnl" smtClean="0"/>
              <a:t>21/7/17</a:t>
            </a:fld>
            <a:endParaRPr lang="es-ES_tradn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1AE89-2121-344E-A078-15A2212564BC}" type="slidenum">
              <a:rPr lang="es-ES" smtClean="0"/>
              <a:pPr/>
              <a:t>‹Nr.›</a:t>
            </a:fld>
            <a:endParaRPr lang="es-ES"/>
          </a:p>
        </p:txBody>
      </p:sp>
    </p:spTree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EE76C-8E93-5249-B4DD-B04ABF59FFD2}" type="datetimeFigureOut">
              <a:rPr lang="es-ES_tradnl" smtClean="0"/>
              <a:t>21/7/17</a:t>
            </a:fld>
            <a:endParaRPr lang="es-ES_tradnl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6DFB9-C554-8F48-8C1F-F8275BD542EE}" type="slidenum">
              <a:rPr lang="es-ES" smtClean="0"/>
              <a:pPr/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EE76C-8E93-5249-B4DD-B04ABF59FFD2}" type="datetimeFigureOut">
              <a:rPr lang="es-ES_tradnl" smtClean="0"/>
              <a:t>21/7/17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6A041-C6EA-084F-A73E-B6E2FA65478D}" type="slidenum">
              <a:rPr lang="es-ES" smtClean="0"/>
              <a:pPr/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imagen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EE76C-8E93-5249-B4DD-B04ABF59FFD2}" type="datetimeFigureOut">
              <a:rPr lang="es-ES_tradnl" smtClean="0"/>
              <a:t>21/7/17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9AC4C-9041-1344-AD30-B1F66BA51596}" type="slidenum">
              <a:rPr lang="es-ES" smtClean="0"/>
              <a:pPr/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BEE76C-8E93-5249-B4DD-B04ABF59FFD2}" type="datetimeFigureOut">
              <a:rPr lang="es-ES_tradnl" smtClean="0"/>
              <a:t>21/7/17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E1AE89-2121-344E-A078-15A2212564BC}" type="slidenum">
              <a:rPr lang="es-ES" smtClean="0"/>
              <a:pPr/>
              <a:t>‹Nr.›</a:t>
            </a:fld>
            <a:endParaRPr lang="es-ES"/>
          </a:p>
        </p:txBody>
      </p:sp>
      <p:sp>
        <p:nvSpPr>
          <p:cNvPr id="7" name="Text Box 20"/>
          <p:cNvSpPr txBox="1">
            <a:spLocks noChangeArrowheads="1"/>
          </p:cNvSpPr>
          <p:nvPr userDrawn="1"/>
        </p:nvSpPr>
        <p:spPr bwMode="auto">
          <a:xfrm>
            <a:off x="0" y="228600"/>
            <a:ext cx="9144000" cy="457200"/>
          </a:xfrm>
          <a:prstGeom prst="rect">
            <a:avLst/>
          </a:prstGeom>
          <a:solidFill>
            <a:srgbClr val="E80000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endParaRPr lang="es-ES_tradnl" sz="2400"/>
          </a:p>
        </p:txBody>
      </p:sp>
      <p:pic>
        <p:nvPicPr>
          <p:cNvPr id="8" name="Picture 15" descr="C:\Documents and Settings\Katy Esteban Glez\Mis documentos\Trabajo\Grupo\Diapositivas\Imgs\Circulos_grismuyclaro_compl.gif"/>
          <p:cNvPicPr>
            <a:picLocks noChangeAspect="1" noChangeArrowheads="1"/>
          </p:cNvPicPr>
          <p:nvPr userDrawn="1"/>
        </p:nvPicPr>
        <p:blipFill>
          <a:blip r:embed="rId14"/>
          <a:srcRect/>
          <a:stretch>
            <a:fillRect/>
          </a:stretch>
        </p:blipFill>
        <p:spPr bwMode="auto">
          <a:xfrm>
            <a:off x="0" y="685800"/>
            <a:ext cx="2827338" cy="5943600"/>
          </a:xfrm>
          <a:prstGeom prst="rect">
            <a:avLst/>
          </a:prstGeom>
          <a:noFill/>
        </p:spPr>
      </p:pic>
      <p:sp>
        <p:nvSpPr>
          <p:cNvPr id="9" name="Rectangle 13"/>
          <p:cNvSpPr txBox="1">
            <a:spLocks noChangeArrowheads="1"/>
          </p:cNvSpPr>
          <p:nvPr userDrawn="1"/>
        </p:nvSpPr>
        <p:spPr bwMode="auto">
          <a:xfrm>
            <a:off x="4347774" y="6553200"/>
            <a:ext cx="4119174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300">
                <a:solidFill>
                  <a:schemeClr val="bg1"/>
                </a:solidFill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ES" sz="13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0" name="Rectangle 13"/>
          <p:cNvSpPr txBox="1">
            <a:spLocks noChangeArrowheads="1"/>
          </p:cNvSpPr>
          <p:nvPr userDrawn="1"/>
        </p:nvSpPr>
        <p:spPr bwMode="auto">
          <a:xfrm>
            <a:off x="65820" y="6553200"/>
            <a:ext cx="4119174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300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Raúl García Castro</a:t>
            </a:r>
            <a:endParaRPr kumimoji="0" lang="es-ES" sz="13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628650" y="228600"/>
            <a:ext cx="7886700" cy="457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32036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51" r:id="rId12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981328" y="1441282"/>
            <a:ext cx="5943600" cy="2133600"/>
          </a:xfrm>
        </p:spPr>
        <p:txBody>
          <a:bodyPr>
            <a:noAutofit/>
          </a:bodyPr>
          <a:lstStyle/>
          <a:p>
            <a:r>
              <a:rPr lang="en-GB" sz="3200" noProof="0" dirty="0" smtClean="0"/>
              <a:t>SOSA/SSN ontologies</a:t>
            </a:r>
            <a:endParaRPr lang="en-GB" sz="2400" noProof="0" dirty="0"/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00200" y="4100848"/>
            <a:ext cx="5943600" cy="17526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GB" sz="1800" noProof="0" dirty="0" err="1" smtClean="0"/>
              <a:t>Raúl</a:t>
            </a:r>
            <a:r>
              <a:rPr lang="en-GB" sz="1800" noProof="0" dirty="0" smtClean="0"/>
              <a:t> </a:t>
            </a:r>
            <a:r>
              <a:rPr lang="en-GB" sz="1800" noProof="0" dirty="0" err="1" smtClean="0"/>
              <a:t>García</a:t>
            </a:r>
            <a:r>
              <a:rPr lang="en-GB" sz="1800" noProof="0" dirty="0" smtClean="0"/>
              <a:t>-Castro &amp; the W3C SDW WG</a:t>
            </a:r>
            <a:r>
              <a:rPr lang="en-GB" sz="2000" noProof="0" dirty="0" smtClean="0"/>
              <a:t> </a:t>
            </a:r>
          </a:p>
          <a:p>
            <a:endParaRPr lang="en-GB" sz="1400" noProof="0" dirty="0" smtClean="0"/>
          </a:p>
          <a:p>
            <a:pPr>
              <a:buNone/>
            </a:pPr>
            <a:r>
              <a:rPr lang="en-GB" sz="1200" noProof="0" dirty="0" smtClean="0"/>
              <a:t>Ontology Engineering Group. </a:t>
            </a:r>
          </a:p>
          <a:p>
            <a:pPr>
              <a:buNone/>
            </a:pPr>
            <a:r>
              <a:rPr lang="en-GB" sz="1200" noProof="0" dirty="0" smtClean="0"/>
              <a:t>Universidad </a:t>
            </a:r>
            <a:r>
              <a:rPr lang="en-GB" sz="1200" noProof="0" dirty="0" err="1" smtClean="0"/>
              <a:t>Politécnica</a:t>
            </a:r>
            <a:r>
              <a:rPr lang="en-GB" sz="1200" noProof="0" dirty="0" smtClean="0"/>
              <a:t> de Madrid, Spain </a:t>
            </a:r>
          </a:p>
          <a:p>
            <a:pPr>
              <a:buNone/>
            </a:pPr>
            <a:r>
              <a:rPr lang="en-GB" sz="1200" i="1" noProof="0" dirty="0" err="1" smtClean="0"/>
              <a:t>rgarcia@fi.upm.es</a:t>
            </a:r>
            <a:endParaRPr lang="en-GB" sz="1200" i="1" noProof="0" dirty="0" smtClean="0"/>
          </a:p>
          <a:p>
            <a:pPr>
              <a:buNone/>
            </a:pPr>
            <a:endParaRPr lang="en-GB" sz="1400" noProof="0" dirty="0" smtClean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s-ES_tradnl" dirty="0" err="1" smtClean="0">
                <a:solidFill>
                  <a:schemeClr val="tx1"/>
                </a:solidFill>
              </a:rPr>
              <a:t>The</a:t>
            </a:r>
            <a:r>
              <a:rPr lang="es-ES_tradnl" dirty="0" smtClean="0">
                <a:solidFill>
                  <a:schemeClr val="tx1"/>
                </a:solidFill>
              </a:rPr>
              <a:t> SOSA/SSN </a:t>
            </a:r>
            <a:r>
              <a:rPr lang="es-ES_tradnl" dirty="0" err="1" smtClean="0">
                <a:solidFill>
                  <a:schemeClr val="tx1"/>
                </a:solidFill>
              </a:rPr>
              <a:t>ontologies</a:t>
            </a:r>
            <a:endParaRPr lang="es-ES_tradnl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/>
          <p:cNvSpPr/>
          <p:nvPr/>
        </p:nvSpPr>
        <p:spPr>
          <a:xfrm>
            <a:off x="954411" y="3098144"/>
            <a:ext cx="76815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GB" sz="900" dirty="0" err="1" smtClean="0">
                <a:solidFill>
                  <a:srgbClr val="00B050"/>
                </a:solidFill>
                <a:latin typeface="Arial"/>
                <a:cs typeface="Arial"/>
              </a:rPr>
              <a:t>isHostedBy</a:t>
            </a:r>
            <a:endParaRPr lang="en-GB" sz="900" dirty="0">
              <a:solidFill>
                <a:srgbClr val="0070C0"/>
              </a:solidFill>
            </a:endParaRPr>
          </a:p>
        </p:txBody>
      </p:sp>
      <p:sp>
        <p:nvSpPr>
          <p:cNvPr id="44" name="Rectángulo redondeado 43"/>
          <p:cNvSpPr/>
          <p:nvPr/>
        </p:nvSpPr>
        <p:spPr>
          <a:xfrm>
            <a:off x="219811" y="2987621"/>
            <a:ext cx="687737" cy="272415"/>
          </a:xfrm>
          <a:prstGeom prst="roundRect">
            <a:avLst/>
          </a:prstGeom>
          <a:noFill/>
          <a:ln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l"/>
            <a:r>
              <a:rPr lang="en-GB" sz="1000" smtClean="0">
                <a:solidFill>
                  <a:srgbClr val="00B050"/>
                </a:solidFill>
                <a:latin typeface="Arial"/>
                <a:cs typeface="Arial"/>
              </a:rPr>
              <a:t>Platform</a:t>
            </a:r>
            <a:endParaRPr lang="en-GB" sz="1000">
              <a:solidFill>
                <a:srgbClr val="00B050"/>
              </a:solidFill>
              <a:latin typeface="Arial"/>
              <a:cs typeface="Arial"/>
            </a:endParaRPr>
          </a:p>
        </p:txBody>
      </p:sp>
      <p:cxnSp>
        <p:nvCxnSpPr>
          <p:cNvPr id="50" name="Conector curvado 49"/>
          <p:cNvCxnSpPr>
            <a:stCxn id="44" idx="3"/>
            <a:endCxn id="68" idx="0"/>
          </p:cNvCxnSpPr>
          <p:nvPr/>
        </p:nvCxnSpPr>
        <p:spPr>
          <a:xfrm>
            <a:off x="907548" y="3123829"/>
            <a:ext cx="3025233" cy="632052"/>
          </a:xfrm>
          <a:prstGeom prst="curvedConnector2">
            <a:avLst/>
          </a:prstGeom>
          <a:ln w="9525" cap="flat" cmpd="sng" algn="ctr">
            <a:solidFill>
              <a:srgbClr val="00B050"/>
            </a:solidFill>
            <a:prstDash val="dash"/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ángulo 50"/>
          <p:cNvSpPr/>
          <p:nvPr/>
        </p:nvSpPr>
        <p:spPr>
          <a:xfrm>
            <a:off x="3792599" y="3457829"/>
            <a:ext cx="46038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GB" sz="900" dirty="0" smtClean="0">
                <a:solidFill>
                  <a:srgbClr val="00B050"/>
                </a:solidFill>
                <a:latin typeface="Arial"/>
                <a:cs typeface="Arial"/>
              </a:rPr>
              <a:t>hosts</a:t>
            </a:r>
            <a:endParaRPr lang="en-GB" sz="900" dirty="0">
              <a:solidFill>
                <a:srgbClr val="0070C0"/>
              </a:solidFill>
            </a:endParaRPr>
          </a:p>
        </p:txBody>
      </p:sp>
      <p:sp>
        <p:nvSpPr>
          <p:cNvPr id="68" name="Rectángulo redondeado 67"/>
          <p:cNvSpPr/>
          <p:nvPr/>
        </p:nvSpPr>
        <p:spPr>
          <a:xfrm>
            <a:off x="3625855" y="3755881"/>
            <a:ext cx="613852" cy="272415"/>
          </a:xfrm>
          <a:prstGeom prst="roundRect">
            <a:avLst/>
          </a:prstGeom>
          <a:noFill/>
          <a:ln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l"/>
            <a:r>
              <a:rPr lang="en-GB" sz="1000" smtClean="0">
                <a:solidFill>
                  <a:srgbClr val="00B050"/>
                </a:solidFill>
                <a:latin typeface="Arial"/>
                <a:cs typeface="Arial"/>
              </a:rPr>
              <a:t>Sensor</a:t>
            </a:r>
            <a:endParaRPr lang="en-GB" sz="1000">
              <a:solidFill>
                <a:srgbClr val="00B050"/>
              </a:solidFill>
              <a:latin typeface="Arial"/>
              <a:cs typeface="Arial"/>
            </a:endParaRPr>
          </a:p>
        </p:txBody>
      </p:sp>
      <p:sp>
        <p:nvSpPr>
          <p:cNvPr id="77" name="Rectángulo redondeado 76"/>
          <p:cNvSpPr/>
          <p:nvPr/>
        </p:nvSpPr>
        <p:spPr>
          <a:xfrm>
            <a:off x="1401476" y="3758783"/>
            <a:ext cx="795395" cy="272415"/>
          </a:xfrm>
          <a:prstGeom prst="roundRect">
            <a:avLst/>
          </a:prstGeom>
          <a:noFill/>
          <a:ln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l"/>
            <a:r>
              <a:rPr lang="en-GB" sz="1000" dirty="0" smtClean="0">
                <a:solidFill>
                  <a:srgbClr val="00B050"/>
                </a:solidFill>
                <a:latin typeface="Arial"/>
                <a:cs typeface="Arial"/>
              </a:rPr>
              <a:t>Procedure</a:t>
            </a:r>
            <a:endParaRPr lang="en-GB" sz="1000" dirty="0">
              <a:solidFill>
                <a:srgbClr val="00B050"/>
              </a:solidFill>
              <a:latin typeface="Arial"/>
              <a:cs typeface="Arial"/>
            </a:endParaRPr>
          </a:p>
        </p:txBody>
      </p:sp>
      <p:cxnSp>
        <p:nvCxnSpPr>
          <p:cNvPr id="83" name="Conector curvado 82"/>
          <p:cNvCxnSpPr>
            <a:stCxn id="68" idx="3"/>
            <a:endCxn id="155" idx="1"/>
          </p:cNvCxnSpPr>
          <p:nvPr/>
        </p:nvCxnSpPr>
        <p:spPr>
          <a:xfrm flipV="1">
            <a:off x="4239707" y="3889848"/>
            <a:ext cx="2561652" cy="2241"/>
          </a:xfrm>
          <a:prstGeom prst="curvedConnector3">
            <a:avLst>
              <a:gd name="adj1" fmla="val 50000"/>
            </a:avLst>
          </a:prstGeom>
          <a:ln w="9525" cap="flat" cmpd="sng" algn="ctr">
            <a:solidFill>
              <a:srgbClr val="00B050"/>
            </a:solidFill>
            <a:prstDash val="dash"/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ángulo 83"/>
          <p:cNvSpPr/>
          <p:nvPr/>
        </p:nvSpPr>
        <p:spPr>
          <a:xfrm>
            <a:off x="6150833" y="3630692"/>
            <a:ext cx="65274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GB" sz="900" dirty="0" smtClean="0">
                <a:solidFill>
                  <a:srgbClr val="00B050"/>
                </a:solidFill>
                <a:latin typeface="Arial"/>
                <a:cs typeface="Arial"/>
              </a:rPr>
              <a:t>observes</a:t>
            </a:r>
            <a:endParaRPr lang="en-GB" sz="900" dirty="0">
              <a:solidFill>
                <a:srgbClr val="0070C0"/>
              </a:solidFill>
            </a:endParaRPr>
          </a:p>
        </p:txBody>
      </p:sp>
      <p:sp>
        <p:nvSpPr>
          <p:cNvPr id="178" name="Rectángulo redondeado 177"/>
          <p:cNvSpPr/>
          <p:nvPr/>
        </p:nvSpPr>
        <p:spPr>
          <a:xfrm>
            <a:off x="2933593" y="4923388"/>
            <a:ext cx="901505" cy="272415"/>
          </a:xfrm>
          <a:prstGeom prst="roundRect">
            <a:avLst/>
          </a:prstGeom>
          <a:noFill/>
          <a:ln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l"/>
            <a:r>
              <a:rPr lang="en-GB" sz="1000" smtClean="0">
                <a:solidFill>
                  <a:srgbClr val="00B050"/>
                </a:solidFill>
                <a:latin typeface="Arial"/>
                <a:cs typeface="Arial"/>
              </a:rPr>
              <a:t>Observation</a:t>
            </a:r>
            <a:endParaRPr lang="en-GB" sz="1000">
              <a:solidFill>
                <a:srgbClr val="00B050"/>
              </a:solidFill>
              <a:latin typeface="Arial"/>
              <a:cs typeface="Arial"/>
            </a:endParaRPr>
          </a:p>
        </p:txBody>
      </p:sp>
      <p:cxnSp>
        <p:nvCxnSpPr>
          <p:cNvPr id="181" name="Conector curvado 180"/>
          <p:cNvCxnSpPr>
            <a:stCxn id="178" idx="0"/>
            <a:endCxn id="68" idx="2"/>
          </p:cNvCxnSpPr>
          <p:nvPr/>
        </p:nvCxnSpPr>
        <p:spPr>
          <a:xfrm rot="5400000" flipH="1" flipV="1">
            <a:off x="3211017" y="4201625"/>
            <a:ext cx="895092" cy="548435"/>
          </a:xfrm>
          <a:prstGeom prst="curvedConnector3">
            <a:avLst>
              <a:gd name="adj1" fmla="val 50000"/>
            </a:avLst>
          </a:prstGeom>
          <a:ln w="9525" cap="flat" cmpd="sng" algn="ctr">
            <a:solidFill>
              <a:srgbClr val="00B050"/>
            </a:solidFill>
            <a:prstDash val="dash"/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Rectángulo 181"/>
          <p:cNvSpPr/>
          <p:nvPr/>
        </p:nvSpPr>
        <p:spPr>
          <a:xfrm>
            <a:off x="3008760" y="3995931"/>
            <a:ext cx="10054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GB" sz="900" dirty="0" err="1" smtClean="0">
                <a:solidFill>
                  <a:srgbClr val="00B050"/>
                </a:solidFill>
                <a:latin typeface="Arial"/>
                <a:cs typeface="Arial"/>
              </a:rPr>
              <a:t>madeBySensor</a:t>
            </a:r>
            <a:r>
              <a:rPr lang="en-GB" sz="900" dirty="0" smtClean="0">
                <a:solidFill>
                  <a:srgbClr val="00B050"/>
                </a:solidFill>
                <a:latin typeface="Arial"/>
                <a:cs typeface="Arial"/>
              </a:rPr>
              <a:t> </a:t>
            </a:r>
          </a:p>
          <a:p>
            <a:pPr algn="l"/>
            <a:endParaRPr lang="en-GB" sz="900" dirty="0">
              <a:solidFill>
                <a:srgbClr val="0070C0"/>
              </a:solidFill>
            </a:endParaRPr>
          </a:p>
        </p:txBody>
      </p:sp>
      <p:cxnSp>
        <p:nvCxnSpPr>
          <p:cNvPr id="183" name="Conector curvado 182"/>
          <p:cNvCxnSpPr>
            <a:stCxn id="178" idx="3"/>
            <a:endCxn id="201" idx="1"/>
          </p:cNvCxnSpPr>
          <p:nvPr/>
        </p:nvCxnSpPr>
        <p:spPr>
          <a:xfrm flipV="1">
            <a:off x="3835098" y="5059595"/>
            <a:ext cx="2872098" cy="1"/>
          </a:xfrm>
          <a:prstGeom prst="curvedConnector3">
            <a:avLst>
              <a:gd name="adj1" fmla="val 50000"/>
            </a:avLst>
          </a:prstGeom>
          <a:ln w="9525" cap="flat" cmpd="sng" algn="ctr">
            <a:solidFill>
              <a:srgbClr val="00B050"/>
            </a:solidFill>
            <a:prstDash val="dash"/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Rectángulo 183"/>
          <p:cNvSpPr/>
          <p:nvPr/>
        </p:nvSpPr>
        <p:spPr>
          <a:xfrm>
            <a:off x="5450723" y="5028465"/>
            <a:ext cx="127470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GB" sz="900" dirty="0" err="1" smtClean="0">
                <a:solidFill>
                  <a:srgbClr val="00B050"/>
                </a:solidFill>
                <a:latin typeface="Arial"/>
                <a:cs typeface="Arial"/>
              </a:rPr>
              <a:t>hasFeatureOfInterest</a:t>
            </a:r>
            <a:endParaRPr lang="en-GB" sz="900" dirty="0">
              <a:solidFill>
                <a:srgbClr val="0070C0"/>
              </a:solidFill>
            </a:endParaRPr>
          </a:p>
        </p:txBody>
      </p:sp>
      <p:cxnSp>
        <p:nvCxnSpPr>
          <p:cNvPr id="189" name="Conector curvado 188"/>
          <p:cNvCxnSpPr>
            <a:stCxn id="178" idx="3"/>
            <a:endCxn id="155" idx="2"/>
          </p:cNvCxnSpPr>
          <p:nvPr/>
        </p:nvCxnSpPr>
        <p:spPr>
          <a:xfrm flipV="1">
            <a:off x="3835098" y="4026055"/>
            <a:ext cx="3638820" cy="1033541"/>
          </a:xfrm>
          <a:prstGeom prst="curvedConnector2">
            <a:avLst/>
          </a:prstGeom>
          <a:ln w="9525" cap="flat" cmpd="sng" algn="ctr">
            <a:solidFill>
              <a:srgbClr val="00B050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Rectángulo 189"/>
          <p:cNvSpPr/>
          <p:nvPr/>
        </p:nvSpPr>
        <p:spPr>
          <a:xfrm>
            <a:off x="7166227" y="4272888"/>
            <a:ext cx="11272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GB" sz="900" dirty="0" err="1" smtClean="0">
                <a:solidFill>
                  <a:srgbClr val="00B050"/>
                </a:solidFill>
                <a:latin typeface="Arial"/>
                <a:cs typeface="Arial"/>
              </a:rPr>
              <a:t>observedProperty</a:t>
            </a:r>
            <a:r>
              <a:rPr lang="en-GB" sz="900" dirty="0" smtClean="0">
                <a:solidFill>
                  <a:srgbClr val="00B050"/>
                </a:solidFill>
                <a:latin typeface="Arial"/>
                <a:cs typeface="Arial"/>
              </a:rPr>
              <a:t> </a:t>
            </a:r>
          </a:p>
          <a:p>
            <a:pPr algn="l"/>
            <a:endParaRPr lang="en-GB" sz="900" dirty="0">
              <a:solidFill>
                <a:srgbClr val="0070C0"/>
              </a:solidFill>
            </a:endParaRPr>
          </a:p>
        </p:txBody>
      </p:sp>
      <p:cxnSp>
        <p:nvCxnSpPr>
          <p:cNvPr id="196" name="Conector curvado 195"/>
          <p:cNvCxnSpPr>
            <a:stCxn id="178" idx="0"/>
            <a:endCxn id="77" idx="2"/>
          </p:cNvCxnSpPr>
          <p:nvPr/>
        </p:nvCxnSpPr>
        <p:spPr>
          <a:xfrm rot="16200000" flipV="1">
            <a:off x="2145665" y="3684707"/>
            <a:ext cx="892190" cy="1585172"/>
          </a:xfrm>
          <a:prstGeom prst="curvedConnector3">
            <a:avLst>
              <a:gd name="adj1" fmla="val 50000"/>
            </a:avLst>
          </a:prstGeom>
          <a:ln w="9525" cap="flat" cmpd="sng" algn="ctr">
            <a:solidFill>
              <a:srgbClr val="00B050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Rectángulo 196"/>
          <p:cNvSpPr/>
          <p:nvPr/>
        </p:nvSpPr>
        <p:spPr>
          <a:xfrm>
            <a:off x="1900906" y="3970244"/>
            <a:ext cx="9989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GB" sz="900" dirty="0" err="1" smtClean="0">
                <a:solidFill>
                  <a:srgbClr val="00B050"/>
                </a:solidFill>
                <a:latin typeface="Arial"/>
                <a:cs typeface="Arial"/>
              </a:rPr>
              <a:t>usedProcedure</a:t>
            </a:r>
            <a:r>
              <a:rPr lang="en-GB" sz="900" dirty="0" smtClean="0">
                <a:solidFill>
                  <a:srgbClr val="00B050"/>
                </a:solidFill>
                <a:latin typeface="Arial"/>
                <a:cs typeface="Arial"/>
              </a:rPr>
              <a:t> </a:t>
            </a:r>
          </a:p>
          <a:p>
            <a:pPr algn="l"/>
            <a:endParaRPr lang="en-GB" sz="900" dirty="0">
              <a:solidFill>
                <a:srgbClr val="0070C0"/>
              </a:solidFill>
            </a:endParaRPr>
          </a:p>
        </p:txBody>
      </p:sp>
      <p:sp>
        <p:nvSpPr>
          <p:cNvPr id="201" name="Rectángulo redondeado 200"/>
          <p:cNvSpPr/>
          <p:nvPr/>
        </p:nvSpPr>
        <p:spPr>
          <a:xfrm>
            <a:off x="6707196" y="4923387"/>
            <a:ext cx="1220931" cy="272415"/>
          </a:xfrm>
          <a:prstGeom prst="roundRect">
            <a:avLst/>
          </a:prstGeom>
          <a:noFill/>
          <a:ln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l"/>
            <a:r>
              <a:rPr lang="en-GB" sz="1000" smtClean="0">
                <a:solidFill>
                  <a:srgbClr val="00B050"/>
                </a:solidFill>
                <a:latin typeface="Arial"/>
                <a:cs typeface="Arial"/>
              </a:rPr>
              <a:t>FeatureOfInterest</a:t>
            </a:r>
            <a:endParaRPr lang="en-GB" sz="1000">
              <a:solidFill>
                <a:srgbClr val="00B050"/>
              </a:solidFill>
              <a:latin typeface="Arial"/>
              <a:cs typeface="Arial"/>
            </a:endParaRPr>
          </a:p>
        </p:txBody>
      </p:sp>
      <p:sp>
        <p:nvSpPr>
          <p:cNvPr id="97" name="Título 9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SOSA: Observations</a:t>
            </a:r>
            <a:endParaRPr lang="en-GB" dirty="0"/>
          </a:p>
        </p:txBody>
      </p:sp>
      <p:sp>
        <p:nvSpPr>
          <p:cNvPr id="155" name="Rectángulo redondeado 154"/>
          <p:cNvSpPr/>
          <p:nvPr/>
        </p:nvSpPr>
        <p:spPr>
          <a:xfrm>
            <a:off x="6801359" y="3753640"/>
            <a:ext cx="1345117" cy="272415"/>
          </a:xfrm>
          <a:prstGeom prst="roundRect">
            <a:avLst/>
          </a:prstGeom>
          <a:noFill/>
          <a:ln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l"/>
            <a:r>
              <a:rPr lang="en-GB" sz="1000" smtClean="0">
                <a:solidFill>
                  <a:srgbClr val="00B050"/>
                </a:solidFill>
                <a:latin typeface="Arial"/>
                <a:cs typeface="Arial"/>
              </a:rPr>
              <a:t>ObservableProperty</a:t>
            </a:r>
            <a:endParaRPr lang="en-GB" sz="1000" dirty="0">
              <a:solidFill>
                <a:srgbClr val="00B050"/>
              </a:solidFill>
              <a:latin typeface="Arial"/>
              <a:cs typeface="Arial"/>
            </a:endParaRPr>
          </a:p>
        </p:txBody>
      </p:sp>
      <p:sp>
        <p:nvSpPr>
          <p:cNvPr id="215" name="Rectángulo redondeado 214"/>
          <p:cNvSpPr/>
          <p:nvPr/>
        </p:nvSpPr>
        <p:spPr>
          <a:xfrm>
            <a:off x="102147" y="5321337"/>
            <a:ext cx="1346751" cy="272415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l"/>
            <a:r>
              <a:rPr lang="en-GB" sz="1000" dirty="0" err="1" smtClean="0">
                <a:solidFill>
                  <a:schemeClr val="tx1"/>
                </a:solidFill>
                <a:latin typeface="Arial"/>
                <a:cs typeface="Arial"/>
              </a:rPr>
              <a:t>time:TemporalEntity</a:t>
            </a:r>
            <a:endParaRPr lang="en-GB" sz="10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cxnSp>
        <p:nvCxnSpPr>
          <p:cNvPr id="216" name="Conector curvado 215"/>
          <p:cNvCxnSpPr>
            <a:stCxn id="178" idx="1"/>
            <a:endCxn id="215" idx="3"/>
          </p:cNvCxnSpPr>
          <p:nvPr/>
        </p:nvCxnSpPr>
        <p:spPr>
          <a:xfrm rot="10800000" flipV="1">
            <a:off x="1448899" y="5059595"/>
            <a:ext cx="1484695" cy="397949"/>
          </a:xfrm>
          <a:prstGeom prst="curvedConnector3">
            <a:avLst>
              <a:gd name="adj1" fmla="val 50000"/>
            </a:avLst>
          </a:prstGeom>
          <a:ln w="9525" cap="flat" cmpd="sng" algn="ctr">
            <a:solidFill>
              <a:srgbClr val="00B050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Rectángulo 216"/>
          <p:cNvSpPr/>
          <p:nvPr/>
        </p:nvSpPr>
        <p:spPr>
          <a:xfrm>
            <a:off x="1413248" y="5437588"/>
            <a:ext cx="111440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GB" sz="900" dirty="0" err="1" smtClean="0">
                <a:solidFill>
                  <a:srgbClr val="00B050"/>
                </a:solidFill>
                <a:latin typeface="Arial"/>
                <a:cs typeface="Arial"/>
              </a:rPr>
              <a:t>phenomenonTime</a:t>
            </a:r>
            <a:endParaRPr lang="en-GB" sz="900" dirty="0">
              <a:solidFill>
                <a:srgbClr val="00B050"/>
              </a:solidFill>
            </a:endParaRPr>
          </a:p>
        </p:txBody>
      </p:sp>
      <p:sp>
        <p:nvSpPr>
          <p:cNvPr id="218" name="Rectángulo redondeado 217"/>
          <p:cNvSpPr/>
          <p:nvPr/>
        </p:nvSpPr>
        <p:spPr>
          <a:xfrm>
            <a:off x="479604" y="4923138"/>
            <a:ext cx="969294" cy="272415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l"/>
            <a:r>
              <a:rPr lang="en-GB" sz="1000" dirty="0" err="1" smtClean="0">
                <a:solidFill>
                  <a:schemeClr val="tx1"/>
                </a:solidFill>
                <a:latin typeface="Arial"/>
                <a:cs typeface="Arial"/>
              </a:rPr>
              <a:t>xsd:dateTime</a:t>
            </a:r>
            <a:endParaRPr lang="en-GB" sz="10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cxnSp>
        <p:nvCxnSpPr>
          <p:cNvPr id="219" name="Conector curvado 218"/>
          <p:cNvCxnSpPr>
            <a:stCxn id="178" idx="1"/>
            <a:endCxn id="218" idx="3"/>
          </p:cNvCxnSpPr>
          <p:nvPr/>
        </p:nvCxnSpPr>
        <p:spPr>
          <a:xfrm rot="10800000">
            <a:off x="1448899" y="5059346"/>
            <a:ext cx="1484695" cy="250"/>
          </a:xfrm>
          <a:prstGeom prst="curvedConnector3">
            <a:avLst>
              <a:gd name="adj1" fmla="val 50000"/>
            </a:avLst>
          </a:prstGeom>
          <a:ln w="9525" cap="flat" cmpd="sng" algn="ctr">
            <a:solidFill>
              <a:srgbClr val="00B050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Rectángulo 219"/>
          <p:cNvSpPr/>
          <p:nvPr/>
        </p:nvSpPr>
        <p:spPr>
          <a:xfrm>
            <a:off x="1413248" y="5040419"/>
            <a:ext cx="72327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GB" sz="900" dirty="0" err="1" smtClean="0">
                <a:solidFill>
                  <a:srgbClr val="00B050"/>
                </a:solidFill>
                <a:latin typeface="Arial"/>
                <a:cs typeface="Arial"/>
              </a:rPr>
              <a:t>resultTime</a:t>
            </a:r>
            <a:endParaRPr lang="en-GB" sz="900" dirty="0">
              <a:solidFill>
                <a:srgbClr val="00B050"/>
              </a:solidFill>
            </a:endParaRPr>
          </a:p>
        </p:txBody>
      </p:sp>
      <p:sp>
        <p:nvSpPr>
          <p:cNvPr id="236" name="Rectángulo 235"/>
          <p:cNvSpPr/>
          <p:nvPr/>
        </p:nvSpPr>
        <p:spPr>
          <a:xfrm>
            <a:off x="3837847" y="5040221"/>
            <a:ext cx="129394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GB" sz="900" dirty="0" err="1" smtClean="0">
                <a:solidFill>
                  <a:srgbClr val="00B050"/>
                </a:solidFill>
                <a:latin typeface="Arial"/>
                <a:cs typeface="Arial"/>
              </a:rPr>
              <a:t>isFeatureOfInterestOf</a:t>
            </a:r>
            <a:endParaRPr lang="en-GB" sz="900" dirty="0">
              <a:solidFill>
                <a:srgbClr val="00B050"/>
              </a:solidFill>
            </a:endParaRPr>
          </a:p>
        </p:txBody>
      </p:sp>
      <p:sp>
        <p:nvSpPr>
          <p:cNvPr id="243" name="Rectángulo 242"/>
          <p:cNvSpPr/>
          <p:nvPr/>
        </p:nvSpPr>
        <p:spPr>
          <a:xfrm>
            <a:off x="3374387" y="4652134"/>
            <a:ext cx="112723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GB" sz="900" err="1" smtClean="0">
                <a:solidFill>
                  <a:srgbClr val="00B050"/>
                </a:solidFill>
                <a:latin typeface="Arial"/>
                <a:cs typeface="Arial"/>
              </a:rPr>
              <a:t>madeObservation</a:t>
            </a:r>
            <a:r>
              <a:rPr lang="en-GB" sz="900" dirty="0" smtClean="0">
                <a:solidFill>
                  <a:srgbClr val="00B050"/>
                </a:solidFill>
                <a:latin typeface="Arial"/>
                <a:cs typeface="Arial"/>
              </a:rPr>
              <a:t> </a:t>
            </a:r>
          </a:p>
        </p:txBody>
      </p:sp>
      <p:sp>
        <p:nvSpPr>
          <p:cNvPr id="267" name="Rectángulo 266"/>
          <p:cNvSpPr/>
          <p:nvPr/>
        </p:nvSpPr>
        <p:spPr>
          <a:xfrm>
            <a:off x="4253671" y="3625314"/>
            <a:ext cx="90281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GB" sz="900" dirty="0" err="1" smtClean="0">
                <a:solidFill>
                  <a:srgbClr val="00B050"/>
                </a:solidFill>
                <a:latin typeface="Arial"/>
                <a:cs typeface="Arial"/>
              </a:rPr>
              <a:t>isObservedBy</a:t>
            </a:r>
            <a:endParaRPr lang="en-GB" sz="900" dirty="0">
              <a:solidFill>
                <a:srgbClr val="0070C0"/>
              </a:solidFill>
            </a:endParaRPr>
          </a:p>
        </p:txBody>
      </p:sp>
      <p:sp>
        <p:nvSpPr>
          <p:cNvPr id="38" name="Rectángulo redondeado 37"/>
          <p:cNvSpPr/>
          <p:nvPr/>
        </p:nvSpPr>
        <p:spPr>
          <a:xfrm>
            <a:off x="5569805" y="5919805"/>
            <a:ext cx="568103" cy="272415"/>
          </a:xfrm>
          <a:prstGeom prst="roundRect">
            <a:avLst/>
          </a:prstGeom>
          <a:noFill/>
          <a:ln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GB" sz="1000" dirty="0" smtClean="0">
                <a:solidFill>
                  <a:srgbClr val="00B050"/>
                </a:solidFill>
                <a:latin typeface="Arial"/>
                <a:cs typeface="Arial"/>
              </a:rPr>
              <a:t>Result</a:t>
            </a:r>
            <a:endParaRPr lang="en-GB" sz="1000" dirty="0">
              <a:solidFill>
                <a:srgbClr val="00B050"/>
              </a:solidFill>
              <a:latin typeface="Arial"/>
              <a:cs typeface="Arial"/>
            </a:endParaRPr>
          </a:p>
        </p:txBody>
      </p:sp>
      <p:cxnSp>
        <p:nvCxnSpPr>
          <p:cNvPr id="39" name="Conector curvado 38"/>
          <p:cNvCxnSpPr/>
          <p:nvPr/>
        </p:nvCxnSpPr>
        <p:spPr>
          <a:xfrm rot="16200000" flipH="1">
            <a:off x="4049557" y="4535765"/>
            <a:ext cx="860210" cy="2180285"/>
          </a:xfrm>
          <a:prstGeom prst="curvedConnector2">
            <a:avLst/>
          </a:prstGeom>
          <a:ln w="9525" cap="flat" cmpd="sng" algn="ctr">
            <a:solidFill>
              <a:srgbClr val="00B050"/>
            </a:solidFill>
            <a:prstDash val="dash"/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ángulo 39"/>
          <p:cNvSpPr/>
          <p:nvPr/>
        </p:nvSpPr>
        <p:spPr>
          <a:xfrm>
            <a:off x="4872177" y="5776098"/>
            <a:ext cx="69762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900" dirty="0" err="1" smtClean="0">
                <a:solidFill>
                  <a:srgbClr val="00B050"/>
                </a:solidFill>
                <a:latin typeface="Arial"/>
                <a:cs typeface="Arial"/>
              </a:rPr>
              <a:t>hasResult</a:t>
            </a:r>
            <a:endParaRPr lang="en-GB" sz="900" dirty="0">
              <a:solidFill>
                <a:srgbClr val="0070C0"/>
              </a:solidFill>
            </a:endParaRPr>
          </a:p>
        </p:txBody>
      </p:sp>
      <p:cxnSp>
        <p:nvCxnSpPr>
          <p:cNvPr id="41" name="Conector curvado 74"/>
          <p:cNvCxnSpPr/>
          <p:nvPr/>
        </p:nvCxnSpPr>
        <p:spPr>
          <a:xfrm flipH="1">
            <a:off x="3388214" y="5195803"/>
            <a:ext cx="1306" cy="720460"/>
          </a:xfrm>
          <a:prstGeom prst="straightConnector1">
            <a:avLst/>
          </a:prstGeom>
          <a:ln w="9525" cap="flat" cmpd="sng" algn="ctr">
            <a:solidFill>
              <a:srgbClr val="00B050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ángulo 41"/>
          <p:cNvSpPr/>
          <p:nvPr/>
        </p:nvSpPr>
        <p:spPr>
          <a:xfrm>
            <a:off x="2360674" y="5685432"/>
            <a:ext cx="105028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GB" sz="900" dirty="0" err="1" smtClean="0">
                <a:solidFill>
                  <a:srgbClr val="00B050"/>
                </a:solidFill>
                <a:latin typeface="Arial"/>
                <a:cs typeface="Arial"/>
              </a:rPr>
              <a:t>hasSimpleResult</a:t>
            </a:r>
            <a:endParaRPr lang="en-GB" sz="900" dirty="0">
              <a:solidFill>
                <a:srgbClr val="00B050"/>
              </a:solidFill>
            </a:endParaRPr>
          </a:p>
        </p:txBody>
      </p:sp>
      <p:sp>
        <p:nvSpPr>
          <p:cNvPr id="43" name="Rectángulo redondeado 42"/>
          <p:cNvSpPr/>
          <p:nvPr/>
        </p:nvSpPr>
        <p:spPr>
          <a:xfrm>
            <a:off x="2986393" y="5916263"/>
            <a:ext cx="803642" cy="272415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l"/>
            <a:r>
              <a:rPr lang="en-GB" sz="1000" dirty="0" err="1" smtClean="0">
                <a:solidFill>
                  <a:schemeClr val="tx1"/>
                </a:solidFill>
                <a:latin typeface="Arial"/>
                <a:cs typeface="Arial"/>
              </a:rPr>
              <a:t>rdfs:Literal</a:t>
            </a:r>
            <a:endParaRPr lang="en-GB" sz="10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5" name="Rectángulo 44"/>
          <p:cNvSpPr/>
          <p:nvPr/>
        </p:nvSpPr>
        <p:spPr>
          <a:xfrm>
            <a:off x="3421259" y="5243688"/>
            <a:ext cx="1172112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GB" sz="900" dirty="0" err="1" smtClean="0">
                <a:solidFill>
                  <a:srgbClr val="00B050"/>
                </a:solidFill>
                <a:latin typeface="Arial"/>
                <a:cs typeface="Arial"/>
              </a:rPr>
              <a:t>isResultOf</a:t>
            </a:r>
            <a:endParaRPr lang="en-GB" sz="9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9525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/>
          <p:cNvSpPr/>
          <p:nvPr/>
        </p:nvSpPr>
        <p:spPr>
          <a:xfrm>
            <a:off x="954411" y="3098144"/>
            <a:ext cx="101181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GB" sz="900" dirty="0" err="1" smtClean="0">
                <a:solidFill>
                  <a:srgbClr val="00B050"/>
                </a:solidFill>
                <a:latin typeface="Arial"/>
                <a:cs typeface="Arial"/>
              </a:rPr>
              <a:t>isHostedBy</a:t>
            </a:r>
            <a:r>
              <a:rPr lang="en-GB" sz="900" dirty="0" smtClean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lang="en-GB" sz="900" dirty="0" smtClean="0">
                <a:solidFill>
                  <a:srgbClr val="0070C0"/>
                </a:solidFill>
                <a:latin typeface="Arial"/>
                <a:cs typeface="Arial"/>
              </a:rPr>
              <a:t>only</a:t>
            </a:r>
            <a:endParaRPr lang="en-GB" sz="900" dirty="0">
              <a:solidFill>
                <a:srgbClr val="0070C0"/>
              </a:solidFill>
            </a:endParaRPr>
          </a:p>
        </p:txBody>
      </p:sp>
      <p:sp>
        <p:nvSpPr>
          <p:cNvPr id="44" name="Rectángulo redondeado 43"/>
          <p:cNvSpPr/>
          <p:nvPr/>
        </p:nvSpPr>
        <p:spPr>
          <a:xfrm>
            <a:off x="219811" y="2987621"/>
            <a:ext cx="687737" cy="272415"/>
          </a:xfrm>
          <a:prstGeom prst="roundRect">
            <a:avLst/>
          </a:prstGeom>
          <a:noFill/>
          <a:ln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l"/>
            <a:r>
              <a:rPr lang="en-GB" sz="1000" smtClean="0">
                <a:solidFill>
                  <a:srgbClr val="00B050"/>
                </a:solidFill>
                <a:latin typeface="Arial"/>
                <a:cs typeface="Arial"/>
              </a:rPr>
              <a:t>Platform</a:t>
            </a:r>
            <a:endParaRPr lang="en-GB" sz="1000">
              <a:solidFill>
                <a:srgbClr val="00B050"/>
              </a:solidFill>
              <a:latin typeface="Arial"/>
              <a:cs typeface="Arial"/>
            </a:endParaRPr>
          </a:p>
        </p:txBody>
      </p:sp>
      <p:sp>
        <p:nvSpPr>
          <p:cNvPr id="68" name="Rectángulo redondeado 67"/>
          <p:cNvSpPr/>
          <p:nvPr/>
        </p:nvSpPr>
        <p:spPr>
          <a:xfrm>
            <a:off x="3590687" y="3755881"/>
            <a:ext cx="684654" cy="272415"/>
          </a:xfrm>
          <a:prstGeom prst="roundRect">
            <a:avLst/>
          </a:prstGeom>
          <a:noFill/>
          <a:ln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l"/>
            <a:r>
              <a:rPr lang="en-GB" sz="1000" smtClean="0">
                <a:solidFill>
                  <a:srgbClr val="00B050"/>
                </a:solidFill>
                <a:latin typeface="Arial"/>
                <a:cs typeface="Arial"/>
              </a:rPr>
              <a:t>Actuator</a:t>
            </a:r>
            <a:endParaRPr lang="en-GB" sz="1000">
              <a:solidFill>
                <a:srgbClr val="00B050"/>
              </a:solidFill>
              <a:latin typeface="Arial"/>
              <a:cs typeface="Arial"/>
            </a:endParaRPr>
          </a:p>
        </p:txBody>
      </p:sp>
      <p:sp>
        <p:nvSpPr>
          <p:cNvPr id="77" name="Rectángulo redondeado 76"/>
          <p:cNvSpPr/>
          <p:nvPr/>
        </p:nvSpPr>
        <p:spPr>
          <a:xfrm>
            <a:off x="1401476" y="3758783"/>
            <a:ext cx="795395" cy="272415"/>
          </a:xfrm>
          <a:prstGeom prst="roundRect">
            <a:avLst/>
          </a:prstGeom>
          <a:noFill/>
          <a:ln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l"/>
            <a:r>
              <a:rPr lang="en-GB" sz="1000" dirty="0" smtClean="0">
                <a:solidFill>
                  <a:srgbClr val="00B050"/>
                </a:solidFill>
                <a:latin typeface="Arial"/>
                <a:cs typeface="Arial"/>
              </a:rPr>
              <a:t>Procedure</a:t>
            </a:r>
            <a:endParaRPr lang="en-GB" sz="1000" dirty="0">
              <a:solidFill>
                <a:srgbClr val="00B050"/>
              </a:solidFill>
              <a:latin typeface="Arial"/>
              <a:cs typeface="Arial"/>
            </a:endParaRPr>
          </a:p>
        </p:txBody>
      </p:sp>
      <p:sp>
        <p:nvSpPr>
          <p:cNvPr id="79" name="Rectángulo 78"/>
          <p:cNvSpPr/>
          <p:nvPr/>
        </p:nvSpPr>
        <p:spPr>
          <a:xfrm>
            <a:off x="1794184" y="3514250"/>
            <a:ext cx="101822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GB" sz="900" dirty="0" smtClean="0">
                <a:solidFill>
                  <a:srgbClr val="0070C0"/>
                </a:solidFill>
                <a:latin typeface="Arial"/>
                <a:cs typeface="Arial"/>
              </a:rPr>
              <a:t>implements only</a:t>
            </a:r>
          </a:p>
        </p:txBody>
      </p:sp>
      <p:cxnSp>
        <p:nvCxnSpPr>
          <p:cNvPr id="83" name="Conector curvado 82"/>
          <p:cNvCxnSpPr>
            <a:stCxn id="178" idx="3"/>
            <a:endCxn id="155" idx="1"/>
          </p:cNvCxnSpPr>
          <p:nvPr/>
        </p:nvCxnSpPr>
        <p:spPr>
          <a:xfrm flipV="1">
            <a:off x="3757526" y="3889848"/>
            <a:ext cx="3071265" cy="1169748"/>
          </a:xfrm>
          <a:prstGeom prst="curvedConnector3">
            <a:avLst>
              <a:gd name="adj1" fmla="val 50000"/>
            </a:avLst>
          </a:prstGeom>
          <a:ln w="9525" cap="flat" cmpd="sng" algn="ctr">
            <a:solidFill>
              <a:srgbClr val="0070C0"/>
            </a:solidFill>
            <a:prstDash val="dash"/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ector curvado 117"/>
          <p:cNvCxnSpPr>
            <a:stCxn id="77" idx="1"/>
            <a:endCxn id="123" idx="3"/>
          </p:cNvCxnSpPr>
          <p:nvPr/>
        </p:nvCxnSpPr>
        <p:spPr>
          <a:xfrm rot="10800000">
            <a:off x="704566" y="3686139"/>
            <a:ext cx="696911" cy="208853"/>
          </a:xfrm>
          <a:prstGeom prst="curvedConnector3">
            <a:avLst>
              <a:gd name="adj1" fmla="val 50000"/>
            </a:avLst>
          </a:prstGeom>
          <a:ln w="9525" cap="flat" cmpd="sng" algn="ctr">
            <a:solidFill>
              <a:srgbClr val="0070C0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ectángulo 118"/>
          <p:cNvSpPr/>
          <p:nvPr/>
        </p:nvSpPr>
        <p:spPr>
          <a:xfrm>
            <a:off x="703612" y="3470290"/>
            <a:ext cx="87716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GB" sz="900" dirty="0" err="1" smtClean="0">
                <a:solidFill>
                  <a:srgbClr val="0070C0"/>
                </a:solidFill>
                <a:latin typeface="Arial"/>
                <a:cs typeface="Arial"/>
              </a:rPr>
              <a:t>hasInput</a:t>
            </a:r>
            <a:r>
              <a:rPr lang="en-GB" sz="900" dirty="0" smtClean="0">
                <a:solidFill>
                  <a:srgbClr val="0070C0"/>
                </a:solidFill>
                <a:latin typeface="Arial"/>
                <a:cs typeface="Arial"/>
              </a:rPr>
              <a:t> only</a:t>
            </a:r>
            <a:endParaRPr lang="en-GB" sz="900" dirty="0">
              <a:solidFill>
                <a:srgbClr val="0070C0"/>
              </a:solidFill>
            </a:endParaRPr>
          </a:p>
        </p:txBody>
      </p:sp>
      <p:cxnSp>
        <p:nvCxnSpPr>
          <p:cNvPr id="120" name="Conector curvado 119"/>
          <p:cNvCxnSpPr>
            <a:stCxn id="77" idx="1"/>
            <a:endCxn id="125" idx="3"/>
          </p:cNvCxnSpPr>
          <p:nvPr/>
        </p:nvCxnSpPr>
        <p:spPr>
          <a:xfrm rot="10800000" flipV="1">
            <a:off x="704566" y="3894990"/>
            <a:ext cx="696911" cy="236613"/>
          </a:xfrm>
          <a:prstGeom prst="curvedConnector3">
            <a:avLst>
              <a:gd name="adj1" fmla="val 50000"/>
            </a:avLst>
          </a:prstGeom>
          <a:ln w="9525" cap="flat" cmpd="sng" algn="ctr">
            <a:solidFill>
              <a:srgbClr val="0070C0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ectángulo 120"/>
          <p:cNvSpPr/>
          <p:nvPr/>
        </p:nvSpPr>
        <p:spPr>
          <a:xfrm>
            <a:off x="704662" y="4087201"/>
            <a:ext cx="96051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GB" sz="900" dirty="0" err="1" smtClean="0">
                <a:solidFill>
                  <a:srgbClr val="0070C0"/>
                </a:solidFill>
                <a:latin typeface="Arial"/>
                <a:cs typeface="Arial"/>
              </a:rPr>
              <a:t>hasOutput</a:t>
            </a:r>
            <a:r>
              <a:rPr lang="en-GB" sz="900" dirty="0" smtClean="0">
                <a:solidFill>
                  <a:srgbClr val="0070C0"/>
                </a:solidFill>
                <a:latin typeface="Arial"/>
                <a:cs typeface="Arial"/>
              </a:rPr>
              <a:t> only</a:t>
            </a:r>
            <a:endParaRPr lang="en-GB" sz="900" dirty="0">
              <a:solidFill>
                <a:srgbClr val="0070C0"/>
              </a:solidFill>
            </a:endParaRPr>
          </a:p>
        </p:txBody>
      </p:sp>
      <p:sp>
        <p:nvSpPr>
          <p:cNvPr id="123" name="Rectángulo redondeado 122"/>
          <p:cNvSpPr/>
          <p:nvPr/>
        </p:nvSpPr>
        <p:spPr>
          <a:xfrm>
            <a:off x="211955" y="3549930"/>
            <a:ext cx="492610" cy="272415"/>
          </a:xfrm>
          <a:prstGeom prst="roundRect">
            <a:avLst/>
          </a:prstGeom>
          <a:noFill/>
          <a:ln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l"/>
            <a:r>
              <a:rPr lang="en-GB" sz="1000" dirty="0" smtClean="0">
                <a:solidFill>
                  <a:srgbClr val="0070C0"/>
                </a:solidFill>
                <a:latin typeface="Arial"/>
                <a:cs typeface="Arial"/>
              </a:rPr>
              <a:t>Input</a:t>
            </a:r>
            <a:endParaRPr lang="en-GB" sz="1000" dirty="0">
              <a:solidFill>
                <a:srgbClr val="0070C0"/>
              </a:solidFill>
              <a:latin typeface="Arial"/>
              <a:cs typeface="Arial"/>
            </a:endParaRPr>
          </a:p>
        </p:txBody>
      </p:sp>
      <p:sp>
        <p:nvSpPr>
          <p:cNvPr id="125" name="Rectángulo redondeado 124"/>
          <p:cNvSpPr/>
          <p:nvPr/>
        </p:nvSpPr>
        <p:spPr>
          <a:xfrm>
            <a:off x="112892" y="3995396"/>
            <a:ext cx="591673" cy="272415"/>
          </a:xfrm>
          <a:prstGeom prst="roundRect">
            <a:avLst/>
          </a:prstGeom>
          <a:noFill/>
          <a:ln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l"/>
            <a:r>
              <a:rPr lang="en-GB" sz="1000" dirty="0" smtClean="0">
                <a:solidFill>
                  <a:srgbClr val="0070C0"/>
                </a:solidFill>
                <a:latin typeface="Arial"/>
                <a:cs typeface="Arial"/>
              </a:rPr>
              <a:t>Output</a:t>
            </a:r>
            <a:endParaRPr lang="en-GB" sz="1000" dirty="0">
              <a:solidFill>
                <a:srgbClr val="0070C0"/>
              </a:solidFill>
              <a:latin typeface="Arial"/>
              <a:cs typeface="Arial"/>
            </a:endParaRPr>
          </a:p>
        </p:txBody>
      </p:sp>
      <p:sp>
        <p:nvSpPr>
          <p:cNvPr id="178" name="Rectángulo redondeado 177"/>
          <p:cNvSpPr/>
          <p:nvPr/>
        </p:nvSpPr>
        <p:spPr>
          <a:xfrm>
            <a:off x="3021513" y="4923388"/>
            <a:ext cx="736013" cy="272415"/>
          </a:xfrm>
          <a:prstGeom prst="roundRect">
            <a:avLst/>
          </a:prstGeom>
          <a:noFill/>
          <a:ln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l"/>
            <a:r>
              <a:rPr lang="en-GB" sz="1000" smtClean="0">
                <a:solidFill>
                  <a:srgbClr val="00B050"/>
                </a:solidFill>
                <a:latin typeface="Arial"/>
                <a:cs typeface="Arial"/>
              </a:rPr>
              <a:t>Actuation</a:t>
            </a:r>
            <a:endParaRPr lang="en-GB" sz="1000">
              <a:solidFill>
                <a:srgbClr val="00B050"/>
              </a:solidFill>
              <a:latin typeface="Arial"/>
              <a:cs typeface="Arial"/>
            </a:endParaRPr>
          </a:p>
        </p:txBody>
      </p:sp>
      <p:cxnSp>
        <p:nvCxnSpPr>
          <p:cNvPr id="181" name="Conector curvado 180"/>
          <p:cNvCxnSpPr>
            <a:stCxn id="178" idx="0"/>
            <a:endCxn id="68" idx="2"/>
          </p:cNvCxnSpPr>
          <p:nvPr/>
        </p:nvCxnSpPr>
        <p:spPr>
          <a:xfrm rot="5400000" flipH="1" flipV="1">
            <a:off x="3213721" y="4204095"/>
            <a:ext cx="895092" cy="543494"/>
          </a:xfrm>
          <a:prstGeom prst="curvedConnector3">
            <a:avLst>
              <a:gd name="adj1" fmla="val 50000"/>
            </a:avLst>
          </a:prstGeom>
          <a:ln w="9525" cap="flat" cmpd="sng" algn="ctr">
            <a:solidFill>
              <a:srgbClr val="0070C0"/>
            </a:solidFill>
            <a:prstDash val="dash"/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Conector curvado 182"/>
          <p:cNvCxnSpPr>
            <a:stCxn id="178" idx="3"/>
            <a:endCxn id="201" idx="1"/>
          </p:cNvCxnSpPr>
          <p:nvPr/>
        </p:nvCxnSpPr>
        <p:spPr>
          <a:xfrm flipV="1">
            <a:off x="3757526" y="5059595"/>
            <a:ext cx="2949670" cy="1"/>
          </a:xfrm>
          <a:prstGeom prst="curvedConnector3">
            <a:avLst>
              <a:gd name="adj1" fmla="val 50000"/>
            </a:avLst>
          </a:prstGeom>
          <a:ln w="9525" cap="flat" cmpd="sng" algn="ctr">
            <a:solidFill>
              <a:srgbClr val="0070C0"/>
            </a:solidFill>
            <a:prstDash val="dash"/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Rectángulo 183"/>
          <p:cNvSpPr/>
          <p:nvPr/>
        </p:nvSpPr>
        <p:spPr>
          <a:xfrm>
            <a:off x="5203835" y="5028465"/>
            <a:ext cx="151836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GB" sz="900" dirty="0" err="1" smtClean="0">
                <a:solidFill>
                  <a:srgbClr val="00B050"/>
                </a:solidFill>
                <a:latin typeface="Arial"/>
                <a:cs typeface="Arial"/>
              </a:rPr>
              <a:t>hasFeatureOfInterest</a:t>
            </a:r>
            <a:r>
              <a:rPr lang="en-GB" sz="900" dirty="0" smtClean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lang="en-GB" sz="900" dirty="0" smtClean="0">
                <a:solidFill>
                  <a:srgbClr val="0070C0"/>
                </a:solidFill>
                <a:latin typeface="Arial"/>
                <a:cs typeface="Arial"/>
              </a:rPr>
              <a:t>only</a:t>
            </a:r>
            <a:endParaRPr lang="en-GB" sz="900" dirty="0">
              <a:solidFill>
                <a:srgbClr val="0070C0"/>
              </a:solidFill>
            </a:endParaRPr>
          </a:p>
        </p:txBody>
      </p:sp>
      <p:cxnSp>
        <p:nvCxnSpPr>
          <p:cNvPr id="196" name="Conector curvado 195"/>
          <p:cNvCxnSpPr>
            <a:stCxn id="178" idx="0"/>
            <a:endCxn id="77" idx="2"/>
          </p:cNvCxnSpPr>
          <p:nvPr/>
        </p:nvCxnSpPr>
        <p:spPr>
          <a:xfrm rot="16200000" flipV="1">
            <a:off x="2148252" y="3682120"/>
            <a:ext cx="892190" cy="1590346"/>
          </a:xfrm>
          <a:prstGeom prst="curvedConnector3">
            <a:avLst>
              <a:gd name="adj1" fmla="val 50000"/>
            </a:avLst>
          </a:prstGeom>
          <a:ln w="9525" cap="flat" cmpd="sng" algn="ctr">
            <a:solidFill>
              <a:srgbClr val="0070C0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Rectángulo 196"/>
          <p:cNvSpPr/>
          <p:nvPr/>
        </p:nvSpPr>
        <p:spPr>
          <a:xfrm>
            <a:off x="1900906" y="3970244"/>
            <a:ext cx="9989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GB" sz="900" dirty="0" err="1" smtClean="0">
                <a:solidFill>
                  <a:srgbClr val="00B050"/>
                </a:solidFill>
                <a:latin typeface="Arial"/>
                <a:cs typeface="Arial"/>
              </a:rPr>
              <a:t>usedProcedure</a:t>
            </a:r>
            <a:r>
              <a:rPr lang="en-GB" sz="900" dirty="0" smtClean="0">
                <a:solidFill>
                  <a:srgbClr val="00B050"/>
                </a:solidFill>
                <a:latin typeface="Arial"/>
                <a:cs typeface="Arial"/>
              </a:rPr>
              <a:t> </a:t>
            </a:r>
          </a:p>
          <a:p>
            <a:pPr algn="l"/>
            <a:r>
              <a:rPr lang="en-GB" sz="900" dirty="0" smtClean="0">
                <a:solidFill>
                  <a:srgbClr val="0070C0"/>
                </a:solidFill>
                <a:latin typeface="Arial"/>
                <a:cs typeface="Arial"/>
              </a:rPr>
              <a:t>only</a:t>
            </a:r>
            <a:endParaRPr lang="en-GB" sz="900" dirty="0">
              <a:solidFill>
                <a:srgbClr val="0070C0"/>
              </a:solidFill>
            </a:endParaRPr>
          </a:p>
        </p:txBody>
      </p:sp>
      <p:sp>
        <p:nvSpPr>
          <p:cNvPr id="201" name="Rectángulo redondeado 200"/>
          <p:cNvSpPr/>
          <p:nvPr/>
        </p:nvSpPr>
        <p:spPr>
          <a:xfrm>
            <a:off x="6707196" y="4923387"/>
            <a:ext cx="1220931" cy="272415"/>
          </a:xfrm>
          <a:prstGeom prst="roundRect">
            <a:avLst/>
          </a:prstGeom>
          <a:noFill/>
          <a:ln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l"/>
            <a:r>
              <a:rPr lang="en-GB" sz="1000" smtClean="0">
                <a:solidFill>
                  <a:srgbClr val="00B050"/>
                </a:solidFill>
                <a:latin typeface="Arial"/>
                <a:cs typeface="Arial"/>
              </a:rPr>
              <a:t>FeatureOfInterest</a:t>
            </a:r>
            <a:endParaRPr lang="en-GB" sz="1000">
              <a:solidFill>
                <a:srgbClr val="00B050"/>
              </a:solidFill>
              <a:latin typeface="Arial"/>
              <a:cs typeface="Arial"/>
            </a:endParaRPr>
          </a:p>
        </p:txBody>
      </p:sp>
      <p:sp>
        <p:nvSpPr>
          <p:cNvPr id="97" name="Título 9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SOSA/SSN: Actuations</a:t>
            </a:r>
            <a:endParaRPr lang="en-GB" dirty="0"/>
          </a:p>
        </p:txBody>
      </p:sp>
      <p:sp>
        <p:nvSpPr>
          <p:cNvPr id="155" name="Rectángulo redondeado 154"/>
          <p:cNvSpPr/>
          <p:nvPr/>
        </p:nvSpPr>
        <p:spPr>
          <a:xfrm>
            <a:off x="6828791" y="3753640"/>
            <a:ext cx="1292828" cy="272415"/>
          </a:xfrm>
          <a:prstGeom prst="roundRect">
            <a:avLst/>
          </a:prstGeom>
          <a:noFill/>
          <a:ln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l"/>
            <a:r>
              <a:rPr lang="en-GB" sz="1000" dirty="0" err="1" smtClean="0">
                <a:solidFill>
                  <a:srgbClr val="00B050"/>
                </a:solidFill>
                <a:latin typeface="Arial"/>
                <a:cs typeface="Arial"/>
              </a:rPr>
              <a:t>ActuatableProperty</a:t>
            </a:r>
            <a:endParaRPr lang="en-GB" sz="1000" dirty="0">
              <a:solidFill>
                <a:srgbClr val="00B050"/>
              </a:solidFill>
              <a:latin typeface="Arial"/>
              <a:cs typeface="Arial"/>
            </a:endParaRPr>
          </a:p>
        </p:txBody>
      </p:sp>
      <p:sp>
        <p:nvSpPr>
          <p:cNvPr id="218" name="Rectángulo redondeado 217"/>
          <p:cNvSpPr/>
          <p:nvPr/>
        </p:nvSpPr>
        <p:spPr>
          <a:xfrm>
            <a:off x="479604" y="4923138"/>
            <a:ext cx="969294" cy="272415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l"/>
            <a:r>
              <a:rPr lang="en-GB" sz="1000" dirty="0" err="1" smtClean="0">
                <a:solidFill>
                  <a:schemeClr val="tx1"/>
                </a:solidFill>
                <a:latin typeface="Arial"/>
                <a:cs typeface="Arial"/>
              </a:rPr>
              <a:t>xsd:dateTime</a:t>
            </a:r>
            <a:endParaRPr lang="en-GB" sz="10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cxnSp>
        <p:nvCxnSpPr>
          <p:cNvPr id="219" name="Conector curvado 218"/>
          <p:cNvCxnSpPr>
            <a:stCxn id="178" idx="1"/>
            <a:endCxn id="218" idx="3"/>
          </p:cNvCxnSpPr>
          <p:nvPr/>
        </p:nvCxnSpPr>
        <p:spPr>
          <a:xfrm rot="10800000">
            <a:off x="1448899" y="5059346"/>
            <a:ext cx="1572615" cy="250"/>
          </a:xfrm>
          <a:prstGeom prst="curvedConnector3">
            <a:avLst>
              <a:gd name="adj1" fmla="val 50000"/>
            </a:avLst>
          </a:prstGeom>
          <a:ln w="9525" cap="flat" cmpd="sng" algn="ctr">
            <a:solidFill>
              <a:srgbClr val="00B050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Rectángulo 219"/>
          <p:cNvSpPr/>
          <p:nvPr/>
        </p:nvSpPr>
        <p:spPr>
          <a:xfrm>
            <a:off x="1413248" y="5040419"/>
            <a:ext cx="72327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GB" sz="900" dirty="0" err="1" smtClean="0">
                <a:solidFill>
                  <a:srgbClr val="00B050"/>
                </a:solidFill>
                <a:latin typeface="Arial"/>
                <a:cs typeface="Arial"/>
              </a:rPr>
              <a:t>resultTime</a:t>
            </a:r>
            <a:endParaRPr lang="en-GB" sz="900" dirty="0">
              <a:solidFill>
                <a:srgbClr val="00B050"/>
              </a:solidFill>
            </a:endParaRPr>
          </a:p>
        </p:txBody>
      </p:sp>
      <p:sp>
        <p:nvSpPr>
          <p:cNvPr id="236" name="Rectángulo 235"/>
          <p:cNvSpPr/>
          <p:nvPr/>
        </p:nvSpPr>
        <p:spPr>
          <a:xfrm>
            <a:off x="3837847" y="5040221"/>
            <a:ext cx="129394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GB" sz="900" dirty="0" err="1" smtClean="0">
                <a:solidFill>
                  <a:srgbClr val="00B050"/>
                </a:solidFill>
                <a:latin typeface="Arial"/>
                <a:cs typeface="Arial"/>
              </a:rPr>
              <a:t>isFeatureOfInterestOf</a:t>
            </a:r>
            <a:endParaRPr lang="en-GB" sz="900" dirty="0">
              <a:solidFill>
                <a:srgbClr val="00B050"/>
              </a:solidFill>
            </a:endParaRPr>
          </a:p>
        </p:txBody>
      </p:sp>
      <p:sp>
        <p:nvSpPr>
          <p:cNvPr id="243" name="Rectángulo 242"/>
          <p:cNvSpPr/>
          <p:nvPr/>
        </p:nvSpPr>
        <p:spPr>
          <a:xfrm>
            <a:off x="3410963" y="4533262"/>
            <a:ext cx="10182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GB" sz="900" dirty="0" err="1" smtClean="0">
                <a:solidFill>
                  <a:srgbClr val="00B050"/>
                </a:solidFill>
                <a:latin typeface="Arial"/>
                <a:cs typeface="Arial"/>
              </a:rPr>
              <a:t>madeActuation</a:t>
            </a:r>
            <a:r>
              <a:rPr lang="en-GB" sz="900" dirty="0" smtClean="0">
                <a:solidFill>
                  <a:srgbClr val="00B050"/>
                </a:solidFill>
                <a:latin typeface="Arial"/>
                <a:cs typeface="Arial"/>
              </a:rPr>
              <a:t> </a:t>
            </a:r>
          </a:p>
          <a:p>
            <a:pPr algn="l"/>
            <a:r>
              <a:rPr lang="en-GB" sz="900" dirty="0" smtClean="0">
                <a:solidFill>
                  <a:srgbClr val="0070C0"/>
                </a:solidFill>
                <a:latin typeface="Arial"/>
                <a:cs typeface="Arial"/>
              </a:rPr>
              <a:t>only</a:t>
            </a:r>
            <a:endParaRPr lang="en-GB" sz="900" dirty="0">
              <a:solidFill>
                <a:srgbClr val="0070C0"/>
              </a:solidFill>
            </a:endParaRPr>
          </a:p>
        </p:txBody>
      </p:sp>
      <p:cxnSp>
        <p:nvCxnSpPr>
          <p:cNvPr id="80" name="Conector curvado 79"/>
          <p:cNvCxnSpPr/>
          <p:nvPr/>
        </p:nvCxnSpPr>
        <p:spPr>
          <a:xfrm>
            <a:off x="907548" y="3123829"/>
            <a:ext cx="3025233" cy="632052"/>
          </a:xfrm>
          <a:prstGeom prst="curvedConnector2">
            <a:avLst/>
          </a:prstGeom>
          <a:ln w="9525" cap="flat" cmpd="sng" algn="ctr">
            <a:solidFill>
              <a:srgbClr val="0070C0"/>
            </a:solidFill>
            <a:prstDash val="dash"/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ector curvado 81"/>
          <p:cNvCxnSpPr>
            <a:stCxn id="201" idx="3"/>
            <a:endCxn id="85" idx="3"/>
          </p:cNvCxnSpPr>
          <p:nvPr/>
        </p:nvCxnSpPr>
        <p:spPr>
          <a:xfrm flipH="1" flipV="1">
            <a:off x="7822904" y="3117607"/>
            <a:ext cx="105223" cy="1941988"/>
          </a:xfrm>
          <a:prstGeom prst="curvedConnector3">
            <a:avLst>
              <a:gd name="adj1" fmla="val -217253"/>
            </a:avLst>
          </a:prstGeom>
          <a:ln w="9525" cap="flat" cmpd="sng" algn="ctr">
            <a:solidFill>
              <a:srgbClr val="0070C0"/>
            </a:solidFill>
            <a:prstDash val="dash"/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ector curvado 10"/>
          <p:cNvCxnSpPr>
            <a:stCxn id="155" idx="0"/>
            <a:endCxn id="85" idx="2"/>
          </p:cNvCxnSpPr>
          <p:nvPr/>
        </p:nvCxnSpPr>
        <p:spPr>
          <a:xfrm rot="16200000" flipV="1">
            <a:off x="7224648" y="3503083"/>
            <a:ext cx="499826" cy="1288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ángulo redondeado 84"/>
          <p:cNvSpPr/>
          <p:nvPr/>
        </p:nvSpPr>
        <p:spPr>
          <a:xfrm>
            <a:off x="7124930" y="2981399"/>
            <a:ext cx="697974" cy="272415"/>
          </a:xfrm>
          <a:prstGeom prst="roundRect">
            <a:avLst/>
          </a:prstGeom>
          <a:noFill/>
          <a:ln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GB" sz="1000" dirty="0" smtClean="0">
                <a:solidFill>
                  <a:srgbClr val="0070C0"/>
                </a:solidFill>
                <a:latin typeface="Arial"/>
                <a:cs typeface="Arial"/>
              </a:rPr>
              <a:t>Property</a:t>
            </a:r>
            <a:endParaRPr lang="en-GB" sz="1000" dirty="0">
              <a:solidFill>
                <a:srgbClr val="0070C0"/>
              </a:solidFill>
              <a:latin typeface="Arial"/>
              <a:cs typeface="Arial"/>
            </a:endParaRPr>
          </a:p>
        </p:txBody>
      </p:sp>
      <p:sp>
        <p:nvSpPr>
          <p:cNvPr id="89" name="Rectángulo 88"/>
          <p:cNvSpPr/>
          <p:nvPr/>
        </p:nvSpPr>
        <p:spPr>
          <a:xfrm>
            <a:off x="8135930" y="3098144"/>
            <a:ext cx="8386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GB" sz="900" dirty="0" err="1" smtClean="0">
                <a:solidFill>
                  <a:srgbClr val="0070C0"/>
                </a:solidFill>
                <a:latin typeface="Arial"/>
                <a:cs typeface="Arial"/>
              </a:rPr>
              <a:t>hasProperty</a:t>
            </a:r>
            <a:r>
              <a:rPr lang="en-GB" sz="900" dirty="0" smtClean="0">
                <a:solidFill>
                  <a:srgbClr val="0070C0"/>
                </a:solidFill>
                <a:latin typeface="Arial"/>
                <a:cs typeface="Arial"/>
              </a:rPr>
              <a:t> </a:t>
            </a:r>
          </a:p>
          <a:p>
            <a:pPr algn="l"/>
            <a:r>
              <a:rPr lang="en-GB" sz="900" dirty="0" smtClean="0">
                <a:solidFill>
                  <a:srgbClr val="0070C0"/>
                </a:solidFill>
                <a:latin typeface="Arial"/>
                <a:cs typeface="Arial"/>
              </a:rPr>
              <a:t>only</a:t>
            </a:r>
            <a:endParaRPr lang="en-GB" sz="900" dirty="0">
              <a:solidFill>
                <a:srgbClr val="0070C0"/>
              </a:solidFill>
            </a:endParaRPr>
          </a:p>
        </p:txBody>
      </p:sp>
      <p:sp>
        <p:nvSpPr>
          <p:cNvPr id="90" name="Rectángulo 89"/>
          <p:cNvSpPr/>
          <p:nvPr/>
        </p:nvSpPr>
        <p:spPr>
          <a:xfrm>
            <a:off x="8126313" y="4789405"/>
            <a:ext cx="8579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GB" sz="900" dirty="0" err="1" smtClean="0">
                <a:solidFill>
                  <a:srgbClr val="0070C0"/>
                </a:solidFill>
                <a:latin typeface="Arial"/>
                <a:cs typeface="Arial"/>
              </a:rPr>
              <a:t>isPropertyOf</a:t>
            </a:r>
            <a:r>
              <a:rPr lang="en-GB" sz="900" dirty="0" smtClean="0">
                <a:solidFill>
                  <a:srgbClr val="0070C0"/>
                </a:solidFill>
                <a:latin typeface="Arial"/>
                <a:cs typeface="Arial"/>
              </a:rPr>
              <a:t> </a:t>
            </a:r>
          </a:p>
          <a:p>
            <a:pPr algn="l"/>
            <a:r>
              <a:rPr lang="en-GB" sz="900" dirty="0" smtClean="0">
                <a:solidFill>
                  <a:srgbClr val="0070C0"/>
                </a:solidFill>
                <a:latin typeface="Arial"/>
                <a:cs typeface="Arial"/>
              </a:rPr>
              <a:t>only</a:t>
            </a:r>
            <a:endParaRPr lang="en-GB" sz="900" dirty="0">
              <a:solidFill>
                <a:srgbClr val="0070C0"/>
              </a:solidFill>
            </a:endParaRPr>
          </a:p>
        </p:txBody>
      </p:sp>
      <p:cxnSp>
        <p:nvCxnSpPr>
          <p:cNvPr id="91" name="Conector curvado 90"/>
          <p:cNvCxnSpPr>
            <a:stCxn id="68" idx="1"/>
            <a:endCxn id="77" idx="3"/>
          </p:cNvCxnSpPr>
          <p:nvPr/>
        </p:nvCxnSpPr>
        <p:spPr>
          <a:xfrm rot="10800000" flipV="1">
            <a:off x="2196871" y="3892089"/>
            <a:ext cx="1393816" cy="2902"/>
          </a:xfrm>
          <a:prstGeom prst="curvedConnector3">
            <a:avLst>
              <a:gd name="adj1" fmla="val 50000"/>
            </a:avLst>
          </a:prstGeom>
          <a:ln w="9525" cap="flat" cmpd="sng" algn="ctr">
            <a:solidFill>
              <a:srgbClr val="0070C0"/>
            </a:solidFill>
            <a:prstDash val="dash"/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ángulo 92"/>
          <p:cNvSpPr/>
          <p:nvPr/>
        </p:nvSpPr>
        <p:spPr>
          <a:xfrm>
            <a:off x="3792599" y="3457829"/>
            <a:ext cx="70403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GB" sz="900" dirty="0" smtClean="0">
                <a:solidFill>
                  <a:srgbClr val="00B050"/>
                </a:solidFill>
                <a:latin typeface="Arial"/>
                <a:cs typeface="Arial"/>
              </a:rPr>
              <a:t>hosts </a:t>
            </a:r>
            <a:r>
              <a:rPr lang="en-GB" sz="900" dirty="0" smtClean="0">
                <a:solidFill>
                  <a:srgbClr val="0070C0"/>
                </a:solidFill>
                <a:latin typeface="Arial"/>
                <a:cs typeface="Arial"/>
              </a:rPr>
              <a:t>only</a:t>
            </a:r>
            <a:endParaRPr lang="en-GB" sz="900" dirty="0">
              <a:solidFill>
                <a:srgbClr val="0070C0"/>
              </a:solidFill>
            </a:endParaRPr>
          </a:p>
        </p:txBody>
      </p:sp>
      <p:sp>
        <p:nvSpPr>
          <p:cNvPr id="94" name="Rectángulo 93"/>
          <p:cNvSpPr/>
          <p:nvPr/>
        </p:nvSpPr>
        <p:spPr>
          <a:xfrm>
            <a:off x="2865450" y="3520516"/>
            <a:ext cx="10118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GB" sz="900" dirty="0" err="1" smtClean="0">
                <a:solidFill>
                  <a:srgbClr val="0070C0"/>
                </a:solidFill>
                <a:latin typeface="Arial"/>
                <a:cs typeface="Arial"/>
              </a:rPr>
              <a:t>implementedBy</a:t>
            </a:r>
            <a:r>
              <a:rPr lang="en-GB" sz="900" dirty="0" smtClean="0">
                <a:solidFill>
                  <a:srgbClr val="0070C0"/>
                </a:solidFill>
                <a:latin typeface="Arial"/>
                <a:cs typeface="Arial"/>
              </a:rPr>
              <a:t> </a:t>
            </a:r>
          </a:p>
          <a:p>
            <a:pPr algn="l"/>
            <a:r>
              <a:rPr lang="en-GB" sz="900" dirty="0" smtClean="0">
                <a:solidFill>
                  <a:srgbClr val="0070C0"/>
                </a:solidFill>
                <a:latin typeface="Arial"/>
                <a:cs typeface="Arial"/>
              </a:rPr>
              <a:t>only</a:t>
            </a:r>
          </a:p>
        </p:txBody>
      </p:sp>
      <p:sp>
        <p:nvSpPr>
          <p:cNvPr id="49" name="Rectángulo 48"/>
          <p:cNvSpPr/>
          <p:nvPr/>
        </p:nvSpPr>
        <p:spPr>
          <a:xfrm>
            <a:off x="2939832" y="4023363"/>
            <a:ext cx="10374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GB" sz="900" smtClean="0">
                <a:solidFill>
                  <a:srgbClr val="00B050"/>
                </a:solidFill>
                <a:latin typeface="Arial"/>
                <a:cs typeface="Arial"/>
              </a:rPr>
              <a:t>madeByActuator</a:t>
            </a:r>
            <a:endParaRPr lang="en-GB" sz="900" dirty="0" smtClean="0">
              <a:solidFill>
                <a:srgbClr val="00B050"/>
              </a:solidFill>
              <a:latin typeface="Arial"/>
              <a:cs typeface="Arial"/>
            </a:endParaRPr>
          </a:p>
          <a:p>
            <a:pPr algn="l"/>
            <a:r>
              <a:rPr lang="en-GB" sz="900" dirty="0" smtClean="0">
                <a:solidFill>
                  <a:srgbClr val="0070C0"/>
                </a:solidFill>
                <a:latin typeface="Arial"/>
                <a:cs typeface="Arial"/>
              </a:rPr>
              <a:t>only</a:t>
            </a:r>
            <a:endParaRPr lang="en-GB" sz="900" dirty="0">
              <a:solidFill>
                <a:srgbClr val="0070C0"/>
              </a:solidFill>
            </a:endParaRPr>
          </a:p>
        </p:txBody>
      </p:sp>
      <p:sp>
        <p:nvSpPr>
          <p:cNvPr id="50" name="Rectángulo redondeado 49"/>
          <p:cNvSpPr/>
          <p:nvPr/>
        </p:nvSpPr>
        <p:spPr>
          <a:xfrm>
            <a:off x="5569805" y="5919805"/>
            <a:ext cx="568103" cy="272415"/>
          </a:xfrm>
          <a:prstGeom prst="roundRect">
            <a:avLst/>
          </a:prstGeom>
          <a:noFill/>
          <a:ln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GB" sz="1000" dirty="0" smtClean="0">
                <a:solidFill>
                  <a:srgbClr val="00B050"/>
                </a:solidFill>
                <a:latin typeface="Arial"/>
                <a:cs typeface="Arial"/>
              </a:rPr>
              <a:t>Result</a:t>
            </a:r>
            <a:endParaRPr lang="en-GB" sz="1000" dirty="0">
              <a:solidFill>
                <a:srgbClr val="00B050"/>
              </a:solidFill>
              <a:latin typeface="Arial"/>
              <a:cs typeface="Arial"/>
            </a:endParaRPr>
          </a:p>
        </p:txBody>
      </p:sp>
      <p:cxnSp>
        <p:nvCxnSpPr>
          <p:cNvPr id="51" name="Conector curvado 50"/>
          <p:cNvCxnSpPr/>
          <p:nvPr/>
        </p:nvCxnSpPr>
        <p:spPr>
          <a:xfrm rot="16200000" flipH="1">
            <a:off x="4049557" y="4535765"/>
            <a:ext cx="860210" cy="2180285"/>
          </a:xfrm>
          <a:prstGeom prst="curvedConnector2">
            <a:avLst/>
          </a:prstGeom>
          <a:ln w="9525" cap="flat" cmpd="sng" algn="ctr">
            <a:solidFill>
              <a:srgbClr val="0070C0"/>
            </a:solidFill>
            <a:prstDash val="dash"/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ángulo 51"/>
          <p:cNvSpPr/>
          <p:nvPr/>
        </p:nvSpPr>
        <p:spPr>
          <a:xfrm>
            <a:off x="4650242" y="5752607"/>
            <a:ext cx="94128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900" smtClean="0">
                <a:solidFill>
                  <a:srgbClr val="00B050"/>
                </a:solidFill>
                <a:latin typeface="Arial"/>
                <a:cs typeface="Arial"/>
              </a:rPr>
              <a:t>hasResult</a:t>
            </a:r>
            <a:r>
              <a:rPr lang="en-GB" sz="900" dirty="0" smtClean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lang="en-GB" sz="900" dirty="0" smtClean="0">
                <a:solidFill>
                  <a:srgbClr val="0070C0"/>
                </a:solidFill>
                <a:latin typeface="Arial"/>
                <a:cs typeface="Arial"/>
              </a:rPr>
              <a:t>only</a:t>
            </a:r>
            <a:endParaRPr lang="en-GB" sz="900" dirty="0">
              <a:solidFill>
                <a:srgbClr val="0070C0"/>
              </a:solidFill>
            </a:endParaRPr>
          </a:p>
        </p:txBody>
      </p:sp>
      <p:cxnSp>
        <p:nvCxnSpPr>
          <p:cNvPr id="53" name="Conector curvado 74"/>
          <p:cNvCxnSpPr/>
          <p:nvPr/>
        </p:nvCxnSpPr>
        <p:spPr>
          <a:xfrm flipH="1">
            <a:off x="3388214" y="5195803"/>
            <a:ext cx="1306" cy="720460"/>
          </a:xfrm>
          <a:prstGeom prst="straightConnector1">
            <a:avLst/>
          </a:prstGeom>
          <a:ln w="9525" cap="flat" cmpd="sng" algn="ctr">
            <a:solidFill>
              <a:srgbClr val="00B050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ángulo 53"/>
          <p:cNvSpPr/>
          <p:nvPr/>
        </p:nvSpPr>
        <p:spPr>
          <a:xfrm>
            <a:off x="2360674" y="5685432"/>
            <a:ext cx="105028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GB" sz="900" dirty="0" err="1" smtClean="0">
                <a:solidFill>
                  <a:srgbClr val="00B050"/>
                </a:solidFill>
                <a:latin typeface="Arial"/>
                <a:cs typeface="Arial"/>
              </a:rPr>
              <a:t>hasSimpleResult</a:t>
            </a:r>
            <a:endParaRPr lang="en-GB" sz="900" dirty="0">
              <a:solidFill>
                <a:srgbClr val="00B050"/>
              </a:solidFill>
            </a:endParaRPr>
          </a:p>
        </p:txBody>
      </p:sp>
      <p:sp>
        <p:nvSpPr>
          <p:cNvPr id="55" name="Rectángulo redondeado 54"/>
          <p:cNvSpPr/>
          <p:nvPr/>
        </p:nvSpPr>
        <p:spPr>
          <a:xfrm>
            <a:off x="2986393" y="5916263"/>
            <a:ext cx="803642" cy="272415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l"/>
            <a:r>
              <a:rPr lang="en-GB" sz="1000" dirty="0" err="1" smtClean="0">
                <a:solidFill>
                  <a:schemeClr val="tx1"/>
                </a:solidFill>
                <a:latin typeface="Arial"/>
                <a:cs typeface="Arial"/>
              </a:rPr>
              <a:t>rdfs:Literal</a:t>
            </a:r>
            <a:endParaRPr lang="en-GB" sz="10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6" name="Rectángulo 55"/>
          <p:cNvSpPr/>
          <p:nvPr/>
        </p:nvSpPr>
        <p:spPr>
          <a:xfrm>
            <a:off x="3421259" y="5243688"/>
            <a:ext cx="1172112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GB" sz="900" dirty="0" err="1" smtClean="0">
                <a:solidFill>
                  <a:srgbClr val="00B050"/>
                </a:solidFill>
                <a:latin typeface="Arial"/>
                <a:cs typeface="Arial"/>
              </a:rPr>
              <a:t>isResultOf</a:t>
            </a:r>
            <a:r>
              <a:rPr lang="en-GB" sz="900" dirty="0" smtClean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lang="en-GB" sz="900" dirty="0" smtClean="0">
                <a:solidFill>
                  <a:srgbClr val="0070C0"/>
                </a:solidFill>
                <a:latin typeface="Arial"/>
                <a:cs typeface="Arial"/>
              </a:rPr>
              <a:t>only</a:t>
            </a:r>
            <a:endParaRPr lang="en-GB" sz="900" dirty="0">
              <a:solidFill>
                <a:srgbClr val="0070C0"/>
              </a:solidFill>
            </a:endParaRPr>
          </a:p>
        </p:txBody>
      </p:sp>
      <p:sp>
        <p:nvSpPr>
          <p:cNvPr id="58" name="Rectángulo 57"/>
          <p:cNvSpPr/>
          <p:nvPr/>
        </p:nvSpPr>
        <p:spPr>
          <a:xfrm>
            <a:off x="4298549" y="4537635"/>
            <a:ext cx="8835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GB" sz="900" dirty="0" err="1" smtClean="0">
                <a:solidFill>
                  <a:srgbClr val="00B050"/>
                </a:solidFill>
                <a:latin typeface="Arial"/>
                <a:cs typeface="Arial"/>
              </a:rPr>
              <a:t>isActedOnBy</a:t>
            </a:r>
            <a:r>
              <a:rPr lang="en-GB" sz="900" dirty="0" smtClean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endParaRPr lang="en-GB" sz="900" dirty="0" smtClean="0">
              <a:solidFill>
                <a:srgbClr val="00B050"/>
              </a:solidFill>
              <a:latin typeface="Arial"/>
              <a:cs typeface="Arial"/>
            </a:endParaRPr>
          </a:p>
          <a:p>
            <a:pPr algn="l"/>
            <a:r>
              <a:rPr lang="en-GB" sz="900" dirty="0" smtClean="0">
                <a:solidFill>
                  <a:srgbClr val="0070C0"/>
                </a:solidFill>
                <a:latin typeface="Arial"/>
                <a:cs typeface="Arial"/>
              </a:rPr>
              <a:t>only</a:t>
            </a:r>
            <a:endParaRPr lang="en-GB" sz="900" dirty="0">
              <a:solidFill>
                <a:srgbClr val="0070C0"/>
              </a:solidFill>
            </a:endParaRPr>
          </a:p>
        </p:txBody>
      </p:sp>
      <p:sp>
        <p:nvSpPr>
          <p:cNvPr id="59" name="Rectángulo 58"/>
          <p:cNvSpPr/>
          <p:nvPr/>
        </p:nvSpPr>
        <p:spPr>
          <a:xfrm>
            <a:off x="5830852" y="3981168"/>
            <a:ext cx="122982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900" smtClean="0">
                <a:solidFill>
                  <a:srgbClr val="00B050"/>
                </a:solidFill>
                <a:latin typeface="Arial"/>
                <a:cs typeface="Arial"/>
              </a:rPr>
              <a:t>actsOnProperty</a:t>
            </a:r>
            <a:r>
              <a:rPr lang="en-GB" sz="900" dirty="0" smtClean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lang="en-GB" sz="900" dirty="0" smtClean="0">
                <a:solidFill>
                  <a:srgbClr val="0070C0"/>
                </a:solidFill>
                <a:latin typeface="Arial"/>
                <a:cs typeface="Arial"/>
              </a:rPr>
              <a:t>only</a:t>
            </a:r>
            <a:endParaRPr lang="en-GB" sz="900" dirty="0">
              <a:solidFill>
                <a:srgbClr val="0070C0"/>
              </a:solidFill>
            </a:endParaRPr>
          </a:p>
        </p:txBody>
      </p:sp>
      <p:cxnSp>
        <p:nvCxnSpPr>
          <p:cNvPr id="60" name="Conector curvado 100"/>
          <p:cNvCxnSpPr/>
          <p:nvPr/>
        </p:nvCxnSpPr>
        <p:spPr>
          <a:xfrm flipV="1">
            <a:off x="4275341" y="3889849"/>
            <a:ext cx="2526018" cy="2240"/>
          </a:xfrm>
          <a:prstGeom prst="straightConnector1">
            <a:avLst/>
          </a:prstGeom>
          <a:ln w="9525" cap="flat" cmpd="sng" algn="ctr">
            <a:solidFill>
              <a:srgbClr val="0070C0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ángulo 60"/>
          <p:cNvSpPr/>
          <p:nvPr/>
        </p:nvSpPr>
        <p:spPr>
          <a:xfrm>
            <a:off x="5849081" y="3630692"/>
            <a:ext cx="99899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GB" sz="900" dirty="0" err="1" smtClean="0">
                <a:solidFill>
                  <a:srgbClr val="0070C0"/>
                </a:solidFill>
                <a:latin typeface="Arial"/>
                <a:cs typeface="Arial"/>
              </a:rPr>
              <a:t>forProperty</a:t>
            </a:r>
            <a:r>
              <a:rPr lang="en-GB" sz="900" dirty="0" smtClean="0">
                <a:solidFill>
                  <a:srgbClr val="0070C0"/>
                </a:solidFill>
                <a:latin typeface="Arial"/>
                <a:cs typeface="Arial"/>
              </a:rPr>
              <a:t> only</a:t>
            </a:r>
            <a:endParaRPr lang="en-GB" sz="9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635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/>
          <p:cNvSpPr/>
          <p:nvPr/>
        </p:nvSpPr>
        <p:spPr>
          <a:xfrm>
            <a:off x="954411" y="3098144"/>
            <a:ext cx="76815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GB" sz="900" dirty="0" err="1" smtClean="0">
                <a:solidFill>
                  <a:srgbClr val="00B050"/>
                </a:solidFill>
                <a:latin typeface="Arial"/>
                <a:cs typeface="Arial"/>
              </a:rPr>
              <a:t>isHostedBy</a:t>
            </a:r>
            <a:endParaRPr lang="en-GB" sz="900" dirty="0">
              <a:solidFill>
                <a:srgbClr val="0070C0"/>
              </a:solidFill>
            </a:endParaRPr>
          </a:p>
        </p:txBody>
      </p:sp>
      <p:sp>
        <p:nvSpPr>
          <p:cNvPr id="44" name="Rectángulo redondeado 43"/>
          <p:cNvSpPr/>
          <p:nvPr/>
        </p:nvSpPr>
        <p:spPr>
          <a:xfrm>
            <a:off x="219811" y="2987621"/>
            <a:ext cx="687737" cy="272415"/>
          </a:xfrm>
          <a:prstGeom prst="roundRect">
            <a:avLst/>
          </a:prstGeom>
          <a:noFill/>
          <a:ln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l"/>
            <a:r>
              <a:rPr lang="en-GB" sz="1000" smtClean="0">
                <a:solidFill>
                  <a:srgbClr val="00B050"/>
                </a:solidFill>
                <a:latin typeface="Arial"/>
                <a:cs typeface="Arial"/>
              </a:rPr>
              <a:t>Platform</a:t>
            </a:r>
            <a:endParaRPr lang="en-GB" sz="1000">
              <a:solidFill>
                <a:srgbClr val="00B050"/>
              </a:solidFill>
              <a:latin typeface="Arial"/>
              <a:cs typeface="Arial"/>
            </a:endParaRPr>
          </a:p>
        </p:txBody>
      </p:sp>
      <p:sp>
        <p:nvSpPr>
          <p:cNvPr id="68" name="Rectángulo redondeado 67"/>
          <p:cNvSpPr/>
          <p:nvPr/>
        </p:nvSpPr>
        <p:spPr>
          <a:xfrm>
            <a:off x="3590687" y="3755881"/>
            <a:ext cx="684654" cy="272415"/>
          </a:xfrm>
          <a:prstGeom prst="roundRect">
            <a:avLst/>
          </a:prstGeom>
          <a:noFill/>
          <a:ln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l"/>
            <a:r>
              <a:rPr lang="en-GB" sz="1000" smtClean="0">
                <a:solidFill>
                  <a:srgbClr val="00B050"/>
                </a:solidFill>
                <a:latin typeface="Arial"/>
                <a:cs typeface="Arial"/>
              </a:rPr>
              <a:t>Actuator</a:t>
            </a:r>
            <a:endParaRPr lang="en-GB" sz="1000">
              <a:solidFill>
                <a:srgbClr val="00B050"/>
              </a:solidFill>
              <a:latin typeface="Arial"/>
              <a:cs typeface="Arial"/>
            </a:endParaRPr>
          </a:p>
        </p:txBody>
      </p:sp>
      <p:sp>
        <p:nvSpPr>
          <p:cNvPr id="77" name="Rectángulo redondeado 76"/>
          <p:cNvSpPr/>
          <p:nvPr/>
        </p:nvSpPr>
        <p:spPr>
          <a:xfrm>
            <a:off x="1401476" y="3758783"/>
            <a:ext cx="795395" cy="272415"/>
          </a:xfrm>
          <a:prstGeom prst="roundRect">
            <a:avLst/>
          </a:prstGeom>
          <a:noFill/>
          <a:ln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l"/>
            <a:r>
              <a:rPr lang="en-GB" sz="1000" dirty="0" smtClean="0">
                <a:solidFill>
                  <a:srgbClr val="00B050"/>
                </a:solidFill>
                <a:latin typeface="Arial"/>
                <a:cs typeface="Arial"/>
              </a:rPr>
              <a:t>Procedure</a:t>
            </a:r>
            <a:endParaRPr lang="en-GB" sz="1000" dirty="0">
              <a:solidFill>
                <a:srgbClr val="00B050"/>
              </a:solidFill>
              <a:latin typeface="Arial"/>
              <a:cs typeface="Arial"/>
            </a:endParaRPr>
          </a:p>
        </p:txBody>
      </p:sp>
      <p:cxnSp>
        <p:nvCxnSpPr>
          <p:cNvPr id="83" name="Conector curvado 82"/>
          <p:cNvCxnSpPr>
            <a:stCxn id="178" idx="3"/>
            <a:endCxn id="155" idx="1"/>
          </p:cNvCxnSpPr>
          <p:nvPr/>
        </p:nvCxnSpPr>
        <p:spPr>
          <a:xfrm flipV="1">
            <a:off x="3757526" y="3889848"/>
            <a:ext cx="3071265" cy="1169748"/>
          </a:xfrm>
          <a:prstGeom prst="curvedConnector3">
            <a:avLst>
              <a:gd name="adj1" fmla="val 50000"/>
            </a:avLst>
          </a:prstGeom>
          <a:ln w="9525" cap="flat" cmpd="sng" algn="ctr">
            <a:solidFill>
              <a:srgbClr val="00B050"/>
            </a:solidFill>
            <a:prstDash val="dash"/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Rectángulo redondeado 177"/>
          <p:cNvSpPr/>
          <p:nvPr/>
        </p:nvSpPr>
        <p:spPr>
          <a:xfrm>
            <a:off x="3021513" y="4923388"/>
            <a:ext cx="736013" cy="272415"/>
          </a:xfrm>
          <a:prstGeom prst="roundRect">
            <a:avLst/>
          </a:prstGeom>
          <a:noFill/>
          <a:ln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l"/>
            <a:r>
              <a:rPr lang="en-GB" sz="1000" smtClean="0">
                <a:solidFill>
                  <a:srgbClr val="00B050"/>
                </a:solidFill>
                <a:latin typeface="Arial"/>
                <a:cs typeface="Arial"/>
              </a:rPr>
              <a:t>Actuation</a:t>
            </a:r>
            <a:endParaRPr lang="en-GB" sz="1000">
              <a:solidFill>
                <a:srgbClr val="00B050"/>
              </a:solidFill>
              <a:latin typeface="Arial"/>
              <a:cs typeface="Arial"/>
            </a:endParaRPr>
          </a:p>
        </p:txBody>
      </p:sp>
      <p:cxnSp>
        <p:nvCxnSpPr>
          <p:cNvPr id="181" name="Conector curvado 180"/>
          <p:cNvCxnSpPr>
            <a:stCxn id="178" idx="0"/>
            <a:endCxn id="68" idx="2"/>
          </p:cNvCxnSpPr>
          <p:nvPr/>
        </p:nvCxnSpPr>
        <p:spPr>
          <a:xfrm rot="5400000" flipH="1" flipV="1">
            <a:off x="3213721" y="4204095"/>
            <a:ext cx="895092" cy="543494"/>
          </a:xfrm>
          <a:prstGeom prst="curvedConnector3">
            <a:avLst>
              <a:gd name="adj1" fmla="val 50000"/>
            </a:avLst>
          </a:prstGeom>
          <a:ln w="9525" cap="flat" cmpd="sng" algn="ctr">
            <a:solidFill>
              <a:srgbClr val="00B050"/>
            </a:solidFill>
            <a:prstDash val="dash"/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Conector curvado 182"/>
          <p:cNvCxnSpPr>
            <a:stCxn id="178" idx="3"/>
            <a:endCxn id="201" idx="1"/>
          </p:cNvCxnSpPr>
          <p:nvPr/>
        </p:nvCxnSpPr>
        <p:spPr>
          <a:xfrm flipV="1">
            <a:off x="3757526" y="5059595"/>
            <a:ext cx="2949670" cy="1"/>
          </a:xfrm>
          <a:prstGeom prst="curvedConnector3">
            <a:avLst>
              <a:gd name="adj1" fmla="val 50000"/>
            </a:avLst>
          </a:prstGeom>
          <a:ln w="9525" cap="flat" cmpd="sng" algn="ctr">
            <a:solidFill>
              <a:srgbClr val="00B050"/>
            </a:solidFill>
            <a:prstDash val="dash"/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Rectángulo 183"/>
          <p:cNvSpPr/>
          <p:nvPr/>
        </p:nvSpPr>
        <p:spPr>
          <a:xfrm>
            <a:off x="5432435" y="5028465"/>
            <a:ext cx="127470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GB" sz="900" smtClean="0">
                <a:solidFill>
                  <a:srgbClr val="00B050"/>
                </a:solidFill>
                <a:latin typeface="Arial"/>
                <a:cs typeface="Arial"/>
              </a:rPr>
              <a:t>hasFeatureOfInterest</a:t>
            </a:r>
            <a:endParaRPr lang="en-GB" sz="900" dirty="0">
              <a:solidFill>
                <a:srgbClr val="0070C0"/>
              </a:solidFill>
            </a:endParaRPr>
          </a:p>
        </p:txBody>
      </p:sp>
      <p:cxnSp>
        <p:nvCxnSpPr>
          <p:cNvPr id="196" name="Conector curvado 195"/>
          <p:cNvCxnSpPr>
            <a:stCxn id="178" idx="0"/>
            <a:endCxn id="77" idx="2"/>
          </p:cNvCxnSpPr>
          <p:nvPr/>
        </p:nvCxnSpPr>
        <p:spPr>
          <a:xfrm rot="16200000" flipV="1">
            <a:off x="2148252" y="3682120"/>
            <a:ext cx="892190" cy="1590346"/>
          </a:xfrm>
          <a:prstGeom prst="curvedConnector3">
            <a:avLst>
              <a:gd name="adj1" fmla="val 50000"/>
            </a:avLst>
          </a:prstGeom>
          <a:ln w="9525" cap="flat" cmpd="sng" algn="ctr">
            <a:solidFill>
              <a:srgbClr val="00B050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Rectángulo 196"/>
          <p:cNvSpPr/>
          <p:nvPr/>
        </p:nvSpPr>
        <p:spPr>
          <a:xfrm>
            <a:off x="1900906" y="3970244"/>
            <a:ext cx="9989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GB" sz="900" dirty="0" err="1" smtClean="0">
                <a:solidFill>
                  <a:srgbClr val="00B050"/>
                </a:solidFill>
                <a:latin typeface="Arial"/>
                <a:cs typeface="Arial"/>
              </a:rPr>
              <a:t>usedProcedure</a:t>
            </a:r>
            <a:r>
              <a:rPr lang="en-GB" sz="900" dirty="0" smtClean="0">
                <a:solidFill>
                  <a:srgbClr val="00B050"/>
                </a:solidFill>
                <a:latin typeface="Arial"/>
                <a:cs typeface="Arial"/>
              </a:rPr>
              <a:t> </a:t>
            </a:r>
          </a:p>
          <a:p>
            <a:pPr algn="l"/>
            <a:endParaRPr lang="en-GB" sz="900" dirty="0">
              <a:solidFill>
                <a:srgbClr val="0070C0"/>
              </a:solidFill>
            </a:endParaRPr>
          </a:p>
        </p:txBody>
      </p:sp>
      <p:sp>
        <p:nvSpPr>
          <p:cNvPr id="201" name="Rectángulo redondeado 200"/>
          <p:cNvSpPr/>
          <p:nvPr/>
        </p:nvSpPr>
        <p:spPr>
          <a:xfrm>
            <a:off x="6707196" y="4923387"/>
            <a:ext cx="1220931" cy="272415"/>
          </a:xfrm>
          <a:prstGeom prst="roundRect">
            <a:avLst/>
          </a:prstGeom>
          <a:noFill/>
          <a:ln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l"/>
            <a:r>
              <a:rPr lang="en-GB" sz="1000" smtClean="0">
                <a:solidFill>
                  <a:srgbClr val="00B050"/>
                </a:solidFill>
                <a:latin typeface="Arial"/>
                <a:cs typeface="Arial"/>
              </a:rPr>
              <a:t>FeatureOfInterest</a:t>
            </a:r>
            <a:endParaRPr lang="en-GB" sz="1000">
              <a:solidFill>
                <a:srgbClr val="00B050"/>
              </a:solidFill>
              <a:latin typeface="Arial"/>
              <a:cs typeface="Arial"/>
            </a:endParaRPr>
          </a:p>
        </p:txBody>
      </p:sp>
      <p:sp>
        <p:nvSpPr>
          <p:cNvPr id="97" name="Título 9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SOSA: Actuations</a:t>
            </a:r>
            <a:endParaRPr lang="en-GB" dirty="0"/>
          </a:p>
        </p:txBody>
      </p:sp>
      <p:sp>
        <p:nvSpPr>
          <p:cNvPr id="155" name="Rectángulo redondeado 154"/>
          <p:cNvSpPr/>
          <p:nvPr/>
        </p:nvSpPr>
        <p:spPr>
          <a:xfrm>
            <a:off x="6828791" y="3753640"/>
            <a:ext cx="1292828" cy="272415"/>
          </a:xfrm>
          <a:prstGeom prst="roundRect">
            <a:avLst/>
          </a:prstGeom>
          <a:noFill/>
          <a:ln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l"/>
            <a:r>
              <a:rPr lang="en-GB" sz="1000" dirty="0" err="1" smtClean="0">
                <a:solidFill>
                  <a:srgbClr val="00B050"/>
                </a:solidFill>
                <a:latin typeface="Arial"/>
                <a:cs typeface="Arial"/>
              </a:rPr>
              <a:t>ActuatableProperty</a:t>
            </a:r>
            <a:endParaRPr lang="en-GB" sz="1000" dirty="0">
              <a:solidFill>
                <a:srgbClr val="00B050"/>
              </a:solidFill>
              <a:latin typeface="Arial"/>
              <a:cs typeface="Arial"/>
            </a:endParaRPr>
          </a:p>
        </p:txBody>
      </p:sp>
      <p:sp>
        <p:nvSpPr>
          <p:cNvPr id="218" name="Rectángulo redondeado 217"/>
          <p:cNvSpPr/>
          <p:nvPr/>
        </p:nvSpPr>
        <p:spPr>
          <a:xfrm>
            <a:off x="479604" y="4923138"/>
            <a:ext cx="969294" cy="272415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l"/>
            <a:r>
              <a:rPr lang="en-GB" sz="1000" dirty="0" err="1" smtClean="0">
                <a:solidFill>
                  <a:schemeClr val="tx1"/>
                </a:solidFill>
                <a:latin typeface="Arial"/>
                <a:cs typeface="Arial"/>
              </a:rPr>
              <a:t>xsd:dateTime</a:t>
            </a:r>
            <a:endParaRPr lang="en-GB" sz="10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cxnSp>
        <p:nvCxnSpPr>
          <p:cNvPr id="219" name="Conector curvado 218"/>
          <p:cNvCxnSpPr>
            <a:stCxn id="178" idx="1"/>
            <a:endCxn id="218" idx="3"/>
          </p:cNvCxnSpPr>
          <p:nvPr/>
        </p:nvCxnSpPr>
        <p:spPr>
          <a:xfrm rot="10800000">
            <a:off x="1448899" y="5059346"/>
            <a:ext cx="1572615" cy="250"/>
          </a:xfrm>
          <a:prstGeom prst="curvedConnector3">
            <a:avLst>
              <a:gd name="adj1" fmla="val 50000"/>
            </a:avLst>
          </a:prstGeom>
          <a:ln w="9525" cap="flat" cmpd="sng" algn="ctr">
            <a:solidFill>
              <a:srgbClr val="00B050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Rectángulo 219"/>
          <p:cNvSpPr/>
          <p:nvPr/>
        </p:nvSpPr>
        <p:spPr>
          <a:xfrm>
            <a:off x="1413248" y="5040419"/>
            <a:ext cx="72327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GB" sz="900" dirty="0" err="1" smtClean="0">
                <a:solidFill>
                  <a:srgbClr val="00B050"/>
                </a:solidFill>
                <a:latin typeface="Arial"/>
                <a:cs typeface="Arial"/>
              </a:rPr>
              <a:t>resultTime</a:t>
            </a:r>
            <a:endParaRPr lang="en-GB" sz="900" dirty="0">
              <a:solidFill>
                <a:srgbClr val="00B050"/>
              </a:solidFill>
            </a:endParaRPr>
          </a:p>
        </p:txBody>
      </p:sp>
      <p:sp>
        <p:nvSpPr>
          <p:cNvPr id="236" name="Rectángulo 235"/>
          <p:cNvSpPr/>
          <p:nvPr/>
        </p:nvSpPr>
        <p:spPr>
          <a:xfrm>
            <a:off x="3837847" y="5040221"/>
            <a:ext cx="129394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GB" sz="900" dirty="0" err="1" smtClean="0">
                <a:solidFill>
                  <a:srgbClr val="00B050"/>
                </a:solidFill>
                <a:latin typeface="Arial"/>
                <a:cs typeface="Arial"/>
              </a:rPr>
              <a:t>isFeatureOfInterestOf</a:t>
            </a:r>
            <a:endParaRPr lang="en-GB" sz="900" dirty="0">
              <a:solidFill>
                <a:srgbClr val="00B050"/>
              </a:solidFill>
            </a:endParaRPr>
          </a:p>
        </p:txBody>
      </p:sp>
      <p:sp>
        <p:nvSpPr>
          <p:cNvPr id="243" name="Rectángulo 242"/>
          <p:cNvSpPr/>
          <p:nvPr/>
        </p:nvSpPr>
        <p:spPr>
          <a:xfrm>
            <a:off x="3407480" y="4532698"/>
            <a:ext cx="98616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GB" sz="900" err="1" smtClean="0">
                <a:solidFill>
                  <a:srgbClr val="00B050"/>
                </a:solidFill>
                <a:latin typeface="Arial"/>
                <a:cs typeface="Arial"/>
              </a:rPr>
              <a:t>madeActuation</a:t>
            </a:r>
            <a:r>
              <a:rPr lang="en-GB" sz="900" dirty="0" smtClean="0">
                <a:solidFill>
                  <a:srgbClr val="00B050"/>
                </a:solidFill>
                <a:latin typeface="Arial"/>
                <a:cs typeface="Arial"/>
              </a:rPr>
              <a:t> </a:t>
            </a:r>
          </a:p>
        </p:txBody>
      </p:sp>
      <p:cxnSp>
        <p:nvCxnSpPr>
          <p:cNvPr id="80" name="Conector curvado 79"/>
          <p:cNvCxnSpPr/>
          <p:nvPr/>
        </p:nvCxnSpPr>
        <p:spPr>
          <a:xfrm>
            <a:off x="907548" y="3123829"/>
            <a:ext cx="3025233" cy="632052"/>
          </a:xfrm>
          <a:prstGeom prst="curvedConnector2">
            <a:avLst/>
          </a:prstGeom>
          <a:ln w="9525" cap="flat" cmpd="sng" algn="ctr">
            <a:solidFill>
              <a:srgbClr val="00B050"/>
            </a:solidFill>
            <a:prstDash val="dash"/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ángulo 92"/>
          <p:cNvSpPr/>
          <p:nvPr/>
        </p:nvSpPr>
        <p:spPr>
          <a:xfrm>
            <a:off x="3792599" y="3457829"/>
            <a:ext cx="46038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GB" sz="900" dirty="0" smtClean="0">
                <a:solidFill>
                  <a:srgbClr val="00B050"/>
                </a:solidFill>
                <a:latin typeface="Arial"/>
                <a:cs typeface="Arial"/>
              </a:rPr>
              <a:t>hosts</a:t>
            </a:r>
            <a:endParaRPr lang="en-GB" sz="900" dirty="0">
              <a:solidFill>
                <a:srgbClr val="0070C0"/>
              </a:solidFill>
            </a:endParaRPr>
          </a:p>
        </p:txBody>
      </p:sp>
      <p:sp>
        <p:nvSpPr>
          <p:cNvPr id="35" name="Rectángulo 34"/>
          <p:cNvSpPr/>
          <p:nvPr/>
        </p:nvSpPr>
        <p:spPr>
          <a:xfrm>
            <a:off x="2939832" y="4023363"/>
            <a:ext cx="103746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GB" sz="900" dirty="0" err="1" smtClean="0">
                <a:solidFill>
                  <a:srgbClr val="00B050"/>
                </a:solidFill>
                <a:latin typeface="Arial"/>
                <a:cs typeface="Arial"/>
              </a:rPr>
              <a:t>madeByActuator</a:t>
            </a:r>
            <a:endParaRPr lang="en-GB" sz="900" dirty="0" smtClean="0">
              <a:solidFill>
                <a:srgbClr val="00B050"/>
              </a:solidFill>
              <a:latin typeface="Arial"/>
              <a:cs typeface="Arial"/>
            </a:endParaRPr>
          </a:p>
        </p:txBody>
      </p:sp>
      <p:sp>
        <p:nvSpPr>
          <p:cNvPr id="36" name="Rectángulo redondeado 35"/>
          <p:cNvSpPr/>
          <p:nvPr/>
        </p:nvSpPr>
        <p:spPr>
          <a:xfrm>
            <a:off x="5569805" y="5919805"/>
            <a:ext cx="568103" cy="272415"/>
          </a:xfrm>
          <a:prstGeom prst="roundRect">
            <a:avLst/>
          </a:prstGeom>
          <a:noFill/>
          <a:ln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GB" sz="1000" dirty="0" smtClean="0">
                <a:solidFill>
                  <a:srgbClr val="00B050"/>
                </a:solidFill>
                <a:latin typeface="Arial"/>
                <a:cs typeface="Arial"/>
              </a:rPr>
              <a:t>Result</a:t>
            </a:r>
            <a:endParaRPr lang="en-GB" sz="1000" dirty="0">
              <a:solidFill>
                <a:srgbClr val="00B050"/>
              </a:solidFill>
              <a:latin typeface="Arial"/>
              <a:cs typeface="Arial"/>
            </a:endParaRPr>
          </a:p>
        </p:txBody>
      </p:sp>
      <p:cxnSp>
        <p:nvCxnSpPr>
          <p:cNvPr id="37" name="Conector curvado 36"/>
          <p:cNvCxnSpPr/>
          <p:nvPr/>
        </p:nvCxnSpPr>
        <p:spPr>
          <a:xfrm rot="16200000" flipH="1">
            <a:off x="4049557" y="4535765"/>
            <a:ext cx="860210" cy="2180285"/>
          </a:xfrm>
          <a:prstGeom prst="curvedConnector2">
            <a:avLst/>
          </a:prstGeom>
          <a:ln w="9525" cap="flat" cmpd="sng" algn="ctr">
            <a:solidFill>
              <a:srgbClr val="00B050"/>
            </a:solidFill>
            <a:prstDash val="dash"/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ángulo 37"/>
          <p:cNvSpPr/>
          <p:nvPr/>
        </p:nvSpPr>
        <p:spPr>
          <a:xfrm>
            <a:off x="4872177" y="5776098"/>
            <a:ext cx="69762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900" dirty="0" err="1" smtClean="0">
                <a:solidFill>
                  <a:srgbClr val="00B050"/>
                </a:solidFill>
                <a:latin typeface="Arial"/>
                <a:cs typeface="Arial"/>
              </a:rPr>
              <a:t>hasResult</a:t>
            </a:r>
            <a:endParaRPr lang="en-GB" sz="900" dirty="0">
              <a:solidFill>
                <a:srgbClr val="0070C0"/>
              </a:solidFill>
            </a:endParaRPr>
          </a:p>
        </p:txBody>
      </p:sp>
      <p:cxnSp>
        <p:nvCxnSpPr>
          <p:cNvPr id="39" name="Conector curvado 74"/>
          <p:cNvCxnSpPr/>
          <p:nvPr/>
        </p:nvCxnSpPr>
        <p:spPr>
          <a:xfrm flipH="1">
            <a:off x="3388214" y="5195803"/>
            <a:ext cx="1306" cy="720460"/>
          </a:xfrm>
          <a:prstGeom prst="straightConnector1">
            <a:avLst/>
          </a:prstGeom>
          <a:ln w="9525" cap="flat" cmpd="sng" algn="ctr">
            <a:solidFill>
              <a:srgbClr val="00B050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ángulo 39"/>
          <p:cNvSpPr/>
          <p:nvPr/>
        </p:nvSpPr>
        <p:spPr>
          <a:xfrm>
            <a:off x="2360674" y="5685432"/>
            <a:ext cx="105028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GB" sz="900" dirty="0" err="1" smtClean="0">
                <a:solidFill>
                  <a:srgbClr val="00B050"/>
                </a:solidFill>
                <a:latin typeface="Arial"/>
                <a:cs typeface="Arial"/>
              </a:rPr>
              <a:t>hasSimpleResult</a:t>
            </a:r>
            <a:endParaRPr lang="en-GB" sz="900" dirty="0">
              <a:solidFill>
                <a:srgbClr val="00B050"/>
              </a:solidFill>
            </a:endParaRPr>
          </a:p>
        </p:txBody>
      </p:sp>
      <p:sp>
        <p:nvSpPr>
          <p:cNvPr id="41" name="Rectángulo redondeado 40"/>
          <p:cNvSpPr/>
          <p:nvPr/>
        </p:nvSpPr>
        <p:spPr>
          <a:xfrm>
            <a:off x="2986393" y="5916263"/>
            <a:ext cx="803642" cy="272415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l"/>
            <a:r>
              <a:rPr lang="en-GB" sz="1000" dirty="0" err="1" smtClean="0">
                <a:solidFill>
                  <a:schemeClr val="tx1"/>
                </a:solidFill>
                <a:latin typeface="Arial"/>
                <a:cs typeface="Arial"/>
              </a:rPr>
              <a:t>rdfs:Literal</a:t>
            </a:r>
            <a:endParaRPr lang="en-GB" sz="10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2" name="Rectángulo 41"/>
          <p:cNvSpPr/>
          <p:nvPr/>
        </p:nvSpPr>
        <p:spPr>
          <a:xfrm>
            <a:off x="3421259" y="5243688"/>
            <a:ext cx="1172112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GB" sz="900" dirty="0" err="1" smtClean="0">
                <a:solidFill>
                  <a:srgbClr val="00B050"/>
                </a:solidFill>
                <a:latin typeface="Arial"/>
                <a:cs typeface="Arial"/>
              </a:rPr>
              <a:t>isResultOf</a:t>
            </a:r>
            <a:endParaRPr lang="en-GB" sz="900" dirty="0">
              <a:solidFill>
                <a:srgbClr val="0070C0"/>
              </a:solidFill>
            </a:endParaRPr>
          </a:p>
        </p:txBody>
      </p:sp>
      <p:sp>
        <p:nvSpPr>
          <p:cNvPr id="46" name="Rectángulo 45"/>
          <p:cNvSpPr/>
          <p:nvPr/>
        </p:nvSpPr>
        <p:spPr>
          <a:xfrm>
            <a:off x="4299921" y="4536909"/>
            <a:ext cx="85151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GB" sz="900" dirty="0" err="1" smtClean="0">
                <a:solidFill>
                  <a:srgbClr val="00B050"/>
                </a:solidFill>
                <a:latin typeface="Arial"/>
                <a:cs typeface="Arial"/>
              </a:rPr>
              <a:t>isActedOnBy</a:t>
            </a:r>
            <a:endParaRPr lang="en-GB" sz="900" dirty="0">
              <a:solidFill>
                <a:srgbClr val="0070C0"/>
              </a:solidFill>
            </a:endParaRPr>
          </a:p>
        </p:txBody>
      </p:sp>
      <p:sp>
        <p:nvSpPr>
          <p:cNvPr id="47" name="Rectángulo 46"/>
          <p:cNvSpPr/>
          <p:nvPr/>
        </p:nvSpPr>
        <p:spPr>
          <a:xfrm>
            <a:off x="5952680" y="3981168"/>
            <a:ext cx="98616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900" dirty="0" err="1" smtClean="0">
                <a:solidFill>
                  <a:srgbClr val="00B050"/>
                </a:solidFill>
                <a:latin typeface="Arial"/>
                <a:cs typeface="Arial"/>
              </a:rPr>
              <a:t>actsOnProperty</a:t>
            </a:r>
            <a:endParaRPr lang="en-GB" sz="9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0538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ángulo redondeado 43"/>
          <p:cNvSpPr/>
          <p:nvPr/>
        </p:nvSpPr>
        <p:spPr>
          <a:xfrm>
            <a:off x="219811" y="2987621"/>
            <a:ext cx="687737" cy="272415"/>
          </a:xfrm>
          <a:prstGeom prst="roundRect">
            <a:avLst/>
          </a:prstGeom>
          <a:noFill/>
          <a:ln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l"/>
            <a:r>
              <a:rPr lang="en-GB" sz="1000" smtClean="0">
                <a:solidFill>
                  <a:srgbClr val="00B050"/>
                </a:solidFill>
                <a:latin typeface="Arial"/>
                <a:cs typeface="Arial"/>
              </a:rPr>
              <a:t>Platform</a:t>
            </a:r>
            <a:endParaRPr lang="en-GB" sz="1000">
              <a:solidFill>
                <a:srgbClr val="00B050"/>
              </a:solidFill>
              <a:latin typeface="Arial"/>
              <a:cs typeface="Arial"/>
            </a:endParaRPr>
          </a:p>
        </p:txBody>
      </p:sp>
      <p:sp>
        <p:nvSpPr>
          <p:cNvPr id="68" name="Rectángulo redondeado 67"/>
          <p:cNvSpPr/>
          <p:nvPr/>
        </p:nvSpPr>
        <p:spPr>
          <a:xfrm>
            <a:off x="3590687" y="3755881"/>
            <a:ext cx="686320" cy="272415"/>
          </a:xfrm>
          <a:prstGeom prst="roundRect">
            <a:avLst/>
          </a:prstGeom>
          <a:noFill/>
          <a:ln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l"/>
            <a:r>
              <a:rPr lang="en-GB" sz="1000" dirty="0" smtClean="0">
                <a:solidFill>
                  <a:srgbClr val="00B050"/>
                </a:solidFill>
                <a:latin typeface="Arial"/>
                <a:cs typeface="Arial"/>
              </a:rPr>
              <a:t>Sampler</a:t>
            </a:r>
            <a:endParaRPr lang="en-GB" sz="1000" dirty="0">
              <a:solidFill>
                <a:srgbClr val="00B050"/>
              </a:solidFill>
              <a:latin typeface="Arial"/>
              <a:cs typeface="Arial"/>
            </a:endParaRPr>
          </a:p>
        </p:txBody>
      </p:sp>
      <p:sp>
        <p:nvSpPr>
          <p:cNvPr id="77" name="Rectángulo redondeado 76"/>
          <p:cNvSpPr/>
          <p:nvPr/>
        </p:nvSpPr>
        <p:spPr>
          <a:xfrm>
            <a:off x="1401476" y="3758783"/>
            <a:ext cx="795395" cy="272415"/>
          </a:xfrm>
          <a:prstGeom prst="roundRect">
            <a:avLst/>
          </a:prstGeom>
          <a:noFill/>
          <a:ln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l"/>
            <a:r>
              <a:rPr lang="en-GB" sz="1000" dirty="0" smtClean="0">
                <a:solidFill>
                  <a:srgbClr val="00B050"/>
                </a:solidFill>
                <a:latin typeface="Arial"/>
                <a:cs typeface="Arial"/>
              </a:rPr>
              <a:t>Procedure</a:t>
            </a:r>
            <a:endParaRPr lang="en-GB" sz="1000" dirty="0">
              <a:solidFill>
                <a:srgbClr val="00B050"/>
              </a:solidFill>
              <a:latin typeface="Arial"/>
              <a:cs typeface="Arial"/>
            </a:endParaRPr>
          </a:p>
        </p:txBody>
      </p:sp>
      <p:cxnSp>
        <p:nvCxnSpPr>
          <p:cNvPr id="118" name="Conector curvado 117"/>
          <p:cNvCxnSpPr>
            <a:stCxn id="77" idx="1"/>
            <a:endCxn id="123" idx="3"/>
          </p:cNvCxnSpPr>
          <p:nvPr/>
        </p:nvCxnSpPr>
        <p:spPr>
          <a:xfrm rot="10800000">
            <a:off x="704566" y="3686139"/>
            <a:ext cx="696911" cy="208853"/>
          </a:xfrm>
          <a:prstGeom prst="curvedConnector3">
            <a:avLst>
              <a:gd name="adj1" fmla="val 50000"/>
            </a:avLst>
          </a:prstGeom>
          <a:ln w="9525" cap="flat" cmpd="sng" algn="ctr">
            <a:solidFill>
              <a:srgbClr val="0070C0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ectángulo 118"/>
          <p:cNvSpPr/>
          <p:nvPr/>
        </p:nvSpPr>
        <p:spPr>
          <a:xfrm>
            <a:off x="703612" y="3470290"/>
            <a:ext cx="87716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GB" sz="900" dirty="0" err="1" smtClean="0">
                <a:solidFill>
                  <a:srgbClr val="0070C0"/>
                </a:solidFill>
                <a:latin typeface="Arial"/>
                <a:cs typeface="Arial"/>
              </a:rPr>
              <a:t>hasInput</a:t>
            </a:r>
            <a:r>
              <a:rPr lang="en-GB" sz="900" dirty="0" smtClean="0">
                <a:solidFill>
                  <a:srgbClr val="0070C0"/>
                </a:solidFill>
                <a:latin typeface="Arial"/>
                <a:cs typeface="Arial"/>
              </a:rPr>
              <a:t> only</a:t>
            </a:r>
            <a:endParaRPr lang="en-GB" sz="900" dirty="0">
              <a:solidFill>
                <a:srgbClr val="0070C0"/>
              </a:solidFill>
            </a:endParaRPr>
          </a:p>
        </p:txBody>
      </p:sp>
      <p:cxnSp>
        <p:nvCxnSpPr>
          <p:cNvPr id="120" name="Conector curvado 119"/>
          <p:cNvCxnSpPr>
            <a:stCxn id="77" idx="1"/>
            <a:endCxn id="125" idx="3"/>
          </p:cNvCxnSpPr>
          <p:nvPr/>
        </p:nvCxnSpPr>
        <p:spPr>
          <a:xfrm rot="10800000" flipV="1">
            <a:off x="704566" y="3894990"/>
            <a:ext cx="696911" cy="236613"/>
          </a:xfrm>
          <a:prstGeom prst="curvedConnector3">
            <a:avLst>
              <a:gd name="adj1" fmla="val 50000"/>
            </a:avLst>
          </a:prstGeom>
          <a:ln w="9525" cap="flat" cmpd="sng" algn="ctr">
            <a:solidFill>
              <a:srgbClr val="0070C0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ectángulo 120"/>
          <p:cNvSpPr/>
          <p:nvPr/>
        </p:nvSpPr>
        <p:spPr>
          <a:xfrm>
            <a:off x="704662" y="4087201"/>
            <a:ext cx="96051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GB" sz="900" dirty="0" err="1" smtClean="0">
                <a:solidFill>
                  <a:srgbClr val="0070C0"/>
                </a:solidFill>
                <a:latin typeface="Arial"/>
                <a:cs typeface="Arial"/>
              </a:rPr>
              <a:t>hasOutput</a:t>
            </a:r>
            <a:r>
              <a:rPr lang="en-GB" sz="900" dirty="0" smtClean="0">
                <a:solidFill>
                  <a:srgbClr val="0070C0"/>
                </a:solidFill>
                <a:latin typeface="Arial"/>
                <a:cs typeface="Arial"/>
              </a:rPr>
              <a:t> only</a:t>
            </a:r>
            <a:endParaRPr lang="en-GB" sz="900" dirty="0">
              <a:solidFill>
                <a:srgbClr val="0070C0"/>
              </a:solidFill>
            </a:endParaRPr>
          </a:p>
        </p:txBody>
      </p:sp>
      <p:sp>
        <p:nvSpPr>
          <p:cNvPr id="123" name="Rectángulo redondeado 122"/>
          <p:cNvSpPr/>
          <p:nvPr/>
        </p:nvSpPr>
        <p:spPr>
          <a:xfrm>
            <a:off x="211955" y="3549930"/>
            <a:ext cx="492610" cy="272415"/>
          </a:xfrm>
          <a:prstGeom prst="roundRect">
            <a:avLst/>
          </a:prstGeom>
          <a:noFill/>
          <a:ln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l"/>
            <a:r>
              <a:rPr lang="en-GB" sz="1000" dirty="0" smtClean="0">
                <a:solidFill>
                  <a:srgbClr val="0070C0"/>
                </a:solidFill>
                <a:latin typeface="Arial"/>
                <a:cs typeface="Arial"/>
              </a:rPr>
              <a:t>Input</a:t>
            </a:r>
            <a:endParaRPr lang="en-GB" sz="1000" dirty="0">
              <a:solidFill>
                <a:srgbClr val="0070C0"/>
              </a:solidFill>
              <a:latin typeface="Arial"/>
              <a:cs typeface="Arial"/>
            </a:endParaRPr>
          </a:p>
        </p:txBody>
      </p:sp>
      <p:sp>
        <p:nvSpPr>
          <p:cNvPr id="125" name="Rectángulo redondeado 124"/>
          <p:cNvSpPr/>
          <p:nvPr/>
        </p:nvSpPr>
        <p:spPr>
          <a:xfrm>
            <a:off x="112892" y="3995396"/>
            <a:ext cx="591673" cy="272415"/>
          </a:xfrm>
          <a:prstGeom prst="roundRect">
            <a:avLst/>
          </a:prstGeom>
          <a:noFill/>
          <a:ln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l"/>
            <a:r>
              <a:rPr lang="en-GB" sz="1000" dirty="0" smtClean="0">
                <a:solidFill>
                  <a:srgbClr val="0070C0"/>
                </a:solidFill>
                <a:latin typeface="Arial"/>
                <a:cs typeface="Arial"/>
              </a:rPr>
              <a:t>Output</a:t>
            </a:r>
            <a:endParaRPr lang="en-GB" sz="1000" dirty="0">
              <a:solidFill>
                <a:srgbClr val="0070C0"/>
              </a:solidFill>
              <a:latin typeface="Arial"/>
              <a:cs typeface="Arial"/>
            </a:endParaRPr>
          </a:p>
        </p:txBody>
      </p:sp>
      <p:sp>
        <p:nvSpPr>
          <p:cNvPr id="178" name="Rectángulo redondeado 177"/>
          <p:cNvSpPr/>
          <p:nvPr/>
        </p:nvSpPr>
        <p:spPr>
          <a:xfrm>
            <a:off x="3021513" y="4923388"/>
            <a:ext cx="737662" cy="272415"/>
          </a:xfrm>
          <a:prstGeom prst="roundRect">
            <a:avLst/>
          </a:prstGeom>
          <a:noFill/>
          <a:ln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l"/>
            <a:r>
              <a:rPr lang="en-GB" sz="1000" dirty="0" smtClean="0">
                <a:solidFill>
                  <a:srgbClr val="00B050"/>
                </a:solidFill>
                <a:latin typeface="Arial"/>
                <a:cs typeface="Arial"/>
              </a:rPr>
              <a:t>Sampling</a:t>
            </a:r>
            <a:endParaRPr lang="en-GB" sz="1000" dirty="0">
              <a:solidFill>
                <a:srgbClr val="00B050"/>
              </a:solidFill>
              <a:latin typeface="Arial"/>
              <a:cs typeface="Arial"/>
            </a:endParaRPr>
          </a:p>
        </p:txBody>
      </p:sp>
      <p:cxnSp>
        <p:nvCxnSpPr>
          <p:cNvPr id="181" name="Conector curvado 180"/>
          <p:cNvCxnSpPr>
            <a:stCxn id="178" idx="0"/>
            <a:endCxn id="68" idx="2"/>
          </p:cNvCxnSpPr>
          <p:nvPr/>
        </p:nvCxnSpPr>
        <p:spPr>
          <a:xfrm rot="5400000" flipH="1" flipV="1">
            <a:off x="3214549" y="4204091"/>
            <a:ext cx="895092" cy="543503"/>
          </a:xfrm>
          <a:prstGeom prst="curvedConnector3">
            <a:avLst>
              <a:gd name="adj1" fmla="val 50000"/>
            </a:avLst>
          </a:prstGeom>
          <a:ln w="9525" cap="flat" cmpd="sng" algn="ctr">
            <a:solidFill>
              <a:srgbClr val="0070C0"/>
            </a:solidFill>
            <a:prstDash val="dash"/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Rectángulo 181"/>
          <p:cNvSpPr/>
          <p:nvPr/>
        </p:nvSpPr>
        <p:spPr>
          <a:xfrm>
            <a:off x="2903256" y="3995931"/>
            <a:ext cx="10374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GB" sz="900" dirty="0" err="1" smtClean="0">
                <a:solidFill>
                  <a:srgbClr val="00B050"/>
                </a:solidFill>
                <a:latin typeface="Arial"/>
                <a:cs typeface="Arial"/>
              </a:rPr>
              <a:t>madeBySampler</a:t>
            </a:r>
            <a:endParaRPr lang="en-GB" sz="900" dirty="0" smtClean="0">
              <a:solidFill>
                <a:srgbClr val="00B050"/>
              </a:solidFill>
              <a:latin typeface="Arial"/>
              <a:cs typeface="Arial"/>
            </a:endParaRPr>
          </a:p>
          <a:p>
            <a:pPr algn="l"/>
            <a:r>
              <a:rPr lang="en-GB" sz="900" dirty="0" smtClean="0">
                <a:solidFill>
                  <a:srgbClr val="0070C0"/>
                </a:solidFill>
                <a:latin typeface="Arial"/>
                <a:cs typeface="Arial"/>
              </a:rPr>
              <a:t>only</a:t>
            </a:r>
            <a:endParaRPr lang="en-GB" sz="900" dirty="0">
              <a:solidFill>
                <a:srgbClr val="0070C0"/>
              </a:solidFill>
            </a:endParaRPr>
          </a:p>
        </p:txBody>
      </p:sp>
      <p:cxnSp>
        <p:nvCxnSpPr>
          <p:cNvPr id="183" name="Conector curvado 182"/>
          <p:cNvCxnSpPr>
            <a:stCxn id="178" idx="3"/>
            <a:endCxn id="201" idx="1"/>
          </p:cNvCxnSpPr>
          <p:nvPr/>
        </p:nvCxnSpPr>
        <p:spPr>
          <a:xfrm flipV="1">
            <a:off x="3759175" y="5059595"/>
            <a:ext cx="2948021" cy="1"/>
          </a:xfrm>
          <a:prstGeom prst="curvedConnector3">
            <a:avLst>
              <a:gd name="adj1" fmla="val 50000"/>
            </a:avLst>
          </a:prstGeom>
          <a:ln w="9525" cap="flat" cmpd="sng" algn="ctr">
            <a:solidFill>
              <a:srgbClr val="0070C0"/>
            </a:solidFill>
            <a:prstDash val="dash"/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Rectángulo 183"/>
          <p:cNvSpPr/>
          <p:nvPr/>
        </p:nvSpPr>
        <p:spPr>
          <a:xfrm>
            <a:off x="5203835" y="5028465"/>
            <a:ext cx="151836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GB" sz="900" dirty="0" err="1" smtClean="0">
                <a:solidFill>
                  <a:srgbClr val="00B050"/>
                </a:solidFill>
                <a:latin typeface="Arial"/>
                <a:cs typeface="Arial"/>
              </a:rPr>
              <a:t>hasFeatureOfInterest</a:t>
            </a:r>
            <a:r>
              <a:rPr lang="en-GB" sz="900" dirty="0" smtClean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lang="en-GB" sz="900" dirty="0" smtClean="0">
                <a:solidFill>
                  <a:srgbClr val="0070C0"/>
                </a:solidFill>
                <a:latin typeface="Arial"/>
                <a:cs typeface="Arial"/>
              </a:rPr>
              <a:t>only</a:t>
            </a:r>
            <a:endParaRPr lang="en-GB" sz="900" dirty="0">
              <a:solidFill>
                <a:srgbClr val="0070C0"/>
              </a:solidFill>
            </a:endParaRPr>
          </a:p>
        </p:txBody>
      </p:sp>
      <p:cxnSp>
        <p:nvCxnSpPr>
          <p:cNvPr id="196" name="Conector curvado 195"/>
          <p:cNvCxnSpPr>
            <a:stCxn id="178" idx="0"/>
            <a:endCxn id="77" idx="2"/>
          </p:cNvCxnSpPr>
          <p:nvPr/>
        </p:nvCxnSpPr>
        <p:spPr>
          <a:xfrm rot="16200000" flipV="1">
            <a:off x="2148664" y="3681708"/>
            <a:ext cx="892190" cy="1591170"/>
          </a:xfrm>
          <a:prstGeom prst="curvedConnector3">
            <a:avLst>
              <a:gd name="adj1" fmla="val 50000"/>
            </a:avLst>
          </a:prstGeom>
          <a:ln w="9525" cap="flat" cmpd="sng" algn="ctr">
            <a:solidFill>
              <a:srgbClr val="0070C0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Rectángulo 196"/>
          <p:cNvSpPr/>
          <p:nvPr/>
        </p:nvSpPr>
        <p:spPr>
          <a:xfrm>
            <a:off x="1900906" y="3970244"/>
            <a:ext cx="9989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GB" sz="900" dirty="0" err="1" smtClean="0">
                <a:solidFill>
                  <a:srgbClr val="00B050"/>
                </a:solidFill>
                <a:latin typeface="Arial"/>
                <a:cs typeface="Arial"/>
              </a:rPr>
              <a:t>usedProcedure</a:t>
            </a:r>
            <a:r>
              <a:rPr lang="en-GB" sz="900" dirty="0" smtClean="0">
                <a:solidFill>
                  <a:srgbClr val="00B050"/>
                </a:solidFill>
                <a:latin typeface="Arial"/>
                <a:cs typeface="Arial"/>
              </a:rPr>
              <a:t> </a:t>
            </a:r>
          </a:p>
          <a:p>
            <a:pPr algn="l"/>
            <a:r>
              <a:rPr lang="en-GB" sz="900" dirty="0" smtClean="0">
                <a:solidFill>
                  <a:srgbClr val="0070C0"/>
                </a:solidFill>
                <a:latin typeface="Arial"/>
                <a:cs typeface="Arial"/>
              </a:rPr>
              <a:t>only</a:t>
            </a:r>
            <a:endParaRPr lang="en-GB" sz="900" dirty="0">
              <a:solidFill>
                <a:srgbClr val="0070C0"/>
              </a:solidFill>
            </a:endParaRPr>
          </a:p>
        </p:txBody>
      </p:sp>
      <p:sp>
        <p:nvSpPr>
          <p:cNvPr id="201" name="Rectángulo redondeado 200"/>
          <p:cNvSpPr/>
          <p:nvPr/>
        </p:nvSpPr>
        <p:spPr>
          <a:xfrm>
            <a:off x="6707196" y="4923387"/>
            <a:ext cx="1220931" cy="272415"/>
          </a:xfrm>
          <a:prstGeom prst="roundRect">
            <a:avLst/>
          </a:prstGeom>
          <a:noFill/>
          <a:ln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l"/>
            <a:r>
              <a:rPr lang="en-GB" sz="1000" smtClean="0">
                <a:solidFill>
                  <a:srgbClr val="00B050"/>
                </a:solidFill>
                <a:latin typeface="Arial"/>
                <a:cs typeface="Arial"/>
              </a:rPr>
              <a:t>FeatureOfInterest</a:t>
            </a:r>
            <a:endParaRPr lang="en-GB" sz="1000">
              <a:solidFill>
                <a:srgbClr val="00B050"/>
              </a:solidFill>
              <a:latin typeface="Arial"/>
              <a:cs typeface="Arial"/>
            </a:endParaRPr>
          </a:p>
        </p:txBody>
      </p:sp>
      <p:sp>
        <p:nvSpPr>
          <p:cNvPr id="97" name="Título 9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SOSA/SSN: Sampling</a:t>
            </a:r>
            <a:endParaRPr lang="en-GB" dirty="0"/>
          </a:p>
        </p:txBody>
      </p:sp>
      <p:sp>
        <p:nvSpPr>
          <p:cNvPr id="218" name="Rectángulo redondeado 217"/>
          <p:cNvSpPr/>
          <p:nvPr/>
        </p:nvSpPr>
        <p:spPr>
          <a:xfrm>
            <a:off x="479604" y="4923138"/>
            <a:ext cx="969294" cy="272415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l"/>
            <a:r>
              <a:rPr lang="en-GB" sz="1000" dirty="0" err="1" smtClean="0">
                <a:solidFill>
                  <a:schemeClr val="tx1"/>
                </a:solidFill>
                <a:latin typeface="Arial"/>
                <a:cs typeface="Arial"/>
              </a:rPr>
              <a:t>xsd:dateTime</a:t>
            </a:r>
            <a:endParaRPr lang="en-GB" sz="10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cxnSp>
        <p:nvCxnSpPr>
          <p:cNvPr id="219" name="Conector curvado 218"/>
          <p:cNvCxnSpPr>
            <a:stCxn id="178" idx="1"/>
            <a:endCxn id="218" idx="3"/>
          </p:cNvCxnSpPr>
          <p:nvPr/>
        </p:nvCxnSpPr>
        <p:spPr>
          <a:xfrm rot="10800000">
            <a:off x="1448899" y="5059346"/>
            <a:ext cx="1572615" cy="250"/>
          </a:xfrm>
          <a:prstGeom prst="curvedConnector3">
            <a:avLst>
              <a:gd name="adj1" fmla="val 50000"/>
            </a:avLst>
          </a:prstGeom>
          <a:ln w="9525" cap="flat" cmpd="sng" algn="ctr">
            <a:solidFill>
              <a:srgbClr val="00B050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Rectángulo 219"/>
          <p:cNvSpPr/>
          <p:nvPr/>
        </p:nvSpPr>
        <p:spPr>
          <a:xfrm>
            <a:off x="1413248" y="5040419"/>
            <a:ext cx="72327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GB" sz="900" dirty="0" err="1" smtClean="0">
                <a:solidFill>
                  <a:srgbClr val="00B050"/>
                </a:solidFill>
                <a:latin typeface="Arial"/>
                <a:cs typeface="Arial"/>
              </a:rPr>
              <a:t>resultTime</a:t>
            </a:r>
            <a:endParaRPr lang="en-GB" sz="900" dirty="0">
              <a:solidFill>
                <a:srgbClr val="00B050"/>
              </a:solidFill>
            </a:endParaRPr>
          </a:p>
        </p:txBody>
      </p:sp>
      <p:sp>
        <p:nvSpPr>
          <p:cNvPr id="236" name="Rectángulo 235"/>
          <p:cNvSpPr/>
          <p:nvPr/>
        </p:nvSpPr>
        <p:spPr>
          <a:xfrm>
            <a:off x="3837847" y="5040221"/>
            <a:ext cx="129394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GB" sz="900" dirty="0" err="1" smtClean="0">
                <a:solidFill>
                  <a:srgbClr val="00B050"/>
                </a:solidFill>
                <a:latin typeface="Arial"/>
                <a:cs typeface="Arial"/>
              </a:rPr>
              <a:t>isFeatureOfInterestOf</a:t>
            </a:r>
            <a:endParaRPr lang="en-GB" sz="900" dirty="0">
              <a:solidFill>
                <a:srgbClr val="00B050"/>
              </a:solidFill>
            </a:endParaRPr>
          </a:p>
        </p:txBody>
      </p:sp>
      <p:sp>
        <p:nvSpPr>
          <p:cNvPr id="243" name="Rectángulo 242"/>
          <p:cNvSpPr/>
          <p:nvPr/>
        </p:nvSpPr>
        <p:spPr>
          <a:xfrm>
            <a:off x="3410963" y="4533262"/>
            <a:ext cx="9541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GB" sz="900" dirty="0" err="1" smtClean="0">
                <a:solidFill>
                  <a:srgbClr val="00B050"/>
                </a:solidFill>
                <a:latin typeface="Arial"/>
                <a:cs typeface="Arial"/>
              </a:rPr>
              <a:t>madeSampling</a:t>
            </a:r>
            <a:endParaRPr lang="en-GB" sz="900" dirty="0" smtClean="0">
              <a:solidFill>
                <a:srgbClr val="00B050"/>
              </a:solidFill>
              <a:latin typeface="Arial"/>
              <a:cs typeface="Arial"/>
            </a:endParaRPr>
          </a:p>
          <a:p>
            <a:pPr algn="l"/>
            <a:r>
              <a:rPr lang="en-GB" sz="900" dirty="0" smtClean="0">
                <a:solidFill>
                  <a:srgbClr val="0070C0"/>
                </a:solidFill>
                <a:latin typeface="Arial"/>
                <a:cs typeface="Arial"/>
              </a:rPr>
              <a:t>only</a:t>
            </a:r>
            <a:endParaRPr lang="en-GB" sz="900" dirty="0">
              <a:solidFill>
                <a:srgbClr val="0070C0"/>
              </a:solidFill>
            </a:endParaRPr>
          </a:p>
        </p:txBody>
      </p:sp>
      <p:sp>
        <p:nvSpPr>
          <p:cNvPr id="80" name="Rectángulo redondeado 79"/>
          <p:cNvSpPr/>
          <p:nvPr/>
        </p:nvSpPr>
        <p:spPr>
          <a:xfrm>
            <a:off x="5584026" y="5363949"/>
            <a:ext cx="568103" cy="272415"/>
          </a:xfrm>
          <a:prstGeom prst="roundRect">
            <a:avLst/>
          </a:prstGeom>
          <a:noFill/>
          <a:ln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GB" sz="1000" dirty="0" smtClean="0">
                <a:solidFill>
                  <a:srgbClr val="00B050"/>
                </a:solidFill>
                <a:latin typeface="Arial"/>
                <a:cs typeface="Arial"/>
              </a:rPr>
              <a:t>Result</a:t>
            </a:r>
            <a:endParaRPr lang="en-GB" sz="1000" dirty="0">
              <a:solidFill>
                <a:srgbClr val="00B050"/>
              </a:solidFill>
              <a:latin typeface="Arial"/>
              <a:cs typeface="Arial"/>
            </a:endParaRPr>
          </a:p>
        </p:txBody>
      </p:sp>
      <p:cxnSp>
        <p:nvCxnSpPr>
          <p:cNvPr id="81" name="Conector curvado 80"/>
          <p:cNvCxnSpPr/>
          <p:nvPr/>
        </p:nvCxnSpPr>
        <p:spPr>
          <a:xfrm rot="16200000" flipH="1">
            <a:off x="4034060" y="4546091"/>
            <a:ext cx="860210" cy="2159634"/>
          </a:xfrm>
          <a:prstGeom prst="curvedConnector2">
            <a:avLst/>
          </a:prstGeom>
          <a:ln w="9525" cap="flat" cmpd="sng" algn="ctr">
            <a:solidFill>
              <a:srgbClr val="0070C0"/>
            </a:solidFill>
            <a:prstDash val="dash"/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ector curvado 10"/>
          <p:cNvCxnSpPr/>
          <p:nvPr/>
        </p:nvCxnSpPr>
        <p:spPr>
          <a:xfrm rot="5400000" flipH="1" flipV="1">
            <a:off x="6229162" y="4831305"/>
            <a:ext cx="724003" cy="1452998"/>
          </a:xfrm>
          <a:prstGeom prst="bentConnector3">
            <a:avLst>
              <a:gd name="adj1" fmla="val 17162"/>
            </a:avLst>
          </a:prstGeom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ángulo redondeado 88"/>
          <p:cNvSpPr/>
          <p:nvPr/>
        </p:nvSpPr>
        <p:spPr>
          <a:xfrm>
            <a:off x="5543982" y="5919805"/>
            <a:ext cx="641364" cy="272415"/>
          </a:xfrm>
          <a:prstGeom prst="roundRect">
            <a:avLst/>
          </a:prstGeom>
          <a:noFill/>
          <a:ln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GB" sz="1000" dirty="0" smtClean="0">
                <a:solidFill>
                  <a:srgbClr val="00B050"/>
                </a:solidFill>
                <a:latin typeface="Arial"/>
                <a:cs typeface="Arial"/>
              </a:rPr>
              <a:t>Sample</a:t>
            </a:r>
            <a:endParaRPr lang="en-GB" sz="1000" dirty="0">
              <a:solidFill>
                <a:srgbClr val="00B050"/>
              </a:solidFill>
              <a:latin typeface="Arial"/>
              <a:cs typeface="Arial"/>
            </a:endParaRPr>
          </a:p>
        </p:txBody>
      </p:sp>
      <p:cxnSp>
        <p:nvCxnSpPr>
          <p:cNvPr id="90" name="Conector curvado 10"/>
          <p:cNvCxnSpPr/>
          <p:nvPr/>
        </p:nvCxnSpPr>
        <p:spPr>
          <a:xfrm flipV="1">
            <a:off x="5864664" y="5636364"/>
            <a:ext cx="3414" cy="283441"/>
          </a:xfrm>
          <a:prstGeom prst="straightConnector1">
            <a:avLst/>
          </a:prstGeom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ángulo 90"/>
          <p:cNvSpPr/>
          <p:nvPr/>
        </p:nvSpPr>
        <p:spPr>
          <a:xfrm>
            <a:off x="8126313" y="5243688"/>
            <a:ext cx="8130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GB" sz="900" dirty="0" err="1" smtClean="0">
                <a:solidFill>
                  <a:srgbClr val="00B050"/>
                </a:solidFill>
                <a:latin typeface="Arial"/>
                <a:cs typeface="Arial"/>
              </a:rPr>
              <a:t>isSampleOf</a:t>
            </a:r>
            <a:r>
              <a:rPr lang="en-GB" sz="900" dirty="0" smtClean="0">
                <a:solidFill>
                  <a:srgbClr val="00B050"/>
                </a:solidFill>
                <a:latin typeface="Arial"/>
                <a:cs typeface="Arial"/>
              </a:rPr>
              <a:t> </a:t>
            </a:r>
          </a:p>
          <a:p>
            <a:pPr algn="l"/>
            <a:r>
              <a:rPr lang="en-GB" sz="900" dirty="0" smtClean="0">
                <a:solidFill>
                  <a:srgbClr val="0070C0"/>
                </a:solidFill>
                <a:latin typeface="Arial"/>
                <a:cs typeface="Arial"/>
              </a:rPr>
              <a:t>only</a:t>
            </a:r>
            <a:endParaRPr lang="en-GB" sz="900" dirty="0">
              <a:solidFill>
                <a:srgbClr val="0070C0"/>
              </a:solidFill>
            </a:endParaRPr>
          </a:p>
        </p:txBody>
      </p:sp>
      <p:sp>
        <p:nvSpPr>
          <p:cNvPr id="92" name="Rectángulo 91"/>
          <p:cNvSpPr/>
          <p:nvPr/>
        </p:nvSpPr>
        <p:spPr>
          <a:xfrm>
            <a:off x="6178408" y="6045795"/>
            <a:ext cx="105757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GB" sz="900" dirty="0" err="1" smtClean="0">
                <a:solidFill>
                  <a:srgbClr val="00B050"/>
                </a:solidFill>
                <a:latin typeface="Arial"/>
                <a:cs typeface="Arial"/>
              </a:rPr>
              <a:t>hasSample</a:t>
            </a:r>
            <a:r>
              <a:rPr lang="en-GB" sz="900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lang="en-GB" sz="900" dirty="0" smtClean="0">
                <a:solidFill>
                  <a:srgbClr val="0070C0"/>
                </a:solidFill>
                <a:latin typeface="Arial"/>
                <a:cs typeface="Arial"/>
              </a:rPr>
              <a:t>only</a:t>
            </a:r>
            <a:endParaRPr lang="en-GB" sz="900" dirty="0">
              <a:solidFill>
                <a:srgbClr val="0070C0"/>
              </a:solidFill>
            </a:endParaRPr>
          </a:p>
        </p:txBody>
      </p:sp>
      <p:cxnSp>
        <p:nvCxnSpPr>
          <p:cNvPr id="93" name="Conector curvado 92"/>
          <p:cNvCxnSpPr/>
          <p:nvPr/>
        </p:nvCxnSpPr>
        <p:spPr>
          <a:xfrm flipH="1">
            <a:off x="6185346" y="5059595"/>
            <a:ext cx="1742781" cy="996418"/>
          </a:xfrm>
          <a:prstGeom prst="curvedConnector3">
            <a:avLst>
              <a:gd name="adj1" fmla="val -13117"/>
            </a:avLst>
          </a:prstGeom>
          <a:ln w="9525" cap="flat" cmpd="sng" algn="ctr">
            <a:solidFill>
              <a:srgbClr val="0070C0"/>
            </a:solidFill>
            <a:prstDash val="dash"/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ángulo 74"/>
          <p:cNvSpPr/>
          <p:nvPr/>
        </p:nvSpPr>
        <p:spPr>
          <a:xfrm>
            <a:off x="954411" y="3098144"/>
            <a:ext cx="101181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GB" sz="900" dirty="0" err="1" smtClean="0">
                <a:solidFill>
                  <a:srgbClr val="00B050"/>
                </a:solidFill>
                <a:latin typeface="Arial"/>
                <a:cs typeface="Arial"/>
              </a:rPr>
              <a:t>isHostedBy</a:t>
            </a:r>
            <a:r>
              <a:rPr lang="en-GB" sz="900" dirty="0" smtClean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lang="en-GB" sz="900" dirty="0" smtClean="0">
                <a:solidFill>
                  <a:srgbClr val="0070C0"/>
                </a:solidFill>
                <a:latin typeface="Arial"/>
                <a:cs typeface="Arial"/>
              </a:rPr>
              <a:t>only</a:t>
            </a:r>
            <a:endParaRPr lang="en-GB" sz="900" dirty="0">
              <a:solidFill>
                <a:srgbClr val="0070C0"/>
              </a:solidFill>
            </a:endParaRPr>
          </a:p>
        </p:txBody>
      </p:sp>
      <p:cxnSp>
        <p:nvCxnSpPr>
          <p:cNvPr id="76" name="Conector curvado 75"/>
          <p:cNvCxnSpPr/>
          <p:nvPr/>
        </p:nvCxnSpPr>
        <p:spPr>
          <a:xfrm>
            <a:off x="907548" y="3123829"/>
            <a:ext cx="3025233" cy="632052"/>
          </a:xfrm>
          <a:prstGeom prst="curvedConnector2">
            <a:avLst/>
          </a:prstGeom>
          <a:ln w="9525" cap="flat" cmpd="sng" algn="ctr">
            <a:solidFill>
              <a:srgbClr val="0070C0"/>
            </a:solidFill>
            <a:prstDash val="dash"/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ángulo 87"/>
          <p:cNvSpPr/>
          <p:nvPr/>
        </p:nvSpPr>
        <p:spPr>
          <a:xfrm>
            <a:off x="1794184" y="3514250"/>
            <a:ext cx="101822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GB" sz="900" dirty="0" smtClean="0">
                <a:solidFill>
                  <a:srgbClr val="0070C0"/>
                </a:solidFill>
                <a:latin typeface="Arial"/>
                <a:cs typeface="Arial"/>
              </a:rPr>
              <a:t>implements only</a:t>
            </a:r>
          </a:p>
        </p:txBody>
      </p:sp>
      <p:cxnSp>
        <p:nvCxnSpPr>
          <p:cNvPr id="94" name="Conector curvado 93"/>
          <p:cNvCxnSpPr/>
          <p:nvPr/>
        </p:nvCxnSpPr>
        <p:spPr>
          <a:xfrm rot="10800000" flipV="1">
            <a:off x="2196871" y="3892089"/>
            <a:ext cx="1393816" cy="2902"/>
          </a:xfrm>
          <a:prstGeom prst="curvedConnector3">
            <a:avLst>
              <a:gd name="adj1" fmla="val 50000"/>
            </a:avLst>
          </a:prstGeom>
          <a:ln w="9525" cap="flat" cmpd="sng" algn="ctr">
            <a:solidFill>
              <a:srgbClr val="0070C0"/>
            </a:solidFill>
            <a:prstDash val="dash"/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ángulo 94"/>
          <p:cNvSpPr/>
          <p:nvPr/>
        </p:nvSpPr>
        <p:spPr>
          <a:xfrm>
            <a:off x="3792599" y="3457829"/>
            <a:ext cx="70403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GB" sz="900" dirty="0" smtClean="0">
                <a:solidFill>
                  <a:srgbClr val="00B050"/>
                </a:solidFill>
                <a:latin typeface="Arial"/>
                <a:cs typeface="Arial"/>
              </a:rPr>
              <a:t>hosts </a:t>
            </a:r>
            <a:r>
              <a:rPr lang="en-GB" sz="900" dirty="0" smtClean="0">
                <a:solidFill>
                  <a:srgbClr val="0070C0"/>
                </a:solidFill>
                <a:latin typeface="Arial"/>
                <a:cs typeface="Arial"/>
              </a:rPr>
              <a:t>only</a:t>
            </a:r>
            <a:endParaRPr lang="en-GB" sz="900" dirty="0">
              <a:solidFill>
                <a:srgbClr val="0070C0"/>
              </a:solidFill>
            </a:endParaRPr>
          </a:p>
        </p:txBody>
      </p:sp>
      <p:sp>
        <p:nvSpPr>
          <p:cNvPr id="96" name="Rectángulo 95"/>
          <p:cNvSpPr/>
          <p:nvPr/>
        </p:nvSpPr>
        <p:spPr>
          <a:xfrm>
            <a:off x="2865450" y="3520516"/>
            <a:ext cx="10118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GB" sz="900" dirty="0" err="1" smtClean="0">
                <a:solidFill>
                  <a:srgbClr val="0070C0"/>
                </a:solidFill>
                <a:latin typeface="Arial"/>
                <a:cs typeface="Arial"/>
              </a:rPr>
              <a:t>implementedBy</a:t>
            </a:r>
            <a:r>
              <a:rPr lang="en-GB" sz="900" dirty="0" smtClean="0">
                <a:solidFill>
                  <a:srgbClr val="0070C0"/>
                </a:solidFill>
                <a:latin typeface="Arial"/>
                <a:cs typeface="Arial"/>
              </a:rPr>
              <a:t> </a:t>
            </a:r>
          </a:p>
          <a:p>
            <a:pPr algn="l"/>
            <a:r>
              <a:rPr lang="en-GB" sz="900" dirty="0" smtClean="0">
                <a:solidFill>
                  <a:srgbClr val="0070C0"/>
                </a:solidFill>
                <a:latin typeface="Arial"/>
                <a:cs typeface="Arial"/>
              </a:rPr>
              <a:t>only</a:t>
            </a:r>
          </a:p>
        </p:txBody>
      </p:sp>
      <p:sp>
        <p:nvSpPr>
          <p:cNvPr id="41" name="Rectángulo 40"/>
          <p:cNvSpPr/>
          <p:nvPr/>
        </p:nvSpPr>
        <p:spPr>
          <a:xfrm>
            <a:off x="4521148" y="6045795"/>
            <a:ext cx="94128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900" smtClean="0">
                <a:solidFill>
                  <a:srgbClr val="00B050"/>
                </a:solidFill>
                <a:latin typeface="Arial"/>
                <a:cs typeface="Arial"/>
              </a:rPr>
              <a:t>hasResult</a:t>
            </a:r>
            <a:r>
              <a:rPr lang="en-GB" sz="900" dirty="0" smtClean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lang="en-GB" sz="900" dirty="0" smtClean="0">
                <a:solidFill>
                  <a:srgbClr val="0070C0"/>
                </a:solidFill>
                <a:latin typeface="Arial"/>
                <a:cs typeface="Arial"/>
              </a:rPr>
              <a:t>only</a:t>
            </a:r>
            <a:endParaRPr lang="en-GB" sz="900" dirty="0">
              <a:solidFill>
                <a:srgbClr val="0070C0"/>
              </a:solidFill>
            </a:endParaRPr>
          </a:p>
        </p:txBody>
      </p:sp>
      <p:sp>
        <p:nvSpPr>
          <p:cNvPr id="42" name="Rectángulo 41"/>
          <p:cNvSpPr/>
          <p:nvPr/>
        </p:nvSpPr>
        <p:spPr>
          <a:xfrm>
            <a:off x="2734533" y="5243688"/>
            <a:ext cx="748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GB" sz="900" dirty="0" err="1" smtClean="0">
                <a:solidFill>
                  <a:srgbClr val="00B050"/>
                </a:solidFill>
                <a:latin typeface="Arial"/>
                <a:cs typeface="Arial"/>
              </a:rPr>
              <a:t>isResultOf</a:t>
            </a:r>
            <a:r>
              <a:rPr lang="en-GB" sz="900" dirty="0" smtClean="0">
                <a:solidFill>
                  <a:srgbClr val="00B050"/>
                </a:solidFill>
                <a:latin typeface="Arial"/>
                <a:cs typeface="Arial"/>
              </a:rPr>
              <a:t> </a:t>
            </a:r>
          </a:p>
          <a:p>
            <a:pPr algn="l"/>
            <a:r>
              <a:rPr lang="en-GB" sz="900" dirty="0" smtClean="0">
                <a:solidFill>
                  <a:srgbClr val="0070C0"/>
                </a:solidFill>
                <a:latin typeface="Arial"/>
                <a:cs typeface="Arial"/>
              </a:rPr>
              <a:t>only</a:t>
            </a:r>
            <a:endParaRPr lang="en-GB" sz="9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164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ángulo redondeado 43"/>
          <p:cNvSpPr/>
          <p:nvPr/>
        </p:nvSpPr>
        <p:spPr>
          <a:xfrm>
            <a:off x="219811" y="2987621"/>
            <a:ext cx="687737" cy="272415"/>
          </a:xfrm>
          <a:prstGeom prst="roundRect">
            <a:avLst/>
          </a:prstGeom>
          <a:noFill/>
          <a:ln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l"/>
            <a:r>
              <a:rPr lang="en-GB" sz="1000" smtClean="0">
                <a:solidFill>
                  <a:srgbClr val="00B050"/>
                </a:solidFill>
                <a:latin typeface="Arial"/>
                <a:cs typeface="Arial"/>
              </a:rPr>
              <a:t>Platform</a:t>
            </a:r>
            <a:endParaRPr lang="en-GB" sz="1000">
              <a:solidFill>
                <a:srgbClr val="00B050"/>
              </a:solidFill>
              <a:latin typeface="Arial"/>
              <a:cs typeface="Arial"/>
            </a:endParaRPr>
          </a:p>
        </p:txBody>
      </p:sp>
      <p:sp>
        <p:nvSpPr>
          <p:cNvPr id="68" name="Rectángulo redondeado 67"/>
          <p:cNvSpPr/>
          <p:nvPr/>
        </p:nvSpPr>
        <p:spPr>
          <a:xfrm>
            <a:off x="3590687" y="3755881"/>
            <a:ext cx="686320" cy="272415"/>
          </a:xfrm>
          <a:prstGeom prst="roundRect">
            <a:avLst/>
          </a:prstGeom>
          <a:noFill/>
          <a:ln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l"/>
            <a:r>
              <a:rPr lang="en-GB" sz="1000" dirty="0" smtClean="0">
                <a:solidFill>
                  <a:srgbClr val="00B050"/>
                </a:solidFill>
                <a:latin typeface="Arial"/>
                <a:cs typeface="Arial"/>
              </a:rPr>
              <a:t>Sampler</a:t>
            </a:r>
            <a:endParaRPr lang="en-GB" sz="1000" dirty="0">
              <a:solidFill>
                <a:srgbClr val="00B050"/>
              </a:solidFill>
              <a:latin typeface="Arial"/>
              <a:cs typeface="Arial"/>
            </a:endParaRPr>
          </a:p>
        </p:txBody>
      </p:sp>
      <p:sp>
        <p:nvSpPr>
          <p:cNvPr id="77" name="Rectángulo redondeado 76"/>
          <p:cNvSpPr/>
          <p:nvPr/>
        </p:nvSpPr>
        <p:spPr>
          <a:xfrm>
            <a:off x="1401476" y="3758783"/>
            <a:ext cx="795395" cy="272415"/>
          </a:xfrm>
          <a:prstGeom prst="roundRect">
            <a:avLst/>
          </a:prstGeom>
          <a:noFill/>
          <a:ln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l"/>
            <a:r>
              <a:rPr lang="en-GB" sz="1000" dirty="0" smtClean="0">
                <a:solidFill>
                  <a:srgbClr val="00B050"/>
                </a:solidFill>
                <a:latin typeface="Arial"/>
                <a:cs typeface="Arial"/>
              </a:rPr>
              <a:t>Procedure</a:t>
            </a:r>
            <a:endParaRPr lang="en-GB" sz="1000" dirty="0">
              <a:solidFill>
                <a:srgbClr val="00B050"/>
              </a:solidFill>
              <a:latin typeface="Arial"/>
              <a:cs typeface="Arial"/>
            </a:endParaRPr>
          </a:p>
        </p:txBody>
      </p:sp>
      <p:sp>
        <p:nvSpPr>
          <p:cNvPr id="178" name="Rectángulo redondeado 177"/>
          <p:cNvSpPr/>
          <p:nvPr/>
        </p:nvSpPr>
        <p:spPr>
          <a:xfrm>
            <a:off x="3021513" y="4923388"/>
            <a:ext cx="737662" cy="272415"/>
          </a:xfrm>
          <a:prstGeom prst="roundRect">
            <a:avLst/>
          </a:prstGeom>
          <a:noFill/>
          <a:ln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l"/>
            <a:r>
              <a:rPr lang="en-GB" sz="1000" dirty="0" smtClean="0">
                <a:solidFill>
                  <a:srgbClr val="00B050"/>
                </a:solidFill>
                <a:latin typeface="Arial"/>
                <a:cs typeface="Arial"/>
              </a:rPr>
              <a:t>Sampling</a:t>
            </a:r>
            <a:endParaRPr lang="en-GB" sz="1000" dirty="0">
              <a:solidFill>
                <a:srgbClr val="00B050"/>
              </a:solidFill>
              <a:latin typeface="Arial"/>
              <a:cs typeface="Arial"/>
            </a:endParaRPr>
          </a:p>
        </p:txBody>
      </p:sp>
      <p:cxnSp>
        <p:nvCxnSpPr>
          <p:cNvPr id="181" name="Conector curvado 180"/>
          <p:cNvCxnSpPr>
            <a:stCxn id="178" idx="0"/>
            <a:endCxn id="68" idx="2"/>
          </p:cNvCxnSpPr>
          <p:nvPr/>
        </p:nvCxnSpPr>
        <p:spPr>
          <a:xfrm rot="5400000" flipH="1" flipV="1">
            <a:off x="3214549" y="4204091"/>
            <a:ext cx="895092" cy="543503"/>
          </a:xfrm>
          <a:prstGeom prst="curvedConnector3">
            <a:avLst>
              <a:gd name="adj1" fmla="val 50000"/>
            </a:avLst>
          </a:prstGeom>
          <a:ln w="9525" cap="flat" cmpd="sng" algn="ctr">
            <a:solidFill>
              <a:srgbClr val="00B050"/>
            </a:solidFill>
            <a:prstDash val="dash"/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Rectángulo 181"/>
          <p:cNvSpPr/>
          <p:nvPr/>
        </p:nvSpPr>
        <p:spPr>
          <a:xfrm>
            <a:off x="2903256" y="3995931"/>
            <a:ext cx="10374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GB" sz="900" dirty="0" err="1" smtClean="0">
                <a:solidFill>
                  <a:srgbClr val="00B050"/>
                </a:solidFill>
                <a:latin typeface="Arial"/>
                <a:cs typeface="Arial"/>
              </a:rPr>
              <a:t>madeBySampler</a:t>
            </a:r>
            <a:endParaRPr lang="en-GB" sz="900" dirty="0" smtClean="0">
              <a:solidFill>
                <a:srgbClr val="00B050"/>
              </a:solidFill>
              <a:latin typeface="Arial"/>
              <a:cs typeface="Arial"/>
            </a:endParaRPr>
          </a:p>
          <a:p>
            <a:pPr algn="l"/>
            <a:endParaRPr lang="en-GB" sz="900" dirty="0">
              <a:solidFill>
                <a:srgbClr val="0070C0"/>
              </a:solidFill>
            </a:endParaRPr>
          </a:p>
        </p:txBody>
      </p:sp>
      <p:cxnSp>
        <p:nvCxnSpPr>
          <p:cNvPr id="183" name="Conector curvado 182"/>
          <p:cNvCxnSpPr>
            <a:stCxn id="178" idx="3"/>
            <a:endCxn id="201" idx="1"/>
          </p:cNvCxnSpPr>
          <p:nvPr/>
        </p:nvCxnSpPr>
        <p:spPr>
          <a:xfrm flipV="1">
            <a:off x="3759175" y="5059595"/>
            <a:ext cx="2948021" cy="1"/>
          </a:xfrm>
          <a:prstGeom prst="curvedConnector3">
            <a:avLst>
              <a:gd name="adj1" fmla="val 50000"/>
            </a:avLst>
          </a:prstGeom>
          <a:ln w="9525" cap="flat" cmpd="sng" algn="ctr">
            <a:solidFill>
              <a:srgbClr val="00B050"/>
            </a:solidFill>
            <a:prstDash val="dash"/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Rectángulo 183"/>
          <p:cNvSpPr/>
          <p:nvPr/>
        </p:nvSpPr>
        <p:spPr>
          <a:xfrm>
            <a:off x="5432435" y="5028465"/>
            <a:ext cx="127470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GB" sz="900" smtClean="0">
                <a:solidFill>
                  <a:srgbClr val="00B050"/>
                </a:solidFill>
                <a:latin typeface="Arial"/>
                <a:cs typeface="Arial"/>
              </a:rPr>
              <a:t>hasFeatureOfInterest</a:t>
            </a:r>
            <a:endParaRPr lang="en-GB" sz="900" dirty="0">
              <a:solidFill>
                <a:srgbClr val="0070C0"/>
              </a:solidFill>
            </a:endParaRPr>
          </a:p>
        </p:txBody>
      </p:sp>
      <p:cxnSp>
        <p:nvCxnSpPr>
          <p:cNvPr id="196" name="Conector curvado 195"/>
          <p:cNvCxnSpPr>
            <a:stCxn id="178" idx="0"/>
            <a:endCxn id="77" idx="2"/>
          </p:cNvCxnSpPr>
          <p:nvPr/>
        </p:nvCxnSpPr>
        <p:spPr>
          <a:xfrm rot="16200000" flipV="1">
            <a:off x="2148664" y="3681708"/>
            <a:ext cx="892190" cy="1591170"/>
          </a:xfrm>
          <a:prstGeom prst="curvedConnector3">
            <a:avLst>
              <a:gd name="adj1" fmla="val 50000"/>
            </a:avLst>
          </a:prstGeom>
          <a:ln w="9525" cap="flat" cmpd="sng" algn="ctr">
            <a:solidFill>
              <a:srgbClr val="00B050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Rectángulo 196"/>
          <p:cNvSpPr/>
          <p:nvPr/>
        </p:nvSpPr>
        <p:spPr>
          <a:xfrm>
            <a:off x="1900906" y="3970244"/>
            <a:ext cx="9989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GB" sz="900" dirty="0" err="1" smtClean="0">
                <a:solidFill>
                  <a:srgbClr val="00B050"/>
                </a:solidFill>
                <a:latin typeface="Arial"/>
                <a:cs typeface="Arial"/>
              </a:rPr>
              <a:t>usedProcedure</a:t>
            </a:r>
            <a:r>
              <a:rPr lang="en-GB" sz="900" dirty="0" smtClean="0">
                <a:solidFill>
                  <a:srgbClr val="00B050"/>
                </a:solidFill>
                <a:latin typeface="Arial"/>
                <a:cs typeface="Arial"/>
              </a:rPr>
              <a:t> </a:t>
            </a:r>
          </a:p>
          <a:p>
            <a:pPr algn="l"/>
            <a:endParaRPr lang="en-GB" sz="900" dirty="0">
              <a:solidFill>
                <a:srgbClr val="0070C0"/>
              </a:solidFill>
            </a:endParaRPr>
          </a:p>
        </p:txBody>
      </p:sp>
      <p:sp>
        <p:nvSpPr>
          <p:cNvPr id="201" name="Rectángulo redondeado 200"/>
          <p:cNvSpPr/>
          <p:nvPr/>
        </p:nvSpPr>
        <p:spPr>
          <a:xfrm>
            <a:off x="6707196" y="4923387"/>
            <a:ext cx="1220931" cy="272415"/>
          </a:xfrm>
          <a:prstGeom prst="roundRect">
            <a:avLst/>
          </a:prstGeom>
          <a:noFill/>
          <a:ln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l"/>
            <a:r>
              <a:rPr lang="en-GB" sz="1000" smtClean="0">
                <a:solidFill>
                  <a:srgbClr val="00B050"/>
                </a:solidFill>
                <a:latin typeface="Arial"/>
                <a:cs typeface="Arial"/>
              </a:rPr>
              <a:t>FeatureOfInterest</a:t>
            </a:r>
            <a:endParaRPr lang="en-GB" sz="1000">
              <a:solidFill>
                <a:srgbClr val="00B050"/>
              </a:solidFill>
              <a:latin typeface="Arial"/>
              <a:cs typeface="Arial"/>
            </a:endParaRPr>
          </a:p>
        </p:txBody>
      </p:sp>
      <p:sp>
        <p:nvSpPr>
          <p:cNvPr id="97" name="Título 9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SOSA: Sampling</a:t>
            </a:r>
            <a:endParaRPr lang="en-GB" dirty="0"/>
          </a:p>
        </p:txBody>
      </p:sp>
      <p:sp>
        <p:nvSpPr>
          <p:cNvPr id="218" name="Rectángulo redondeado 217"/>
          <p:cNvSpPr/>
          <p:nvPr/>
        </p:nvSpPr>
        <p:spPr>
          <a:xfrm>
            <a:off x="479604" y="4923138"/>
            <a:ext cx="969294" cy="272415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l"/>
            <a:r>
              <a:rPr lang="en-GB" sz="1000" dirty="0" err="1" smtClean="0">
                <a:solidFill>
                  <a:schemeClr val="tx1"/>
                </a:solidFill>
                <a:latin typeface="Arial"/>
                <a:cs typeface="Arial"/>
              </a:rPr>
              <a:t>xsd:dateTime</a:t>
            </a:r>
            <a:endParaRPr lang="en-GB" sz="10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cxnSp>
        <p:nvCxnSpPr>
          <p:cNvPr id="219" name="Conector curvado 218"/>
          <p:cNvCxnSpPr>
            <a:stCxn id="178" idx="1"/>
            <a:endCxn id="218" idx="3"/>
          </p:cNvCxnSpPr>
          <p:nvPr/>
        </p:nvCxnSpPr>
        <p:spPr>
          <a:xfrm rot="10800000">
            <a:off x="1448899" y="5059346"/>
            <a:ext cx="1572615" cy="250"/>
          </a:xfrm>
          <a:prstGeom prst="curvedConnector3">
            <a:avLst>
              <a:gd name="adj1" fmla="val 50000"/>
            </a:avLst>
          </a:prstGeom>
          <a:ln w="9525" cap="flat" cmpd="sng" algn="ctr">
            <a:solidFill>
              <a:srgbClr val="00B050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Rectángulo 219"/>
          <p:cNvSpPr/>
          <p:nvPr/>
        </p:nvSpPr>
        <p:spPr>
          <a:xfrm>
            <a:off x="1413248" y="5040419"/>
            <a:ext cx="72327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GB" sz="900" dirty="0" err="1" smtClean="0">
                <a:solidFill>
                  <a:srgbClr val="00B050"/>
                </a:solidFill>
                <a:latin typeface="Arial"/>
                <a:cs typeface="Arial"/>
              </a:rPr>
              <a:t>resultTime</a:t>
            </a:r>
            <a:endParaRPr lang="en-GB" sz="900" dirty="0">
              <a:solidFill>
                <a:srgbClr val="00B050"/>
              </a:solidFill>
            </a:endParaRPr>
          </a:p>
        </p:txBody>
      </p:sp>
      <p:sp>
        <p:nvSpPr>
          <p:cNvPr id="236" name="Rectángulo 235"/>
          <p:cNvSpPr/>
          <p:nvPr/>
        </p:nvSpPr>
        <p:spPr>
          <a:xfrm>
            <a:off x="3837847" y="5040221"/>
            <a:ext cx="129394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GB" sz="900" dirty="0" err="1" smtClean="0">
                <a:solidFill>
                  <a:srgbClr val="00B050"/>
                </a:solidFill>
                <a:latin typeface="Arial"/>
                <a:cs typeface="Arial"/>
              </a:rPr>
              <a:t>isFeatureOfInterestOf</a:t>
            </a:r>
            <a:endParaRPr lang="en-GB" sz="900" dirty="0">
              <a:solidFill>
                <a:srgbClr val="00B050"/>
              </a:solidFill>
            </a:endParaRPr>
          </a:p>
        </p:txBody>
      </p:sp>
      <p:sp>
        <p:nvSpPr>
          <p:cNvPr id="243" name="Rectángulo 242"/>
          <p:cNvSpPr/>
          <p:nvPr/>
        </p:nvSpPr>
        <p:spPr>
          <a:xfrm>
            <a:off x="3374387" y="4679566"/>
            <a:ext cx="95410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GB" sz="900" smtClean="0">
                <a:solidFill>
                  <a:srgbClr val="00B050"/>
                </a:solidFill>
                <a:latin typeface="Arial"/>
                <a:cs typeface="Arial"/>
              </a:rPr>
              <a:t>madeSampling</a:t>
            </a:r>
            <a:endParaRPr lang="en-GB" sz="900" dirty="0" smtClean="0">
              <a:solidFill>
                <a:srgbClr val="00B050"/>
              </a:solidFill>
              <a:latin typeface="Arial"/>
              <a:cs typeface="Arial"/>
            </a:endParaRPr>
          </a:p>
        </p:txBody>
      </p:sp>
      <p:cxnSp>
        <p:nvCxnSpPr>
          <p:cNvPr id="81" name="Conector curvado 80"/>
          <p:cNvCxnSpPr/>
          <p:nvPr/>
        </p:nvCxnSpPr>
        <p:spPr>
          <a:xfrm rot="16200000" flipH="1">
            <a:off x="4034060" y="4546091"/>
            <a:ext cx="860210" cy="2159634"/>
          </a:xfrm>
          <a:prstGeom prst="curvedConnector2">
            <a:avLst/>
          </a:prstGeom>
          <a:ln w="9525" cap="flat" cmpd="sng" algn="ctr">
            <a:solidFill>
              <a:srgbClr val="00B050"/>
            </a:solidFill>
            <a:prstDash val="dash"/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ángulo redondeado 88"/>
          <p:cNvSpPr/>
          <p:nvPr/>
        </p:nvSpPr>
        <p:spPr>
          <a:xfrm>
            <a:off x="5543982" y="5919805"/>
            <a:ext cx="641364" cy="272415"/>
          </a:xfrm>
          <a:prstGeom prst="roundRect">
            <a:avLst/>
          </a:prstGeom>
          <a:noFill/>
          <a:ln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GB" sz="1000" dirty="0" smtClean="0">
                <a:solidFill>
                  <a:srgbClr val="00B050"/>
                </a:solidFill>
                <a:latin typeface="Arial"/>
                <a:cs typeface="Arial"/>
              </a:rPr>
              <a:t>Sample</a:t>
            </a:r>
            <a:endParaRPr lang="en-GB" sz="1000" dirty="0">
              <a:solidFill>
                <a:srgbClr val="00B050"/>
              </a:solidFill>
              <a:latin typeface="Arial"/>
              <a:cs typeface="Arial"/>
            </a:endParaRPr>
          </a:p>
        </p:txBody>
      </p:sp>
      <p:sp>
        <p:nvSpPr>
          <p:cNvPr id="91" name="Rectángulo 90"/>
          <p:cNvSpPr/>
          <p:nvPr/>
        </p:nvSpPr>
        <p:spPr>
          <a:xfrm>
            <a:off x="8126313" y="5243688"/>
            <a:ext cx="8130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GB" sz="900" dirty="0" err="1" smtClean="0">
                <a:solidFill>
                  <a:srgbClr val="00B050"/>
                </a:solidFill>
                <a:latin typeface="Arial"/>
                <a:cs typeface="Arial"/>
              </a:rPr>
              <a:t>isSampleOf</a:t>
            </a:r>
            <a:r>
              <a:rPr lang="en-GB" sz="900" dirty="0" smtClean="0">
                <a:solidFill>
                  <a:srgbClr val="00B050"/>
                </a:solidFill>
                <a:latin typeface="Arial"/>
                <a:cs typeface="Arial"/>
              </a:rPr>
              <a:t> </a:t>
            </a:r>
          </a:p>
          <a:p>
            <a:pPr algn="l"/>
            <a:endParaRPr lang="en-GB" sz="900" dirty="0">
              <a:solidFill>
                <a:srgbClr val="0070C0"/>
              </a:solidFill>
            </a:endParaRPr>
          </a:p>
        </p:txBody>
      </p:sp>
      <p:sp>
        <p:nvSpPr>
          <p:cNvPr id="92" name="Rectángulo 91"/>
          <p:cNvSpPr/>
          <p:nvPr/>
        </p:nvSpPr>
        <p:spPr>
          <a:xfrm>
            <a:off x="6178408" y="6045795"/>
            <a:ext cx="105757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GB" sz="900" dirty="0" err="1" smtClean="0">
                <a:solidFill>
                  <a:srgbClr val="00B050"/>
                </a:solidFill>
                <a:latin typeface="Arial"/>
                <a:cs typeface="Arial"/>
              </a:rPr>
              <a:t>hasSample</a:t>
            </a:r>
            <a:endParaRPr lang="en-GB" sz="900" dirty="0">
              <a:solidFill>
                <a:srgbClr val="0070C0"/>
              </a:solidFill>
            </a:endParaRPr>
          </a:p>
        </p:txBody>
      </p:sp>
      <p:cxnSp>
        <p:nvCxnSpPr>
          <p:cNvPr id="93" name="Conector curvado 92"/>
          <p:cNvCxnSpPr/>
          <p:nvPr/>
        </p:nvCxnSpPr>
        <p:spPr>
          <a:xfrm flipH="1">
            <a:off x="6185346" y="5059595"/>
            <a:ext cx="1742781" cy="996418"/>
          </a:xfrm>
          <a:prstGeom prst="curvedConnector3">
            <a:avLst>
              <a:gd name="adj1" fmla="val -13117"/>
            </a:avLst>
          </a:prstGeom>
          <a:ln w="9525" cap="flat" cmpd="sng" algn="ctr">
            <a:solidFill>
              <a:srgbClr val="00B050"/>
            </a:solidFill>
            <a:prstDash val="dash"/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ángulo 74"/>
          <p:cNvSpPr/>
          <p:nvPr/>
        </p:nvSpPr>
        <p:spPr>
          <a:xfrm>
            <a:off x="954411" y="3098144"/>
            <a:ext cx="76815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GB" sz="900" dirty="0" err="1" smtClean="0">
                <a:solidFill>
                  <a:srgbClr val="00B050"/>
                </a:solidFill>
                <a:latin typeface="Arial"/>
                <a:cs typeface="Arial"/>
              </a:rPr>
              <a:t>isHostedBy</a:t>
            </a:r>
            <a:endParaRPr lang="en-GB" sz="900" dirty="0">
              <a:solidFill>
                <a:srgbClr val="0070C0"/>
              </a:solidFill>
            </a:endParaRPr>
          </a:p>
        </p:txBody>
      </p:sp>
      <p:cxnSp>
        <p:nvCxnSpPr>
          <p:cNvPr id="76" name="Conector curvado 75"/>
          <p:cNvCxnSpPr/>
          <p:nvPr/>
        </p:nvCxnSpPr>
        <p:spPr>
          <a:xfrm>
            <a:off x="907548" y="3123829"/>
            <a:ext cx="3025233" cy="632052"/>
          </a:xfrm>
          <a:prstGeom prst="curvedConnector2">
            <a:avLst/>
          </a:prstGeom>
          <a:ln w="9525" cap="flat" cmpd="sng" algn="ctr">
            <a:solidFill>
              <a:srgbClr val="00B050"/>
            </a:solidFill>
            <a:prstDash val="dash"/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ángulo 94"/>
          <p:cNvSpPr/>
          <p:nvPr/>
        </p:nvSpPr>
        <p:spPr>
          <a:xfrm>
            <a:off x="3792599" y="3457829"/>
            <a:ext cx="46038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GB" sz="900" dirty="0" smtClean="0">
                <a:solidFill>
                  <a:srgbClr val="00B050"/>
                </a:solidFill>
                <a:latin typeface="Arial"/>
                <a:cs typeface="Arial"/>
              </a:rPr>
              <a:t>hosts</a:t>
            </a:r>
            <a:endParaRPr lang="en-GB" sz="900" dirty="0">
              <a:solidFill>
                <a:srgbClr val="0070C0"/>
              </a:solidFill>
            </a:endParaRPr>
          </a:p>
        </p:txBody>
      </p:sp>
      <p:sp>
        <p:nvSpPr>
          <p:cNvPr id="29" name="Rectángulo 28"/>
          <p:cNvSpPr/>
          <p:nvPr/>
        </p:nvSpPr>
        <p:spPr>
          <a:xfrm>
            <a:off x="4705040" y="6056012"/>
            <a:ext cx="69762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900" smtClean="0">
                <a:solidFill>
                  <a:srgbClr val="00B050"/>
                </a:solidFill>
                <a:latin typeface="Arial"/>
                <a:cs typeface="Arial"/>
              </a:rPr>
              <a:t>hasResult</a:t>
            </a:r>
            <a:endParaRPr lang="en-GB" sz="900" dirty="0">
              <a:solidFill>
                <a:srgbClr val="0070C0"/>
              </a:solidFill>
            </a:endParaRPr>
          </a:p>
        </p:txBody>
      </p:sp>
      <p:sp>
        <p:nvSpPr>
          <p:cNvPr id="30" name="Rectángulo 29"/>
          <p:cNvSpPr/>
          <p:nvPr/>
        </p:nvSpPr>
        <p:spPr>
          <a:xfrm>
            <a:off x="2734533" y="5243688"/>
            <a:ext cx="74892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GB" sz="900" dirty="0" err="1" smtClean="0">
                <a:solidFill>
                  <a:srgbClr val="00B050"/>
                </a:solidFill>
                <a:latin typeface="Arial"/>
                <a:cs typeface="Arial"/>
              </a:rPr>
              <a:t>isResultOf</a:t>
            </a:r>
            <a:r>
              <a:rPr lang="en-GB" sz="900" dirty="0" smtClean="0">
                <a:solidFill>
                  <a:srgbClr val="00B050"/>
                </a:solidFill>
                <a:latin typeface="Arial"/>
                <a:cs typeface="Arial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16344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1" name="Conector curvado 190"/>
          <p:cNvCxnSpPr>
            <a:stCxn id="201" idx="1"/>
            <a:endCxn id="185" idx="3"/>
          </p:cNvCxnSpPr>
          <p:nvPr/>
        </p:nvCxnSpPr>
        <p:spPr>
          <a:xfrm flipH="1">
            <a:off x="4100101" y="3271494"/>
            <a:ext cx="1747571" cy="0"/>
          </a:xfrm>
          <a:prstGeom prst="straightConnector1">
            <a:avLst/>
          </a:prstGeom>
          <a:ln w="9525" cap="flat" cmpd="sng" algn="ctr">
            <a:solidFill>
              <a:srgbClr val="0070C0"/>
            </a:solidFill>
            <a:prstDash val="dash"/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Rectángulo 191"/>
          <p:cNvSpPr/>
          <p:nvPr/>
        </p:nvSpPr>
        <p:spPr>
          <a:xfrm>
            <a:off x="4100101" y="2911082"/>
            <a:ext cx="8386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GB" sz="900" dirty="0" err="1" smtClean="0">
                <a:solidFill>
                  <a:srgbClr val="0070C0"/>
                </a:solidFill>
                <a:latin typeface="Arial"/>
                <a:cs typeface="Arial"/>
              </a:rPr>
              <a:t>hasProperty</a:t>
            </a:r>
            <a:r>
              <a:rPr lang="en-GB" sz="900" dirty="0" smtClean="0">
                <a:solidFill>
                  <a:srgbClr val="0070C0"/>
                </a:solidFill>
                <a:latin typeface="Arial"/>
                <a:cs typeface="Arial"/>
              </a:rPr>
              <a:t> </a:t>
            </a:r>
          </a:p>
          <a:p>
            <a:pPr algn="l"/>
            <a:r>
              <a:rPr lang="en-GB" sz="900" dirty="0" smtClean="0">
                <a:solidFill>
                  <a:srgbClr val="0070C0"/>
                </a:solidFill>
                <a:latin typeface="Arial"/>
                <a:cs typeface="Arial"/>
              </a:rPr>
              <a:t>only</a:t>
            </a:r>
            <a:endParaRPr lang="en-GB" sz="900" dirty="0">
              <a:solidFill>
                <a:srgbClr val="0070C0"/>
              </a:solidFill>
            </a:endParaRPr>
          </a:p>
        </p:txBody>
      </p:sp>
      <p:sp>
        <p:nvSpPr>
          <p:cNvPr id="193" name="Rectángulo 192"/>
          <p:cNvSpPr/>
          <p:nvPr/>
        </p:nvSpPr>
        <p:spPr>
          <a:xfrm>
            <a:off x="5121672" y="2911082"/>
            <a:ext cx="8579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GB" sz="900" dirty="0" err="1" smtClean="0">
                <a:solidFill>
                  <a:srgbClr val="0070C0"/>
                </a:solidFill>
                <a:latin typeface="Arial"/>
                <a:cs typeface="Arial"/>
              </a:rPr>
              <a:t>isPropertyOf</a:t>
            </a:r>
            <a:r>
              <a:rPr lang="en-GB" sz="900" dirty="0" smtClean="0">
                <a:solidFill>
                  <a:srgbClr val="0070C0"/>
                </a:solidFill>
                <a:latin typeface="Arial"/>
                <a:cs typeface="Arial"/>
              </a:rPr>
              <a:t> </a:t>
            </a:r>
          </a:p>
          <a:p>
            <a:pPr algn="l"/>
            <a:r>
              <a:rPr lang="en-GB" sz="900" dirty="0" smtClean="0">
                <a:solidFill>
                  <a:srgbClr val="0070C0"/>
                </a:solidFill>
                <a:latin typeface="Arial"/>
                <a:cs typeface="Arial"/>
              </a:rPr>
              <a:t>only</a:t>
            </a:r>
            <a:endParaRPr lang="en-GB" sz="900" dirty="0">
              <a:solidFill>
                <a:srgbClr val="0070C0"/>
              </a:solidFill>
            </a:endParaRPr>
          </a:p>
        </p:txBody>
      </p:sp>
      <p:sp>
        <p:nvSpPr>
          <p:cNvPr id="201" name="Rectángulo redondeado 200"/>
          <p:cNvSpPr/>
          <p:nvPr/>
        </p:nvSpPr>
        <p:spPr>
          <a:xfrm>
            <a:off x="5847672" y="3135286"/>
            <a:ext cx="1220931" cy="272415"/>
          </a:xfrm>
          <a:prstGeom prst="roundRect">
            <a:avLst/>
          </a:prstGeom>
          <a:noFill/>
          <a:ln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GB" sz="1000" smtClean="0">
                <a:solidFill>
                  <a:srgbClr val="00B050"/>
                </a:solidFill>
                <a:latin typeface="Arial"/>
                <a:cs typeface="Arial"/>
              </a:rPr>
              <a:t>FeatureOfInterest</a:t>
            </a:r>
            <a:endParaRPr lang="en-GB" sz="1000">
              <a:solidFill>
                <a:srgbClr val="00B050"/>
              </a:solidFill>
              <a:latin typeface="Arial"/>
              <a:cs typeface="Arial"/>
            </a:endParaRPr>
          </a:p>
        </p:txBody>
      </p:sp>
      <p:cxnSp>
        <p:nvCxnSpPr>
          <p:cNvPr id="281" name="Conector curvado 10"/>
          <p:cNvCxnSpPr>
            <a:stCxn id="98" idx="0"/>
            <a:endCxn id="185" idx="2"/>
          </p:cNvCxnSpPr>
          <p:nvPr/>
        </p:nvCxnSpPr>
        <p:spPr>
          <a:xfrm rot="16200000" flipV="1">
            <a:off x="3815038" y="3343777"/>
            <a:ext cx="623904" cy="751751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ítulo 9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SOSA/SSN: Features of Interest</a:t>
            </a:r>
            <a:endParaRPr lang="en-GB" dirty="0"/>
          </a:p>
        </p:txBody>
      </p:sp>
      <p:sp>
        <p:nvSpPr>
          <p:cNvPr id="155" name="Rectángulo redondeado 154"/>
          <p:cNvSpPr/>
          <p:nvPr/>
        </p:nvSpPr>
        <p:spPr>
          <a:xfrm>
            <a:off x="2324088" y="4031605"/>
            <a:ext cx="1345117" cy="272415"/>
          </a:xfrm>
          <a:prstGeom prst="roundRect">
            <a:avLst/>
          </a:prstGeom>
          <a:noFill/>
          <a:ln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GB" sz="1000" smtClean="0">
                <a:solidFill>
                  <a:srgbClr val="00B050"/>
                </a:solidFill>
                <a:latin typeface="Arial"/>
                <a:cs typeface="Arial"/>
              </a:rPr>
              <a:t>ObservableProperty</a:t>
            </a:r>
            <a:endParaRPr lang="en-GB" sz="1000" dirty="0">
              <a:solidFill>
                <a:srgbClr val="00B050"/>
              </a:solidFill>
              <a:latin typeface="Arial"/>
              <a:cs typeface="Arial"/>
            </a:endParaRPr>
          </a:p>
        </p:txBody>
      </p:sp>
      <p:cxnSp>
        <p:nvCxnSpPr>
          <p:cNvPr id="156" name="Conector curvado 10"/>
          <p:cNvCxnSpPr>
            <a:stCxn id="155" idx="0"/>
            <a:endCxn id="185" idx="2"/>
          </p:cNvCxnSpPr>
          <p:nvPr/>
        </p:nvCxnSpPr>
        <p:spPr>
          <a:xfrm rot="5400000" flipH="1" flipV="1">
            <a:off x="3061928" y="3342420"/>
            <a:ext cx="623904" cy="754467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Rectángulo redondeado 184"/>
          <p:cNvSpPr/>
          <p:nvPr/>
        </p:nvSpPr>
        <p:spPr>
          <a:xfrm>
            <a:off x="3402127" y="3135286"/>
            <a:ext cx="697974" cy="272415"/>
          </a:xfrm>
          <a:prstGeom prst="roundRect">
            <a:avLst/>
          </a:prstGeom>
          <a:noFill/>
          <a:ln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GB" sz="1000" dirty="0" smtClean="0">
                <a:solidFill>
                  <a:srgbClr val="0070C0"/>
                </a:solidFill>
                <a:latin typeface="Arial"/>
                <a:cs typeface="Arial"/>
              </a:rPr>
              <a:t>Property</a:t>
            </a:r>
            <a:endParaRPr lang="en-GB" sz="1000" dirty="0">
              <a:solidFill>
                <a:srgbClr val="0070C0"/>
              </a:solidFill>
              <a:latin typeface="Arial"/>
              <a:cs typeface="Arial"/>
            </a:endParaRPr>
          </a:p>
        </p:txBody>
      </p:sp>
      <p:sp>
        <p:nvSpPr>
          <p:cNvPr id="98" name="Rectángulo redondeado 97"/>
          <p:cNvSpPr/>
          <p:nvPr/>
        </p:nvSpPr>
        <p:spPr>
          <a:xfrm>
            <a:off x="3856451" y="4031605"/>
            <a:ext cx="1292828" cy="272415"/>
          </a:xfrm>
          <a:prstGeom prst="roundRect">
            <a:avLst/>
          </a:prstGeom>
          <a:noFill/>
          <a:ln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GB" sz="1000" smtClean="0">
                <a:solidFill>
                  <a:srgbClr val="00B050"/>
                </a:solidFill>
                <a:latin typeface="Arial"/>
                <a:cs typeface="Arial"/>
              </a:rPr>
              <a:t>ActuatableProperty</a:t>
            </a:r>
            <a:endParaRPr lang="en-GB" sz="1000" dirty="0">
              <a:solidFill>
                <a:srgbClr val="00B05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24055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ítulo 9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SOSA/SSN: Results</a:t>
            </a:r>
            <a:endParaRPr lang="en-GB" dirty="0"/>
          </a:p>
        </p:txBody>
      </p:sp>
      <p:sp>
        <p:nvSpPr>
          <p:cNvPr id="34" name="Rectángulo redondeado 33"/>
          <p:cNvSpPr/>
          <p:nvPr/>
        </p:nvSpPr>
        <p:spPr>
          <a:xfrm>
            <a:off x="2933593" y="4923388"/>
            <a:ext cx="901505" cy="272415"/>
          </a:xfrm>
          <a:prstGeom prst="roundRect">
            <a:avLst/>
          </a:prstGeom>
          <a:noFill/>
          <a:ln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l"/>
            <a:r>
              <a:rPr lang="en-GB" sz="1000" smtClean="0">
                <a:solidFill>
                  <a:srgbClr val="00B050"/>
                </a:solidFill>
                <a:latin typeface="Arial"/>
                <a:cs typeface="Arial"/>
              </a:rPr>
              <a:t>Observation</a:t>
            </a:r>
            <a:endParaRPr lang="en-GB" sz="1000">
              <a:solidFill>
                <a:srgbClr val="00B050"/>
              </a:solidFill>
              <a:latin typeface="Arial"/>
              <a:cs typeface="Arial"/>
            </a:endParaRPr>
          </a:p>
        </p:txBody>
      </p:sp>
      <p:sp>
        <p:nvSpPr>
          <p:cNvPr id="37" name="Rectángulo redondeado 36"/>
          <p:cNvSpPr/>
          <p:nvPr/>
        </p:nvSpPr>
        <p:spPr>
          <a:xfrm>
            <a:off x="102147" y="5321337"/>
            <a:ext cx="1346751" cy="272415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l"/>
            <a:r>
              <a:rPr lang="en-GB" sz="1000" dirty="0" err="1" smtClean="0">
                <a:solidFill>
                  <a:schemeClr val="tx1"/>
                </a:solidFill>
                <a:latin typeface="Arial"/>
                <a:cs typeface="Arial"/>
              </a:rPr>
              <a:t>time:TemporalEntity</a:t>
            </a:r>
            <a:endParaRPr lang="en-GB" sz="10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cxnSp>
        <p:nvCxnSpPr>
          <p:cNvPr id="38" name="Conector curvado 37"/>
          <p:cNvCxnSpPr/>
          <p:nvPr/>
        </p:nvCxnSpPr>
        <p:spPr>
          <a:xfrm rot="10800000" flipV="1">
            <a:off x="1448899" y="5059595"/>
            <a:ext cx="1484695" cy="397949"/>
          </a:xfrm>
          <a:prstGeom prst="curvedConnector3">
            <a:avLst>
              <a:gd name="adj1" fmla="val 50000"/>
            </a:avLst>
          </a:prstGeom>
          <a:ln w="9525" cap="flat" cmpd="sng" algn="ctr">
            <a:solidFill>
              <a:srgbClr val="0070C0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ángulo 38"/>
          <p:cNvSpPr/>
          <p:nvPr/>
        </p:nvSpPr>
        <p:spPr>
          <a:xfrm>
            <a:off x="1413248" y="5437588"/>
            <a:ext cx="111440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GB" sz="900" dirty="0" err="1" smtClean="0">
                <a:solidFill>
                  <a:srgbClr val="00B050"/>
                </a:solidFill>
                <a:latin typeface="Arial"/>
                <a:cs typeface="Arial"/>
              </a:rPr>
              <a:t>phenomenonTime</a:t>
            </a:r>
            <a:endParaRPr lang="en-GB" sz="900" dirty="0">
              <a:solidFill>
                <a:srgbClr val="00B050"/>
              </a:solidFill>
            </a:endParaRPr>
          </a:p>
        </p:txBody>
      </p:sp>
      <p:sp>
        <p:nvSpPr>
          <p:cNvPr id="40" name="Rectángulo redondeado 39"/>
          <p:cNvSpPr/>
          <p:nvPr/>
        </p:nvSpPr>
        <p:spPr>
          <a:xfrm>
            <a:off x="479604" y="4923138"/>
            <a:ext cx="969294" cy="272415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l"/>
            <a:r>
              <a:rPr lang="en-GB" sz="1000" dirty="0" err="1" smtClean="0">
                <a:solidFill>
                  <a:schemeClr val="tx1"/>
                </a:solidFill>
                <a:latin typeface="Arial"/>
                <a:cs typeface="Arial"/>
              </a:rPr>
              <a:t>xsd:dateTime</a:t>
            </a:r>
            <a:endParaRPr lang="en-GB" sz="10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cxnSp>
        <p:nvCxnSpPr>
          <p:cNvPr id="41" name="Conector curvado 40"/>
          <p:cNvCxnSpPr/>
          <p:nvPr/>
        </p:nvCxnSpPr>
        <p:spPr>
          <a:xfrm rot="10800000">
            <a:off x="1448899" y="5059346"/>
            <a:ext cx="1484695" cy="250"/>
          </a:xfrm>
          <a:prstGeom prst="curvedConnector3">
            <a:avLst>
              <a:gd name="adj1" fmla="val 50000"/>
            </a:avLst>
          </a:prstGeom>
          <a:ln w="9525" cap="flat" cmpd="sng" algn="ctr">
            <a:solidFill>
              <a:srgbClr val="00B050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ángulo 41"/>
          <p:cNvSpPr/>
          <p:nvPr/>
        </p:nvSpPr>
        <p:spPr>
          <a:xfrm>
            <a:off x="1413248" y="5040419"/>
            <a:ext cx="72327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GB" sz="900" dirty="0" err="1" smtClean="0">
                <a:solidFill>
                  <a:srgbClr val="00B050"/>
                </a:solidFill>
                <a:latin typeface="Arial"/>
                <a:cs typeface="Arial"/>
              </a:rPr>
              <a:t>resultTime</a:t>
            </a:r>
            <a:endParaRPr lang="en-GB" sz="900" dirty="0">
              <a:solidFill>
                <a:srgbClr val="00B050"/>
              </a:solidFill>
            </a:endParaRPr>
          </a:p>
        </p:txBody>
      </p:sp>
      <p:sp>
        <p:nvSpPr>
          <p:cNvPr id="17" name="Rectángulo redondeado 16"/>
          <p:cNvSpPr/>
          <p:nvPr/>
        </p:nvSpPr>
        <p:spPr>
          <a:xfrm>
            <a:off x="5569805" y="5919805"/>
            <a:ext cx="568103" cy="272415"/>
          </a:xfrm>
          <a:prstGeom prst="roundRect">
            <a:avLst/>
          </a:prstGeom>
          <a:noFill/>
          <a:ln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GB" sz="1000" dirty="0" smtClean="0">
                <a:solidFill>
                  <a:srgbClr val="00B050"/>
                </a:solidFill>
                <a:latin typeface="Arial"/>
                <a:cs typeface="Arial"/>
              </a:rPr>
              <a:t>Result</a:t>
            </a:r>
            <a:endParaRPr lang="en-GB" sz="1000" dirty="0">
              <a:solidFill>
                <a:srgbClr val="00B050"/>
              </a:solidFill>
              <a:latin typeface="Arial"/>
              <a:cs typeface="Arial"/>
            </a:endParaRPr>
          </a:p>
        </p:txBody>
      </p:sp>
      <p:cxnSp>
        <p:nvCxnSpPr>
          <p:cNvPr id="18" name="Conector curvado 17"/>
          <p:cNvCxnSpPr/>
          <p:nvPr/>
        </p:nvCxnSpPr>
        <p:spPr>
          <a:xfrm rot="16200000" flipH="1">
            <a:off x="4049557" y="4535765"/>
            <a:ext cx="860210" cy="2180285"/>
          </a:xfrm>
          <a:prstGeom prst="curvedConnector2">
            <a:avLst/>
          </a:prstGeom>
          <a:ln w="9525" cap="flat" cmpd="sng" algn="ctr">
            <a:solidFill>
              <a:srgbClr val="0070C0"/>
            </a:solidFill>
            <a:prstDash val="dash"/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ángulo 18"/>
          <p:cNvSpPr/>
          <p:nvPr/>
        </p:nvSpPr>
        <p:spPr>
          <a:xfrm>
            <a:off x="4650242" y="5752607"/>
            <a:ext cx="94128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900" smtClean="0">
                <a:solidFill>
                  <a:srgbClr val="00B050"/>
                </a:solidFill>
                <a:latin typeface="Arial"/>
                <a:cs typeface="Arial"/>
              </a:rPr>
              <a:t>hasResult</a:t>
            </a:r>
            <a:r>
              <a:rPr lang="en-GB" sz="900" dirty="0" smtClean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lang="en-GB" sz="900" dirty="0" smtClean="0">
                <a:solidFill>
                  <a:srgbClr val="0070C0"/>
                </a:solidFill>
                <a:latin typeface="Arial"/>
                <a:cs typeface="Arial"/>
              </a:rPr>
              <a:t>only</a:t>
            </a:r>
            <a:endParaRPr lang="en-GB" sz="900" dirty="0">
              <a:solidFill>
                <a:srgbClr val="0070C0"/>
              </a:solidFill>
            </a:endParaRPr>
          </a:p>
        </p:txBody>
      </p:sp>
      <p:cxnSp>
        <p:nvCxnSpPr>
          <p:cNvPr id="20" name="Conector curvado 74"/>
          <p:cNvCxnSpPr/>
          <p:nvPr/>
        </p:nvCxnSpPr>
        <p:spPr>
          <a:xfrm flipH="1">
            <a:off x="3388214" y="5195803"/>
            <a:ext cx="1306" cy="720460"/>
          </a:xfrm>
          <a:prstGeom prst="straightConnector1">
            <a:avLst/>
          </a:prstGeom>
          <a:ln w="9525" cap="flat" cmpd="sng" algn="ctr">
            <a:solidFill>
              <a:srgbClr val="00B050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ángulo 20"/>
          <p:cNvSpPr/>
          <p:nvPr/>
        </p:nvSpPr>
        <p:spPr>
          <a:xfrm>
            <a:off x="2360674" y="5685432"/>
            <a:ext cx="105028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GB" sz="900" dirty="0" err="1" smtClean="0">
                <a:solidFill>
                  <a:srgbClr val="00B050"/>
                </a:solidFill>
                <a:latin typeface="Arial"/>
                <a:cs typeface="Arial"/>
              </a:rPr>
              <a:t>hasSimpleResult</a:t>
            </a:r>
            <a:endParaRPr lang="en-GB" sz="900" dirty="0">
              <a:solidFill>
                <a:srgbClr val="00B050"/>
              </a:solidFill>
            </a:endParaRPr>
          </a:p>
        </p:txBody>
      </p:sp>
      <p:sp>
        <p:nvSpPr>
          <p:cNvPr id="22" name="Rectángulo redondeado 21"/>
          <p:cNvSpPr/>
          <p:nvPr/>
        </p:nvSpPr>
        <p:spPr>
          <a:xfrm>
            <a:off x="2986393" y="5916263"/>
            <a:ext cx="803642" cy="272415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l"/>
            <a:r>
              <a:rPr lang="en-GB" sz="1000" dirty="0" err="1" smtClean="0">
                <a:solidFill>
                  <a:schemeClr val="tx1"/>
                </a:solidFill>
                <a:latin typeface="Arial"/>
                <a:cs typeface="Arial"/>
              </a:rPr>
              <a:t>rdfs:Literal</a:t>
            </a:r>
            <a:endParaRPr lang="en-GB" sz="10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3" name="Rectángulo 22"/>
          <p:cNvSpPr/>
          <p:nvPr/>
        </p:nvSpPr>
        <p:spPr>
          <a:xfrm>
            <a:off x="3421259" y="5243688"/>
            <a:ext cx="1172112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GB" sz="900" dirty="0" err="1" smtClean="0">
                <a:solidFill>
                  <a:srgbClr val="00B050"/>
                </a:solidFill>
                <a:latin typeface="Arial"/>
                <a:cs typeface="Arial"/>
              </a:rPr>
              <a:t>isResultOf</a:t>
            </a:r>
            <a:r>
              <a:rPr lang="en-GB" sz="900" dirty="0" smtClean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lang="en-GB" sz="900" dirty="0" smtClean="0">
                <a:solidFill>
                  <a:srgbClr val="0070C0"/>
                </a:solidFill>
                <a:latin typeface="Arial"/>
                <a:cs typeface="Arial"/>
              </a:rPr>
              <a:t>only</a:t>
            </a:r>
            <a:endParaRPr lang="en-GB" sz="9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6277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redondeado 3"/>
          <p:cNvSpPr/>
          <p:nvPr/>
        </p:nvSpPr>
        <p:spPr>
          <a:xfrm>
            <a:off x="5528424" y="3173566"/>
            <a:ext cx="635900" cy="272415"/>
          </a:xfrm>
          <a:prstGeom prst="roundRect">
            <a:avLst/>
          </a:prstGeom>
          <a:noFill/>
          <a:ln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GB" sz="1000" smtClean="0">
                <a:solidFill>
                  <a:srgbClr val="0070C0"/>
                </a:solidFill>
                <a:latin typeface="Arial"/>
                <a:cs typeface="Arial"/>
              </a:rPr>
              <a:t>System</a:t>
            </a:r>
            <a:endParaRPr lang="en-GB" sz="1000">
              <a:solidFill>
                <a:srgbClr val="0070C0"/>
              </a:solidFill>
              <a:latin typeface="Arial"/>
              <a:cs typeface="Arial"/>
            </a:endParaRPr>
          </a:p>
        </p:txBody>
      </p:sp>
      <p:cxnSp>
        <p:nvCxnSpPr>
          <p:cNvPr id="62" name="Conector curvado 10"/>
          <p:cNvCxnSpPr>
            <a:stCxn id="68" idx="0"/>
            <a:endCxn id="4" idx="2"/>
          </p:cNvCxnSpPr>
          <p:nvPr/>
        </p:nvCxnSpPr>
        <p:spPr>
          <a:xfrm rot="5400000" flipH="1" flipV="1">
            <a:off x="5091110" y="3464873"/>
            <a:ext cx="774156" cy="736372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ángulo redondeado 67"/>
          <p:cNvSpPr/>
          <p:nvPr/>
        </p:nvSpPr>
        <p:spPr>
          <a:xfrm>
            <a:off x="4803076" y="4220137"/>
            <a:ext cx="613852" cy="272415"/>
          </a:xfrm>
          <a:prstGeom prst="roundRect">
            <a:avLst/>
          </a:prstGeom>
          <a:noFill/>
          <a:ln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GB" sz="1000" smtClean="0">
                <a:solidFill>
                  <a:srgbClr val="00B050"/>
                </a:solidFill>
                <a:latin typeface="Arial"/>
                <a:cs typeface="Arial"/>
              </a:rPr>
              <a:t>Sensor</a:t>
            </a:r>
            <a:endParaRPr lang="en-GB" sz="1000">
              <a:solidFill>
                <a:srgbClr val="00B050"/>
              </a:solidFill>
              <a:latin typeface="Arial"/>
              <a:cs typeface="Arial"/>
            </a:endParaRPr>
          </a:p>
        </p:txBody>
      </p:sp>
      <p:sp>
        <p:nvSpPr>
          <p:cNvPr id="77" name="Rectángulo redondeado 76"/>
          <p:cNvSpPr/>
          <p:nvPr/>
        </p:nvSpPr>
        <p:spPr>
          <a:xfrm>
            <a:off x="2784324" y="3173567"/>
            <a:ext cx="795395" cy="272415"/>
          </a:xfrm>
          <a:prstGeom prst="roundRect">
            <a:avLst/>
          </a:prstGeom>
          <a:noFill/>
          <a:ln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GB" sz="1000" dirty="0" smtClean="0">
                <a:solidFill>
                  <a:srgbClr val="00B050"/>
                </a:solidFill>
                <a:latin typeface="Arial"/>
                <a:cs typeface="Arial"/>
              </a:rPr>
              <a:t>Procedure</a:t>
            </a:r>
            <a:endParaRPr lang="en-GB" sz="1000" dirty="0">
              <a:solidFill>
                <a:srgbClr val="00B050"/>
              </a:solidFill>
              <a:latin typeface="Arial"/>
              <a:cs typeface="Arial"/>
            </a:endParaRPr>
          </a:p>
        </p:txBody>
      </p:sp>
      <p:cxnSp>
        <p:nvCxnSpPr>
          <p:cNvPr id="78" name="Conector curvado 77"/>
          <p:cNvCxnSpPr>
            <a:stCxn id="4" idx="1"/>
            <a:endCxn id="77" idx="3"/>
          </p:cNvCxnSpPr>
          <p:nvPr/>
        </p:nvCxnSpPr>
        <p:spPr>
          <a:xfrm rot="10800000" flipV="1">
            <a:off x="3579720" y="3309773"/>
            <a:ext cx="1948705" cy="1"/>
          </a:xfrm>
          <a:prstGeom prst="curvedConnector3">
            <a:avLst>
              <a:gd name="adj1" fmla="val 50000"/>
            </a:avLst>
          </a:prstGeom>
          <a:ln w="9525" cap="flat" cmpd="sng" algn="ctr">
            <a:solidFill>
              <a:srgbClr val="0070C0"/>
            </a:solidFill>
            <a:prstDash val="dash"/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ángulo 78"/>
          <p:cNvSpPr/>
          <p:nvPr/>
        </p:nvSpPr>
        <p:spPr>
          <a:xfrm>
            <a:off x="3599735" y="2940441"/>
            <a:ext cx="8066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GB" sz="900" smtClean="0">
                <a:solidFill>
                  <a:srgbClr val="0070C0"/>
                </a:solidFill>
                <a:latin typeface="Arial"/>
                <a:cs typeface="Arial"/>
              </a:rPr>
              <a:t>implements </a:t>
            </a:r>
          </a:p>
          <a:p>
            <a:pPr algn="l"/>
            <a:r>
              <a:rPr lang="en-GB" sz="900" dirty="0" smtClean="0">
                <a:solidFill>
                  <a:srgbClr val="0070C0"/>
                </a:solidFill>
                <a:latin typeface="Arial"/>
                <a:cs typeface="Arial"/>
              </a:rPr>
              <a:t>only</a:t>
            </a:r>
          </a:p>
        </p:txBody>
      </p:sp>
      <p:cxnSp>
        <p:nvCxnSpPr>
          <p:cNvPr id="118" name="Conector curvado 117"/>
          <p:cNvCxnSpPr>
            <a:stCxn id="77" idx="1"/>
            <a:endCxn id="123" idx="3"/>
          </p:cNvCxnSpPr>
          <p:nvPr/>
        </p:nvCxnSpPr>
        <p:spPr>
          <a:xfrm rot="10800000">
            <a:off x="1590828" y="3100923"/>
            <a:ext cx="1193497" cy="208853"/>
          </a:xfrm>
          <a:prstGeom prst="curvedConnector3">
            <a:avLst>
              <a:gd name="adj1" fmla="val 50000"/>
            </a:avLst>
          </a:prstGeom>
          <a:ln w="9525" cap="flat" cmpd="sng" algn="ctr">
            <a:solidFill>
              <a:srgbClr val="0070C0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ectángulo 118"/>
          <p:cNvSpPr/>
          <p:nvPr/>
        </p:nvSpPr>
        <p:spPr>
          <a:xfrm>
            <a:off x="1589874" y="2885074"/>
            <a:ext cx="87716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900" dirty="0" err="1" smtClean="0">
                <a:solidFill>
                  <a:srgbClr val="0070C0"/>
                </a:solidFill>
                <a:latin typeface="Arial"/>
                <a:cs typeface="Arial"/>
              </a:rPr>
              <a:t>hasInput</a:t>
            </a:r>
            <a:r>
              <a:rPr lang="en-GB" sz="900" dirty="0" smtClean="0">
                <a:solidFill>
                  <a:srgbClr val="0070C0"/>
                </a:solidFill>
                <a:latin typeface="Arial"/>
                <a:cs typeface="Arial"/>
              </a:rPr>
              <a:t> only</a:t>
            </a:r>
            <a:endParaRPr lang="en-GB" sz="900" dirty="0">
              <a:solidFill>
                <a:srgbClr val="0070C0"/>
              </a:solidFill>
            </a:endParaRPr>
          </a:p>
        </p:txBody>
      </p:sp>
      <p:cxnSp>
        <p:nvCxnSpPr>
          <p:cNvPr id="120" name="Conector curvado 119"/>
          <p:cNvCxnSpPr>
            <a:stCxn id="77" idx="1"/>
            <a:endCxn id="125" idx="3"/>
          </p:cNvCxnSpPr>
          <p:nvPr/>
        </p:nvCxnSpPr>
        <p:spPr>
          <a:xfrm rot="10800000" flipV="1">
            <a:off x="1590828" y="3309774"/>
            <a:ext cx="1193497" cy="236613"/>
          </a:xfrm>
          <a:prstGeom prst="curvedConnector3">
            <a:avLst>
              <a:gd name="adj1" fmla="val 50000"/>
            </a:avLst>
          </a:prstGeom>
          <a:ln w="9525" cap="flat" cmpd="sng" algn="ctr">
            <a:solidFill>
              <a:srgbClr val="0070C0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ectángulo 120"/>
          <p:cNvSpPr/>
          <p:nvPr/>
        </p:nvSpPr>
        <p:spPr>
          <a:xfrm>
            <a:off x="1590924" y="3501985"/>
            <a:ext cx="96051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900" dirty="0" err="1" smtClean="0">
                <a:solidFill>
                  <a:srgbClr val="0070C0"/>
                </a:solidFill>
                <a:latin typeface="Arial"/>
                <a:cs typeface="Arial"/>
              </a:rPr>
              <a:t>hasOutput</a:t>
            </a:r>
            <a:r>
              <a:rPr lang="en-GB" sz="900" dirty="0" smtClean="0">
                <a:solidFill>
                  <a:srgbClr val="0070C0"/>
                </a:solidFill>
                <a:latin typeface="Arial"/>
                <a:cs typeface="Arial"/>
              </a:rPr>
              <a:t> only</a:t>
            </a:r>
            <a:endParaRPr lang="en-GB" sz="900" dirty="0">
              <a:solidFill>
                <a:srgbClr val="0070C0"/>
              </a:solidFill>
            </a:endParaRPr>
          </a:p>
        </p:txBody>
      </p:sp>
      <p:sp>
        <p:nvSpPr>
          <p:cNvPr id="123" name="Rectángulo redondeado 122"/>
          <p:cNvSpPr/>
          <p:nvPr/>
        </p:nvSpPr>
        <p:spPr>
          <a:xfrm>
            <a:off x="1098217" y="2964714"/>
            <a:ext cx="492610" cy="272415"/>
          </a:xfrm>
          <a:prstGeom prst="roundRect">
            <a:avLst/>
          </a:prstGeom>
          <a:noFill/>
          <a:ln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GB" sz="1000" smtClean="0">
                <a:solidFill>
                  <a:srgbClr val="0070C0"/>
                </a:solidFill>
                <a:latin typeface="Arial"/>
                <a:cs typeface="Arial"/>
              </a:rPr>
              <a:t>Input</a:t>
            </a:r>
            <a:endParaRPr lang="en-GB" sz="1000">
              <a:solidFill>
                <a:srgbClr val="0070C0"/>
              </a:solidFill>
              <a:latin typeface="Arial"/>
              <a:cs typeface="Arial"/>
            </a:endParaRPr>
          </a:p>
        </p:txBody>
      </p:sp>
      <p:sp>
        <p:nvSpPr>
          <p:cNvPr id="125" name="Rectángulo redondeado 124"/>
          <p:cNvSpPr/>
          <p:nvPr/>
        </p:nvSpPr>
        <p:spPr>
          <a:xfrm>
            <a:off x="999154" y="3410180"/>
            <a:ext cx="591673" cy="272415"/>
          </a:xfrm>
          <a:prstGeom prst="roundRect">
            <a:avLst/>
          </a:prstGeom>
          <a:noFill/>
          <a:ln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GB" sz="1000" dirty="0" smtClean="0">
                <a:solidFill>
                  <a:srgbClr val="0070C0"/>
                </a:solidFill>
                <a:latin typeface="Arial"/>
                <a:cs typeface="Arial"/>
              </a:rPr>
              <a:t>Output</a:t>
            </a:r>
            <a:endParaRPr lang="en-GB" sz="1000" dirty="0">
              <a:solidFill>
                <a:srgbClr val="0070C0"/>
              </a:solidFill>
              <a:latin typeface="Arial"/>
              <a:cs typeface="Arial"/>
            </a:endParaRPr>
          </a:p>
        </p:txBody>
      </p:sp>
      <p:sp>
        <p:nvSpPr>
          <p:cNvPr id="178" name="Rectángulo redondeado 177"/>
          <p:cNvSpPr/>
          <p:nvPr/>
        </p:nvSpPr>
        <p:spPr>
          <a:xfrm>
            <a:off x="2816629" y="4225590"/>
            <a:ext cx="736013" cy="272415"/>
          </a:xfrm>
          <a:prstGeom prst="roundRect">
            <a:avLst/>
          </a:prstGeom>
          <a:noFill/>
          <a:ln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GB" sz="1000" dirty="0" smtClean="0">
                <a:solidFill>
                  <a:srgbClr val="00B050"/>
                </a:solidFill>
                <a:latin typeface="Arial"/>
                <a:cs typeface="Arial"/>
              </a:rPr>
              <a:t>Actuation</a:t>
            </a:r>
            <a:endParaRPr lang="en-GB" sz="1000" dirty="0">
              <a:solidFill>
                <a:srgbClr val="00B050"/>
              </a:solidFill>
              <a:latin typeface="Arial"/>
              <a:cs typeface="Arial"/>
            </a:endParaRPr>
          </a:p>
        </p:txBody>
      </p:sp>
      <p:cxnSp>
        <p:nvCxnSpPr>
          <p:cNvPr id="196" name="Conector curvado 195"/>
          <p:cNvCxnSpPr>
            <a:stCxn id="178" idx="0"/>
            <a:endCxn id="77" idx="2"/>
          </p:cNvCxnSpPr>
          <p:nvPr/>
        </p:nvCxnSpPr>
        <p:spPr>
          <a:xfrm rot="16200000" flipV="1">
            <a:off x="2793525" y="3834479"/>
            <a:ext cx="779608" cy="2614"/>
          </a:xfrm>
          <a:prstGeom prst="curvedConnector3">
            <a:avLst>
              <a:gd name="adj1" fmla="val 50000"/>
            </a:avLst>
          </a:prstGeom>
          <a:ln w="9525" cap="flat" cmpd="sng" algn="ctr">
            <a:solidFill>
              <a:srgbClr val="0070C0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Rectángulo 196"/>
          <p:cNvSpPr/>
          <p:nvPr/>
        </p:nvSpPr>
        <p:spPr>
          <a:xfrm>
            <a:off x="3325258" y="3447277"/>
            <a:ext cx="9989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GB" sz="900" dirty="0" err="1" smtClean="0">
                <a:solidFill>
                  <a:srgbClr val="00B050"/>
                </a:solidFill>
                <a:latin typeface="Arial"/>
                <a:cs typeface="Arial"/>
              </a:rPr>
              <a:t>usedProcedure</a:t>
            </a:r>
            <a:r>
              <a:rPr lang="en-GB" sz="900" dirty="0" smtClean="0">
                <a:solidFill>
                  <a:srgbClr val="00B050"/>
                </a:solidFill>
                <a:latin typeface="Arial"/>
                <a:cs typeface="Arial"/>
              </a:rPr>
              <a:t> </a:t>
            </a:r>
          </a:p>
          <a:p>
            <a:pPr algn="l"/>
            <a:r>
              <a:rPr lang="en-GB" sz="900" dirty="0" smtClean="0">
                <a:solidFill>
                  <a:srgbClr val="0070C0"/>
                </a:solidFill>
                <a:latin typeface="Arial"/>
                <a:cs typeface="Arial"/>
              </a:rPr>
              <a:t>only</a:t>
            </a:r>
            <a:endParaRPr lang="en-GB" sz="900" dirty="0">
              <a:solidFill>
                <a:srgbClr val="0070C0"/>
              </a:solidFill>
            </a:endParaRPr>
          </a:p>
        </p:txBody>
      </p:sp>
      <p:sp>
        <p:nvSpPr>
          <p:cNvPr id="97" name="Título 9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SOSA/SSN: Procedures</a:t>
            </a:r>
            <a:endParaRPr lang="en-GB" dirty="0"/>
          </a:p>
        </p:txBody>
      </p:sp>
      <p:sp>
        <p:nvSpPr>
          <p:cNvPr id="272" name="Rectángulo 271"/>
          <p:cNvSpPr/>
          <p:nvPr/>
        </p:nvSpPr>
        <p:spPr>
          <a:xfrm>
            <a:off x="4604094" y="2940441"/>
            <a:ext cx="10118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GB" sz="900" dirty="0" err="1" smtClean="0">
                <a:solidFill>
                  <a:srgbClr val="0070C0"/>
                </a:solidFill>
                <a:latin typeface="Arial"/>
                <a:cs typeface="Arial"/>
              </a:rPr>
              <a:t>implementedBy</a:t>
            </a:r>
            <a:r>
              <a:rPr lang="en-GB" sz="900" dirty="0" smtClean="0">
                <a:solidFill>
                  <a:srgbClr val="0070C0"/>
                </a:solidFill>
                <a:latin typeface="Arial"/>
                <a:cs typeface="Arial"/>
              </a:rPr>
              <a:t> </a:t>
            </a:r>
          </a:p>
          <a:p>
            <a:pPr algn="l"/>
            <a:r>
              <a:rPr lang="en-GB" sz="900" dirty="0" smtClean="0">
                <a:solidFill>
                  <a:srgbClr val="0070C0"/>
                </a:solidFill>
                <a:latin typeface="Arial"/>
                <a:cs typeface="Arial"/>
              </a:rPr>
              <a:t>only</a:t>
            </a:r>
          </a:p>
        </p:txBody>
      </p:sp>
      <p:sp>
        <p:nvSpPr>
          <p:cNvPr id="98" name="Rectángulo redondeado 97"/>
          <p:cNvSpPr/>
          <p:nvPr/>
        </p:nvSpPr>
        <p:spPr>
          <a:xfrm>
            <a:off x="1745659" y="4220137"/>
            <a:ext cx="901505" cy="272415"/>
          </a:xfrm>
          <a:prstGeom prst="roundRect">
            <a:avLst/>
          </a:prstGeom>
          <a:noFill/>
          <a:ln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GB" sz="1000" dirty="0" smtClean="0">
                <a:solidFill>
                  <a:srgbClr val="00B050"/>
                </a:solidFill>
                <a:latin typeface="Arial"/>
                <a:cs typeface="Arial"/>
              </a:rPr>
              <a:t>Observation</a:t>
            </a:r>
            <a:endParaRPr lang="en-GB" sz="1000" dirty="0">
              <a:solidFill>
                <a:srgbClr val="00B050"/>
              </a:solidFill>
              <a:latin typeface="Arial"/>
              <a:cs typeface="Arial"/>
            </a:endParaRPr>
          </a:p>
        </p:txBody>
      </p:sp>
      <p:cxnSp>
        <p:nvCxnSpPr>
          <p:cNvPr id="99" name="Conector curvado 98"/>
          <p:cNvCxnSpPr>
            <a:stCxn id="98" idx="0"/>
            <a:endCxn id="77" idx="2"/>
          </p:cNvCxnSpPr>
          <p:nvPr/>
        </p:nvCxnSpPr>
        <p:spPr>
          <a:xfrm rot="5400000" flipH="1" flipV="1">
            <a:off x="2302140" y="3340255"/>
            <a:ext cx="774155" cy="985610"/>
          </a:xfrm>
          <a:prstGeom prst="curvedConnector3">
            <a:avLst>
              <a:gd name="adj1" fmla="val 50000"/>
            </a:avLst>
          </a:prstGeom>
          <a:ln w="9525" cap="flat" cmpd="sng" algn="ctr">
            <a:solidFill>
              <a:srgbClr val="0070C0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ángulo redondeado 99"/>
          <p:cNvSpPr/>
          <p:nvPr/>
        </p:nvSpPr>
        <p:spPr>
          <a:xfrm>
            <a:off x="3722107" y="4220137"/>
            <a:ext cx="737662" cy="272415"/>
          </a:xfrm>
          <a:prstGeom prst="roundRect">
            <a:avLst/>
          </a:prstGeom>
          <a:noFill/>
          <a:ln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GB" sz="1000" dirty="0" smtClean="0">
                <a:solidFill>
                  <a:srgbClr val="00B050"/>
                </a:solidFill>
                <a:latin typeface="Arial"/>
                <a:cs typeface="Arial"/>
              </a:rPr>
              <a:t>Sampling</a:t>
            </a:r>
            <a:endParaRPr lang="en-GB" sz="1000" dirty="0">
              <a:solidFill>
                <a:srgbClr val="00B050"/>
              </a:solidFill>
              <a:latin typeface="Arial"/>
              <a:cs typeface="Arial"/>
            </a:endParaRPr>
          </a:p>
        </p:txBody>
      </p:sp>
      <p:cxnSp>
        <p:nvCxnSpPr>
          <p:cNvPr id="102" name="Conector curvado 101"/>
          <p:cNvCxnSpPr>
            <a:stCxn id="100" idx="0"/>
            <a:endCxn id="77" idx="2"/>
          </p:cNvCxnSpPr>
          <p:nvPr/>
        </p:nvCxnSpPr>
        <p:spPr>
          <a:xfrm rot="16200000" flipV="1">
            <a:off x="3249403" y="3378602"/>
            <a:ext cx="774155" cy="908916"/>
          </a:xfrm>
          <a:prstGeom prst="curvedConnector3">
            <a:avLst>
              <a:gd name="adj1" fmla="val 50000"/>
            </a:avLst>
          </a:prstGeom>
          <a:ln w="9525" cap="flat" cmpd="sng" algn="ctr">
            <a:solidFill>
              <a:srgbClr val="0070C0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ector curvado 10"/>
          <p:cNvCxnSpPr>
            <a:stCxn id="105" idx="0"/>
            <a:endCxn id="4" idx="2"/>
          </p:cNvCxnSpPr>
          <p:nvPr/>
        </p:nvCxnSpPr>
        <p:spPr>
          <a:xfrm rot="16200000" flipV="1">
            <a:off x="5462341" y="3830014"/>
            <a:ext cx="774156" cy="6089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ángulo redondeado 104"/>
          <p:cNvSpPr/>
          <p:nvPr/>
        </p:nvSpPr>
        <p:spPr>
          <a:xfrm>
            <a:off x="5510136" y="4220137"/>
            <a:ext cx="684654" cy="272415"/>
          </a:xfrm>
          <a:prstGeom prst="roundRect">
            <a:avLst/>
          </a:prstGeom>
          <a:noFill/>
          <a:ln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GB" sz="1000" dirty="0" smtClean="0">
                <a:solidFill>
                  <a:srgbClr val="00B050"/>
                </a:solidFill>
                <a:latin typeface="Arial"/>
                <a:cs typeface="Arial"/>
              </a:rPr>
              <a:t>Actuator</a:t>
            </a:r>
            <a:endParaRPr lang="en-GB" sz="1000" dirty="0">
              <a:solidFill>
                <a:srgbClr val="00B050"/>
              </a:solidFill>
              <a:latin typeface="Arial"/>
              <a:cs typeface="Arial"/>
            </a:endParaRPr>
          </a:p>
        </p:txBody>
      </p:sp>
      <p:cxnSp>
        <p:nvCxnSpPr>
          <p:cNvPr id="106" name="Conector curvado 10"/>
          <p:cNvCxnSpPr>
            <a:stCxn id="107" idx="0"/>
            <a:endCxn id="4" idx="2"/>
          </p:cNvCxnSpPr>
          <p:nvPr/>
        </p:nvCxnSpPr>
        <p:spPr>
          <a:xfrm rot="16200000" flipV="1">
            <a:off x="5851688" y="3440667"/>
            <a:ext cx="774156" cy="784784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ángulo redondeado 106"/>
          <p:cNvSpPr/>
          <p:nvPr/>
        </p:nvSpPr>
        <p:spPr>
          <a:xfrm>
            <a:off x="6287998" y="4220137"/>
            <a:ext cx="686320" cy="272415"/>
          </a:xfrm>
          <a:prstGeom prst="roundRect">
            <a:avLst/>
          </a:prstGeom>
          <a:noFill/>
          <a:ln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GB" sz="1000" dirty="0" smtClean="0">
                <a:solidFill>
                  <a:srgbClr val="00B050"/>
                </a:solidFill>
                <a:latin typeface="Arial"/>
                <a:cs typeface="Arial"/>
              </a:rPr>
              <a:t>Sampler</a:t>
            </a:r>
            <a:endParaRPr lang="en-GB" sz="1000" dirty="0">
              <a:solidFill>
                <a:srgbClr val="00B05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84723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ítulo 9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SOSA/SSN: Systems and deployments</a:t>
            </a:r>
            <a:endParaRPr lang="en-GB" dirty="0"/>
          </a:p>
        </p:txBody>
      </p:sp>
      <p:sp>
        <p:nvSpPr>
          <p:cNvPr id="26" name="Rectángulo redondeado 25"/>
          <p:cNvSpPr/>
          <p:nvPr/>
        </p:nvSpPr>
        <p:spPr>
          <a:xfrm>
            <a:off x="3617328" y="2016439"/>
            <a:ext cx="635900" cy="272415"/>
          </a:xfrm>
          <a:prstGeom prst="roundRect">
            <a:avLst/>
          </a:prstGeom>
          <a:noFill/>
          <a:ln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l"/>
            <a:r>
              <a:rPr lang="en-GB" sz="1000" smtClean="0">
                <a:solidFill>
                  <a:srgbClr val="0070C0"/>
                </a:solidFill>
                <a:latin typeface="Arial"/>
                <a:cs typeface="Arial"/>
              </a:rPr>
              <a:t>System</a:t>
            </a:r>
            <a:endParaRPr lang="en-GB" sz="1000">
              <a:solidFill>
                <a:srgbClr val="0070C0"/>
              </a:solidFill>
              <a:latin typeface="Arial"/>
              <a:cs typeface="Arial"/>
            </a:endParaRPr>
          </a:p>
        </p:txBody>
      </p:sp>
      <p:sp>
        <p:nvSpPr>
          <p:cNvPr id="27" name="Rectángulo 26"/>
          <p:cNvSpPr/>
          <p:nvPr/>
        </p:nvSpPr>
        <p:spPr>
          <a:xfrm>
            <a:off x="954411" y="3098144"/>
            <a:ext cx="101181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GB" sz="900" dirty="0" err="1" smtClean="0">
                <a:solidFill>
                  <a:srgbClr val="00B050"/>
                </a:solidFill>
                <a:latin typeface="Arial"/>
                <a:cs typeface="Arial"/>
              </a:rPr>
              <a:t>isHostedBy</a:t>
            </a:r>
            <a:r>
              <a:rPr lang="en-GB" sz="900" dirty="0" smtClean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lang="en-GB" sz="900" dirty="0" smtClean="0">
                <a:solidFill>
                  <a:srgbClr val="0070C0"/>
                </a:solidFill>
                <a:latin typeface="Arial"/>
                <a:cs typeface="Arial"/>
              </a:rPr>
              <a:t>only</a:t>
            </a:r>
            <a:endParaRPr lang="en-GB" sz="900" dirty="0">
              <a:solidFill>
                <a:srgbClr val="0070C0"/>
              </a:solidFill>
            </a:endParaRPr>
          </a:p>
        </p:txBody>
      </p:sp>
      <p:cxnSp>
        <p:nvCxnSpPr>
          <p:cNvPr id="28" name="Conector curvado 27"/>
          <p:cNvCxnSpPr>
            <a:stCxn id="28" idx="0"/>
            <a:endCxn id="28" idx="1"/>
          </p:cNvCxnSpPr>
          <p:nvPr/>
        </p:nvCxnSpPr>
        <p:spPr>
          <a:xfrm rot="16200000" flipH="1" flipV="1">
            <a:off x="3708199" y="1925568"/>
            <a:ext cx="136208" cy="317950"/>
          </a:xfrm>
          <a:prstGeom prst="curvedConnector4">
            <a:avLst>
              <a:gd name="adj1" fmla="val -167832"/>
              <a:gd name="adj2" fmla="val 171898"/>
            </a:avLst>
          </a:prstGeom>
          <a:ln w="9525" cap="flat" cmpd="sng" algn="ctr">
            <a:solidFill>
              <a:srgbClr val="0070C0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ángulo 28"/>
          <p:cNvSpPr/>
          <p:nvPr/>
        </p:nvSpPr>
        <p:spPr>
          <a:xfrm>
            <a:off x="3100693" y="1547037"/>
            <a:ext cx="118494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GB" sz="900" dirty="0" err="1" smtClean="0">
                <a:solidFill>
                  <a:srgbClr val="0070C0"/>
                </a:solidFill>
                <a:latin typeface="Arial"/>
                <a:cs typeface="Arial"/>
              </a:rPr>
              <a:t>hasSubsystem</a:t>
            </a:r>
            <a:r>
              <a:rPr lang="en-GB" sz="900" dirty="0" smtClean="0">
                <a:solidFill>
                  <a:srgbClr val="0070C0"/>
                </a:solidFill>
                <a:latin typeface="Arial"/>
                <a:cs typeface="Arial"/>
              </a:rPr>
              <a:t> only</a:t>
            </a:r>
            <a:endParaRPr lang="en-GB" sz="900" dirty="0">
              <a:solidFill>
                <a:srgbClr val="0070C0"/>
              </a:solidFill>
            </a:endParaRPr>
          </a:p>
        </p:txBody>
      </p:sp>
      <p:sp>
        <p:nvSpPr>
          <p:cNvPr id="30" name="Rectángulo 29"/>
          <p:cNvSpPr/>
          <p:nvPr/>
        </p:nvSpPr>
        <p:spPr>
          <a:xfrm>
            <a:off x="1043127" y="1810109"/>
            <a:ext cx="10182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GB" sz="900" err="1" smtClean="0">
                <a:solidFill>
                  <a:srgbClr val="0070C0"/>
                </a:solidFill>
                <a:latin typeface="Arial"/>
                <a:cs typeface="Arial"/>
              </a:rPr>
              <a:t>hasDeployment</a:t>
            </a:r>
            <a:r>
              <a:rPr lang="en-GB" sz="900" dirty="0" smtClean="0">
                <a:solidFill>
                  <a:srgbClr val="0070C0"/>
                </a:solidFill>
                <a:latin typeface="Arial"/>
                <a:cs typeface="Arial"/>
              </a:rPr>
              <a:t> </a:t>
            </a:r>
          </a:p>
          <a:p>
            <a:pPr algn="l"/>
            <a:r>
              <a:rPr lang="en-GB" sz="900" dirty="0" smtClean="0">
                <a:solidFill>
                  <a:srgbClr val="0070C0"/>
                </a:solidFill>
                <a:latin typeface="Arial"/>
                <a:cs typeface="Arial"/>
              </a:rPr>
              <a:t>only</a:t>
            </a:r>
            <a:endParaRPr lang="en-GB" sz="900" dirty="0">
              <a:solidFill>
                <a:srgbClr val="0070C0"/>
              </a:solidFill>
            </a:endParaRPr>
          </a:p>
        </p:txBody>
      </p:sp>
      <p:sp>
        <p:nvSpPr>
          <p:cNvPr id="32" name="Rectángulo redondeado 31"/>
          <p:cNvSpPr/>
          <p:nvPr/>
        </p:nvSpPr>
        <p:spPr>
          <a:xfrm>
            <a:off x="112592" y="2025272"/>
            <a:ext cx="902613" cy="272415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l"/>
            <a:r>
              <a:rPr lang="en-GB" sz="1000" dirty="0" smtClean="0">
                <a:solidFill>
                  <a:srgbClr val="0070C0"/>
                </a:solidFill>
                <a:latin typeface="Arial"/>
                <a:cs typeface="Arial"/>
              </a:rPr>
              <a:t>Deployment</a:t>
            </a:r>
            <a:endParaRPr lang="en-GB" sz="1000" dirty="0">
              <a:solidFill>
                <a:srgbClr val="0070C0"/>
              </a:solidFill>
              <a:latin typeface="Arial"/>
              <a:cs typeface="Arial"/>
            </a:endParaRPr>
          </a:p>
        </p:txBody>
      </p:sp>
      <p:cxnSp>
        <p:nvCxnSpPr>
          <p:cNvPr id="33" name="Conector curvado 32"/>
          <p:cNvCxnSpPr>
            <a:endCxn id="28" idx="1"/>
          </p:cNvCxnSpPr>
          <p:nvPr/>
        </p:nvCxnSpPr>
        <p:spPr>
          <a:xfrm flipV="1">
            <a:off x="1015205" y="2152647"/>
            <a:ext cx="2602123" cy="8833"/>
          </a:xfrm>
          <a:prstGeom prst="curvedConnector3">
            <a:avLst>
              <a:gd name="adj1" fmla="val 50000"/>
            </a:avLst>
          </a:prstGeom>
          <a:ln w="9525" cap="flat" cmpd="sng" algn="ctr">
            <a:solidFill>
              <a:srgbClr val="0070C0"/>
            </a:solidFill>
            <a:prstDash val="dash"/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ángulo 33"/>
          <p:cNvSpPr/>
          <p:nvPr/>
        </p:nvSpPr>
        <p:spPr>
          <a:xfrm>
            <a:off x="2425968" y="1810109"/>
            <a:ext cx="1069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GB" sz="900" dirty="0" err="1" smtClean="0">
                <a:solidFill>
                  <a:srgbClr val="0070C0"/>
                </a:solidFill>
                <a:latin typeface="Arial"/>
                <a:cs typeface="Arial"/>
              </a:rPr>
              <a:t>deployedSyste</a:t>
            </a:r>
            <a:r>
              <a:rPr lang="en-GB" sz="900" dirty="0" err="1">
                <a:solidFill>
                  <a:srgbClr val="0070C0"/>
                </a:solidFill>
                <a:latin typeface="Arial"/>
                <a:cs typeface="Arial"/>
              </a:rPr>
              <a:t>m</a:t>
            </a:r>
            <a:r>
              <a:rPr lang="en-GB" sz="900" dirty="0" smtClean="0">
                <a:solidFill>
                  <a:srgbClr val="0070C0"/>
                </a:solidFill>
                <a:latin typeface="Arial"/>
                <a:cs typeface="Arial"/>
              </a:rPr>
              <a:t> </a:t>
            </a:r>
          </a:p>
          <a:p>
            <a:pPr algn="l"/>
            <a:r>
              <a:rPr lang="en-GB" sz="900" dirty="0" smtClean="0">
                <a:solidFill>
                  <a:srgbClr val="0070C0"/>
                </a:solidFill>
                <a:latin typeface="Arial"/>
                <a:cs typeface="Arial"/>
              </a:rPr>
              <a:t>only</a:t>
            </a:r>
            <a:endParaRPr lang="en-GB" sz="900" dirty="0">
              <a:solidFill>
                <a:srgbClr val="0070C0"/>
              </a:solidFill>
            </a:endParaRPr>
          </a:p>
        </p:txBody>
      </p:sp>
      <p:sp>
        <p:nvSpPr>
          <p:cNvPr id="35" name="Rectángulo redondeado 34"/>
          <p:cNvSpPr/>
          <p:nvPr/>
        </p:nvSpPr>
        <p:spPr>
          <a:xfrm>
            <a:off x="219811" y="2987621"/>
            <a:ext cx="687737" cy="272415"/>
          </a:xfrm>
          <a:prstGeom prst="roundRect">
            <a:avLst/>
          </a:prstGeom>
          <a:noFill/>
          <a:ln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l"/>
            <a:r>
              <a:rPr lang="en-GB" sz="1000" smtClean="0">
                <a:solidFill>
                  <a:srgbClr val="00B050"/>
                </a:solidFill>
                <a:latin typeface="Arial"/>
                <a:cs typeface="Arial"/>
              </a:rPr>
              <a:t>Platform</a:t>
            </a:r>
            <a:endParaRPr lang="en-GB" sz="1000">
              <a:solidFill>
                <a:srgbClr val="00B050"/>
              </a:solidFill>
              <a:latin typeface="Arial"/>
              <a:cs typeface="Arial"/>
            </a:endParaRPr>
          </a:p>
        </p:txBody>
      </p:sp>
      <p:cxnSp>
        <p:nvCxnSpPr>
          <p:cNvPr id="36" name="Conector curvado 35"/>
          <p:cNvCxnSpPr/>
          <p:nvPr/>
        </p:nvCxnSpPr>
        <p:spPr>
          <a:xfrm rot="5400000">
            <a:off x="218823" y="2642545"/>
            <a:ext cx="689934" cy="219"/>
          </a:xfrm>
          <a:prstGeom prst="curvedConnector3">
            <a:avLst>
              <a:gd name="adj1" fmla="val 50000"/>
            </a:avLst>
          </a:prstGeom>
          <a:ln w="9525" cap="flat" cmpd="sng" algn="ctr">
            <a:solidFill>
              <a:srgbClr val="0070C0"/>
            </a:solidFill>
            <a:prstDash val="dash"/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ángulo 36"/>
          <p:cNvSpPr/>
          <p:nvPr/>
        </p:nvSpPr>
        <p:spPr>
          <a:xfrm>
            <a:off x="543542" y="2713880"/>
            <a:ext cx="149271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GB" sz="900" dirty="0" err="1" smtClean="0">
                <a:solidFill>
                  <a:srgbClr val="0070C0"/>
                </a:solidFill>
                <a:latin typeface="Arial"/>
                <a:cs typeface="Arial"/>
              </a:rPr>
              <a:t>deployedOnPlatform</a:t>
            </a:r>
            <a:r>
              <a:rPr lang="en-GB" sz="900" dirty="0" smtClean="0">
                <a:solidFill>
                  <a:srgbClr val="0070C0"/>
                </a:solidFill>
                <a:latin typeface="Arial"/>
                <a:cs typeface="Arial"/>
              </a:rPr>
              <a:t> only</a:t>
            </a:r>
            <a:endParaRPr lang="en-GB" sz="900" dirty="0">
              <a:solidFill>
                <a:srgbClr val="0070C0"/>
              </a:solidFill>
            </a:endParaRPr>
          </a:p>
        </p:txBody>
      </p:sp>
      <p:cxnSp>
        <p:nvCxnSpPr>
          <p:cNvPr id="38" name="Conector curvado 37"/>
          <p:cNvCxnSpPr>
            <a:endCxn id="28" idx="1"/>
          </p:cNvCxnSpPr>
          <p:nvPr/>
        </p:nvCxnSpPr>
        <p:spPr>
          <a:xfrm flipV="1">
            <a:off x="907548" y="2152647"/>
            <a:ext cx="2709780" cy="971182"/>
          </a:xfrm>
          <a:prstGeom prst="curvedConnector3">
            <a:avLst>
              <a:gd name="adj1" fmla="val 50000"/>
            </a:avLst>
          </a:prstGeom>
          <a:ln w="9525" cap="flat" cmpd="sng" algn="ctr">
            <a:solidFill>
              <a:srgbClr val="0070C0"/>
            </a:solidFill>
            <a:prstDash val="dash"/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ángulo 38"/>
          <p:cNvSpPr/>
          <p:nvPr/>
        </p:nvSpPr>
        <p:spPr>
          <a:xfrm>
            <a:off x="2969925" y="2159162"/>
            <a:ext cx="70403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GB" sz="900" dirty="0" smtClean="0">
                <a:solidFill>
                  <a:srgbClr val="00B050"/>
                </a:solidFill>
                <a:latin typeface="Arial"/>
                <a:cs typeface="Arial"/>
              </a:rPr>
              <a:t>hosts </a:t>
            </a:r>
            <a:r>
              <a:rPr lang="en-GB" sz="900" dirty="0" smtClean="0">
                <a:solidFill>
                  <a:srgbClr val="0070C0"/>
                </a:solidFill>
                <a:latin typeface="Arial"/>
                <a:cs typeface="Arial"/>
              </a:rPr>
              <a:t>only</a:t>
            </a:r>
            <a:endParaRPr lang="en-GB" sz="900" dirty="0">
              <a:solidFill>
                <a:srgbClr val="0070C0"/>
              </a:solidFill>
            </a:endParaRPr>
          </a:p>
        </p:txBody>
      </p:sp>
      <p:sp>
        <p:nvSpPr>
          <p:cNvPr id="42" name="Rectángulo 41"/>
          <p:cNvSpPr/>
          <p:nvPr/>
        </p:nvSpPr>
        <p:spPr>
          <a:xfrm>
            <a:off x="544636" y="2303323"/>
            <a:ext cx="1439082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GB" sz="900" smtClean="0">
                <a:solidFill>
                  <a:srgbClr val="0070C0"/>
                </a:solidFill>
                <a:latin typeface="Arial"/>
                <a:cs typeface="Arial"/>
              </a:rPr>
              <a:t>inDeployment only</a:t>
            </a:r>
            <a:endParaRPr lang="en-GB" sz="900">
              <a:solidFill>
                <a:srgbClr val="0070C0"/>
              </a:solidFill>
            </a:endParaRPr>
          </a:p>
        </p:txBody>
      </p:sp>
      <p:sp>
        <p:nvSpPr>
          <p:cNvPr id="47" name="Rectángulo redondeado 46"/>
          <p:cNvSpPr/>
          <p:nvPr/>
        </p:nvSpPr>
        <p:spPr>
          <a:xfrm>
            <a:off x="209159" y="1247007"/>
            <a:ext cx="697974" cy="272415"/>
          </a:xfrm>
          <a:prstGeom prst="roundRect">
            <a:avLst/>
          </a:prstGeom>
          <a:noFill/>
          <a:ln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GB" sz="1000" dirty="0" smtClean="0">
                <a:solidFill>
                  <a:srgbClr val="0070C0"/>
                </a:solidFill>
                <a:latin typeface="Arial"/>
                <a:cs typeface="Arial"/>
              </a:rPr>
              <a:t>Property</a:t>
            </a:r>
            <a:endParaRPr lang="en-GB" sz="1000" dirty="0">
              <a:solidFill>
                <a:srgbClr val="0070C0"/>
              </a:solidFill>
              <a:latin typeface="Arial"/>
              <a:cs typeface="Arial"/>
            </a:endParaRPr>
          </a:p>
        </p:txBody>
      </p:sp>
      <p:cxnSp>
        <p:nvCxnSpPr>
          <p:cNvPr id="48" name="Conector curvado 47"/>
          <p:cNvCxnSpPr/>
          <p:nvPr/>
        </p:nvCxnSpPr>
        <p:spPr>
          <a:xfrm rot="5400000" flipH="1" flipV="1">
            <a:off x="306538" y="1771027"/>
            <a:ext cx="503213" cy="4"/>
          </a:xfrm>
          <a:prstGeom prst="curvedConnector3">
            <a:avLst>
              <a:gd name="adj1" fmla="val 50000"/>
            </a:avLst>
          </a:prstGeom>
          <a:ln w="9525" cap="flat" cmpd="sng" algn="ctr">
            <a:solidFill>
              <a:srgbClr val="0070C0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ángulo 48"/>
          <p:cNvSpPr/>
          <p:nvPr/>
        </p:nvSpPr>
        <p:spPr>
          <a:xfrm>
            <a:off x="512155" y="1561005"/>
            <a:ext cx="75533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900" smtClean="0">
                <a:solidFill>
                  <a:srgbClr val="0070C0"/>
                </a:solidFill>
                <a:latin typeface="Arial"/>
                <a:cs typeface="Arial"/>
              </a:rPr>
              <a:t>forProperty</a:t>
            </a:r>
            <a:endParaRPr lang="en-GB" sz="900" dirty="0">
              <a:solidFill>
                <a:srgbClr val="0070C0"/>
              </a:solidFill>
            </a:endParaRPr>
          </a:p>
        </p:txBody>
      </p:sp>
      <p:cxnSp>
        <p:nvCxnSpPr>
          <p:cNvPr id="52" name="Conector curvado 10"/>
          <p:cNvCxnSpPr>
            <a:endCxn id="54" idx="2"/>
          </p:cNvCxnSpPr>
          <p:nvPr/>
        </p:nvCxnSpPr>
        <p:spPr>
          <a:xfrm rot="5400000" flipH="1" flipV="1">
            <a:off x="3213203" y="2266041"/>
            <a:ext cx="701689" cy="742461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ángulo redondeado 52"/>
          <p:cNvSpPr/>
          <p:nvPr/>
        </p:nvSpPr>
        <p:spPr>
          <a:xfrm>
            <a:off x="2885891" y="2988115"/>
            <a:ext cx="613852" cy="272415"/>
          </a:xfrm>
          <a:prstGeom prst="roundRect">
            <a:avLst/>
          </a:prstGeom>
          <a:noFill/>
          <a:ln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GB" sz="1000" smtClean="0">
                <a:solidFill>
                  <a:srgbClr val="00B050"/>
                </a:solidFill>
                <a:latin typeface="Arial"/>
                <a:cs typeface="Arial"/>
              </a:rPr>
              <a:t>Sensor</a:t>
            </a:r>
            <a:endParaRPr lang="en-GB" sz="1000">
              <a:solidFill>
                <a:srgbClr val="00B050"/>
              </a:solidFill>
              <a:latin typeface="Arial"/>
              <a:cs typeface="Arial"/>
            </a:endParaRPr>
          </a:p>
        </p:txBody>
      </p:sp>
      <p:cxnSp>
        <p:nvCxnSpPr>
          <p:cNvPr id="54" name="Conector curvado 10"/>
          <p:cNvCxnSpPr>
            <a:endCxn id="54" idx="2"/>
          </p:cNvCxnSpPr>
          <p:nvPr/>
        </p:nvCxnSpPr>
        <p:spPr>
          <a:xfrm flipV="1">
            <a:off x="3935278" y="2286426"/>
            <a:ext cx="0" cy="701689"/>
          </a:xfrm>
          <a:prstGeom prst="straightConnector1">
            <a:avLst/>
          </a:prstGeom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ángulo redondeado 55"/>
          <p:cNvSpPr/>
          <p:nvPr/>
        </p:nvSpPr>
        <p:spPr>
          <a:xfrm>
            <a:off x="3592951" y="2988115"/>
            <a:ext cx="684654" cy="272415"/>
          </a:xfrm>
          <a:prstGeom prst="roundRect">
            <a:avLst/>
          </a:prstGeom>
          <a:noFill/>
          <a:ln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GB" sz="1000" dirty="0" smtClean="0">
                <a:solidFill>
                  <a:srgbClr val="00B050"/>
                </a:solidFill>
                <a:latin typeface="Arial"/>
                <a:cs typeface="Arial"/>
              </a:rPr>
              <a:t>Actuator</a:t>
            </a:r>
            <a:endParaRPr lang="en-GB" sz="1000" dirty="0">
              <a:solidFill>
                <a:srgbClr val="00B050"/>
              </a:solidFill>
              <a:latin typeface="Arial"/>
              <a:cs typeface="Arial"/>
            </a:endParaRPr>
          </a:p>
        </p:txBody>
      </p:sp>
      <p:cxnSp>
        <p:nvCxnSpPr>
          <p:cNvPr id="57" name="Conector curvado 10"/>
          <p:cNvCxnSpPr>
            <a:endCxn id="54" idx="2"/>
          </p:cNvCxnSpPr>
          <p:nvPr/>
        </p:nvCxnSpPr>
        <p:spPr>
          <a:xfrm rot="16200000" flipV="1">
            <a:off x="3973782" y="2247923"/>
            <a:ext cx="701689" cy="778695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ángulo redondeado 57"/>
          <p:cNvSpPr/>
          <p:nvPr/>
        </p:nvSpPr>
        <p:spPr>
          <a:xfrm>
            <a:off x="4370813" y="2988115"/>
            <a:ext cx="686320" cy="272415"/>
          </a:xfrm>
          <a:prstGeom prst="roundRect">
            <a:avLst/>
          </a:prstGeom>
          <a:noFill/>
          <a:ln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GB" sz="1000" dirty="0" smtClean="0">
                <a:solidFill>
                  <a:srgbClr val="00B050"/>
                </a:solidFill>
                <a:latin typeface="Arial"/>
                <a:cs typeface="Arial"/>
              </a:rPr>
              <a:t>Sampler</a:t>
            </a:r>
            <a:endParaRPr lang="en-GB" sz="1000" dirty="0">
              <a:solidFill>
                <a:srgbClr val="00B05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3702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ítulo 9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SOSA/SSN: System properties</a:t>
            </a:r>
            <a:endParaRPr lang="en-GB" dirty="0"/>
          </a:p>
        </p:txBody>
      </p:sp>
      <p:sp>
        <p:nvSpPr>
          <p:cNvPr id="22" name="Rectángulo redondeado 21"/>
          <p:cNvSpPr/>
          <p:nvPr/>
        </p:nvSpPr>
        <p:spPr>
          <a:xfrm>
            <a:off x="3617328" y="2016439"/>
            <a:ext cx="635900" cy="272415"/>
          </a:xfrm>
          <a:prstGeom prst="roundRect">
            <a:avLst/>
          </a:prstGeom>
          <a:noFill/>
          <a:ln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l"/>
            <a:r>
              <a:rPr lang="en-GB" sz="1000" smtClean="0">
                <a:solidFill>
                  <a:srgbClr val="0070C0"/>
                </a:solidFill>
                <a:latin typeface="Arial"/>
                <a:cs typeface="Arial"/>
              </a:rPr>
              <a:t>System</a:t>
            </a:r>
            <a:endParaRPr lang="en-GB" sz="1000">
              <a:solidFill>
                <a:srgbClr val="0070C0"/>
              </a:solidFill>
              <a:latin typeface="Arial"/>
              <a:cs typeface="Arial"/>
            </a:endParaRPr>
          </a:p>
        </p:txBody>
      </p:sp>
      <p:sp>
        <p:nvSpPr>
          <p:cNvPr id="25" name="Rectángulo redondeado 24"/>
          <p:cNvSpPr/>
          <p:nvPr/>
        </p:nvSpPr>
        <p:spPr>
          <a:xfrm>
            <a:off x="5329187" y="2010263"/>
            <a:ext cx="1038369" cy="272415"/>
          </a:xfrm>
          <a:prstGeom prst="roundRect">
            <a:avLst/>
          </a:prstGeom>
          <a:noFill/>
          <a:ln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l"/>
            <a:r>
              <a:rPr lang="en-GB" sz="1000" dirty="0" err="1" smtClean="0">
                <a:solidFill>
                  <a:srgbClr val="0070C0"/>
                </a:solidFill>
                <a:latin typeface="Arial"/>
                <a:cs typeface="Arial"/>
              </a:rPr>
              <a:t>SurvivalRange</a:t>
            </a:r>
            <a:endParaRPr lang="en-GB" sz="1000" dirty="0">
              <a:solidFill>
                <a:srgbClr val="0070C0"/>
              </a:solidFill>
              <a:latin typeface="Arial"/>
              <a:cs typeface="Arial"/>
            </a:endParaRPr>
          </a:p>
        </p:txBody>
      </p:sp>
      <p:cxnSp>
        <p:nvCxnSpPr>
          <p:cNvPr id="26" name="Conector curvado 25"/>
          <p:cNvCxnSpPr>
            <a:endCxn id="25" idx="1"/>
          </p:cNvCxnSpPr>
          <p:nvPr/>
        </p:nvCxnSpPr>
        <p:spPr>
          <a:xfrm flipV="1">
            <a:off x="4253228" y="2146471"/>
            <a:ext cx="1075959" cy="6176"/>
          </a:xfrm>
          <a:prstGeom prst="curvedConnector3">
            <a:avLst>
              <a:gd name="adj1" fmla="val 50000"/>
            </a:avLst>
          </a:prstGeom>
          <a:ln w="9525" cap="flat" cmpd="sng" algn="ctr">
            <a:solidFill>
              <a:srgbClr val="0070C0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ángulo 26"/>
          <p:cNvSpPr/>
          <p:nvPr/>
        </p:nvSpPr>
        <p:spPr>
          <a:xfrm>
            <a:off x="4873990" y="1795433"/>
            <a:ext cx="11528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GB" sz="900" dirty="0" err="1" smtClean="0">
                <a:solidFill>
                  <a:srgbClr val="0070C0"/>
                </a:solidFill>
                <a:latin typeface="Arial"/>
                <a:cs typeface="Arial"/>
              </a:rPr>
              <a:t>hasSurvivalRange</a:t>
            </a:r>
            <a:r>
              <a:rPr lang="en-GB" sz="900" dirty="0" smtClean="0">
                <a:solidFill>
                  <a:srgbClr val="0070C0"/>
                </a:solidFill>
                <a:latin typeface="Arial"/>
                <a:cs typeface="Arial"/>
              </a:rPr>
              <a:t> </a:t>
            </a:r>
          </a:p>
          <a:p>
            <a:pPr algn="l"/>
            <a:r>
              <a:rPr lang="en-GB" sz="900" dirty="0" smtClean="0">
                <a:solidFill>
                  <a:srgbClr val="0070C0"/>
                </a:solidFill>
                <a:latin typeface="Arial"/>
                <a:cs typeface="Arial"/>
              </a:rPr>
              <a:t>only</a:t>
            </a:r>
            <a:endParaRPr lang="en-GB" sz="900" dirty="0">
              <a:solidFill>
                <a:srgbClr val="0070C0"/>
              </a:solidFill>
            </a:endParaRPr>
          </a:p>
        </p:txBody>
      </p:sp>
      <p:sp>
        <p:nvSpPr>
          <p:cNvPr id="28" name="Rectángulo redondeado 27"/>
          <p:cNvSpPr/>
          <p:nvPr/>
        </p:nvSpPr>
        <p:spPr>
          <a:xfrm>
            <a:off x="5274613" y="2496939"/>
            <a:ext cx="1147516" cy="272415"/>
          </a:xfrm>
          <a:prstGeom prst="roundRect">
            <a:avLst/>
          </a:prstGeom>
          <a:noFill/>
          <a:ln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l"/>
            <a:r>
              <a:rPr lang="en-GB" sz="1000" dirty="0" err="1" smtClean="0">
                <a:solidFill>
                  <a:srgbClr val="0070C0"/>
                </a:solidFill>
                <a:latin typeface="Arial"/>
                <a:cs typeface="Arial"/>
              </a:rPr>
              <a:t>OperatingRange</a:t>
            </a:r>
            <a:endParaRPr lang="en-GB" sz="1000" dirty="0">
              <a:solidFill>
                <a:srgbClr val="0070C0"/>
              </a:solidFill>
              <a:latin typeface="Arial"/>
              <a:cs typeface="Arial"/>
            </a:endParaRPr>
          </a:p>
        </p:txBody>
      </p:sp>
      <p:cxnSp>
        <p:nvCxnSpPr>
          <p:cNvPr id="29" name="Conector curvado 28"/>
          <p:cNvCxnSpPr/>
          <p:nvPr/>
        </p:nvCxnSpPr>
        <p:spPr>
          <a:xfrm>
            <a:off x="4253228" y="2152647"/>
            <a:ext cx="1021385" cy="480500"/>
          </a:xfrm>
          <a:prstGeom prst="curvedConnector3">
            <a:avLst>
              <a:gd name="adj1" fmla="val 50000"/>
            </a:avLst>
          </a:prstGeom>
          <a:ln w="9525" cap="flat" cmpd="sng" algn="ctr">
            <a:solidFill>
              <a:srgbClr val="0070C0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ángulo 29"/>
          <p:cNvSpPr/>
          <p:nvPr/>
        </p:nvSpPr>
        <p:spPr>
          <a:xfrm>
            <a:off x="4873990" y="2264810"/>
            <a:ext cx="12490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GB" sz="900" dirty="0" err="1" smtClean="0">
                <a:solidFill>
                  <a:srgbClr val="0070C0"/>
                </a:solidFill>
                <a:latin typeface="Arial"/>
                <a:cs typeface="Arial"/>
              </a:rPr>
              <a:t>hasOperatingRange</a:t>
            </a:r>
            <a:r>
              <a:rPr lang="en-GB" sz="900" dirty="0" smtClean="0">
                <a:solidFill>
                  <a:srgbClr val="0070C0"/>
                </a:solidFill>
                <a:latin typeface="Arial"/>
                <a:cs typeface="Arial"/>
              </a:rPr>
              <a:t> </a:t>
            </a:r>
          </a:p>
          <a:p>
            <a:pPr algn="l"/>
            <a:r>
              <a:rPr lang="en-GB" sz="900" dirty="0" smtClean="0">
                <a:solidFill>
                  <a:srgbClr val="0070C0"/>
                </a:solidFill>
                <a:latin typeface="Arial"/>
                <a:cs typeface="Arial"/>
              </a:rPr>
              <a:t>only</a:t>
            </a:r>
            <a:endParaRPr lang="en-GB" sz="900" dirty="0">
              <a:solidFill>
                <a:srgbClr val="0070C0"/>
              </a:solidFill>
            </a:endParaRPr>
          </a:p>
        </p:txBody>
      </p:sp>
      <p:cxnSp>
        <p:nvCxnSpPr>
          <p:cNvPr id="32" name="Conector curvado 31"/>
          <p:cNvCxnSpPr/>
          <p:nvPr/>
        </p:nvCxnSpPr>
        <p:spPr>
          <a:xfrm flipV="1">
            <a:off x="4253228" y="1705451"/>
            <a:ext cx="997749" cy="447196"/>
          </a:xfrm>
          <a:prstGeom prst="curvedConnector3">
            <a:avLst>
              <a:gd name="adj1" fmla="val 50000"/>
            </a:avLst>
          </a:prstGeom>
          <a:ln w="9525" cap="flat" cmpd="sng" algn="ctr">
            <a:solidFill>
              <a:srgbClr val="0070C0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ángulo 32"/>
          <p:cNvSpPr/>
          <p:nvPr/>
        </p:nvSpPr>
        <p:spPr>
          <a:xfrm>
            <a:off x="4873990" y="1339622"/>
            <a:ext cx="12939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GB" sz="900" dirty="0" err="1" smtClean="0">
                <a:solidFill>
                  <a:srgbClr val="0070C0"/>
                </a:solidFill>
                <a:latin typeface="Arial"/>
                <a:cs typeface="Arial"/>
              </a:rPr>
              <a:t>hasSystemCapability</a:t>
            </a:r>
            <a:r>
              <a:rPr lang="en-GB" sz="900" dirty="0" smtClean="0">
                <a:solidFill>
                  <a:srgbClr val="0070C0"/>
                </a:solidFill>
                <a:latin typeface="Arial"/>
                <a:cs typeface="Arial"/>
              </a:rPr>
              <a:t> </a:t>
            </a:r>
          </a:p>
          <a:p>
            <a:pPr algn="l"/>
            <a:r>
              <a:rPr lang="en-GB" sz="900" dirty="0" smtClean="0">
                <a:solidFill>
                  <a:srgbClr val="0070C0"/>
                </a:solidFill>
                <a:latin typeface="Arial"/>
                <a:cs typeface="Arial"/>
              </a:rPr>
              <a:t>only</a:t>
            </a:r>
            <a:endParaRPr lang="en-GB" sz="900" dirty="0">
              <a:solidFill>
                <a:srgbClr val="0070C0"/>
              </a:solidFill>
            </a:endParaRPr>
          </a:p>
        </p:txBody>
      </p:sp>
      <p:sp>
        <p:nvSpPr>
          <p:cNvPr id="35" name="Rectángulo redondeado 34"/>
          <p:cNvSpPr/>
          <p:nvPr/>
        </p:nvSpPr>
        <p:spPr>
          <a:xfrm>
            <a:off x="7006434" y="2013195"/>
            <a:ext cx="747572" cy="272415"/>
          </a:xfrm>
          <a:prstGeom prst="roundRect">
            <a:avLst/>
          </a:prstGeom>
          <a:noFill/>
          <a:ln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l"/>
            <a:r>
              <a:rPr lang="en-GB" sz="1000" smtClean="0">
                <a:solidFill>
                  <a:srgbClr val="0070C0"/>
                </a:solidFill>
                <a:latin typeface="Arial"/>
                <a:cs typeface="Arial"/>
              </a:rPr>
              <a:t>Condition</a:t>
            </a:r>
            <a:endParaRPr lang="en-GB" sz="1000">
              <a:solidFill>
                <a:srgbClr val="0070C0"/>
              </a:solidFill>
              <a:latin typeface="Arial"/>
              <a:cs typeface="Arial"/>
            </a:endParaRPr>
          </a:p>
        </p:txBody>
      </p:sp>
      <p:cxnSp>
        <p:nvCxnSpPr>
          <p:cNvPr id="36" name="Conector curvado 35"/>
          <p:cNvCxnSpPr>
            <a:stCxn id="39" idx="3"/>
          </p:cNvCxnSpPr>
          <p:nvPr/>
        </p:nvCxnSpPr>
        <p:spPr>
          <a:xfrm>
            <a:off x="6445764" y="1705451"/>
            <a:ext cx="560670" cy="443952"/>
          </a:xfrm>
          <a:prstGeom prst="curvedConnector3">
            <a:avLst>
              <a:gd name="adj1" fmla="val 50000"/>
            </a:avLst>
          </a:prstGeom>
          <a:ln w="9525" cap="flat" cmpd="sng" algn="ctr">
            <a:solidFill>
              <a:srgbClr val="0070C0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ángulo 36"/>
          <p:cNvSpPr/>
          <p:nvPr/>
        </p:nvSpPr>
        <p:spPr>
          <a:xfrm>
            <a:off x="6675059" y="2256653"/>
            <a:ext cx="101822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GB" sz="900" dirty="0" err="1" smtClean="0">
                <a:solidFill>
                  <a:srgbClr val="0070C0"/>
                </a:solidFill>
                <a:latin typeface="Arial"/>
                <a:cs typeface="Arial"/>
              </a:rPr>
              <a:t>inCondition</a:t>
            </a:r>
            <a:r>
              <a:rPr lang="en-GB" sz="900" dirty="0" smtClean="0">
                <a:solidFill>
                  <a:srgbClr val="0070C0"/>
                </a:solidFill>
                <a:latin typeface="Arial"/>
                <a:cs typeface="Arial"/>
              </a:rPr>
              <a:t> only</a:t>
            </a:r>
            <a:endParaRPr lang="en-GB" sz="900" dirty="0">
              <a:solidFill>
                <a:srgbClr val="0070C0"/>
              </a:solidFill>
            </a:endParaRPr>
          </a:p>
        </p:txBody>
      </p:sp>
      <p:sp>
        <p:nvSpPr>
          <p:cNvPr id="39" name="Rectángulo redondeado 38"/>
          <p:cNvSpPr/>
          <p:nvPr/>
        </p:nvSpPr>
        <p:spPr>
          <a:xfrm>
            <a:off x="5250977" y="1569243"/>
            <a:ext cx="1194787" cy="272415"/>
          </a:xfrm>
          <a:prstGeom prst="roundRect">
            <a:avLst/>
          </a:prstGeom>
          <a:noFill/>
          <a:ln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l"/>
            <a:r>
              <a:rPr lang="en-GB" sz="1000" dirty="0" err="1" smtClean="0">
                <a:solidFill>
                  <a:srgbClr val="0070C0"/>
                </a:solidFill>
                <a:latin typeface="Arial"/>
                <a:cs typeface="Arial"/>
              </a:rPr>
              <a:t>SystemCapability</a:t>
            </a:r>
            <a:endParaRPr lang="en-GB" sz="1000" dirty="0">
              <a:solidFill>
                <a:srgbClr val="0070C0"/>
              </a:solidFill>
              <a:latin typeface="Arial"/>
              <a:cs typeface="Arial"/>
            </a:endParaRPr>
          </a:p>
        </p:txBody>
      </p:sp>
      <p:sp>
        <p:nvSpPr>
          <p:cNvPr id="40" name="Rectángulo 39"/>
          <p:cNvSpPr/>
          <p:nvPr/>
        </p:nvSpPr>
        <p:spPr>
          <a:xfrm>
            <a:off x="6349050" y="1037638"/>
            <a:ext cx="7553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GB" sz="900" dirty="0" err="1" smtClean="0">
                <a:solidFill>
                  <a:srgbClr val="0070C0"/>
                </a:solidFill>
                <a:latin typeface="Arial"/>
                <a:cs typeface="Arial"/>
              </a:rPr>
              <a:t>forProperty</a:t>
            </a:r>
            <a:endParaRPr lang="en-GB" sz="900" dirty="0" smtClean="0">
              <a:solidFill>
                <a:srgbClr val="0070C0"/>
              </a:solidFill>
              <a:latin typeface="Arial"/>
              <a:cs typeface="Arial"/>
            </a:endParaRPr>
          </a:p>
          <a:p>
            <a:pPr algn="l"/>
            <a:r>
              <a:rPr lang="en-GB" sz="900" dirty="0" smtClean="0">
                <a:solidFill>
                  <a:srgbClr val="0070C0"/>
                </a:solidFill>
                <a:latin typeface="Arial"/>
                <a:cs typeface="Arial"/>
              </a:rPr>
              <a:t>only</a:t>
            </a:r>
            <a:endParaRPr lang="en-GB" sz="900" dirty="0">
              <a:solidFill>
                <a:srgbClr val="0070C0"/>
              </a:solidFill>
            </a:endParaRPr>
          </a:p>
        </p:txBody>
      </p:sp>
      <p:cxnSp>
        <p:nvCxnSpPr>
          <p:cNvPr id="41" name="Conector curvado 40"/>
          <p:cNvCxnSpPr>
            <a:stCxn id="39" idx="3"/>
            <a:endCxn id="44" idx="1"/>
          </p:cNvCxnSpPr>
          <p:nvPr/>
        </p:nvCxnSpPr>
        <p:spPr>
          <a:xfrm flipV="1">
            <a:off x="6445764" y="1300860"/>
            <a:ext cx="585469" cy="404591"/>
          </a:xfrm>
          <a:prstGeom prst="curvedConnector3">
            <a:avLst>
              <a:gd name="adj1" fmla="val 50000"/>
            </a:avLst>
          </a:prstGeom>
          <a:ln w="9525" cap="flat" cmpd="sng" algn="ctr">
            <a:solidFill>
              <a:srgbClr val="0070C0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angular 142"/>
          <p:cNvCxnSpPr>
            <a:stCxn id="25" idx="3"/>
            <a:endCxn id="35" idx="1"/>
          </p:cNvCxnSpPr>
          <p:nvPr/>
        </p:nvCxnSpPr>
        <p:spPr>
          <a:xfrm>
            <a:off x="6367556" y="2146471"/>
            <a:ext cx="638878" cy="2932"/>
          </a:xfrm>
          <a:prstGeom prst="curvedConnector3">
            <a:avLst>
              <a:gd name="adj1" fmla="val 50000"/>
            </a:avLst>
          </a:prstGeom>
          <a:ln w="9525" cap="flat" cmpd="sng" algn="ctr">
            <a:solidFill>
              <a:srgbClr val="0070C0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angular 144"/>
          <p:cNvCxnSpPr/>
          <p:nvPr/>
        </p:nvCxnSpPr>
        <p:spPr>
          <a:xfrm flipV="1">
            <a:off x="6422129" y="2149403"/>
            <a:ext cx="584305" cy="483744"/>
          </a:xfrm>
          <a:prstGeom prst="curvedConnector3">
            <a:avLst/>
          </a:prstGeom>
          <a:ln w="9525" cap="flat" cmpd="sng" algn="ctr">
            <a:solidFill>
              <a:srgbClr val="0070C0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ángulo redondeado 43"/>
          <p:cNvSpPr/>
          <p:nvPr/>
        </p:nvSpPr>
        <p:spPr>
          <a:xfrm>
            <a:off x="7031233" y="1164652"/>
            <a:ext cx="697974" cy="272415"/>
          </a:xfrm>
          <a:prstGeom prst="roundRect">
            <a:avLst/>
          </a:prstGeom>
          <a:noFill/>
          <a:ln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l"/>
            <a:r>
              <a:rPr lang="en-GB" sz="1000" dirty="0" smtClean="0">
                <a:solidFill>
                  <a:srgbClr val="0070C0"/>
                </a:solidFill>
                <a:latin typeface="Arial"/>
                <a:cs typeface="Arial"/>
              </a:rPr>
              <a:t>Property</a:t>
            </a:r>
            <a:endParaRPr lang="en-GB" sz="1000" dirty="0">
              <a:solidFill>
                <a:srgbClr val="0070C0"/>
              </a:solidFill>
              <a:latin typeface="Arial"/>
              <a:cs typeface="Arial"/>
            </a:endParaRPr>
          </a:p>
        </p:txBody>
      </p:sp>
      <p:cxnSp>
        <p:nvCxnSpPr>
          <p:cNvPr id="218" name="Conector curvado 10"/>
          <p:cNvCxnSpPr>
            <a:stCxn id="35" idx="0"/>
            <a:endCxn id="44" idx="2"/>
          </p:cNvCxnSpPr>
          <p:nvPr/>
        </p:nvCxnSpPr>
        <p:spPr>
          <a:xfrm flipV="1">
            <a:off x="7380220" y="1437067"/>
            <a:ext cx="0" cy="576128"/>
          </a:xfrm>
          <a:prstGeom prst="straightConnector1">
            <a:avLst/>
          </a:prstGeom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8377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ítulo 9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Overview of SOSA/SSN: modules</a:t>
            </a:r>
            <a:endParaRPr lang="en-GB" dirty="0"/>
          </a:p>
        </p:txBody>
      </p:sp>
      <p:sp>
        <p:nvSpPr>
          <p:cNvPr id="91" name="Rectángulo 90"/>
          <p:cNvSpPr/>
          <p:nvPr/>
        </p:nvSpPr>
        <p:spPr>
          <a:xfrm>
            <a:off x="72266" y="3390699"/>
            <a:ext cx="2776106" cy="101112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rtlCol="0" anchor="ctr" anchorCtr="0"/>
          <a:lstStyle/>
          <a:p>
            <a:r>
              <a:rPr lang="en-GB" i="1" smtClean="0">
                <a:solidFill>
                  <a:schemeClr val="tx1"/>
                </a:solidFill>
                <a:latin typeface="Arial"/>
                <a:cs typeface="Arial"/>
              </a:rPr>
              <a:t>Procedure</a:t>
            </a:r>
            <a:endParaRPr lang="en-GB" i="1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92" name="Rectángulo 91"/>
          <p:cNvSpPr/>
          <p:nvPr/>
        </p:nvSpPr>
        <p:spPr>
          <a:xfrm>
            <a:off x="72267" y="1109324"/>
            <a:ext cx="2326416" cy="222058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rtlCol="0" anchor="ctr" anchorCtr="0"/>
          <a:lstStyle/>
          <a:p>
            <a:r>
              <a:rPr lang="en-GB" i="1">
                <a:solidFill>
                  <a:schemeClr val="tx1"/>
                </a:solidFill>
                <a:latin typeface="Arial"/>
                <a:cs typeface="Arial"/>
              </a:rPr>
              <a:t>Deployment</a:t>
            </a:r>
          </a:p>
        </p:txBody>
      </p:sp>
      <p:sp>
        <p:nvSpPr>
          <p:cNvPr id="93" name="Rectángulo 92"/>
          <p:cNvSpPr/>
          <p:nvPr/>
        </p:nvSpPr>
        <p:spPr>
          <a:xfrm>
            <a:off x="2469812" y="1109324"/>
            <a:ext cx="1944229" cy="1743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rtlCol="0" anchor="ctr" anchorCtr="0"/>
          <a:lstStyle/>
          <a:p>
            <a:r>
              <a:rPr lang="en-GB" i="1" dirty="0">
                <a:solidFill>
                  <a:schemeClr val="tx1"/>
                </a:solidFill>
                <a:latin typeface="Arial"/>
                <a:cs typeface="Arial"/>
              </a:rPr>
              <a:t>System</a:t>
            </a:r>
          </a:p>
        </p:txBody>
      </p:sp>
      <p:sp>
        <p:nvSpPr>
          <p:cNvPr id="95" name="Rectángulo 94"/>
          <p:cNvSpPr/>
          <p:nvPr/>
        </p:nvSpPr>
        <p:spPr>
          <a:xfrm>
            <a:off x="4468443" y="1109324"/>
            <a:ext cx="2076494" cy="1743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rtlCol="0" anchor="ctr" anchorCtr="0"/>
          <a:lstStyle/>
          <a:p>
            <a:r>
              <a:rPr lang="en-GB" i="1" dirty="0" err="1" smtClean="0">
                <a:solidFill>
                  <a:schemeClr val="tx1"/>
                </a:solidFill>
                <a:latin typeface="Arial"/>
                <a:cs typeface="Arial"/>
              </a:rPr>
              <a:t>SystemProperty</a:t>
            </a:r>
            <a:endParaRPr lang="en-GB" i="1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96" name="Rectángulo 95"/>
          <p:cNvSpPr/>
          <p:nvPr/>
        </p:nvSpPr>
        <p:spPr>
          <a:xfrm>
            <a:off x="2903081" y="3390699"/>
            <a:ext cx="5277717" cy="186043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rtlCol="0" anchor="ctr" anchorCtr="0"/>
          <a:lstStyle/>
          <a:p>
            <a:r>
              <a:rPr lang="en-GB" i="1" dirty="0" smtClean="0">
                <a:solidFill>
                  <a:schemeClr val="tx1"/>
                </a:solidFill>
                <a:latin typeface="Arial"/>
                <a:cs typeface="Arial"/>
              </a:rPr>
              <a:t>Observation/Actuation/Sampling</a:t>
            </a:r>
            <a:endParaRPr lang="en-GB" i="1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01" name="Forma libre 100"/>
          <p:cNvSpPr/>
          <p:nvPr/>
        </p:nvSpPr>
        <p:spPr>
          <a:xfrm>
            <a:off x="6659254" y="1102474"/>
            <a:ext cx="2306561" cy="4188500"/>
          </a:xfrm>
          <a:custGeom>
            <a:avLst/>
            <a:gdLst>
              <a:gd name="connsiteX0" fmla="*/ 652412 w 2290758"/>
              <a:gd name="connsiteY0" fmla="*/ 0 h 4188500"/>
              <a:gd name="connsiteX1" fmla="*/ 2290757 w 2290758"/>
              <a:gd name="connsiteY1" fmla="*/ 0 h 4188500"/>
              <a:gd name="connsiteX2" fmla="*/ 2290757 w 2290758"/>
              <a:gd name="connsiteY2" fmla="*/ 6850 h 4188500"/>
              <a:gd name="connsiteX3" fmla="*/ 2290757 w 2290758"/>
              <a:gd name="connsiteY3" fmla="*/ 517214 h 4188500"/>
              <a:gd name="connsiteX4" fmla="*/ 2290757 w 2290758"/>
              <a:gd name="connsiteY4" fmla="*/ 3660847 h 4188500"/>
              <a:gd name="connsiteX5" fmla="*/ 2290758 w 2290758"/>
              <a:gd name="connsiteY5" fmla="*/ 3660847 h 4188500"/>
              <a:gd name="connsiteX6" fmla="*/ 2290758 w 2290758"/>
              <a:gd name="connsiteY6" fmla="*/ 4188500 h 4188500"/>
              <a:gd name="connsiteX7" fmla="*/ 2290757 w 2290758"/>
              <a:gd name="connsiteY7" fmla="*/ 4188500 h 4188500"/>
              <a:gd name="connsiteX8" fmla="*/ 1546431 w 2290758"/>
              <a:gd name="connsiteY8" fmla="*/ 4188500 h 4188500"/>
              <a:gd name="connsiteX9" fmla="*/ 0 w 2290758"/>
              <a:gd name="connsiteY9" fmla="*/ 4188500 h 4188500"/>
              <a:gd name="connsiteX10" fmla="*/ 0 w 2290758"/>
              <a:gd name="connsiteY10" fmla="*/ 3660847 h 4188500"/>
              <a:gd name="connsiteX11" fmla="*/ 1546431 w 2290758"/>
              <a:gd name="connsiteY11" fmla="*/ 3660847 h 4188500"/>
              <a:gd name="connsiteX12" fmla="*/ 1546431 w 2290758"/>
              <a:gd name="connsiteY12" fmla="*/ 517214 h 4188500"/>
              <a:gd name="connsiteX13" fmla="*/ 652412 w 2290758"/>
              <a:gd name="connsiteY13" fmla="*/ 517214 h 4188500"/>
              <a:gd name="connsiteX0" fmla="*/ 0 w 2306561"/>
              <a:gd name="connsiteY0" fmla="*/ 0 h 4188500"/>
              <a:gd name="connsiteX1" fmla="*/ 2306560 w 2306561"/>
              <a:gd name="connsiteY1" fmla="*/ 0 h 4188500"/>
              <a:gd name="connsiteX2" fmla="*/ 2306560 w 2306561"/>
              <a:gd name="connsiteY2" fmla="*/ 6850 h 4188500"/>
              <a:gd name="connsiteX3" fmla="*/ 2306560 w 2306561"/>
              <a:gd name="connsiteY3" fmla="*/ 517214 h 4188500"/>
              <a:gd name="connsiteX4" fmla="*/ 2306560 w 2306561"/>
              <a:gd name="connsiteY4" fmla="*/ 3660847 h 4188500"/>
              <a:gd name="connsiteX5" fmla="*/ 2306561 w 2306561"/>
              <a:gd name="connsiteY5" fmla="*/ 3660847 h 4188500"/>
              <a:gd name="connsiteX6" fmla="*/ 2306561 w 2306561"/>
              <a:gd name="connsiteY6" fmla="*/ 4188500 h 4188500"/>
              <a:gd name="connsiteX7" fmla="*/ 2306560 w 2306561"/>
              <a:gd name="connsiteY7" fmla="*/ 4188500 h 4188500"/>
              <a:gd name="connsiteX8" fmla="*/ 1562234 w 2306561"/>
              <a:gd name="connsiteY8" fmla="*/ 4188500 h 4188500"/>
              <a:gd name="connsiteX9" fmla="*/ 15803 w 2306561"/>
              <a:gd name="connsiteY9" fmla="*/ 4188500 h 4188500"/>
              <a:gd name="connsiteX10" fmla="*/ 15803 w 2306561"/>
              <a:gd name="connsiteY10" fmla="*/ 3660847 h 4188500"/>
              <a:gd name="connsiteX11" fmla="*/ 1562234 w 2306561"/>
              <a:gd name="connsiteY11" fmla="*/ 3660847 h 4188500"/>
              <a:gd name="connsiteX12" fmla="*/ 1562234 w 2306561"/>
              <a:gd name="connsiteY12" fmla="*/ 517214 h 4188500"/>
              <a:gd name="connsiteX13" fmla="*/ 668215 w 2306561"/>
              <a:gd name="connsiteY13" fmla="*/ 517214 h 4188500"/>
              <a:gd name="connsiteX14" fmla="*/ 0 w 2306561"/>
              <a:gd name="connsiteY14" fmla="*/ 0 h 4188500"/>
              <a:gd name="connsiteX0" fmla="*/ 0 w 2306561"/>
              <a:gd name="connsiteY0" fmla="*/ 0 h 4188500"/>
              <a:gd name="connsiteX1" fmla="*/ 2306560 w 2306561"/>
              <a:gd name="connsiteY1" fmla="*/ 0 h 4188500"/>
              <a:gd name="connsiteX2" fmla="*/ 2306560 w 2306561"/>
              <a:gd name="connsiteY2" fmla="*/ 6850 h 4188500"/>
              <a:gd name="connsiteX3" fmla="*/ 2306560 w 2306561"/>
              <a:gd name="connsiteY3" fmla="*/ 517214 h 4188500"/>
              <a:gd name="connsiteX4" fmla="*/ 2306560 w 2306561"/>
              <a:gd name="connsiteY4" fmla="*/ 3660847 h 4188500"/>
              <a:gd name="connsiteX5" fmla="*/ 2306561 w 2306561"/>
              <a:gd name="connsiteY5" fmla="*/ 3660847 h 4188500"/>
              <a:gd name="connsiteX6" fmla="*/ 2306561 w 2306561"/>
              <a:gd name="connsiteY6" fmla="*/ 4188500 h 4188500"/>
              <a:gd name="connsiteX7" fmla="*/ 2306560 w 2306561"/>
              <a:gd name="connsiteY7" fmla="*/ 4188500 h 4188500"/>
              <a:gd name="connsiteX8" fmla="*/ 1562234 w 2306561"/>
              <a:gd name="connsiteY8" fmla="*/ 4188500 h 4188500"/>
              <a:gd name="connsiteX9" fmla="*/ 15803 w 2306561"/>
              <a:gd name="connsiteY9" fmla="*/ 4188500 h 4188500"/>
              <a:gd name="connsiteX10" fmla="*/ 15803 w 2306561"/>
              <a:gd name="connsiteY10" fmla="*/ 3660847 h 4188500"/>
              <a:gd name="connsiteX11" fmla="*/ 1562234 w 2306561"/>
              <a:gd name="connsiteY11" fmla="*/ 3660847 h 4188500"/>
              <a:gd name="connsiteX12" fmla="*/ 1562234 w 2306561"/>
              <a:gd name="connsiteY12" fmla="*/ 517214 h 4188500"/>
              <a:gd name="connsiteX13" fmla="*/ 0 w 2306561"/>
              <a:gd name="connsiteY13" fmla="*/ 578760 h 4188500"/>
              <a:gd name="connsiteX14" fmla="*/ 0 w 2306561"/>
              <a:gd name="connsiteY14" fmla="*/ 0 h 4188500"/>
              <a:gd name="connsiteX0" fmla="*/ 0 w 2306561"/>
              <a:gd name="connsiteY0" fmla="*/ 0 h 4188500"/>
              <a:gd name="connsiteX1" fmla="*/ 2306560 w 2306561"/>
              <a:gd name="connsiteY1" fmla="*/ 0 h 4188500"/>
              <a:gd name="connsiteX2" fmla="*/ 2306560 w 2306561"/>
              <a:gd name="connsiteY2" fmla="*/ 6850 h 4188500"/>
              <a:gd name="connsiteX3" fmla="*/ 2306560 w 2306561"/>
              <a:gd name="connsiteY3" fmla="*/ 517214 h 4188500"/>
              <a:gd name="connsiteX4" fmla="*/ 2306560 w 2306561"/>
              <a:gd name="connsiteY4" fmla="*/ 3660847 h 4188500"/>
              <a:gd name="connsiteX5" fmla="*/ 2306561 w 2306561"/>
              <a:gd name="connsiteY5" fmla="*/ 3660847 h 4188500"/>
              <a:gd name="connsiteX6" fmla="*/ 2306561 w 2306561"/>
              <a:gd name="connsiteY6" fmla="*/ 4188500 h 4188500"/>
              <a:gd name="connsiteX7" fmla="*/ 2306560 w 2306561"/>
              <a:gd name="connsiteY7" fmla="*/ 4188500 h 4188500"/>
              <a:gd name="connsiteX8" fmla="*/ 1562234 w 2306561"/>
              <a:gd name="connsiteY8" fmla="*/ 4188500 h 4188500"/>
              <a:gd name="connsiteX9" fmla="*/ 15803 w 2306561"/>
              <a:gd name="connsiteY9" fmla="*/ 4188500 h 4188500"/>
              <a:gd name="connsiteX10" fmla="*/ 15803 w 2306561"/>
              <a:gd name="connsiteY10" fmla="*/ 3660847 h 4188500"/>
              <a:gd name="connsiteX11" fmla="*/ 1562234 w 2306561"/>
              <a:gd name="connsiteY11" fmla="*/ 3660847 h 4188500"/>
              <a:gd name="connsiteX12" fmla="*/ 1562234 w 2306561"/>
              <a:gd name="connsiteY12" fmla="*/ 578761 h 4188500"/>
              <a:gd name="connsiteX13" fmla="*/ 0 w 2306561"/>
              <a:gd name="connsiteY13" fmla="*/ 578760 h 4188500"/>
              <a:gd name="connsiteX14" fmla="*/ 0 w 2306561"/>
              <a:gd name="connsiteY14" fmla="*/ 0 h 4188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306561" h="4188500">
                <a:moveTo>
                  <a:pt x="0" y="0"/>
                </a:moveTo>
                <a:lnTo>
                  <a:pt x="2306560" y="0"/>
                </a:lnTo>
                <a:lnTo>
                  <a:pt x="2306560" y="6850"/>
                </a:lnTo>
                <a:lnTo>
                  <a:pt x="2306560" y="517214"/>
                </a:lnTo>
                <a:lnTo>
                  <a:pt x="2306560" y="3660847"/>
                </a:lnTo>
                <a:lnTo>
                  <a:pt x="2306561" y="3660847"/>
                </a:lnTo>
                <a:lnTo>
                  <a:pt x="2306561" y="4188500"/>
                </a:lnTo>
                <a:lnTo>
                  <a:pt x="2306560" y="4188500"/>
                </a:lnTo>
                <a:lnTo>
                  <a:pt x="1562234" y="4188500"/>
                </a:lnTo>
                <a:lnTo>
                  <a:pt x="15803" y="4188500"/>
                </a:lnTo>
                <a:lnTo>
                  <a:pt x="15803" y="3660847"/>
                </a:lnTo>
                <a:lnTo>
                  <a:pt x="1562234" y="3660847"/>
                </a:lnTo>
                <a:lnTo>
                  <a:pt x="1562234" y="578761"/>
                </a:lnTo>
                <a:lnTo>
                  <a:pt x="0" y="578760"/>
                </a:lnTo>
                <a:lnTo>
                  <a:pt x="0" y="0"/>
                </a:lnTo>
                <a:close/>
              </a:path>
            </a:pathLst>
          </a:custGeom>
          <a:noFill/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tIns="0" rtlCol="0" anchor="t" anchorCtr="0">
            <a:noAutofit/>
          </a:bodyPr>
          <a:lstStyle/>
          <a:p>
            <a:pPr algn="r"/>
            <a:endParaRPr lang="en-GB" i="1" dirty="0" smtClean="0">
              <a:solidFill>
                <a:schemeClr val="tx1"/>
              </a:solidFill>
              <a:latin typeface="Arial"/>
              <a:cs typeface="Arial"/>
            </a:endParaRPr>
          </a:p>
          <a:p>
            <a:pPr algn="r"/>
            <a:r>
              <a:rPr lang="en-GB" i="1" dirty="0" smtClean="0">
                <a:solidFill>
                  <a:schemeClr val="tx1"/>
                </a:solidFill>
                <a:latin typeface="Arial"/>
                <a:cs typeface="Arial"/>
              </a:rPr>
              <a:t>Feature</a:t>
            </a:r>
            <a:endParaRPr lang="en-GB" i="1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98" name="Rectángulo 97"/>
          <p:cNvSpPr/>
          <p:nvPr/>
        </p:nvSpPr>
        <p:spPr>
          <a:xfrm>
            <a:off x="6599340" y="1811223"/>
            <a:ext cx="1564502" cy="69181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rtlCol="0" anchor="ctr" anchorCtr="0"/>
          <a:lstStyle/>
          <a:p>
            <a:r>
              <a:rPr lang="en-GB" i="1" smtClean="0">
                <a:solidFill>
                  <a:schemeClr val="tx1"/>
                </a:solidFill>
                <a:latin typeface="Arial"/>
                <a:cs typeface="Arial"/>
              </a:rPr>
              <a:t>Condition</a:t>
            </a:r>
            <a:endParaRPr lang="en-GB" i="1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72265" y="4872508"/>
            <a:ext cx="6543801" cy="138198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rtlCol="0" anchor="ctr" anchorCtr="0"/>
          <a:lstStyle/>
          <a:p>
            <a:r>
              <a:rPr lang="en-GB" i="1" dirty="0">
                <a:solidFill>
                  <a:schemeClr val="tx1"/>
                </a:solidFill>
                <a:latin typeface="Arial"/>
                <a:cs typeface="Arial"/>
              </a:rPr>
              <a:t>Result</a:t>
            </a:r>
          </a:p>
        </p:txBody>
      </p:sp>
    </p:spTree>
    <p:extLst>
      <p:ext uri="{BB962C8B-B14F-4D97-AF65-F5344CB8AC3E}">
        <p14:creationId xmlns:p14="http://schemas.microsoft.com/office/powerpoint/2010/main" val="1593893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ángulo redondeado 31"/>
          <p:cNvSpPr/>
          <p:nvPr/>
        </p:nvSpPr>
        <p:spPr>
          <a:xfrm>
            <a:off x="1055241" y="2135277"/>
            <a:ext cx="1194787" cy="272415"/>
          </a:xfrm>
          <a:prstGeom prst="round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GB" sz="1000" dirty="0" err="1" smtClean="0">
                <a:solidFill>
                  <a:srgbClr val="0070C0"/>
                </a:solidFill>
                <a:latin typeface="Arial"/>
                <a:cs typeface="Arial"/>
              </a:rPr>
              <a:t>SystemCapability</a:t>
            </a:r>
            <a:endParaRPr lang="en-GB" sz="1000" dirty="0">
              <a:solidFill>
                <a:srgbClr val="0070C0"/>
              </a:solidFill>
              <a:latin typeface="Arial"/>
              <a:cs typeface="Arial"/>
            </a:endParaRPr>
          </a:p>
        </p:txBody>
      </p:sp>
      <p:sp>
        <p:nvSpPr>
          <p:cNvPr id="33" name="Rectángulo redondeado 32"/>
          <p:cNvSpPr/>
          <p:nvPr/>
        </p:nvSpPr>
        <p:spPr>
          <a:xfrm>
            <a:off x="4288735" y="2135277"/>
            <a:ext cx="1114721" cy="272415"/>
          </a:xfrm>
          <a:prstGeom prst="round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GB" sz="1000" dirty="0" err="1" smtClean="0">
                <a:solidFill>
                  <a:srgbClr val="0070C0"/>
                </a:solidFill>
                <a:latin typeface="Arial"/>
                <a:cs typeface="Arial"/>
              </a:rPr>
              <a:t>SystemProperty</a:t>
            </a:r>
            <a:endParaRPr lang="en-GB" sz="1000" dirty="0">
              <a:solidFill>
                <a:srgbClr val="0070C0"/>
              </a:solidFill>
              <a:latin typeface="Arial"/>
              <a:cs typeface="Arial"/>
            </a:endParaRPr>
          </a:p>
        </p:txBody>
      </p:sp>
      <p:cxnSp>
        <p:nvCxnSpPr>
          <p:cNvPr id="34" name="Conector curvado 33"/>
          <p:cNvCxnSpPr>
            <a:stCxn id="32" idx="3"/>
            <a:endCxn id="33" idx="1"/>
          </p:cNvCxnSpPr>
          <p:nvPr/>
        </p:nvCxnSpPr>
        <p:spPr>
          <a:xfrm>
            <a:off x="2250028" y="2271485"/>
            <a:ext cx="2038707" cy="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ángulo 34"/>
          <p:cNvSpPr/>
          <p:nvPr/>
        </p:nvSpPr>
        <p:spPr>
          <a:xfrm>
            <a:off x="2823150" y="2018218"/>
            <a:ext cx="143500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900" dirty="0" err="1" smtClean="0">
                <a:solidFill>
                  <a:srgbClr val="0070C0"/>
                </a:solidFill>
                <a:latin typeface="Arial"/>
                <a:cs typeface="Arial"/>
              </a:rPr>
              <a:t>hasSystemProperty</a:t>
            </a:r>
            <a:r>
              <a:rPr lang="en-GB" sz="900" dirty="0" smtClean="0">
                <a:solidFill>
                  <a:srgbClr val="0070C0"/>
                </a:solidFill>
                <a:latin typeface="Arial"/>
                <a:cs typeface="Arial"/>
              </a:rPr>
              <a:t> only</a:t>
            </a:r>
            <a:endParaRPr lang="en-GB" sz="900" dirty="0">
              <a:solidFill>
                <a:srgbClr val="0070C0"/>
              </a:solidFill>
            </a:endParaRPr>
          </a:p>
        </p:txBody>
      </p:sp>
      <p:sp>
        <p:nvSpPr>
          <p:cNvPr id="47" name="Rectángulo redondeado 46"/>
          <p:cNvSpPr/>
          <p:nvPr/>
        </p:nvSpPr>
        <p:spPr>
          <a:xfrm>
            <a:off x="1351142" y="2901251"/>
            <a:ext cx="732687" cy="272415"/>
          </a:xfrm>
          <a:prstGeom prst="round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GB" sz="1000" dirty="0" smtClean="0">
                <a:solidFill>
                  <a:srgbClr val="0070C0"/>
                </a:solidFill>
                <a:latin typeface="Arial"/>
                <a:cs typeface="Arial"/>
              </a:rPr>
              <a:t>Accuracy</a:t>
            </a:r>
            <a:endParaRPr lang="en-GB" sz="1000" dirty="0">
              <a:solidFill>
                <a:srgbClr val="0070C0"/>
              </a:solidFill>
              <a:latin typeface="Arial"/>
              <a:cs typeface="Arial"/>
            </a:endParaRPr>
          </a:p>
        </p:txBody>
      </p:sp>
      <p:cxnSp>
        <p:nvCxnSpPr>
          <p:cNvPr id="48" name="Conector curvado 10"/>
          <p:cNvCxnSpPr>
            <a:stCxn id="47" idx="0"/>
            <a:endCxn id="33" idx="2"/>
          </p:cNvCxnSpPr>
          <p:nvPr/>
        </p:nvCxnSpPr>
        <p:spPr>
          <a:xfrm rot="5400000" flipH="1" flipV="1">
            <a:off x="3035012" y="1090167"/>
            <a:ext cx="493559" cy="3128610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ángulo redondeado 52"/>
          <p:cNvSpPr/>
          <p:nvPr/>
        </p:nvSpPr>
        <p:spPr>
          <a:xfrm>
            <a:off x="647940" y="3263498"/>
            <a:ext cx="1024850" cy="272415"/>
          </a:xfrm>
          <a:prstGeom prst="round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GB" sz="1000" smtClean="0">
                <a:solidFill>
                  <a:srgbClr val="0070C0"/>
                </a:solidFill>
                <a:latin typeface="Arial"/>
                <a:cs typeface="Arial"/>
              </a:rPr>
              <a:t>DetectionLimit</a:t>
            </a:r>
            <a:endParaRPr lang="en-GB" sz="1000">
              <a:solidFill>
                <a:srgbClr val="0070C0"/>
              </a:solidFill>
              <a:latin typeface="Arial"/>
              <a:cs typeface="Arial"/>
            </a:endParaRPr>
          </a:p>
        </p:txBody>
      </p:sp>
      <p:cxnSp>
        <p:nvCxnSpPr>
          <p:cNvPr id="54" name="Conector curvado 10"/>
          <p:cNvCxnSpPr>
            <a:stCxn id="53" idx="0"/>
            <a:endCxn id="33" idx="2"/>
          </p:cNvCxnSpPr>
          <p:nvPr/>
        </p:nvCxnSpPr>
        <p:spPr>
          <a:xfrm rot="5400000" flipH="1" flipV="1">
            <a:off x="2575327" y="992730"/>
            <a:ext cx="855806" cy="3685731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ángulo redondeado 54"/>
          <p:cNvSpPr/>
          <p:nvPr/>
        </p:nvSpPr>
        <p:spPr>
          <a:xfrm>
            <a:off x="2092596" y="3263498"/>
            <a:ext cx="453177" cy="272415"/>
          </a:xfrm>
          <a:prstGeom prst="round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GB" sz="1000" smtClean="0">
                <a:solidFill>
                  <a:srgbClr val="0070C0"/>
                </a:solidFill>
                <a:latin typeface="Arial"/>
                <a:cs typeface="Arial"/>
              </a:rPr>
              <a:t>Drift</a:t>
            </a:r>
            <a:endParaRPr lang="en-GB" sz="1000">
              <a:solidFill>
                <a:srgbClr val="0070C0"/>
              </a:solidFill>
              <a:latin typeface="Arial"/>
              <a:cs typeface="Arial"/>
            </a:endParaRPr>
          </a:p>
        </p:txBody>
      </p:sp>
      <p:cxnSp>
        <p:nvCxnSpPr>
          <p:cNvPr id="56" name="Conector curvado 10"/>
          <p:cNvCxnSpPr>
            <a:stCxn id="55" idx="0"/>
            <a:endCxn id="33" idx="2"/>
          </p:cNvCxnSpPr>
          <p:nvPr/>
        </p:nvCxnSpPr>
        <p:spPr>
          <a:xfrm rot="5400000" flipH="1" flipV="1">
            <a:off x="3154737" y="1572140"/>
            <a:ext cx="855806" cy="2526911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ángulo redondeado 56"/>
          <p:cNvSpPr/>
          <p:nvPr/>
        </p:nvSpPr>
        <p:spPr>
          <a:xfrm>
            <a:off x="5054354" y="2901251"/>
            <a:ext cx="813488" cy="272415"/>
          </a:xfrm>
          <a:prstGeom prst="round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GB" sz="1000" smtClean="0">
                <a:solidFill>
                  <a:srgbClr val="0070C0"/>
                </a:solidFill>
                <a:latin typeface="Arial"/>
                <a:cs typeface="Arial"/>
              </a:rPr>
              <a:t>Frequency</a:t>
            </a:r>
            <a:endParaRPr lang="en-GB" sz="1000">
              <a:solidFill>
                <a:srgbClr val="0070C0"/>
              </a:solidFill>
              <a:latin typeface="Arial"/>
              <a:cs typeface="Arial"/>
            </a:endParaRPr>
          </a:p>
        </p:txBody>
      </p:sp>
      <p:cxnSp>
        <p:nvCxnSpPr>
          <p:cNvPr id="58" name="Conector curvado 10"/>
          <p:cNvCxnSpPr>
            <a:stCxn id="57" idx="0"/>
            <a:endCxn id="33" idx="2"/>
          </p:cNvCxnSpPr>
          <p:nvPr/>
        </p:nvCxnSpPr>
        <p:spPr>
          <a:xfrm rot="16200000" flipV="1">
            <a:off x="4906818" y="2346971"/>
            <a:ext cx="493559" cy="615002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ángulo redondeado 58"/>
          <p:cNvSpPr/>
          <p:nvPr/>
        </p:nvSpPr>
        <p:spPr>
          <a:xfrm>
            <a:off x="5374393" y="3263498"/>
            <a:ext cx="1372639" cy="272415"/>
          </a:xfrm>
          <a:prstGeom prst="round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GB" sz="1000" smtClean="0">
                <a:solidFill>
                  <a:srgbClr val="0070C0"/>
                </a:solidFill>
                <a:latin typeface="Arial"/>
                <a:cs typeface="Arial"/>
              </a:rPr>
              <a:t>MeasurementRange</a:t>
            </a:r>
            <a:endParaRPr lang="en-GB" sz="1000">
              <a:solidFill>
                <a:srgbClr val="0070C0"/>
              </a:solidFill>
              <a:latin typeface="Arial"/>
              <a:cs typeface="Arial"/>
            </a:endParaRPr>
          </a:p>
        </p:txBody>
      </p:sp>
      <p:cxnSp>
        <p:nvCxnSpPr>
          <p:cNvPr id="60" name="Conector curvado 10"/>
          <p:cNvCxnSpPr>
            <a:stCxn id="59" idx="0"/>
            <a:endCxn id="33" idx="2"/>
          </p:cNvCxnSpPr>
          <p:nvPr/>
        </p:nvCxnSpPr>
        <p:spPr>
          <a:xfrm rot="16200000" flipV="1">
            <a:off x="5025502" y="2228286"/>
            <a:ext cx="855806" cy="1214617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ángulo redondeado 60"/>
          <p:cNvSpPr/>
          <p:nvPr/>
        </p:nvSpPr>
        <p:spPr>
          <a:xfrm>
            <a:off x="6293588" y="2901251"/>
            <a:ext cx="732752" cy="272415"/>
          </a:xfrm>
          <a:prstGeom prst="round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GB" sz="1000" smtClean="0">
                <a:solidFill>
                  <a:srgbClr val="0070C0"/>
                </a:solidFill>
                <a:latin typeface="Arial"/>
                <a:cs typeface="Arial"/>
              </a:rPr>
              <a:t>Precision</a:t>
            </a:r>
            <a:endParaRPr lang="en-GB" sz="1000">
              <a:solidFill>
                <a:srgbClr val="0070C0"/>
              </a:solidFill>
              <a:latin typeface="Arial"/>
              <a:cs typeface="Arial"/>
            </a:endParaRPr>
          </a:p>
        </p:txBody>
      </p:sp>
      <p:cxnSp>
        <p:nvCxnSpPr>
          <p:cNvPr id="62" name="Conector curvado 10"/>
          <p:cNvCxnSpPr>
            <a:stCxn id="61" idx="0"/>
            <a:endCxn id="33" idx="2"/>
          </p:cNvCxnSpPr>
          <p:nvPr/>
        </p:nvCxnSpPr>
        <p:spPr>
          <a:xfrm rot="16200000" flipV="1">
            <a:off x="5506251" y="1747538"/>
            <a:ext cx="493559" cy="1813868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ángulo redondeado 67"/>
          <p:cNvSpPr/>
          <p:nvPr/>
        </p:nvSpPr>
        <p:spPr>
          <a:xfrm>
            <a:off x="2568316" y="2901251"/>
            <a:ext cx="813552" cy="272415"/>
          </a:xfrm>
          <a:prstGeom prst="round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GB" sz="1000" smtClean="0">
                <a:solidFill>
                  <a:srgbClr val="0070C0"/>
                </a:solidFill>
                <a:latin typeface="Arial"/>
                <a:cs typeface="Arial"/>
              </a:rPr>
              <a:t>Resolution</a:t>
            </a:r>
            <a:endParaRPr lang="en-GB" sz="1000">
              <a:solidFill>
                <a:srgbClr val="0070C0"/>
              </a:solidFill>
              <a:latin typeface="Arial"/>
              <a:cs typeface="Arial"/>
            </a:endParaRPr>
          </a:p>
        </p:txBody>
      </p:sp>
      <p:cxnSp>
        <p:nvCxnSpPr>
          <p:cNvPr id="69" name="Conector curvado 10"/>
          <p:cNvCxnSpPr>
            <a:stCxn id="68" idx="0"/>
            <a:endCxn id="33" idx="2"/>
          </p:cNvCxnSpPr>
          <p:nvPr/>
        </p:nvCxnSpPr>
        <p:spPr>
          <a:xfrm rot="5400000" flipH="1" flipV="1">
            <a:off x="3663815" y="1718970"/>
            <a:ext cx="493559" cy="1871004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ángulo redondeado 69"/>
          <p:cNvSpPr/>
          <p:nvPr/>
        </p:nvSpPr>
        <p:spPr>
          <a:xfrm>
            <a:off x="3092617" y="3263498"/>
            <a:ext cx="1062496" cy="272415"/>
          </a:xfrm>
          <a:prstGeom prst="round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GB" sz="1000" dirty="0" err="1" smtClean="0">
                <a:solidFill>
                  <a:srgbClr val="0070C0"/>
                </a:solidFill>
                <a:latin typeface="Arial"/>
                <a:cs typeface="Arial"/>
              </a:rPr>
              <a:t>ResponseTime</a:t>
            </a:r>
            <a:endParaRPr lang="en-GB" sz="1000" dirty="0">
              <a:solidFill>
                <a:srgbClr val="0070C0"/>
              </a:solidFill>
              <a:latin typeface="Arial"/>
              <a:cs typeface="Arial"/>
            </a:endParaRPr>
          </a:p>
        </p:txBody>
      </p:sp>
      <p:cxnSp>
        <p:nvCxnSpPr>
          <p:cNvPr id="71" name="Conector curvado 10"/>
          <p:cNvCxnSpPr>
            <a:stCxn id="70" idx="0"/>
            <a:endCxn id="33" idx="2"/>
          </p:cNvCxnSpPr>
          <p:nvPr/>
        </p:nvCxnSpPr>
        <p:spPr>
          <a:xfrm rot="5400000" flipH="1" flipV="1">
            <a:off x="3807077" y="2224480"/>
            <a:ext cx="855806" cy="1222231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ángulo redondeado 71"/>
          <p:cNvSpPr/>
          <p:nvPr/>
        </p:nvSpPr>
        <p:spPr>
          <a:xfrm>
            <a:off x="3847404" y="2901251"/>
            <a:ext cx="784041" cy="272415"/>
          </a:xfrm>
          <a:prstGeom prst="round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GB" sz="1000" smtClean="0">
                <a:solidFill>
                  <a:srgbClr val="0070C0"/>
                </a:solidFill>
                <a:latin typeface="Arial"/>
                <a:cs typeface="Arial"/>
              </a:rPr>
              <a:t>Selectivity</a:t>
            </a:r>
            <a:endParaRPr lang="en-GB" sz="1000">
              <a:solidFill>
                <a:srgbClr val="0070C0"/>
              </a:solidFill>
              <a:latin typeface="Arial"/>
              <a:cs typeface="Arial"/>
            </a:endParaRPr>
          </a:p>
        </p:txBody>
      </p:sp>
      <p:cxnSp>
        <p:nvCxnSpPr>
          <p:cNvPr id="73" name="Conector curvado 10"/>
          <p:cNvCxnSpPr>
            <a:stCxn id="72" idx="0"/>
            <a:endCxn id="33" idx="2"/>
          </p:cNvCxnSpPr>
          <p:nvPr/>
        </p:nvCxnSpPr>
        <p:spPr>
          <a:xfrm rot="5400000" flipH="1" flipV="1">
            <a:off x="4295981" y="2351137"/>
            <a:ext cx="493559" cy="606671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ángulo redondeado 73"/>
          <p:cNvSpPr/>
          <p:nvPr/>
        </p:nvSpPr>
        <p:spPr>
          <a:xfrm>
            <a:off x="4456733" y="3263498"/>
            <a:ext cx="784041" cy="272415"/>
          </a:xfrm>
          <a:prstGeom prst="round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GB" sz="1000" dirty="0" smtClean="0">
                <a:solidFill>
                  <a:srgbClr val="0070C0"/>
                </a:solidFill>
                <a:latin typeface="Arial"/>
                <a:cs typeface="Arial"/>
              </a:rPr>
              <a:t>Sensitivity</a:t>
            </a:r>
            <a:endParaRPr lang="en-GB" sz="1000" dirty="0">
              <a:solidFill>
                <a:srgbClr val="0070C0"/>
              </a:solidFill>
              <a:latin typeface="Arial"/>
              <a:cs typeface="Arial"/>
            </a:endParaRPr>
          </a:p>
        </p:txBody>
      </p:sp>
      <p:cxnSp>
        <p:nvCxnSpPr>
          <p:cNvPr id="75" name="Conector curvado 10"/>
          <p:cNvCxnSpPr>
            <a:stCxn id="74" idx="0"/>
            <a:endCxn id="33" idx="2"/>
          </p:cNvCxnSpPr>
          <p:nvPr/>
        </p:nvCxnSpPr>
        <p:spPr>
          <a:xfrm rot="16200000" flipV="1">
            <a:off x="4419522" y="2834266"/>
            <a:ext cx="855806" cy="2658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ángulo redondeado 103"/>
          <p:cNvSpPr/>
          <p:nvPr/>
        </p:nvSpPr>
        <p:spPr>
          <a:xfrm>
            <a:off x="7758981" y="2901249"/>
            <a:ext cx="658339" cy="272415"/>
          </a:xfrm>
          <a:prstGeom prst="round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GB" sz="1000" smtClean="0">
                <a:solidFill>
                  <a:srgbClr val="0070C0"/>
                </a:solidFill>
                <a:latin typeface="Arial"/>
                <a:cs typeface="Arial"/>
              </a:rPr>
              <a:t>Latency</a:t>
            </a:r>
            <a:endParaRPr lang="en-GB" sz="1000">
              <a:solidFill>
                <a:srgbClr val="0070C0"/>
              </a:solidFill>
              <a:latin typeface="Arial"/>
              <a:cs typeface="Arial"/>
            </a:endParaRPr>
          </a:p>
        </p:txBody>
      </p:sp>
      <p:cxnSp>
        <p:nvCxnSpPr>
          <p:cNvPr id="105" name="Conector curvado 10"/>
          <p:cNvCxnSpPr>
            <a:stCxn id="104" idx="0"/>
            <a:endCxn id="33" idx="2"/>
          </p:cNvCxnSpPr>
          <p:nvPr/>
        </p:nvCxnSpPr>
        <p:spPr>
          <a:xfrm rot="16200000" flipV="1">
            <a:off x="6220346" y="1033443"/>
            <a:ext cx="493557" cy="3242055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curvado 10"/>
          <p:cNvCxnSpPr>
            <a:stCxn id="32" idx="0"/>
            <a:endCxn id="94" idx="2"/>
          </p:cNvCxnSpPr>
          <p:nvPr/>
        </p:nvCxnSpPr>
        <p:spPr>
          <a:xfrm rot="16200000" flipV="1">
            <a:off x="813524" y="1296166"/>
            <a:ext cx="486272" cy="1191950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 curvado 10"/>
          <p:cNvCxnSpPr>
            <a:stCxn id="33" idx="0"/>
            <a:endCxn id="94" idx="2"/>
          </p:cNvCxnSpPr>
          <p:nvPr/>
        </p:nvCxnSpPr>
        <p:spPr>
          <a:xfrm rot="16200000" flipV="1">
            <a:off x="2410255" y="-300565"/>
            <a:ext cx="486272" cy="4385411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ángulo redondeado 63"/>
          <p:cNvSpPr/>
          <p:nvPr/>
        </p:nvSpPr>
        <p:spPr>
          <a:xfrm>
            <a:off x="1113443" y="3943172"/>
            <a:ext cx="1147516" cy="272415"/>
          </a:xfrm>
          <a:prstGeom prst="round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GB" sz="1000" smtClean="0">
                <a:solidFill>
                  <a:srgbClr val="0070C0"/>
                </a:solidFill>
                <a:latin typeface="Arial"/>
                <a:cs typeface="Arial"/>
              </a:rPr>
              <a:t>OperatingRange</a:t>
            </a:r>
            <a:endParaRPr lang="en-GB" sz="1000" dirty="0">
              <a:solidFill>
                <a:srgbClr val="0070C0"/>
              </a:solidFill>
              <a:latin typeface="Arial"/>
              <a:cs typeface="Arial"/>
            </a:endParaRPr>
          </a:p>
        </p:txBody>
      </p:sp>
      <p:sp>
        <p:nvSpPr>
          <p:cNvPr id="65" name="Rectángulo redondeado 64"/>
          <p:cNvSpPr/>
          <p:nvPr/>
        </p:nvSpPr>
        <p:spPr>
          <a:xfrm>
            <a:off x="4219593" y="3940168"/>
            <a:ext cx="1260148" cy="272415"/>
          </a:xfrm>
          <a:prstGeom prst="round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GB" sz="1000" smtClean="0">
                <a:solidFill>
                  <a:srgbClr val="0070C0"/>
                </a:solidFill>
                <a:latin typeface="Arial"/>
                <a:cs typeface="Arial"/>
              </a:rPr>
              <a:t>OperatingProperty</a:t>
            </a:r>
            <a:endParaRPr lang="en-GB" sz="1000">
              <a:solidFill>
                <a:srgbClr val="0070C0"/>
              </a:solidFill>
              <a:latin typeface="Arial"/>
              <a:cs typeface="Arial"/>
            </a:endParaRPr>
          </a:p>
        </p:txBody>
      </p:sp>
      <p:cxnSp>
        <p:nvCxnSpPr>
          <p:cNvPr id="66" name="Conector curvado 65"/>
          <p:cNvCxnSpPr>
            <a:stCxn id="64" idx="3"/>
            <a:endCxn id="65" idx="1"/>
          </p:cNvCxnSpPr>
          <p:nvPr/>
        </p:nvCxnSpPr>
        <p:spPr>
          <a:xfrm flipV="1">
            <a:off x="2260959" y="4076376"/>
            <a:ext cx="1958634" cy="3004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ángulo 76"/>
          <p:cNvSpPr/>
          <p:nvPr/>
        </p:nvSpPr>
        <p:spPr>
          <a:xfrm>
            <a:off x="2688498" y="3833694"/>
            <a:ext cx="156966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900" smtClean="0">
                <a:solidFill>
                  <a:srgbClr val="0070C0"/>
                </a:solidFill>
                <a:latin typeface="Arial"/>
                <a:cs typeface="Arial"/>
              </a:rPr>
              <a:t>hasOperatingProperty</a:t>
            </a:r>
            <a:r>
              <a:rPr lang="en-GB" sz="900" dirty="0" smtClean="0">
                <a:solidFill>
                  <a:srgbClr val="0070C0"/>
                </a:solidFill>
                <a:latin typeface="Arial"/>
                <a:cs typeface="Arial"/>
              </a:rPr>
              <a:t> only</a:t>
            </a:r>
            <a:endParaRPr lang="en-GB" sz="900" dirty="0">
              <a:solidFill>
                <a:srgbClr val="0070C0"/>
              </a:solidFill>
            </a:endParaRPr>
          </a:p>
        </p:txBody>
      </p:sp>
      <p:sp>
        <p:nvSpPr>
          <p:cNvPr id="80" name="Rectángulo redondeado 79"/>
          <p:cNvSpPr/>
          <p:nvPr/>
        </p:nvSpPr>
        <p:spPr>
          <a:xfrm>
            <a:off x="3245349" y="4516656"/>
            <a:ext cx="1467790" cy="272415"/>
          </a:xfrm>
          <a:prstGeom prst="round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GB" sz="1000" smtClean="0">
                <a:solidFill>
                  <a:srgbClr val="0070C0"/>
                </a:solidFill>
                <a:latin typeface="Arial"/>
                <a:cs typeface="Arial"/>
              </a:rPr>
              <a:t>MaintenanceSchedule</a:t>
            </a:r>
            <a:endParaRPr lang="en-GB" sz="1000">
              <a:solidFill>
                <a:srgbClr val="0070C0"/>
              </a:solidFill>
              <a:latin typeface="Arial"/>
              <a:cs typeface="Arial"/>
            </a:endParaRPr>
          </a:p>
        </p:txBody>
      </p:sp>
      <p:cxnSp>
        <p:nvCxnSpPr>
          <p:cNvPr id="81" name="Conector curvado 10"/>
          <p:cNvCxnSpPr>
            <a:stCxn id="80" idx="0"/>
            <a:endCxn id="65" idx="2"/>
          </p:cNvCxnSpPr>
          <p:nvPr/>
        </p:nvCxnSpPr>
        <p:spPr>
          <a:xfrm rot="5400000" flipH="1" flipV="1">
            <a:off x="4262419" y="3929409"/>
            <a:ext cx="304073" cy="870423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ángulo redondeado 81"/>
          <p:cNvSpPr/>
          <p:nvPr/>
        </p:nvSpPr>
        <p:spPr>
          <a:xfrm>
            <a:off x="1168017" y="5182877"/>
            <a:ext cx="1038369" cy="272415"/>
          </a:xfrm>
          <a:prstGeom prst="round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GB" sz="1000" smtClean="0">
                <a:solidFill>
                  <a:srgbClr val="0070C0"/>
                </a:solidFill>
                <a:latin typeface="Arial"/>
                <a:cs typeface="Arial"/>
              </a:rPr>
              <a:t>SurvivalRange</a:t>
            </a:r>
            <a:endParaRPr lang="en-GB" sz="1000">
              <a:solidFill>
                <a:srgbClr val="0070C0"/>
              </a:solidFill>
              <a:latin typeface="Arial"/>
              <a:cs typeface="Arial"/>
            </a:endParaRPr>
          </a:p>
        </p:txBody>
      </p:sp>
      <p:sp>
        <p:nvSpPr>
          <p:cNvPr id="83" name="Rectángulo redondeado 82"/>
          <p:cNvSpPr/>
          <p:nvPr/>
        </p:nvSpPr>
        <p:spPr>
          <a:xfrm>
            <a:off x="4275779" y="5182877"/>
            <a:ext cx="1147197" cy="272415"/>
          </a:xfrm>
          <a:prstGeom prst="round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GB" sz="1000" smtClean="0">
                <a:solidFill>
                  <a:srgbClr val="0070C0"/>
                </a:solidFill>
                <a:latin typeface="Arial"/>
                <a:cs typeface="Arial"/>
              </a:rPr>
              <a:t>SurvivalProperty</a:t>
            </a:r>
            <a:endParaRPr lang="en-GB" sz="1000">
              <a:solidFill>
                <a:srgbClr val="0070C0"/>
              </a:solidFill>
              <a:latin typeface="Arial"/>
              <a:cs typeface="Arial"/>
            </a:endParaRPr>
          </a:p>
        </p:txBody>
      </p:sp>
      <p:cxnSp>
        <p:nvCxnSpPr>
          <p:cNvPr id="84" name="Conector curvado 83"/>
          <p:cNvCxnSpPr>
            <a:stCxn id="82" idx="3"/>
            <a:endCxn id="83" idx="1"/>
          </p:cNvCxnSpPr>
          <p:nvPr/>
        </p:nvCxnSpPr>
        <p:spPr>
          <a:xfrm>
            <a:off x="2206386" y="5319085"/>
            <a:ext cx="2069393" cy="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ángulo 84"/>
          <p:cNvSpPr/>
          <p:nvPr/>
        </p:nvSpPr>
        <p:spPr>
          <a:xfrm>
            <a:off x="2791090" y="5085347"/>
            <a:ext cx="146706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900" smtClean="0">
                <a:solidFill>
                  <a:srgbClr val="0070C0"/>
                </a:solidFill>
                <a:latin typeface="Arial"/>
                <a:cs typeface="Arial"/>
              </a:rPr>
              <a:t>hasSurvivalProperty only</a:t>
            </a:r>
            <a:endParaRPr lang="en-GB" sz="900">
              <a:solidFill>
                <a:srgbClr val="0070C0"/>
              </a:solidFill>
            </a:endParaRPr>
          </a:p>
        </p:txBody>
      </p:sp>
      <p:sp>
        <p:nvSpPr>
          <p:cNvPr id="88" name="Rectángulo redondeado 87"/>
          <p:cNvSpPr/>
          <p:nvPr/>
        </p:nvSpPr>
        <p:spPr>
          <a:xfrm>
            <a:off x="3523890" y="5739257"/>
            <a:ext cx="1081773" cy="272415"/>
          </a:xfrm>
          <a:prstGeom prst="round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GB" sz="1000" smtClean="0">
                <a:solidFill>
                  <a:srgbClr val="0070C0"/>
                </a:solidFill>
                <a:latin typeface="Arial"/>
                <a:cs typeface="Arial"/>
              </a:rPr>
              <a:t>SystemLifetime</a:t>
            </a:r>
            <a:endParaRPr lang="en-GB" sz="1000">
              <a:solidFill>
                <a:srgbClr val="0070C0"/>
              </a:solidFill>
              <a:latin typeface="Arial"/>
              <a:cs typeface="Arial"/>
            </a:endParaRPr>
          </a:p>
        </p:txBody>
      </p:sp>
      <p:cxnSp>
        <p:nvCxnSpPr>
          <p:cNvPr id="89" name="Conector curvado 10"/>
          <p:cNvCxnSpPr>
            <a:stCxn id="88" idx="0"/>
            <a:endCxn id="83" idx="2"/>
          </p:cNvCxnSpPr>
          <p:nvPr/>
        </p:nvCxnSpPr>
        <p:spPr>
          <a:xfrm rot="5400000" flipH="1" flipV="1">
            <a:off x="4315095" y="5204975"/>
            <a:ext cx="283965" cy="784601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ángulo redondeado 89"/>
          <p:cNvSpPr/>
          <p:nvPr/>
        </p:nvSpPr>
        <p:spPr>
          <a:xfrm>
            <a:off x="5099768" y="5739259"/>
            <a:ext cx="1060071" cy="272415"/>
          </a:xfrm>
          <a:prstGeom prst="round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GB" sz="1000" dirty="0" err="1" smtClean="0">
                <a:solidFill>
                  <a:srgbClr val="0070C0"/>
                </a:solidFill>
                <a:latin typeface="Arial"/>
                <a:cs typeface="Arial"/>
              </a:rPr>
              <a:t>BatteryLifetime</a:t>
            </a:r>
            <a:endParaRPr lang="en-GB" sz="1000" dirty="0">
              <a:solidFill>
                <a:srgbClr val="0070C0"/>
              </a:solidFill>
              <a:latin typeface="Arial"/>
              <a:cs typeface="Arial"/>
            </a:endParaRPr>
          </a:p>
        </p:txBody>
      </p:sp>
      <p:cxnSp>
        <p:nvCxnSpPr>
          <p:cNvPr id="91" name="Conector curvado 10"/>
          <p:cNvCxnSpPr>
            <a:stCxn id="90" idx="0"/>
            <a:endCxn id="83" idx="2"/>
          </p:cNvCxnSpPr>
          <p:nvPr/>
        </p:nvCxnSpPr>
        <p:spPr>
          <a:xfrm rot="16200000" flipV="1">
            <a:off x="5097608" y="5207063"/>
            <a:ext cx="283967" cy="780426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ángulo redondeado 91"/>
          <p:cNvSpPr/>
          <p:nvPr/>
        </p:nvSpPr>
        <p:spPr>
          <a:xfrm>
            <a:off x="5033682" y="4516656"/>
            <a:ext cx="1503637" cy="272415"/>
          </a:xfrm>
          <a:prstGeom prst="round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GB" sz="1000" dirty="0" err="1" smtClean="0">
                <a:solidFill>
                  <a:srgbClr val="0070C0"/>
                </a:solidFill>
                <a:latin typeface="Arial"/>
                <a:cs typeface="Arial"/>
              </a:rPr>
              <a:t>OperatingPowerRange</a:t>
            </a:r>
            <a:endParaRPr lang="en-GB" sz="1000" dirty="0">
              <a:solidFill>
                <a:srgbClr val="0070C0"/>
              </a:solidFill>
              <a:latin typeface="Arial"/>
              <a:cs typeface="Arial"/>
            </a:endParaRPr>
          </a:p>
        </p:txBody>
      </p:sp>
      <p:cxnSp>
        <p:nvCxnSpPr>
          <p:cNvPr id="93" name="Conector curvado 10"/>
          <p:cNvCxnSpPr>
            <a:stCxn id="92" idx="0"/>
            <a:endCxn id="65" idx="2"/>
          </p:cNvCxnSpPr>
          <p:nvPr/>
        </p:nvCxnSpPr>
        <p:spPr>
          <a:xfrm rot="16200000" flipV="1">
            <a:off x="5165548" y="3896703"/>
            <a:ext cx="304073" cy="935834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ángulo redondeado 93"/>
          <p:cNvSpPr/>
          <p:nvPr/>
        </p:nvSpPr>
        <p:spPr>
          <a:xfrm>
            <a:off x="111698" y="1376590"/>
            <a:ext cx="697974" cy="272415"/>
          </a:xfrm>
          <a:prstGeom prst="round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GB" sz="1000" dirty="0" smtClean="0">
                <a:solidFill>
                  <a:srgbClr val="0070C0"/>
                </a:solidFill>
                <a:latin typeface="Arial"/>
                <a:cs typeface="Arial"/>
              </a:rPr>
              <a:t>Property</a:t>
            </a:r>
            <a:endParaRPr lang="en-GB" sz="1000" dirty="0">
              <a:solidFill>
                <a:srgbClr val="0070C0"/>
              </a:solidFill>
              <a:latin typeface="Arial"/>
              <a:cs typeface="Arial"/>
            </a:endParaRPr>
          </a:p>
        </p:txBody>
      </p:sp>
      <p:cxnSp>
        <p:nvCxnSpPr>
          <p:cNvPr id="95" name="Conector curvado 10"/>
          <p:cNvCxnSpPr>
            <a:stCxn id="65" idx="0"/>
            <a:endCxn id="94" idx="2"/>
          </p:cNvCxnSpPr>
          <p:nvPr/>
        </p:nvCxnSpPr>
        <p:spPr>
          <a:xfrm rot="16200000" flipV="1">
            <a:off x="1509595" y="600096"/>
            <a:ext cx="2291163" cy="4388982"/>
          </a:xfrm>
          <a:prstGeom prst="bentConnector3">
            <a:avLst>
              <a:gd name="adj1" fmla="val 8494"/>
            </a:avLst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ector curvado 10"/>
          <p:cNvCxnSpPr>
            <a:stCxn id="64" idx="0"/>
            <a:endCxn id="94" idx="2"/>
          </p:cNvCxnSpPr>
          <p:nvPr/>
        </p:nvCxnSpPr>
        <p:spPr>
          <a:xfrm rot="16200000" flipV="1">
            <a:off x="-73140" y="2182831"/>
            <a:ext cx="2294167" cy="1226516"/>
          </a:xfrm>
          <a:prstGeom prst="bentConnector3">
            <a:avLst>
              <a:gd name="adj1" fmla="val 8788"/>
            </a:avLst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ector curvado 10"/>
          <p:cNvCxnSpPr>
            <a:stCxn id="83" idx="0"/>
            <a:endCxn id="94" idx="2"/>
          </p:cNvCxnSpPr>
          <p:nvPr/>
        </p:nvCxnSpPr>
        <p:spPr>
          <a:xfrm rot="16200000" flipV="1">
            <a:off x="888096" y="1221594"/>
            <a:ext cx="3533872" cy="4388693"/>
          </a:xfrm>
          <a:prstGeom prst="bentConnector3">
            <a:avLst>
              <a:gd name="adj1" fmla="val 6271"/>
            </a:avLst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ector curvado 10"/>
          <p:cNvCxnSpPr>
            <a:stCxn id="82" idx="0"/>
            <a:endCxn id="94" idx="2"/>
          </p:cNvCxnSpPr>
          <p:nvPr/>
        </p:nvCxnSpPr>
        <p:spPr>
          <a:xfrm rot="16200000" flipV="1">
            <a:off x="-692992" y="2802682"/>
            <a:ext cx="3533872" cy="1226517"/>
          </a:xfrm>
          <a:prstGeom prst="bentConnector3">
            <a:avLst>
              <a:gd name="adj1" fmla="val 6467"/>
            </a:avLst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ítulo 6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SOSA/SSN: System properties II</a:t>
            </a:r>
            <a:endParaRPr lang="en-GB" dirty="0"/>
          </a:p>
        </p:txBody>
      </p:sp>
      <p:sp>
        <p:nvSpPr>
          <p:cNvPr id="103" name="Rectángulo redondeado 102"/>
          <p:cNvSpPr/>
          <p:nvPr/>
        </p:nvSpPr>
        <p:spPr>
          <a:xfrm>
            <a:off x="6856492" y="3263498"/>
            <a:ext cx="1111453" cy="272415"/>
          </a:xfrm>
          <a:prstGeom prst="round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GB" sz="1000" smtClean="0">
                <a:solidFill>
                  <a:srgbClr val="0070C0"/>
                </a:solidFill>
                <a:latin typeface="Arial"/>
                <a:cs typeface="Arial"/>
              </a:rPr>
              <a:t>ActuationRange</a:t>
            </a:r>
            <a:endParaRPr lang="en-GB" sz="1000" dirty="0">
              <a:solidFill>
                <a:srgbClr val="0070C0"/>
              </a:solidFill>
              <a:latin typeface="Arial"/>
              <a:cs typeface="Arial"/>
            </a:endParaRPr>
          </a:p>
        </p:txBody>
      </p:sp>
      <p:sp>
        <p:nvSpPr>
          <p:cNvPr id="106" name="Rectángulo redondeado 105"/>
          <p:cNvSpPr/>
          <p:nvPr/>
        </p:nvSpPr>
        <p:spPr>
          <a:xfrm>
            <a:off x="8116655" y="3263497"/>
            <a:ext cx="939882" cy="272415"/>
          </a:xfrm>
          <a:prstGeom prst="round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GB" sz="1000" dirty="0" smtClean="0">
                <a:solidFill>
                  <a:srgbClr val="0070C0"/>
                </a:solidFill>
                <a:latin typeface="Arial"/>
                <a:cs typeface="Arial"/>
              </a:rPr>
              <a:t>Repeatability</a:t>
            </a:r>
            <a:endParaRPr lang="en-GB" sz="1000" dirty="0">
              <a:solidFill>
                <a:srgbClr val="0070C0"/>
              </a:solidFill>
              <a:latin typeface="Arial"/>
              <a:cs typeface="Arial"/>
            </a:endParaRPr>
          </a:p>
        </p:txBody>
      </p:sp>
      <p:cxnSp>
        <p:nvCxnSpPr>
          <p:cNvPr id="107" name="Conector curvado 10"/>
          <p:cNvCxnSpPr>
            <a:stCxn id="106" idx="0"/>
            <a:endCxn id="33" idx="2"/>
          </p:cNvCxnSpPr>
          <p:nvPr/>
        </p:nvCxnSpPr>
        <p:spPr>
          <a:xfrm rot="16200000" flipV="1">
            <a:off x="6288444" y="965345"/>
            <a:ext cx="855805" cy="3740500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ector curvado 10"/>
          <p:cNvCxnSpPr>
            <a:stCxn id="103" idx="0"/>
            <a:endCxn id="33" idx="2"/>
          </p:cNvCxnSpPr>
          <p:nvPr/>
        </p:nvCxnSpPr>
        <p:spPr>
          <a:xfrm rot="16200000" flipV="1">
            <a:off x="5701255" y="1552533"/>
            <a:ext cx="855806" cy="2566123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1687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/>
          <p:cNvSpPr/>
          <p:nvPr/>
        </p:nvSpPr>
        <p:spPr>
          <a:xfrm>
            <a:off x="954411" y="3098144"/>
            <a:ext cx="76815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GB" sz="900" dirty="0" err="1" smtClean="0">
                <a:solidFill>
                  <a:srgbClr val="00B050"/>
                </a:solidFill>
                <a:latin typeface="Arial"/>
                <a:cs typeface="Arial"/>
              </a:rPr>
              <a:t>isHostedBy</a:t>
            </a:r>
            <a:endParaRPr lang="en-GB" sz="900" dirty="0">
              <a:solidFill>
                <a:srgbClr val="0070C0"/>
              </a:solidFill>
            </a:endParaRPr>
          </a:p>
        </p:txBody>
      </p:sp>
      <p:sp>
        <p:nvSpPr>
          <p:cNvPr id="44" name="Rectángulo redondeado 43"/>
          <p:cNvSpPr/>
          <p:nvPr/>
        </p:nvSpPr>
        <p:spPr>
          <a:xfrm>
            <a:off x="219811" y="2987621"/>
            <a:ext cx="687737" cy="272415"/>
          </a:xfrm>
          <a:prstGeom prst="roundRect">
            <a:avLst/>
          </a:prstGeom>
          <a:noFill/>
          <a:ln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l"/>
            <a:r>
              <a:rPr lang="en-GB" sz="1000" smtClean="0">
                <a:solidFill>
                  <a:srgbClr val="00B050"/>
                </a:solidFill>
                <a:latin typeface="Arial"/>
                <a:cs typeface="Arial"/>
              </a:rPr>
              <a:t>Platform</a:t>
            </a:r>
            <a:endParaRPr lang="en-GB" sz="1000">
              <a:solidFill>
                <a:srgbClr val="00B050"/>
              </a:solidFill>
              <a:latin typeface="Arial"/>
              <a:cs typeface="Arial"/>
            </a:endParaRPr>
          </a:p>
        </p:txBody>
      </p:sp>
      <p:sp>
        <p:nvSpPr>
          <p:cNvPr id="68" name="Rectángulo redondeado 67"/>
          <p:cNvSpPr/>
          <p:nvPr/>
        </p:nvSpPr>
        <p:spPr>
          <a:xfrm>
            <a:off x="3625855" y="3755881"/>
            <a:ext cx="613852" cy="272415"/>
          </a:xfrm>
          <a:prstGeom prst="roundRect">
            <a:avLst/>
          </a:prstGeom>
          <a:noFill/>
          <a:ln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l"/>
            <a:r>
              <a:rPr lang="en-GB" sz="1000" smtClean="0">
                <a:solidFill>
                  <a:srgbClr val="00B050"/>
                </a:solidFill>
                <a:latin typeface="Arial"/>
                <a:cs typeface="Arial"/>
              </a:rPr>
              <a:t>Sensor</a:t>
            </a:r>
            <a:endParaRPr lang="en-GB" sz="1000">
              <a:solidFill>
                <a:srgbClr val="00B050"/>
              </a:solidFill>
              <a:latin typeface="Arial"/>
              <a:cs typeface="Arial"/>
            </a:endParaRPr>
          </a:p>
        </p:txBody>
      </p:sp>
      <p:sp>
        <p:nvSpPr>
          <p:cNvPr id="77" name="Rectángulo redondeado 76"/>
          <p:cNvSpPr/>
          <p:nvPr/>
        </p:nvSpPr>
        <p:spPr>
          <a:xfrm>
            <a:off x="1401476" y="3758783"/>
            <a:ext cx="795395" cy="272415"/>
          </a:xfrm>
          <a:prstGeom prst="roundRect">
            <a:avLst/>
          </a:prstGeom>
          <a:noFill/>
          <a:ln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l"/>
            <a:r>
              <a:rPr lang="en-GB" sz="1000" dirty="0" smtClean="0">
                <a:solidFill>
                  <a:srgbClr val="00B050"/>
                </a:solidFill>
                <a:latin typeface="Arial"/>
                <a:cs typeface="Arial"/>
              </a:rPr>
              <a:t>Procedure</a:t>
            </a:r>
            <a:endParaRPr lang="en-GB" sz="1000" dirty="0">
              <a:solidFill>
                <a:srgbClr val="00B050"/>
              </a:solidFill>
              <a:latin typeface="Arial"/>
              <a:cs typeface="Arial"/>
            </a:endParaRPr>
          </a:p>
        </p:txBody>
      </p:sp>
      <p:cxnSp>
        <p:nvCxnSpPr>
          <p:cNvPr id="83" name="Conector curvado 82"/>
          <p:cNvCxnSpPr>
            <a:stCxn id="68" idx="3"/>
            <a:endCxn id="155" idx="1"/>
          </p:cNvCxnSpPr>
          <p:nvPr/>
        </p:nvCxnSpPr>
        <p:spPr>
          <a:xfrm flipV="1">
            <a:off x="4239707" y="3889848"/>
            <a:ext cx="2561652" cy="2241"/>
          </a:xfrm>
          <a:prstGeom prst="curvedConnector3">
            <a:avLst>
              <a:gd name="adj1" fmla="val 50000"/>
            </a:avLst>
          </a:prstGeom>
          <a:ln w="9525" cap="flat" cmpd="sng" algn="ctr">
            <a:solidFill>
              <a:srgbClr val="00B050"/>
            </a:solidFill>
            <a:prstDash val="dash"/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ángulo 83"/>
          <p:cNvSpPr/>
          <p:nvPr/>
        </p:nvSpPr>
        <p:spPr>
          <a:xfrm>
            <a:off x="6156283" y="3630692"/>
            <a:ext cx="65274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GB" sz="900" dirty="0" smtClean="0">
                <a:solidFill>
                  <a:srgbClr val="00B050"/>
                </a:solidFill>
                <a:latin typeface="Arial"/>
                <a:cs typeface="Arial"/>
              </a:rPr>
              <a:t>observes</a:t>
            </a:r>
            <a:endParaRPr lang="en-GB" sz="900" dirty="0">
              <a:solidFill>
                <a:srgbClr val="0070C0"/>
              </a:solidFill>
            </a:endParaRPr>
          </a:p>
        </p:txBody>
      </p:sp>
      <p:sp>
        <p:nvSpPr>
          <p:cNvPr id="178" name="Rectángulo redondeado 177"/>
          <p:cNvSpPr/>
          <p:nvPr/>
        </p:nvSpPr>
        <p:spPr>
          <a:xfrm>
            <a:off x="2933593" y="4923388"/>
            <a:ext cx="901505" cy="272415"/>
          </a:xfrm>
          <a:prstGeom prst="roundRect">
            <a:avLst/>
          </a:prstGeom>
          <a:noFill/>
          <a:ln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l"/>
            <a:r>
              <a:rPr lang="en-GB" sz="1000" smtClean="0">
                <a:solidFill>
                  <a:srgbClr val="00B050"/>
                </a:solidFill>
                <a:latin typeface="Arial"/>
                <a:cs typeface="Arial"/>
              </a:rPr>
              <a:t>Observation</a:t>
            </a:r>
            <a:endParaRPr lang="en-GB" sz="1000">
              <a:solidFill>
                <a:srgbClr val="00B050"/>
              </a:solidFill>
              <a:latin typeface="Arial"/>
              <a:cs typeface="Arial"/>
            </a:endParaRPr>
          </a:p>
        </p:txBody>
      </p:sp>
      <p:cxnSp>
        <p:nvCxnSpPr>
          <p:cNvPr id="181" name="Conector curvado 180"/>
          <p:cNvCxnSpPr>
            <a:stCxn id="178" idx="0"/>
            <a:endCxn id="68" idx="2"/>
          </p:cNvCxnSpPr>
          <p:nvPr/>
        </p:nvCxnSpPr>
        <p:spPr>
          <a:xfrm rot="5400000" flipH="1" flipV="1">
            <a:off x="3211017" y="4201625"/>
            <a:ext cx="895092" cy="548435"/>
          </a:xfrm>
          <a:prstGeom prst="curvedConnector3">
            <a:avLst>
              <a:gd name="adj1" fmla="val 50000"/>
            </a:avLst>
          </a:prstGeom>
          <a:ln w="9525" cap="flat" cmpd="sng" algn="ctr">
            <a:solidFill>
              <a:srgbClr val="00B050"/>
            </a:solidFill>
            <a:prstDash val="dash"/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Rectángulo 181"/>
          <p:cNvSpPr/>
          <p:nvPr/>
        </p:nvSpPr>
        <p:spPr>
          <a:xfrm>
            <a:off x="3008760" y="3995931"/>
            <a:ext cx="10054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GB" sz="900" dirty="0" err="1" smtClean="0">
                <a:solidFill>
                  <a:srgbClr val="00B050"/>
                </a:solidFill>
                <a:latin typeface="Arial"/>
                <a:cs typeface="Arial"/>
              </a:rPr>
              <a:t>madeBySensor</a:t>
            </a:r>
            <a:r>
              <a:rPr lang="en-GB" sz="900" dirty="0" smtClean="0">
                <a:solidFill>
                  <a:srgbClr val="00B050"/>
                </a:solidFill>
                <a:latin typeface="Arial"/>
                <a:cs typeface="Arial"/>
              </a:rPr>
              <a:t> </a:t>
            </a:r>
          </a:p>
          <a:p>
            <a:pPr algn="l"/>
            <a:endParaRPr lang="en-GB" sz="900" dirty="0">
              <a:solidFill>
                <a:srgbClr val="0070C0"/>
              </a:solidFill>
            </a:endParaRPr>
          </a:p>
        </p:txBody>
      </p:sp>
      <p:cxnSp>
        <p:nvCxnSpPr>
          <p:cNvPr id="183" name="Conector curvado 182"/>
          <p:cNvCxnSpPr>
            <a:stCxn id="178" idx="3"/>
            <a:endCxn id="201" idx="1"/>
          </p:cNvCxnSpPr>
          <p:nvPr/>
        </p:nvCxnSpPr>
        <p:spPr>
          <a:xfrm flipV="1">
            <a:off x="3835098" y="5059595"/>
            <a:ext cx="2872098" cy="1"/>
          </a:xfrm>
          <a:prstGeom prst="curvedConnector3">
            <a:avLst>
              <a:gd name="adj1" fmla="val 50000"/>
            </a:avLst>
          </a:prstGeom>
          <a:ln w="9525" cap="flat" cmpd="sng" algn="ctr">
            <a:solidFill>
              <a:srgbClr val="00B050"/>
            </a:solidFill>
            <a:prstDash val="dash"/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Rectángulo 183"/>
          <p:cNvSpPr/>
          <p:nvPr/>
        </p:nvSpPr>
        <p:spPr>
          <a:xfrm>
            <a:off x="5388660" y="5028465"/>
            <a:ext cx="127470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GB" sz="900" smtClean="0">
                <a:solidFill>
                  <a:srgbClr val="00B050"/>
                </a:solidFill>
                <a:latin typeface="Arial"/>
                <a:cs typeface="Arial"/>
              </a:rPr>
              <a:t>hasFeatureOfInterest</a:t>
            </a:r>
            <a:endParaRPr lang="en-GB" sz="900" dirty="0">
              <a:solidFill>
                <a:srgbClr val="0070C0"/>
              </a:solidFill>
            </a:endParaRPr>
          </a:p>
        </p:txBody>
      </p:sp>
      <p:cxnSp>
        <p:nvCxnSpPr>
          <p:cNvPr id="189" name="Conector curvado 188"/>
          <p:cNvCxnSpPr>
            <a:stCxn id="178" idx="3"/>
            <a:endCxn id="155" idx="2"/>
          </p:cNvCxnSpPr>
          <p:nvPr/>
        </p:nvCxnSpPr>
        <p:spPr>
          <a:xfrm flipV="1">
            <a:off x="3835098" y="4026055"/>
            <a:ext cx="3638820" cy="1033541"/>
          </a:xfrm>
          <a:prstGeom prst="curvedConnector2">
            <a:avLst/>
          </a:prstGeom>
          <a:ln w="9525" cap="flat" cmpd="sng" algn="ctr">
            <a:solidFill>
              <a:srgbClr val="00B050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Rectángulo 189"/>
          <p:cNvSpPr/>
          <p:nvPr/>
        </p:nvSpPr>
        <p:spPr>
          <a:xfrm>
            <a:off x="7166227" y="4291176"/>
            <a:ext cx="11272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GB" sz="900" dirty="0" err="1" smtClean="0">
                <a:solidFill>
                  <a:srgbClr val="00B050"/>
                </a:solidFill>
                <a:latin typeface="Arial"/>
                <a:cs typeface="Arial"/>
              </a:rPr>
              <a:t>observedProperty</a:t>
            </a:r>
            <a:r>
              <a:rPr lang="en-GB" sz="900" dirty="0" smtClean="0">
                <a:solidFill>
                  <a:srgbClr val="00B050"/>
                </a:solidFill>
                <a:latin typeface="Arial"/>
                <a:cs typeface="Arial"/>
              </a:rPr>
              <a:t> </a:t>
            </a:r>
          </a:p>
          <a:p>
            <a:pPr algn="l"/>
            <a:endParaRPr lang="en-GB" sz="900" dirty="0">
              <a:solidFill>
                <a:srgbClr val="0070C0"/>
              </a:solidFill>
            </a:endParaRPr>
          </a:p>
        </p:txBody>
      </p:sp>
      <p:cxnSp>
        <p:nvCxnSpPr>
          <p:cNvPr id="196" name="Conector curvado 195"/>
          <p:cNvCxnSpPr>
            <a:stCxn id="178" idx="0"/>
            <a:endCxn id="77" idx="2"/>
          </p:cNvCxnSpPr>
          <p:nvPr/>
        </p:nvCxnSpPr>
        <p:spPr>
          <a:xfrm rot="16200000" flipV="1">
            <a:off x="2145665" y="3684707"/>
            <a:ext cx="892190" cy="1585172"/>
          </a:xfrm>
          <a:prstGeom prst="curvedConnector3">
            <a:avLst>
              <a:gd name="adj1" fmla="val 50000"/>
            </a:avLst>
          </a:prstGeom>
          <a:ln w="9525" cap="flat" cmpd="sng" algn="ctr">
            <a:solidFill>
              <a:srgbClr val="00B050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Rectángulo 196"/>
          <p:cNvSpPr/>
          <p:nvPr/>
        </p:nvSpPr>
        <p:spPr>
          <a:xfrm>
            <a:off x="1900906" y="3970244"/>
            <a:ext cx="9989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GB" sz="900" dirty="0" err="1" smtClean="0">
                <a:solidFill>
                  <a:srgbClr val="00B050"/>
                </a:solidFill>
                <a:latin typeface="Arial"/>
                <a:cs typeface="Arial"/>
              </a:rPr>
              <a:t>usedProcedure</a:t>
            </a:r>
            <a:r>
              <a:rPr lang="en-GB" sz="900" dirty="0" smtClean="0">
                <a:solidFill>
                  <a:srgbClr val="00B050"/>
                </a:solidFill>
                <a:latin typeface="Arial"/>
                <a:cs typeface="Arial"/>
              </a:rPr>
              <a:t> </a:t>
            </a:r>
          </a:p>
          <a:p>
            <a:pPr algn="l"/>
            <a:endParaRPr lang="en-GB" sz="900" dirty="0">
              <a:solidFill>
                <a:srgbClr val="0070C0"/>
              </a:solidFill>
            </a:endParaRPr>
          </a:p>
        </p:txBody>
      </p:sp>
      <p:sp>
        <p:nvSpPr>
          <p:cNvPr id="201" name="Rectángulo redondeado 200"/>
          <p:cNvSpPr/>
          <p:nvPr/>
        </p:nvSpPr>
        <p:spPr>
          <a:xfrm>
            <a:off x="6707196" y="4923387"/>
            <a:ext cx="1220931" cy="272415"/>
          </a:xfrm>
          <a:prstGeom prst="roundRect">
            <a:avLst/>
          </a:prstGeom>
          <a:noFill/>
          <a:ln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l"/>
            <a:r>
              <a:rPr lang="en-GB" sz="1000" smtClean="0">
                <a:solidFill>
                  <a:srgbClr val="00B050"/>
                </a:solidFill>
                <a:latin typeface="Arial"/>
                <a:cs typeface="Arial"/>
              </a:rPr>
              <a:t>FeatureOfInterest</a:t>
            </a:r>
            <a:endParaRPr lang="en-GB" sz="1000">
              <a:solidFill>
                <a:srgbClr val="00B050"/>
              </a:solidFill>
              <a:latin typeface="Arial"/>
              <a:cs typeface="Arial"/>
            </a:endParaRPr>
          </a:p>
        </p:txBody>
      </p:sp>
      <p:sp>
        <p:nvSpPr>
          <p:cNvPr id="97" name="Título 9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Overview of SOSA: Observation</a:t>
            </a:r>
            <a:endParaRPr lang="en-GB" dirty="0"/>
          </a:p>
        </p:txBody>
      </p:sp>
      <p:sp>
        <p:nvSpPr>
          <p:cNvPr id="155" name="Rectángulo redondeado 154"/>
          <p:cNvSpPr/>
          <p:nvPr/>
        </p:nvSpPr>
        <p:spPr>
          <a:xfrm>
            <a:off x="6801359" y="3753640"/>
            <a:ext cx="1345117" cy="272415"/>
          </a:xfrm>
          <a:prstGeom prst="roundRect">
            <a:avLst/>
          </a:prstGeom>
          <a:noFill/>
          <a:ln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l"/>
            <a:r>
              <a:rPr lang="en-GB" sz="1000" smtClean="0">
                <a:solidFill>
                  <a:srgbClr val="00B050"/>
                </a:solidFill>
                <a:latin typeface="Arial"/>
                <a:cs typeface="Arial"/>
              </a:rPr>
              <a:t>ObservableProperty</a:t>
            </a:r>
            <a:endParaRPr lang="en-GB" sz="1000" dirty="0">
              <a:solidFill>
                <a:srgbClr val="00B050"/>
              </a:solidFill>
              <a:latin typeface="Arial"/>
              <a:cs typeface="Arial"/>
            </a:endParaRPr>
          </a:p>
        </p:txBody>
      </p:sp>
      <p:sp>
        <p:nvSpPr>
          <p:cNvPr id="215" name="Rectángulo redondeado 214"/>
          <p:cNvSpPr/>
          <p:nvPr/>
        </p:nvSpPr>
        <p:spPr>
          <a:xfrm>
            <a:off x="102147" y="5321337"/>
            <a:ext cx="1346751" cy="272415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l"/>
            <a:r>
              <a:rPr lang="en-GB" sz="1000" dirty="0" err="1" smtClean="0">
                <a:solidFill>
                  <a:schemeClr val="tx1"/>
                </a:solidFill>
                <a:latin typeface="Arial"/>
                <a:cs typeface="Arial"/>
              </a:rPr>
              <a:t>time:TemporalEntity</a:t>
            </a:r>
            <a:endParaRPr lang="en-GB" sz="10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cxnSp>
        <p:nvCxnSpPr>
          <p:cNvPr id="216" name="Conector curvado 215"/>
          <p:cNvCxnSpPr>
            <a:stCxn id="178" idx="1"/>
            <a:endCxn id="215" idx="3"/>
          </p:cNvCxnSpPr>
          <p:nvPr/>
        </p:nvCxnSpPr>
        <p:spPr>
          <a:xfrm rot="10800000" flipV="1">
            <a:off x="1448899" y="5059595"/>
            <a:ext cx="1484695" cy="397949"/>
          </a:xfrm>
          <a:prstGeom prst="curvedConnector3">
            <a:avLst>
              <a:gd name="adj1" fmla="val 50000"/>
            </a:avLst>
          </a:prstGeom>
          <a:ln w="9525" cap="flat" cmpd="sng" algn="ctr">
            <a:solidFill>
              <a:srgbClr val="00B050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Rectángulo 216"/>
          <p:cNvSpPr/>
          <p:nvPr/>
        </p:nvSpPr>
        <p:spPr>
          <a:xfrm>
            <a:off x="1413248" y="5437588"/>
            <a:ext cx="111440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GB" sz="900" dirty="0" err="1" smtClean="0">
                <a:solidFill>
                  <a:srgbClr val="00B050"/>
                </a:solidFill>
                <a:latin typeface="Arial"/>
                <a:cs typeface="Arial"/>
              </a:rPr>
              <a:t>phenomenonTime</a:t>
            </a:r>
            <a:endParaRPr lang="en-GB" sz="900" dirty="0">
              <a:solidFill>
                <a:srgbClr val="00B050"/>
              </a:solidFill>
            </a:endParaRPr>
          </a:p>
        </p:txBody>
      </p:sp>
      <p:sp>
        <p:nvSpPr>
          <p:cNvPr id="218" name="Rectángulo redondeado 217"/>
          <p:cNvSpPr/>
          <p:nvPr/>
        </p:nvSpPr>
        <p:spPr>
          <a:xfrm>
            <a:off x="479604" y="4923138"/>
            <a:ext cx="969294" cy="272415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l"/>
            <a:r>
              <a:rPr lang="en-GB" sz="1000" dirty="0" err="1" smtClean="0">
                <a:solidFill>
                  <a:schemeClr val="tx1"/>
                </a:solidFill>
                <a:latin typeface="Arial"/>
                <a:cs typeface="Arial"/>
              </a:rPr>
              <a:t>xsd:dateTime</a:t>
            </a:r>
            <a:endParaRPr lang="en-GB" sz="10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cxnSp>
        <p:nvCxnSpPr>
          <p:cNvPr id="219" name="Conector curvado 218"/>
          <p:cNvCxnSpPr>
            <a:stCxn id="178" idx="1"/>
            <a:endCxn id="218" idx="3"/>
          </p:cNvCxnSpPr>
          <p:nvPr/>
        </p:nvCxnSpPr>
        <p:spPr>
          <a:xfrm rot="10800000">
            <a:off x="1448899" y="5059346"/>
            <a:ext cx="1484695" cy="250"/>
          </a:xfrm>
          <a:prstGeom prst="curvedConnector3">
            <a:avLst>
              <a:gd name="adj1" fmla="val 50000"/>
            </a:avLst>
          </a:prstGeom>
          <a:ln w="9525" cap="flat" cmpd="sng" algn="ctr">
            <a:solidFill>
              <a:srgbClr val="00B050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Rectángulo 219"/>
          <p:cNvSpPr/>
          <p:nvPr/>
        </p:nvSpPr>
        <p:spPr>
          <a:xfrm>
            <a:off x="1413248" y="5040419"/>
            <a:ext cx="72327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GB" sz="900" dirty="0" err="1" smtClean="0">
                <a:solidFill>
                  <a:srgbClr val="00B050"/>
                </a:solidFill>
                <a:latin typeface="Arial"/>
                <a:cs typeface="Arial"/>
              </a:rPr>
              <a:t>resultTime</a:t>
            </a:r>
            <a:endParaRPr lang="en-GB" sz="900" dirty="0">
              <a:solidFill>
                <a:srgbClr val="00B050"/>
              </a:solidFill>
            </a:endParaRPr>
          </a:p>
        </p:txBody>
      </p:sp>
      <p:sp>
        <p:nvSpPr>
          <p:cNvPr id="236" name="Rectángulo 235"/>
          <p:cNvSpPr/>
          <p:nvPr/>
        </p:nvSpPr>
        <p:spPr>
          <a:xfrm>
            <a:off x="3837847" y="5040221"/>
            <a:ext cx="129394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GB" sz="900" dirty="0" err="1" smtClean="0">
                <a:solidFill>
                  <a:srgbClr val="00B050"/>
                </a:solidFill>
                <a:latin typeface="Arial"/>
                <a:cs typeface="Arial"/>
              </a:rPr>
              <a:t>isFeatureOfInterestOf</a:t>
            </a:r>
            <a:endParaRPr lang="en-GB" sz="900" dirty="0">
              <a:solidFill>
                <a:srgbClr val="00B050"/>
              </a:solidFill>
            </a:endParaRPr>
          </a:p>
        </p:txBody>
      </p:sp>
      <p:sp>
        <p:nvSpPr>
          <p:cNvPr id="243" name="Rectángulo 242"/>
          <p:cNvSpPr/>
          <p:nvPr/>
        </p:nvSpPr>
        <p:spPr>
          <a:xfrm>
            <a:off x="3410963" y="4533262"/>
            <a:ext cx="11272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GB" sz="900" dirty="0" err="1" smtClean="0">
                <a:solidFill>
                  <a:srgbClr val="00B050"/>
                </a:solidFill>
                <a:latin typeface="Arial"/>
                <a:cs typeface="Arial"/>
              </a:rPr>
              <a:t>madeObservation</a:t>
            </a:r>
            <a:r>
              <a:rPr lang="en-GB" sz="900" dirty="0" smtClean="0">
                <a:solidFill>
                  <a:srgbClr val="00B050"/>
                </a:solidFill>
                <a:latin typeface="Arial"/>
                <a:cs typeface="Arial"/>
              </a:rPr>
              <a:t> </a:t>
            </a:r>
          </a:p>
          <a:p>
            <a:pPr algn="l"/>
            <a:endParaRPr lang="en-GB" sz="900" dirty="0">
              <a:solidFill>
                <a:srgbClr val="0070C0"/>
              </a:solidFill>
            </a:endParaRPr>
          </a:p>
        </p:txBody>
      </p:sp>
      <p:sp>
        <p:nvSpPr>
          <p:cNvPr id="267" name="Rectángulo 266"/>
          <p:cNvSpPr/>
          <p:nvPr/>
        </p:nvSpPr>
        <p:spPr>
          <a:xfrm>
            <a:off x="4253671" y="3625314"/>
            <a:ext cx="90281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GB" sz="900" dirty="0" err="1" smtClean="0">
                <a:solidFill>
                  <a:srgbClr val="00B050"/>
                </a:solidFill>
                <a:latin typeface="Arial"/>
                <a:cs typeface="Arial"/>
              </a:rPr>
              <a:t>isObservedBy</a:t>
            </a:r>
            <a:endParaRPr lang="en-GB" sz="900" dirty="0">
              <a:solidFill>
                <a:srgbClr val="0070C0"/>
              </a:solidFill>
            </a:endParaRPr>
          </a:p>
        </p:txBody>
      </p:sp>
      <p:sp>
        <p:nvSpPr>
          <p:cNvPr id="91" name="Rectángulo 90"/>
          <p:cNvSpPr/>
          <p:nvPr/>
        </p:nvSpPr>
        <p:spPr>
          <a:xfrm>
            <a:off x="72266" y="3390699"/>
            <a:ext cx="2776106" cy="101112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rtlCol="0" anchor="t" anchorCtr="0"/>
          <a:lstStyle/>
          <a:p>
            <a:r>
              <a:rPr lang="en-GB" sz="800" i="1" smtClean="0">
                <a:solidFill>
                  <a:schemeClr val="tx1"/>
                </a:solidFill>
                <a:latin typeface="Arial"/>
                <a:cs typeface="Arial"/>
              </a:rPr>
              <a:t>Procedure</a:t>
            </a:r>
            <a:endParaRPr lang="en-GB" sz="800" i="1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92" name="Rectángulo 91"/>
          <p:cNvSpPr/>
          <p:nvPr/>
        </p:nvSpPr>
        <p:spPr>
          <a:xfrm>
            <a:off x="72267" y="2785596"/>
            <a:ext cx="2326416" cy="54430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rtlCol="0" anchor="t" anchorCtr="0"/>
          <a:lstStyle/>
          <a:p>
            <a:r>
              <a:rPr lang="en-GB" sz="800" i="1" smtClean="0">
                <a:solidFill>
                  <a:schemeClr val="tx1"/>
                </a:solidFill>
                <a:latin typeface="Arial"/>
                <a:cs typeface="Arial"/>
              </a:rPr>
              <a:t>Deployment</a:t>
            </a:r>
            <a:endParaRPr lang="en-GB" sz="800" i="1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96" name="Rectángulo 95"/>
          <p:cNvSpPr/>
          <p:nvPr/>
        </p:nvSpPr>
        <p:spPr>
          <a:xfrm>
            <a:off x="2903081" y="3390699"/>
            <a:ext cx="5277717" cy="186043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rtlCol="0" anchor="t" anchorCtr="0"/>
          <a:lstStyle/>
          <a:p>
            <a:r>
              <a:rPr lang="en-GB" sz="800" i="1" dirty="0">
                <a:solidFill>
                  <a:schemeClr val="tx1"/>
                </a:solidFill>
                <a:cs typeface="Arial"/>
              </a:rPr>
              <a:t>Observation/Actuation/Sampling</a:t>
            </a:r>
          </a:p>
        </p:txBody>
      </p:sp>
      <p:sp>
        <p:nvSpPr>
          <p:cNvPr id="103" name="Rectángulo 102"/>
          <p:cNvSpPr/>
          <p:nvPr/>
        </p:nvSpPr>
        <p:spPr>
          <a:xfrm>
            <a:off x="72265" y="4872508"/>
            <a:ext cx="6543801" cy="138198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rtlCol="0" anchor="t" anchorCtr="0"/>
          <a:lstStyle/>
          <a:p>
            <a:pPr algn="l"/>
            <a:r>
              <a:rPr lang="en-GB" sz="800" i="1" dirty="0" smtClean="0">
                <a:solidFill>
                  <a:schemeClr val="tx1"/>
                </a:solidFill>
                <a:latin typeface="Arial"/>
                <a:cs typeface="Arial"/>
              </a:rPr>
              <a:t>Result</a:t>
            </a:r>
            <a:endParaRPr lang="en-GB" sz="800" i="1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98" name="Rectángulo redondeado 97"/>
          <p:cNvSpPr/>
          <p:nvPr/>
        </p:nvSpPr>
        <p:spPr>
          <a:xfrm>
            <a:off x="5569805" y="5919805"/>
            <a:ext cx="568103" cy="272415"/>
          </a:xfrm>
          <a:prstGeom prst="roundRect">
            <a:avLst/>
          </a:prstGeom>
          <a:noFill/>
          <a:ln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GB" sz="1000" dirty="0" smtClean="0">
                <a:solidFill>
                  <a:srgbClr val="00B050"/>
                </a:solidFill>
                <a:latin typeface="Arial"/>
                <a:cs typeface="Arial"/>
              </a:rPr>
              <a:t>Result</a:t>
            </a:r>
            <a:endParaRPr lang="en-GB" sz="1000" dirty="0">
              <a:solidFill>
                <a:srgbClr val="00B050"/>
              </a:solidFill>
              <a:latin typeface="Arial"/>
              <a:cs typeface="Arial"/>
            </a:endParaRPr>
          </a:p>
        </p:txBody>
      </p:sp>
      <p:cxnSp>
        <p:nvCxnSpPr>
          <p:cNvPr id="99" name="Conector curvado 98"/>
          <p:cNvCxnSpPr/>
          <p:nvPr/>
        </p:nvCxnSpPr>
        <p:spPr>
          <a:xfrm rot="16200000" flipH="1">
            <a:off x="4049557" y="4535765"/>
            <a:ext cx="860210" cy="2180285"/>
          </a:xfrm>
          <a:prstGeom prst="curvedConnector2">
            <a:avLst/>
          </a:prstGeom>
          <a:ln w="9525" cap="flat" cmpd="sng" algn="ctr">
            <a:solidFill>
              <a:srgbClr val="00B050"/>
            </a:solidFill>
            <a:prstDash val="dash"/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ángulo 99"/>
          <p:cNvSpPr/>
          <p:nvPr/>
        </p:nvSpPr>
        <p:spPr>
          <a:xfrm>
            <a:off x="4772070" y="5752607"/>
            <a:ext cx="69762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900" dirty="0" err="1" smtClean="0">
                <a:solidFill>
                  <a:srgbClr val="00B050"/>
                </a:solidFill>
                <a:latin typeface="Arial"/>
                <a:cs typeface="Arial"/>
              </a:rPr>
              <a:t>hasResult</a:t>
            </a:r>
            <a:endParaRPr lang="en-GB" sz="900" dirty="0">
              <a:solidFill>
                <a:srgbClr val="0070C0"/>
              </a:solidFill>
            </a:endParaRPr>
          </a:p>
        </p:txBody>
      </p:sp>
      <p:cxnSp>
        <p:nvCxnSpPr>
          <p:cNvPr id="102" name="Conector curvado 74"/>
          <p:cNvCxnSpPr/>
          <p:nvPr/>
        </p:nvCxnSpPr>
        <p:spPr>
          <a:xfrm flipH="1">
            <a:off x="3388214" y="5195803"/>
            <a:ext cx="1306" cy="720460"/>
          </a:xfrm>
          <a:prstGeom prst="straightConnector1">
            <a:avLst/>
          </a:prstGeom>
          <a:ln w="9525" cap="flat" cmpd="sng" algn="ctr">
            <a:solidFill>
              <a:srgbClr val="00B050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ángulo 103"/>
          <p:cNvSpPr/>
          <p:nvPr/>
        </p:nvSpPr>
        <p:spPr>
          <a:xfrm>
            <a:off x="2360674" y="5685432"/>
            <a:ext cx="105028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GB" sz="900" dirty="0" err="1" smtClean="0">
                <a:solidFill>
                  <a:srgbClr val="00B050"/>
                </a:solidFill>
                <a:latin typeface="Arial"/>
                <a:cs typeface="Arial"/>
              </a:rPr>
              <a:t>hasSimpleResult</a:t>
            </a:r>
            <a:endParaRPr lang="en-GB" sz="900" dirty="0">
              <a:solidFill>
                <a:srgbClr val="00B050"/>
              </a:solidFill>
            </a:endParaRPr>
          </a:p>
        </p:txBody>
      </p:sp>
      <p:sp>
        <p:nvSpPr>
          <p:cNvPr id="105" name="Rectángulo redondeado 104"/>
          <p:cNvSpPr/>
          <p:nvPr/>
        </p:nvSpPr>
        <p:spPr>
          <a:xfrm>
            <a:off x="2986393" y="5916263"/>
            <a:ext cx="803642" cy="272415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l"/>
            <a:r>
              <a:rPr lang="en-GB" sz="1000" dirty="0" err="1" smtClean="0">
                <a:solidFill>
                  <a:schemeClr val="tx1"/>
                </a:solidFill>
                <a:latin typeface="Arial"/>
                <a:cs typeface="Arial"/>
              </a:rPr>
              <a:t>rdfs:Literal</a:t>
            </a:r>
            <a:endParaRPr lang="en-GB" sz="10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06" name="Rectángulo 105"/>
          <p:cNvSpPr/>
          <p:nvPr/>
        </p:nvSpPr>
        <p:spPr>
          <a:xfrm>
            <a:off x="3421259" y="5243688"/>
            <a:ext cx="1172112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GB" sz="900" dirty="0" err="1" smtClean="0">
                <a:solidFill>
                  <a:srgbClr val="00B050"/>
                </a:solidFill>
                <a:latin typeface="Arial"/>
                <a:cs typeface="Arial"/>
              </a:rPr>
              <a:t>isResultOf</a:t>
            </a:r>
            <a:endParaRPr lang="en-GB" sz="900" dirty="0">
              <a:solidFill>
                <a:srgbClr val="0070C0"/>
              </a:solidFill>
            </a:endParaRPr>
          </a:p>
        </p:txBody>
      </p:sp>
      <p:cxnSp>
        <p:nvCxnSpPr>
          <p:cNvPr id="107" name="Conector curvado 106"/>
          <p:cNvCxnSpPr/>
          <p:nvPr/>
        </p:nvCxnSpPr>
        <p:spPr>
          <a:xfrm>
            <a:off x="907548" y="3123829"/>
            <a:ext cx="3025233" cy="632052"/>
          </a:xfrm>
          <a:prstGeom prst="curvedConnector2">
            <a:avLst/>
          </a:prstGeom>
          <a:ln w="9525" cap="flat" cmpd="sng" algn="ctr">
            <a:solidFill>
              <a:srgbClr val="00B050"/>
            </a:solidFill>
            <a:prstDash val="dash"/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ángulo 107"/>
          <p:cNvSpPr/>
          <p:nvPr/>
        </p:nvSpPr>
        <p:spPr>
          <a:xfrm>
            <a:off x="3792599" y="3457829"/>
            <a:ext cx="46038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GB" sz="900" dirty="0" smtClean="0">
                <a:solidFill>
                  <a:srgbClr val="00B050"/>
                </a:solidFill>
                <a:latin typeface="Arial"/>
                <a:cs typeface="Arial"/>
              </a:rPr>
              <a:t>hosts</a:t>
            </a:r>
            <a:endParaRPr lang="en-GB" sz="9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6516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redondeado 3"/>
          <p:cNvSpPr/>
          <p:nvPr/>
        </p:nvSpPr>
        <p:spPr>
          <a:xfrm>
            <a:off x="3617328" y="2016439"/>
            <a:ext cx="635900" cy="272415"/>
          </a:xfrm>
          <a:prstGeom prst="roundRect">
            <a:avLst/>
          </a:prstGeom>
          <a:noFill/>
          <a:ln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l"/>
            <a:r>
              <a:rPr lang="en-GB" sz="1000" smtClean="0">
                <a:solidFill>
                  <a:srgbClr val="0070C0"/>
                </a:solidFill>
                <a:latin typeface="Arial"/>
                <a:cs typeface="Arial"/>
              </a:rPr>
              <a:t>System</a:t>
            </a:r>
            <a:endParaRPr lang="en-GB" sz="1000">
              <a:solidFill>
                <a:srgbClr val="0070C0"/>
              </a:solidFill>
              <a:latin typeface="Arial"/>
              <a:cs typeface="Arial"/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954411" y="3098144"/>
            <a:ext cx="101181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GB" sz="900" dirty="0" err="1" smtClean="0">
                <a:solidFill>
                  <a:srgbClr val="00B050"/>
                </a:solidFill>
                <a:latin typeface="Arial"/>
                <a:cs typeface="Arial"/>
              </a:rPr>
              <a:t>isHostedBy</a:t>
            </a:r>
            <a:r>
              <a:rPr lang="en-GB" sz="900" dirty="0" smtClean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lang="en-GB" sz="900" dirty="0" smtClean="0">
                <a:solidFill>
                  <a:srgbClr val="0070C0"/>
                </a:solidFill>
                <a:latin typeface="Arial"/>
                <a:cs typeface="Arial"/>
              </a:rPr>
              <a:t>only</a:t>
            </a:r>
            <a:endParaRPr lang="en-GB" sz="900" dirty="0">
              <a:solidFill>
                <a:srgbClr val="0070C0"/>
              </a:solidFill>
            </a:endParaRPr>
          </a:p>
        </p:txBody>
      </p:sp>
      <p:cxnSp>
        <p:nvCxnSpPr>
          <p:cNvPr id="11" name="Conector curvado 10"/>
          <p:cNvCxnSpPr>
            <a:stCxn id="4" idx="0"/>
            <a:endCxn id="4" idx="1"/>
          </p:cNvCxnSpPr>
          <p:nvPr/>
        </p:nvCxnSpPr>
        <p:spPr>
          <a:xfrm rot="16200000" flipH="1" flipV="1">
            <a:off x="3708199" y="1925568"/>
            <a:ext cx="136208" cy="317950"/>
          </a:xfrm>
          <a:prstGeom prst="curvedConnector4">
            <a:avLst>
              <a:gd name="adj1" fmla="val -167832"/>
              <a:gd name="adj2" fmla="val 171898"/>
            </a:avLst>
          </a:prstGeom>
          <a:ln w="9525" cap="flat" cmpd="sng" algn="ctr">
            <a:solidFill>
              <a:srgbClr val="0070C0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ángulo 13"/>
          <p:cNvSpPr/>
          <p:nvPr/>
        </p:nvSpPr>
        <p:spPr>
          <a:xfrm>
            <a:off x="3100693" y="1547037"/>
            <a:ext cx="118494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GB" sz="900" dirty="0" err="1" smtClean="0">
                <a:solidFill>
                  <a:srgbClr val="0070C0"/>
                </a:solidFill>
                <a:latin typeface="Arial"/>
                <a:cs typeface="Arial"/>
              </a:rPr>
              <a:t>hasSubsystem</a:t>
            </a:r>
            <a:r>
              <a:rPr lang="en-GB" sz="900" dirty="0" smtClean="0">
                <a:solidFill>
                  <a:srgbClr val="0070C0"/>
                </a:solidFill>
                <a:latin typeface="Arial"/>
                <a:cs typeface="Arial"/>
              </a:rPr>
              <a:t> only</a:t>
            </a:r>
            <a:endParaRPr lang="en-GB" sz="900" dirty="0">
              <a:solidFill>
                <a:srgbClr val="0070C0"/>
              </a:solidFill>
            </a:endParaRPr>
          </a:p>
        </p:txBody>
      </p:sp>
      <p:sp>
        <p:nvSpPr>
          <p:cNvPr id="15" name="Rectángulo redondeado 14"/>
          <p:cNvSpPr/>
          <p:nvPr/>
        </p:nvSpPr>
        <p:spPr>
          <a:xfrm>
            <a:off x="5329187" y="2010263"/>
            <a:ext cx="1038369" cy="272415"/>
          </a:xfrm>
          <a:prstGeom prst="roundRect">
            <a:avLst/>
          </a:prstGeom>
          <a:noFill/>
          <a:ln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l"/>
            <a:r>
              <a:rPr lang="en-GB" sz="1000" dirty="0" err="1" smtClean="0">
                <a:solidFill>
                  <a:srgbClr val="0070C0"/>
                </a:solidFill>
                <a:latin typeface="Arial"/>
                <a:cs typeface="Arial"/>
              </a:rPr>
              <a:t>SurvivalRange</a:t>
            </a:r>
            <a:endParaRPr lang="en-GB" sz="1000" dirty="0">
              <a:solidFill>
                <a:srgbClr val="0070C0"/>
              </a:solidFill>
              <a:latin typeface="Arial"/>
              <a:cs typeface="Arial"/>
            </a:endParaRPr>
          </a:p>
        </p:txBody>
      </p:sp>
      <p:cxnSp>
        <p:nvCxnSpPr>
          <p:cNvPr id="16" name="Conector curvado 15"/>
          <p:cNvCxnSpPr>
            <a:stCxn id="4" idx="3"/>
            <a:endCxn id="15" idx="1"/>
          </p:cNvCxnSpPr>
          <p:nvPr/>
        </p:nvCxnSpPr>
        <p:spPr>
          <a:xfrm flipV="1">
            <a:off x="4253228" y="2146471"/>
            <a:ext cx="1075959" cy="6176"/>
          </a:xfrm>
          <a:prstGeom prst="curvedConnector3">
            <a:avLst>
              <a:gd name="adj1" fmla="val 50000"/>
            </a:avLst>
          </a:prstGeom>
          <a:ln w="9525" cap="flat" cmpd="sng" algn="ctr">
            <a:solidFill>
              <a:srgbClr val="0070C0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ángulo 16"/>
          <p:cNvSpPr/>
          <p:nvPr/>
        </p:nvSpPr>
        <p:spPr>
          <a:xfrm>
            <a:off x="4873990" y="1795433"/>
            <a:ext cx="11528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GB" sz="900" dirty="0" err="1" smtClean="0">
                <a:solidFill>
                  <a:srgbClr val="0070C0"/>
                </a:solidFill>
                <a:latin typeface="Arial"/>
                <a:cs typeface="Arial"/>
              </a:rPr>
              <a:t>hasSurvivalRange</a:t>
            </a:r>
            <a:r>
              <a:rPr lang="en-GB" sz="900" dirty="0" smtClean="0">
                <a:solidFill>
                  <a:srgbClr val="0070C0"/>
                </a:solidFill>
                <a:latin typeface="Arial"/>
                <a:cs typeface="Arial"/>
              </a:rPr>
              <a:t> </a:t>
            </a:r>
          </a:p>
          <a:p>
            <a:pPr algn="l"/>
            <a:r>
              <a:rPr lang="en-GB" sz="900" dirty="0" smtClean="0">
                <a:solidFill>
                  <a:srgbClr val="0070C0"/>
                </a:solidFill>
                <a:latin typeface="Arial"/>
                <a:cs typeface="Arial"/>
              </a:rPr>
              <a:t>only</a:t>
            </a:r>
            <a:endParaRPr lang="en-GB" sz="900" dirty="0">
              <a:solidFill>
                <a:srgbClr val="0070C0"/>
              </a:solidFill>
            </a:endParaRPr>
          </a:p>
        </p:txBody>
      </p:sp>
      <p:sp>
        <p:nvSpPr>
          <p:cNvPr id="18" name="Rectángulo redondeado 17"/>
          <p:cNvSpPr/>
          <p:nvPr/>
        </p:nvSpPr>
        <p:spPr>
          <a:xfrm>
            <a:off x="5274613" y="2496939"/>
            <a:ext cx="1147516" cy="272415"/>
          </a:xfrm>
          <a:prstGeom prst="roundRect">
            <a:avLst/>
          </a:prstGeom>
          <a:noFill/>
          <a:ln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l"/>
            <a:r>
              <a:rPr lang="en-GB" sz="1000" smtClean="0">
                <a:solidFill>
                  <a:srgbClr val="0070C0"/>
                </a:solidFill>
                <a:latin typeface="Arial"/>
                <a:cs typeface="Arial"/>
              </a:rPr>
              <a:t>OperatingRange</a:t>
            </a:r>
            <a:endParaRPr lang="en-GB" sz="1000">
              <a:solidFill>
                <a:srgbClr val="0070C0"/>
              </a:solidFill>
              <a:latin typeface="Arial"/>
              <a:cs typeface="Arial"/>
            </a:endParaRPr>
          </a:p>
        </p:txBody>
      </p:sp>
      <p:cxnSp>
        <p:nvCxnSpPr>
          <p:cNvPr id="19" name="Conector curvado 18"/>
          <p:cNvCxnSpPr>
            <a:stCxn id="4" idx="3"/>
            <a:endCxn id="18" idx="1"/>
          </p:cNvCxnSpPr>
          <p:nvPr/>
        </p:nvCxnSpPr>
        <p:spPr>
          <a:xfrm>
            <a:off x="4253228" y="2152647"/>
            <a:ext cx="1021385" cy="480500"/>
          </a:xfrm>
          <a:prstGeom prst="curvedConnector3">
            <a:avLst>
              <a:gd name="adj1" fmla="val 50000"/>
            </a:avLst>
          </a:prstGeom>
          <a:ln w="9525" cap="flat" cmpd="sng" algn="ctr">
            <a:solidFill>
              <a:srgbClr val="0070C0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ángulo 19"/>
          <p:cNvSpPr/>
          <p:nvPr/>
        </p:nvSpPr>
        <p:spPr>
          <a:xfrm>
            <a:off x="4873990" y="2264810"/>
            <a:ext cx="12490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GB" sz="900" dirty="0" err="1" smtClean="0">
                <a:solidFill>
                  <a:srgbClr val="0070C0"/>
                </a:solidFill>
                <a:latin typeface="Arial"/>
                <a:cs typeface="Arial"/>
              </a:rPr>
              <a:t>hasOperatingRange</a:t>
            </a:r>
            <a:r>
              <a:rPr lang="en-GB" sz="900" dirty="0" smtClean="0">
                <a:solidFill>
                  <a:srgbClr val="0070C0"/>
                </a:solidFill>
                <a:latin typeface="Arial"/>
                <a:cs typeface="Arial"/>
              </a:rPr>
              <a:t> </a:t>
            </a:r>
          </a:p>
          <a:p>
            <a:pPr algn="l"/>
            <a:r>
              <a:rPr lang="en-GB" sz="900" dirty="0" smtClean="0">
                <a:solidFill>
                  <a:srgbClr val="0070C0"/>
                </a:solidFill>
                <a:latin typeface="Arial"/>
                <a:cs typeface="Arial"/>
              </a:rPr>
              <a:t>only</a:t>
            </a:r>
            <a:endParaRPr lang="en-GB" sz="900" dirty="0">
              <a:solidFill>
                <a:srgbClr val="0070C0"/>
              </a:solidFill>
            </a:endParaRPr>
          </a:p>
        </p:txBody>
      </p:sp>
      <p:sp>
        <p:nvSpPr>
          <p:cNvPr id="24" name="Rectángulo 23"/>
          <p:cNvSpPr/>
          <p:nvPr/>
        </p:nvSpPr>
        <p:spPr>
          <a:xfrm>
            <a:off x="1043127" y="1810109"/>
            <a:ext cx="10182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GB" sz="900" err="1" smtClean="0">
                <a:solidFill>
                  <a:srgbClr val="0070C0"/>
                </a:solidFill>
                <a:latin typeface="Arial"/>
                <a:cs typeface="Arial"/>
              </a:rPr>
              <a:t>hasDeployment</a:t>
            </a:r>
            <a:r>
              <a:rPr lang="en-GB" sz="900" dirty="0" smtClean="0">
                <a:solidFill>
                  <a:srgbClr val="0070C0"/>
                </a:solidFill>
                <a:latin typeface="Arial"/>
                <a:cs typeface="Arial"/>
              </a:rPr>
              <a:t> </a:t>
            </a:r>
          </a:p>
          <a:p>
            <a:pPr algn="l"/>
            <a:r>
              <a:rPr lang="en-GB" sz="900" dirty="0" smtClean="0">
                <a:solidFill>
                  <a:srgbClr val="0070C0"/>
                </a:solidFill>
                <a:latin typeface="Arial"/>
                <a:cs typeface="Arial"/>
              </a:rPr>
              <a:t>only</a:t>
            </a:r>
            <a:endParaRPr lang="en-GB" sz="900" dirty="0">
              <a:solidFill>
                <a:srgbClr val="0070C0"/>
              </a:solidFill>
            </a:endParaRPr>
          </a:p>
        </p:txBody>
      </p:sp>
      <p:sp>
        <p:nvSpPr>
          <p:cNvPr id="31" name="Rectángulo redondeado 30"/>
          <p:cNvSpPr/>
          <p:nvPr/>
        </p:nvSpPr>
        <p:spPr>
          <a:xfrm>
            <a:off x="112592" y="2025272"/>
            <a:ext cx="902613" cy="272415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l"/>
            <a:r>
              <a:rPr lang="en-GB" sz="1000" dirty="0" smtClean="0">
                <a:solidFill>
                  <a:srgbClr val="0070C0"/>
                </a:solidFill>
                <a:latin typeface="Arial"/>
                <a:cs typeface="Arial"/>
              </a:rPr>
              <a:t>Deployment</a:t>
            </a:r>
            <a:endParaRPr lang="en-GB" sz="1000" dirty="0">
              <a:solidFill>
                <a:srgbClr val="0070C0"/>
              </a:solidFill>
              <a:latin typeface="Arial"/>
              <a:cs typeface="Arial"/>
            </a:endParaRPr>
          </a:p>
        </p:txBody>
      </p:sp>
      <p:cxnSp>
        <p:nvCxnSpPr>
          <p:cNvPr id="40" name="Conector curvado 39"/>
          <p:cNvCxnSpPr>
            <a:stCxn id="31" idx="3"/>
            <a:endCxn id="4" idx="1"/>
          </p:cNvCxnSpPr>
          <p:nvPr/>
        </p:nvCxnSpPr>
        <p:spPr>
          <a:xfrm flipV="1">
            <a:off x="1015205" y="2152647"/>
            <a:ext cx="2602123" cy="8833"/>
          </a:xfrm>
          <a:prstGeom prst="curvedConnector3">
            <a:avLst>
              <a:gd name="adj1" fmla="val 50000"/>
            </a:avLst>
          </a:prstGeom>
          <a:ln w="9525" cap="flat" cmpd="sng" algn="ctr">
            <a:solidFill>
              <a:srgbClr val="0070C0"/>
            </a:solidFill>
            <a:prstDash val="dash"/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ángulo 40"/>
          <p:cNvSpPr/>
          <p:nvPr/>
        </p:nvSpPr>
        <p:spPr>
          <a:xfrm>
            <a:off x="2425968" y="1810109"/>
            <a:ext cx="1069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GB" sz="900" dirty="0" err="1" smtClean="0">
                <a:solidFill>
                  <a:srgbClr val="0070C0"/>
                </a:solidFill>
                <a:latin typeface="Arial"/>
                <a:cs typeface="Arial"/>
              </a:rPr>
              <a:t>deployedSyste</a:t>
            </a:r>
            <a:r>
              <a:rPr lang="en-GB" sz="900" dirty="0" err="1">
                <a:solidFill>
                  <a:srgbClr val="0070C0"/>
                </a:solidFill>
                <a:latin typeface="Arial"/>
                <a:cs typeface="Arial"/>
              </a:rPr>
              <a:t>m</a:t>
            </a:r>
            <a:r>
              <a:rPr lang="en-GB" sz="900" dirty="0" smtClean="0">
                <a:solidFill>
                  <a:srgbClr val="0070C0"/>
                </a:solidFill>
                <a:latin typeface="Arial"/>
                <a:cs typeface="Arial"/>
              </a:rPr>
              <a:t> </a:t>
            </a:r>
          </a:p>
          <a:p>
            <a:pPr algn="l"/>
            <a:r>
              <a:rPr lang="en-GB" sz="900" dirty="0" smtClean="0">
                <a:solidFill>
                  <a:srgbClr val="0070C0"/>
                </a:solidFill>
                <a:latin typeface="Arial"/>
                <a:cs typeface="Arial"/>
              </a:rPr>
              <a:t>only</a:t>
            </a:r>
            <a:endParaRPr lang="en-GB" sz="900" dirty="0">
              <a:solidFill>
                <a:srgbClr val="0070C0"/>
              </a:solidFill>
            </a:endParaRPr>
          </a:p>
        </p:txBody>
      </p:sp>
      <p:sp>
        <p:nvSpPr>
          <p:cNvPr id="44" name="Rectángulo redondeado 43"/>
          <p:cNvSpPr/>
          <p:nvPr/>
        </p:nvSpPr>
        <p:spPr>
          <a:xfrm>
            <a:off x="219811" y="2987621"/>
            <a:ext cx="687737" cy="272415"/>
          </a:xfrm>
          <a:prstGeom prst="roundRect">
            <a:avLst/>
          </a:prstGeom>
          <a:noFill/>
          <a:ln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l"/>
            <a:r>
              <a:rPr lang="en-GB" sz="1000" smtClean="0">
                <a:solidFill>
                  <a:srgbClr val="00B050"/>
                </a:solidFill>
                <a:latin typeface="Arial"/>
                <a:cs typeface="Arial"/>
              </a:rPr>
              <a:t>Platform</a:t>
            </a:r>
            <a:endParaRPr lang="en-GB" sz="1000">
              <a:solidFill>
                <a:srgbClr val="00B050"/>
              </a:solidFill>
              <a:latin typeface="Arial"/>
              <a:cs typeface="Arial"/>
            </a:endParaRPr>
          </a:p>
        </p:txBody>
      </p:sp>
      <p:cxnSp>
        <p:nvCxnSpPr>
          <p:cNvPr id="45" name="Conector curvado 44"/>
          <p:cNvCxnSpPr>
            <a:stCxn id="31" idx="2"/>
            <a:endCxn id="44" idx="0"/>
          </p:cNvCxnSpPr>
          <p:nvPr/>
        </p:nvCxnSpPr>
        <p:spPr>
          <a:xfrm rot="5400000">
            <a:off x="218823" y="2642545"/>
            <a:ext cx="689934" cy="219"/>
          </a:xfrm>
          <a:prstGeom prst="curvedConnector3">
            <a:avLst>
              <a:gd name="adj1" fmla="val 50000"/>
            </a:avLst>
          </a:prstGeom>
          <a:ln w="9525" cap="flat" cmpd="sng" algn="ctr">
            <a:solidFill>
              <a:srgbClr val="0070C0"/>
            </a:solidFill>
            <a:prstDash val="dash"/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ángulo 45"/>
          <p:cNvSpPr/>
          <p:nvPr/>
        </p:nvSpPr>
        <p:spPr>
          <a:xfrm>
            <a:off x="543542" y="2713880"/>
            <a:ext cx="149271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GB" sz="900" dirty="0" err="1" smtClean="0">
                <a:solidFill>
                  <a:srgbClr val="0070C0"/>
                </a:solidFill>
                <a:latin typeface="Arial"/>
                <a:cs typeface="Arial"/>
              </a:rPr>
              <a:t>deployedOnPlatform</a:t>
            </a:r>
            <a:r>
              <a:rPr lang="en-GB" sz="900" dirty="0" smtClean="0">
                <a:solidFill>
                  <a:srgbClr val="0070C0"/>
                </a:solidFill>
                <a:latin typeface="Arial"/>
                <a:cs typeface="Arial"/>
              </a:rPr>
              <a:t> only</a:t>
            </a:r>
            <a:endParaRPr lang="en-GB" sz="900" dirty="0">
              <a:solidFill>
                <a:srgbClr val="0070C0"/>
              </a:solidFill>
            </a:endParaRPr>
          </a:p>
        </p:txBody>
      </p:sp>
      <p:cxnSp>
        <p:nvCxnSpPr>
          <p:cNvPr id="50" name="Conector curvado 49"/>
          <p:cNvCxnSpPr>
            <a:stCxn id="44" idx="3"/>
            <a:endCxn id="4" idx="1"/>
          </p:cNvCxnSpPr>
          <p:nvPr/>
        </p:nvCxnSpPr>
        <p:spPr>
          <a:xfrm flipV="1">
            <a:off x="907548" y="2152647"/>
            <a:ext cx="2709780" cy="971182"/>
          </a:xfrm>
          <a:prstGeom prst="curvedConnector3">
            <a:avLst>
              <a:gd name="adj1" fmla="val 50000"/>
            </a:avLst>
          </a:prstGeom>
          <a:ln w="9525" cap="flat" cmpd="sng" algn="ctr">
            <a:solidFill>
              <a:srgbClr val="0070C0"/>
            </a:solidFill>
            <a:prstDash val="dash"/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ángulo 50"/>
          <p:cNvSpPr/>
          <p:nvPr/>
        </p:nvSpPr>
        <p:spPr>
          <a:xfrm>
            <a:off x="2969925" y="2159162"/>
            <a:ext cx="70403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GB" sz="900" dirty="0" smtClean="0">
                <a:solidFill>
                  <a:srgbClr val="00B050"/>
                </a:solidFill>
                <a:latin typeface="Arial"/>
                <a:cs typeface="Arial"/>
              </a:rPr>
              <a:t>hosts </a:t>
            </a:r>
            <a:r>
              <a:rPr lang="en-GB" sz="900" dirty="0" smtClean="0">
                <a:solidFill>
                  <a:srgbClr val="0070C0"/>
                </a:solidFill>
                <a:latin typeface="Arial"/>
                <a:cs typeface="Arial"/>
              </a:rPr>
              <a:t>only</a:t>
            </a:r>
            <a:endParaRPr lang="en-GB" sz="900" dirty="0">
              <a:solidFill>
                <a:srgbClr val="0070C0"/>
              </a:solidFill>
            </a:endParaRPr>
          </a:p>
        </p:txBody>
      </p:sp>
      <p:cxnSp>
        <p:nvCxnSpPr>
          <p:cNvPr id="62" name="Conector curvado 10"/>
          <p:cNvCxnSpPr>
            <a:stCxn id="68" idx="0"/>
            <a:endCxn id="4" idx="2"/>
          </p:cNvCxnSpPr>
          <p:nvPr/>
        </p:nvCxnSpPr>
        <p:spPr>
          <a:xfrm flipV="1">
            <a:off x="3932781" y="2288854"/>
            <a:ext cx="2497" cy="1467027"/>
          </a:xfrm>
          <a:prstGeom prst="straightConnector1">
            <a:avLst/>
          </a:prstGeom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ángulo redondeado 67"/>
          <p:cNvSpPr/>
          <p:nvPr/>
        </p:nvSpPr>
        <p:spPr>
          <a:xfrm>
            <a:off x="3625855" y="3755881"/>
            <a:ext cx="613852" cy="272415"/>
          </a:xfrm>
          <a:prstGeom prst="roundRect">
            <a:avLst/>
          </a:prstGeom>
          <a:noFill/>
          <a:ln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l"/>
            <a:r>
              <a:rPr lang="en-GB" sz="1000" smtClean="0">
                <a:solidFill>
                  <a:srgbClr val="00B050"/>
                </a:solidFill>
                <a:latin typeface="Arial"/>
                <a:cs typeface="Arial"/>
              </a:rPr>
              <a:t>Sensor</a:t>
            </a:r>
            <a:endParaRPr lang="en-GB" sz="1000">
              <a:solidFill>
                <a:srgbClr val="00B050"/>
              </a:solidFill>
              <a:latin typeface="Arial"/>
              <a:cs typeface="Arial"/>
            </a:endParaRPr>
          </a:p>
        </p:txBody>
      </p:sp>
      <p:sp>
        <p:nvSpPr>
          <p:cNvPr id="77" name="Rectángulo redondeado 76"/>
          <p:cNvSpPr/>
          <p:nvPr/>
        </p:nvSpPr>
        <p:spPr>
          <a:xfrm>
            <a:off x="1401476" y="3758783"/>
            <a:ext cx="795395" cy="272415"/>
          </a:xfrm>
          <a:prstGeom prst="roundRect">
            <a:avLst/>
          </a:prstGeom>
          <a:noFill/>
          <a:ln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l"/>
            <a:r>
              <a:rPr lang="en-GB" sz="1000" dirty="0" smtClean="0">
                <a:solidFill>
                  <a:srgbClr val="00B050"/>
                </a:solidFill>
                <a:latin typeface="Arial"/>
                <a:cs typeface="Arial"/>
              </a:rPr>
              <a:t>Procedure</a:t>
            </a:r>
            <a:endParaRPr lang="en-GB" sz="1000" dirty="0">
              <a:solidFill>
                <a:srgbClr val="00B050"/>
              </a:solidFill>
              <a:latin typeface="Arial"/>
              <a:cs typeface="Arial"/>
            </a:endParaRPr>
          </a:p>
        </p:txBody>
      </p:sp>
      <p:cxnSp>
        <p:nvCxnSpPr>
          <p:cNvPr id="78" name="Conector curvado 77"/>
          <p:cNvCxnSpPr>
            <a:stCxn id="4" idx="2"/>
            <a:endCxn id="77" idx="0"/>
          </p:cNvCxnSpPr>
          <p:nvPr/>
        </p:nvCxnSpPr>
        <p:spPr>
          <a:xfrm rot="5400000">
            <a:off x="2132262" y="1955766"/>
            <a:ext cx="1469929" cy="2136104"/>
          </a:xfrm>
          <a:prstGeom prst="curvedConnector3">
            <a:avLst>
              <a:gd name="adj1" fmla="val 50000"/>
            </a:avLst>
          </a:prstGeom>
          <a:ln w="9525" cap="flat" cmpd="sng" algn="ctr">
            <a:solidFill>
              <a:srgbClr val="0070C0"/>
            </a:solidFill>
            <a:prstDash val="dash"/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ángulo 78"/>
          <p:cNvSpPr/>
          <p:nvPr/>
        </p:nvSpPr>
        <p:spPr>
          <a:xfrm>
            <a:off x="1794184" y="3514250"/>
            <a:ext cx="101822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GB" sz="900" dirty="0" smtClean="0">
                <a:solidFill>
                  <a:srgbClr val="0070C0"/>
                </a:solidFill>
                <a:latin typeface="Arial"/>
                <a:cs typeface="Arial"/>
              </a:rPr>
              <a:t>implements only</a:t>
            </a:r>
          </a:p>
        </p:txBody>
      </p:sp>
      <p:cxnSp>
        <p:nvCxnSpPr>
          <p:cNvPr id="83" name="Conector curvado 82"/>
          <p:cNvCxnSpPr>
            <a:stCxn id="68" idx="3"/>
            <a:endCxn id="155" idx="1"/>
          </p:cNvCxnSpPr>
          <p:nvPr/>
        </p:nvCxnSpPr>
        <p:spPr>
          <a:xfrm flipV="1">
            <a:off x="4239707" y="3889848"/>
            <a:ext cx="2561652" cy="2241"/>
          </a:xfrm>
          <a:prstGeom prst="curvedConnector3">
            <a:avLst>
              <a:gd name="adj1" fmla="val 50000"/>
            </a:avLst>
          </a:prstGeom>
          <a:ln w="9525" cap="flat" cmpd="sng" algn="ctr">
            <a:solidFill>
              <a:srgbClr val="0070C0"/>
            </a:solidFill>
            <a:prstDash val="dash"/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ángulo 83"/>
          <p:cNvSpPr/>
          <p:nvPr/>
        </p:nvSpPr>
        <p:spPr>
          <a:xfrm>
            <a:off x="5913089" y="3630692"/>
            <a:ext cx="90281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GB" sz="900" dirty="0" smtClean="0">
                <a:solidFill>
                  <a:srgbClr val="00B050"/>
                </a:solidFill>
                <a:latin typeface="Arial"/>
                <a:cs typeface="Arial"/>
              </a:rPr>
              <a:t>observes </a:t>
            </a:r>
            <a:r>
              <a:rPr lang="en-GB" sz="900" dirty="0" smtClean="0">
                <a:solidFill>
                  <a:srgbClr val="0070C0"/>
                </a:solidFill>
                <a:latin typeface="Arial"/>
                <a:cs typeface="Arial"/>
              </a:rPr>
              <a:t>only</a:t>
            </a:r>
            <a:endParaRPr lang="en-GB" sz="900" dirty="0">
              <a:solidFill>
                <a:srgbClr val="0070C0"/>
              </a:solidFill>
            </a:endParaRPr>
          </a:p>
        </p:txBody>
      </p:sp>
      <p:cxnSp>
        <p:nvCxnSpPr>
          <p:cNvPr id="86" name="Conector curvado 85"/>
          <p:cNvCxnSpPr>
            <a:stCxn id="4" idx="3"/>
            <a:endCxn id="326" idx="1"/>
          </p:cNvCxnSpPr>
          <p:nvPr/>
        </p:nvCxnSpPr>
        <p:spPr>
          <a:xfrm flipV="1">
            <a:off x="4253228" y="1705451"/>
            <a:ext cx="997749" cy="447196"/>
          </a:xfrm>
          <a:prstGeom prst="curvedConnector3">
            <a:avLst>
              <a:gd name="adj1" fmla="val 50000"/>
            </a:avLst>
          </a:prstGeom>
          <a:ln w="9525" cap="flat" cmpd="sng" algn="ctr">
            <a:solidFill>
              <a:srgbClr val="0070C0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ángulo 86"/>
          <p:cNvSpPr/>
          <p:nvPr/>
        </p:nvSpPr>
        <p:spPr>
          <a:xfrm>
            <a:off x="4873990" y="1339622"/>
            <a:ext cx="12939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GB" sz="900" dirty="0" err="1" smtClean="0">
                <a:solidFill>
                  <a:srgbClr val="0070C0"/>
                </a:solidFill>
                <a:latin typeface="Arial"/>
                <a:cs typeface="Arial"/>
              </a:rPr>
              <a:t>hasSystemCapability</a:t>
            </a:r>
            <a:r>
              <a:rPr lang="en-GB" sz="900" dirty="0" smtClean="0">
                <a:solidFill>
                  <a:srgbClr val="0070C0"/>
                </a:solidFill>
                <a:latin typeface="Arial"/>
                <a:cs typeface="Arial"/>
              </a:rPr>
              <a:t> </a:t>
            </a:r>
          </a:p>
          <a:p>
            <a:pPr algn="l"/>
            <a:r>
              <a:rPr lang="en-GB" sz="900" dirty="0" smtClean="0">
                <a:solidFill>
                  <a:srgbClr val="0070C0"/>
                </a:solidFill>
                <a:latin typeface="Arial"/>
                <a:cs typeface="Arial"/>
              </a:rPr>
              <a:t>only</a:t>
            </a:r>
            <a:endParaRPr lang="en-GB" sz="900" dirty="0">
              <a:solidFill>
                <a:srgbClr val="0070C0"/>
              </a:solidFill>
            </a:endParaRPr>
          </a:p>
        </p:txBody>
      </p:sp>
      <p:sp>
        <p:nvSpPr>
          <p:cNvPr id="55" name="Rectángulo 54"/>
          <p:cNvSpPr/>
          <p:nvPr/>
        </p:nvSpPr>
        <p:spPr>
          <a:xfrm>
            <a:off x="544636" y="2303323"/>
            <a:ext cx="1439082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GB" sz="900" smtClean="0">
                <a:solidFill>
                  <a:srgbClr val="0070C0"/>
                </a:solidFill>
                <a:latin typeface="Arial"/>
                <a:cs typeface="Arial"/>
              </a:rPr>
              <a:t>inDeployment only</a:t>
            </a:r>
            <a:endParaRPr lang="en-GB" sz="900">
              <a:solidFill>
                <a:srgbClr val="0070C0"/>
              </a:solidFill>
            </a:endParaRPr>
          </a:p>
        </p:txBody>
      </p:sp>
      <p:sp>
        <p:nvSpPr>
          <p:cNvPr id="59" name="Rectángulo redondeado 58"/>
          <p:cNvSpPr/>
          <p:nvPr/>
        </p:nvSpPr>
        <p:spPr>
          <a:xfrm>
            <a:off x="4450232" y="4228028"/>
            <a:ext cx="702566" cy="272415"/>
          </a:xfrm>
          <a:prstGeom prst="roundRect">
            <a:avLst/>
          </a:prstGeom>
          <a:noFill/>
          <a:ln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l"/>
            <a:r>
              <a:rPr lang="en-GB" sz="1000" dirty="0" smtClean="0">
                <a:solidFill>
                  <a:srgbClr val="0070C0"/>
                </a:solidFill>
                <a:latin typeface="Arial"/>
                <a:cs typeface="Arial"/>
              </a:rPr>
              <a:t>Stimulus</a:t>
            </a:r>
            <a:endParaRPr lang="en-GB" sz="1000" dirty="0">
              <a:solidFill>
                <a:srgbClr val="0070C0"/>
              </a:solidFill>
              <a:latin typeface="Arial"/>
              <a:cs typeface="Arial"/>
            </a:endParaRPr>
          </a:p>
        </p:txBody>
      </p:sp>
      <p:cxnSp>
        <p:nvCxnSpPr>
          <p:cNvPr id="60" name="Conector curvado 59"/>
          <p:cNvCxnSpPr>
            <a:stCxn id="68" idx="3"/>
            <a:endCxn id="59" idx="0"/>
          </p:cNvCxnSpPr>
          <p:nvPr/>
        </p:nvCxnSpPr>
        <p:spPr>
          <a:xfrm>
            <a:off x="4239707" y="3892089"/>
            <a:ext cx="561808" cy="335939"/>
          </a:xfrm>
          <a:prstGeom prst="curvedConnector2">
            <a:avLst/>
          </a:prstGeom>
          <a:ln w="9525" cap="flat" cmpd="sng" algn="ctr">
            <a:solidFill>
              <a:srgbClr val="0070C0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ángulo 62"/>
          <p:cNvSpPr/>
          <p:nvPr/>
        </p:nvSpPr>
        <p:spPr>
          <a:xfrm>
            <a:off x="4759558" y="4024979"/>
            <a:ext cx="81304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GB" sz="900" dirty="0" smtClean="0">
                <a:solidFill>
                  <a:srgbClr val="0070C0"/>
                </a:solidFill>
                <a:latin typeface="Arial"/>
                <a:cs typeface="Arial"/>
              </a:rPr>
              <a:t>detects only</a:t>
            </a:r>
            <a:endParaRPr lang="en-GB" sz="900" dirty="0">
              <a:solidFill>
                <a:srgbClr val="0070C0"/>
              </a:solidFill>
            </a:endParaRPr>
          </a:p>
        </p:txBody>
      </p:sp>
      <p:cxnSp>
        <p:nvCxnSpPr>
          <p:cNvPr id="73" name="Conector curvado 72"/>
          <p:cNvCxnSpPr>
            <a:stCxn id="59" idx="3"/>
            <a:endCxn id="155" idx="1"/>
          </p:cNvCxnSpPr>
          <p:nvPr/>
        </p:nvCxnSpPr>
        <p:spPr>
          <a:xfrm flipV="1">
            <a:off x="5152798" y="3889848"/>
            <a:ext cx="1648561" cy="474388"/>
          </a:xfrm>
          <a:prstGeom prst="curvedConnector3">
            <a:avLst>
              <a:gd name="adj1" fmla="val 50000"/>
            </a:avLst>
          </a:prstGeom>
          <a:ln w="9525" cap="flat" cmpd="sng" algn="ctr">
            <a:solidFill>
              <a:srgbClr val="0070C0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ángulo 74"/>
          <p:cNvSpPr/>
          <p:nvPr/>
        </p:nvSpPr>
        <p:spPr>
          <a:xfrm>
            <a:off x="6013855" y="3977084"/>
            <a:ext cx="99257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GB" sz="900" smtClean="0">
                <a:solidFill>
                  <a:srgbClr val="0070C0"/>
                </a:solidFill>
                <a:latin typeface="Arial"/>
                <a:cs typeface="Arial"/>
              </a:rPr>
              <a:t>isProxyFor</a:t>
            </a:r>
            <a:r>
              <a:rPr lang="en-GB" sz="900" dirty="0" smtClean="0">
                <a:solidFill>
                  <a:srgbClr val="0070C0"/>
                </a:solidFill>
                <a:latin typeface="Arial"/>
                <a:cs typeface="Arial"/>
              </a:rPr>
              <a:t> only</a:t>
            </a:r>
            <a:endParaRPr lang="en-GB" sz="900" dirty="0">
              <a:solidFill>
                <a:srgbClr val="0070C0"/>
              </a:solidFill>
            </a:endParaRPr>
          </a:p>
        </p:txBody>
      </p:sp>
      <p:cxnSp>
        <p:nvCxnSpPr>
          <p:cNvPr id="118" name="Conector curvado 117"/>
          <p:cNvCxnSpPr>
            <a:stCxn id="77" idx="1"/>
            <a:endCxn id="123" idx="3"/>
          </p:cNvCxnSpPr>
          <p:nvPr/>
        </p:nvCxnSpPr>
        <p:spPr>
          <a:xfrm rot="10800000">
            <a:off x="704566" y="3686139"/>
            <a:ext cx="696911" cy="208853"/>
          </a:xfrm>
          <a:prstGeom prst="curvedConnector3">
            <a:avLst>
              <a:gd name="adj1" fmla="val 50000"/>
            </a:avLst>
          </a:prstGeom>
          <a:ln w="9525" cap="flat" cmpd="sng" algn="ctr">
            <a:solidFill>
              <a:srgbClr val="0070C0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ectángulo 118"/>
          <p:cNvSpPr/>
          <p:nvPr/>
        </p:nvSpPr>
        <p:spPr>
          <a:xfrm>
            <a:off x="703612" y="3470290"/>
            <a:ext cx="87716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GB" sz="900" dirty="0" err="1" smtClean="0">
                <a:solidFill>
                  <a:srgbClr val="0070C0"/>
                </a:solidFill>
                <a:latin typeface="Arial"/>
                <a:cs typeface="Arial"/>
              </a:rPr>
              <a:t>hasInput</a:t>
            </a:r>
            <a:r>
              <a:rPr lang="en-GB" sz="900" dirty="0" smtClean="0">
                <a:solidFill>
                  <a:srgbClr val="0070C0"/>
                </a:solidFill>
                <a:latin typeface="Arial"/>
                <a:cs typeface="Arial"/>
              </a:rPr>
              <a:t> only</a:t>
            </a:r>
            <a:endParaRPr lang="en-GB" sz="900" dirty="0">
              <a:solidFill>
                <a:srgbClr val="0070C0"/>
              </a:solidFill>
            </a:endParaRPr>
          </a:p>
        </p:txBody>
      </p:sp>
      <p:cxnSp>
        <p:nvCxnSpPr>
          <p:cNvPr id="120" name="Conector curvado 119"/>
          <p:cNvCxnSpPr>
            <a:stCxn id="77" idx="1"/>
            <a:endCxn id="125" idx="3"/>
          </p:cNvCxnSpPr>
          <p:nvPr/>
        </p:nvCxnSpPr>
        <p:spPr>
          <a:xfrm rot="10800000" flipV="1">
            <a:off x="704566" y="3894990"/>
            <a:ext cx="696911" cy="236613"/>
          </a:xfrm>
          <a:prstGeom prst="curvedConnector3">
            <a:avLst>
              <a:gd name="adj1" fmla="val 50000"/>
            </a:avLst>
          </a:prstGeom>
          <a:ln w="9525" cap="flat" cmpd="sng" algn="ctr">
            <a:solidFill>
              <a:srgbClr val="0070C0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ectángulo 120"/>
          <p:cNvSpPr/>
          <p:nvPr/>
        </p:nvSpPr>
        <p:spPr>
          <a:xfrm>
            <a:off x="704662" y="4087201"/>
            <a:ext cx="96051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GB" sz="900" dirty="0" err="1" smtClean="0">
                <a:solidFill>
                  <a:srgbClr val="0070C0"/>
                </a:solidFill>
                <a:latin typeface="Arial"/>
                <a:cs typeface="Arial"/>
              </a:rPr>
              <a:t>hasOutput</a:t>
            </a:r>
            <a:r>
              <a:rPr lang="en-GB" sz="900" dirty="0" smtClean="0">
                <a:solidFill>
                  <a:srgbClr val="0070C0"/>
                </a:solidFill>
                <a:latin typeface="Arial"/>
                <a:cs typeface="Arial"/>
              </a:rPr>
              <a:t> only</a:t>
            </a:r>
            <a:endParaRPr lang="en-GB" sz="900" dirty="0">
              <a:solidFill>
                <a:srgbClr val="0070C0"/>
              </a:solidFill>
            </a:endParaRPr>
          </a:p>
        </p:txBody>
      </p:sp>
      <p:sp>
        <p:nvSpPr>
          <p:cNvPr id="123" name="Rectángulo redondeado 122"/>
          <p:cNvSpPr/>
          <p:nvPr/>
        </p:nvSpPr>
        <p:spPr>
          <a:xfrm>
            <a:off x="211955" y="3549930"/>
            <a:ext cx="492610" cy="272415"/>
          </a:xfrm>
          <a:prstGeom prst="roundRect">
            <a:avLst/>
          </a:prstGeom>
          <a:noFill/>
          <a:ln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l"/>
            <a:r>
              <a:rPr lang="en-GB" sz="1000" dirty="0" smtClean="0">
                <a:solidFill>
                  <a:srgbClr val="0070C0"/>
                </a:solidFill>
                <a:latin typeface="Arial"/>
                <a:cs typeface="Arial"/>
              </a:rPr>
              <a:t>Input</a:t>
            </a:r>
            <a:endParaRPr lang="en-GB" sz="1000" dirty="0">
              <a:solidFill>
                <a:srgbClr val="0070C0"/>
              </a:solidFill>
              <a:latin typeface="Arial"/>
              <a:cs typeface="Arial"/>
            </a:endParaRPr>
          </a:p>
        </p:txBody>
      </p:sp>
      <p:sp>
        <p:nvSpPr>
          <p:cNvPr id="125" name="Rectángulo redondeado 124"/>
          <p:cNvSpPr/>
          <p:nvPr/>
        </p:nvSpPr>
        <p:spPr>
          <a:xfrm>
            <a:off x="112892" y="3995396"/>
            <a:ext cx="591673" cy="272415"/>
          </a:xfrm>
          <a:prstGeom prst="roundRect">
            <a:avLst/>
          </a:prstGeom>
          <a:noFill/>
          <a:ln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l"/>
            <a:r>
              <a:rPr lang="en-GB" sz="1000" dirty="0" smtClean="0">
                <a:solidFill>
                  <a:srgbClr val="0070C0"/>
                </a:solidFill>
                <a:latin typeface="Arial"/>
                <a:cs typeface="Arial"/>
              </a:rPr>
              <a:t>Output</a:t>
            </a:r>
            <a:endParaRPr lang="en-GB" sz="1000" dirty="0">
              <a:solidFill>
                <a:srgbClr val="0070C0"/>
              </a:solidFill>
              <a:latin typeface="Arial"/>
              <a:cs typeface="Arial"/>
            </a:endParaRPr>
          </a:p>
        </p:txBody>
      </p:sp>
      <p:sp>
        <p:nvSpPr>
          <p:cNvPr id="178" name="Rectángulo redondeado 177"/>
          <p:cNvSpPr/>
          <p:nvPr/>
        </p:nvSpPr>
        <p:spPr>
          <a:xfrm>
            <a:off x="2933593" y="4923388"/>
            <a:ext cx="901505" cy="272415"/>
          </a:xfrm>
          <a:prstGeom prst="roundRect">
            <a:avLst/>
          </a:prstGeom>
          <a:noFill/>
          <a:ln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l"/>
            <a:r>
              <a:rPr lang="en-GB" sz="1000" smtClean="0">
                <a:solidFill>
                  <a:srgbClr val="00B050"/>
                </a:solidFill>
                <a:latin typeface="Arial"/>
                <a:cs typeface="Arial"/>
              </a:rPr>
              <a:t>Observation</a:t>
            </a:r>
            <a:endParaRPr lang="en-GB" sz="1000">
              <a:solidFill>
                <a:srgbClr val="00B050"/>
              </a:solidFill>
              <a:latin typeface="Arial"/>
              <a:cs typeface="Arial"/>
            </a:endParaRPr>
          </a:p>
        </p:txBody>
      </p:sp>
      <p:cxnSp>
        <p:nvCxnSpPr>
          <p:cNvPr id="181" name="Conector curvado 180"/>
          <p:cNvCxnSpPr>
            <a:stCxn id="178" idx="0"/>
            <a:endCxn id="68" idx="2"/>
          </p:cNvCxnSpPr>
          <p:nvPr/>
        </p:nvCxnSpPr>
        <p:spPr>
          <a:xfrm rot="5400000" flipH="1" flipV="1">
            <a:off x="3211017" y="4201625"/>
            <a:ext cx="895092" cy="548435"/>
          </a:xfrm>
          <a:prstGeom prst="curvedConnector3">
            <a:avLst>
              <a:gd name="adj1" fmla="val 50000"/>
            </a:avLst>
          </a:prstGeom>
          <a:ln w="9525" cap="flat" cmpd="sng" algn="ctr">
            <a:solidFill>
              <a:srgbClr val="0070C0"/>
            </a:solidFill>
            <a:prstDash val="dash"/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Rectángulo 181"/>
          <p:cNvSpPr/>
          <p:nvPr/>
        </p:nvSpPr>
        <p:spPr>
          <a:xfrm>
            <a:off x="3008760" y="3995931"/>
            <a:ext cx="10054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GB" sz="900" dirty="0" err="1" smtClean="0">
                <a:solidFill>
                  <a:srgbClr val="00B050"/>
                </a:solidFill>
                <a:latin typeface="Arial"/>
                <a:cs typeface="Arial"/>
              </a:rPr>
              <a:t>madeBySensor</a:t>
            </a:r>
            <a:r>
              <a:rPr lang="en-GB" sz="900" dirty="0" smtClean="0">
                <a:solidFill>
                  <a:srgbClr val="00B050"/>
                </a:solidFill>
                <a:latin typeface="Arial"/>
                <a:cs typeface="Arial"/>
              </a:rPr>
              <a:t> </a:t>
            </a:r>
          </a:p>
          <a:p>
            <a:pPr algn="l"/>
            <a:r>
              <a:rPr lang="en-GB" sz="900" dirty="0" smtClean="0">
                <a:solidFill>
                  <a:srgbClr val="0070C0"/>
                </a:solidFill>
                <a:latin typeface="Arial"/>
                <a:cs typeface="Arial"/>
              </a:rPr>
              <a:t>only</a:t>
            </a:r>
            <a:endParaRPr lang="en-GB" sz="900" dirty="0">
              <a:solidFill>
                <a:srgbClr val="0070C0"/>
              </a:solidFill>
            </a:endParaRPr>
          </a:p>
        </p:txBody>
      </p:sp>
      <p:cxnSp>
        <p:nvCxnSpPr>
          <p:cNvPr id="183" name="Conector curvado 182"/>
          <p:cNvCxnSpPr>
            <a:stCxn id="178" idx="3"/>
            <a:endCxn id="201" idx="1"/>
          </p:cNvCxnSpPr>
          <p:nvPr/>
        </p:nvCxnSpPr>
        <p:spPr>
          <a:xfrm flipV="1">
            <a:off x="3835098" y="5059595"/>
            <a:ext cx="2872098" cy="1"/>
          </a:xfrm>
          <a:prstGeom prst="curvedConnector3">
            <a:avLst>
              <a:gd name="adj1" fmla="val 50000"/>
            </a:avLst>
          </a:prstGeom>
          <a:ln w="9525" cap="flat" cmpd="sng" algn="ctr">
            <a:solidFill>
              <a:srgbClr val="0070C0"/>
            </a:solidFill>
            <a:prstDash val="dash"/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Rectángulo 183"/>
          <p:cNvSpPr/>
          <p:nvPr/>
        </p:nvSpPr>
        <p:spPr>
          <a:xfrm>
            <a:off x="5203835" y="5028465"/>
            <a:ext cx="151836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GB" sz="900" dirty="0" err="1" smtClean="0">
                <a:solidFill>
                  <a:srgbClr val="00B050"/>
                </a:solidFill>
                <a:latin typeface="Arial"/>
                <a:cs typeface="Arial"/>
              </a:rPr>
              <a:t>hasFeatureOfInterest</a:t>
            </a:r>
            <a:r>
              <a:rPr lang="en-GB" sz="900" dirty="0" smtClean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lang="en-GB" sz="900" dirty="0" smtClean="0">
                <a:solidFill>
                  <a:srgbClr val="0070C0"/>
                </a:solidFill>
                <a:latin typeface="Arial"/>
                <a:cs typeface="Arial"/>
              </a:rPr>
              <a:t>only</a:t>
            </a:r>
            <a:endParaRPr lang="en-GB" sz="900" dirty="0">
              <a:solidFill>
                <a:srgbClr val="0070C0"/>
              </a:solidFill>
            </a:endParaRPr>
          </a:p>
        </p:txBody>
      </p:sp>
      <p:cxnSp>
        <p:nvCxnSpPr>
          <p:cNvPr id="189" name="Conector curvado 188"/>
          <p:cNvCxnSpPr>
            <a:stCxn id="178" idx="3"/>
            <a:endCxn id="155" idx="2"/>
          </p:cNvCxnSpPr>
          <p:nvPr/>
        </p:nvCxnSpPr>
        <p:spPr>
          <a:xfrm flipV="1">
            <a:off x="3835098" y="4026055"/>
            <a:ext cx="3638820" cy="1033541"/>
          </a:xfrm>
          <a:prstGeom prst="curvedConnector2">
            <a:avLst/>
          </a:prstGeom>
          <a:ln w="9525" cap="flat" cmpd="sng" algn="ctr">
            <a:solidFill>
              <a:srgbClr val="0070C0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Rectángulo 189"/>
          <p:cNvSpPr/>
          <p:nvPr/>
        </p:nvSpPr>
        <p:spPr>
          <a:xfrm>
            <a:off x="7166227" y="4291176"/>
            <a:ext cx="11272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GB" sz="900" dirty="0" err="1" smtClean="0">
                <a:solidFill>
                  <a:srgbClr val="00B050"/>
                </a:solidFill>
                <a:latin typeface="Arial"/>
                <a:cs typeface="Arial"/>
              </a:rPr>
              <a:t>observedProperty</a:t>
            </a:r>
            <a:r>
              <a:rPr lang="en-GB" sz="900" dirty="0" smtClean="0">
                <a:solidFill>
                  <a:srgbClr val="00B050"/>
                </a:solidFill>
                <a:latin typeface="Arial"/>
                <a:cs typeface="Arial"/>
              </a:rPr>
              <a:t> </a:t>
            </a:r>
          </a:p>
          <a:p>
            <a:pPr algn="l"/>
            <a:r>
              <a:rPr lang="en-GB" sz="900" dirty="0" smtClean="0">
                <a:solidFill>
                  <a:srgbClr val="0070C0"/>
                </a:solidFill>
                <a:latin typeface="Arial"/>
                <a:cs typeface="Arial"/>
              </a:rPr>
              <a:t>only</a:t>
            </a:r>
            <a:endParaRPr lang="en-GB" sz="900" dirty="0">
              <a:solidFill>
                <a:srgbClr val="0070C0"/>
              </a:solidFill>
            </a:endParaRPr>
          </a:p>
        </p:txBody>
      </p:sp>
      <p:cxnSp>
        <p:nvCxnSpPr>
          <p:cNvPr id="191" name="Conector curvado 190"/>
          <p:cNvCxnSpPr>
            <a:stCxn id="201" idx="3"/>
            <a:endCxn id="185" idx="3"/>
          </p:cNvCxnSpPr>
          <p:nvPr/>
        </p:nvCxnSpPr>
        <p:spPr>
          <a:xfrm flipV="1">
            <a:off x="7928127" y="1300860"/>
            <a:ext cx="235715" cy="3758735"/>
          </a:xfrm>
          <a:prstGeom prst="curvedConnector3">
            <a:avLst>
              <a:gd name="adj1" fmla="val 196982"/>
            </a:avLst>
          </a:prstGeom>
          <a:ln w="9525" cap="flat" cmpd="sng" algn="ctr">
            <a:solidFill>
              <a:srgbClr val="0070C0"/>
            </a:solidFill>
            <a:prstDash val="dash"/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Rectángulo 191"/>
          <p:cNvSpPr/>
          <p:nvPr/>
        </p:nvSpPr>
        <p:spPr>
          <a:xfrm>
            <a:off x="8214313" y="1257953"/>
            <a:ext cx="8386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GB" sz="900" dirty="0" err="1" smtClean="0">
                <a:solidFill>
                  <a:srgbClr val="0070C0"/>
                </a:solidFill>
                <a:latin typeface="Arial"/>
                <a:cs typeface="Arial"/>
              </a:rPr>
              <a:t>hasProperty</a:t>
            </a:r>
            <a:r>
              <a:rPr lang="en-GB" sz="900" dirty="0" smtClean="0">
                <a:solidFill>
                  <a:srgbClr val="0070C0"/>
                </a:solidFill>
                <a:latin typeface="Arial"/>
                <a:cs typeface="Arial"/>
              </a:rPr>
              <a:t> </a:t>
            </a:r>
          </a:p>
          <a:p>
            <a:pPr algn="l"/>
            <a:r>
              <a:rPr lang="en-GB" sz="900" dirty="0" smtClean="0">
                <a:solidFill>
                  <a:srgbClr val="0070C0"/>
                </a:solidFill>
                <a:latin typeface="Arial"/>
                <a:cs typeface="Arial"/>
              </a:rPr>
              <a:t>only</a:t>
            </a:r>
            <a:endParaRPr lang="en-GB" sz="900" dirty="0">
              <a:solidFill>
                <a:srgbClr val="0070C0"/>
              </a:solidFill>
            </a:endParaRPr>
          </a:p>
        </p:txBody>
      </p:sp>
      <p:sp>
        <p:nvSpPr>
          <p:cNvPr id="193" name="Rectángulo 192"/>
          <p:cNvSpPr/>
          <p:nvPr/>
        </p:nvSpPr>
        <p:spPr>
          <a:xfrm>
            <a:off x="8126313" y="4789405"/>
            <a:ext cx="8579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GB" sz="900" dirty="0" err="1" smtClean="0">
                <a:solidFill>
                  <a:srgbClr val="0070C0"/>
                </a:solidFill>
                <a:latin typeface="Arial"/>
                <a:cs typeface="Arial"/>
              </a:rPr>
              <a:t>isPropertyOf</a:t>
            </a:r>
            <a:r>
              <a:rPr lang="en-GB" sz="900" dirty="0" smtClean="0">
                <a:solidFill>
                  <a:srgbClr val="0070C0"/>
                </a:solidFill>
                <a:latin typeface="Arial"/>
                <a:cs typeface="Arial"/>
              </a:rPr>
              <a:t> </a:t>
            </a:r>
          </a:p>
          <a:p>
            <a:pPr algn="l"/>
            <a:r>
              <a:rPr lang="en-GB" sz="900" dirty="0" smtClean="0">
                <a:solidFill>
                  <a:srgbClr val="0070C0"/>
                </a:solidFill>
                <a:latin typeface="Arial"/>
                <a:cs typeface="Arial"/>
              </a:rPr>
              <a:t>only</a:t>
            </a:r>
            <a:endParaRPr lang="en-GB" sz="900" dirty="0">
              <a:solidFill>
                <a:srgbClr val="0070C0"/>
              </a:solidFill>
            </a:endParaRPr>
          </a:p>
        </p:txBody>
      </p:sp>
      <p:cxnSp>
        <p:nvCxnSpPr>
          <p:cNvPr id="196" name="Conector curvado 195"/>
          <p:cNvCxnSpPr>
            <a:stCxn id="178" idx="0"/>
            <a:endCxn id="77" idx="2"/>
          </p:cNvCxnSpPr>
          <p:nvPr/>
        </p:nvCxnSpPr>
        <p:spPr>
          <a:xfrm rot="16200000" flipV="1">
            <a:off x="2145665" y="3684707"/>
            <a:ext cx="892190" cy="1585172"/>
          </a:xfrm>
          <a:prstGeom prst="curvedConnector3">
            <a:avLst>
              <a:gd name="adj1" fmla="val 50000"/>
            </a:avLst>
          </a:prstGeom>
          <a:ln w="9525" cap="flat" cmpd="sng" algn="ctr">
            <a:solidFill>
              <a:srgbClr val="0070C0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Rectángulo 196"/>
          <p:cNvSpPr/>
          <p:nvPr/>
        </p:nvSpPr>
        <p:spPr>
          <a:xfrm>
            <a:off x="1900906" y="3970244"/>
            <a:ext cx="9989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GB" sz="900" dirty="0" err="1" smtClean="0">
                <a:solidFill>
                  <a:srgbClr val="00B050"/>
                </a:solidFill>
                <a:latin typeface="Arial"/>
                <a:cs typeface="Arial"/>
              </a:rPr>
              <a:t>usedProcedure</a:t>
            </a:r>
            <a:r>
              <a:rPr lang="en-GB" sz="900" dirty="0" smtClean="0">
                <a:solidFill>
                  <a:srgbClr val="00B050"/>
                </a:solidFill>
                <a:latin typeface="Arial"/>
                <a:cs typeface="Arial"/>
              </a:rPr>
              <a:t> </a:t>
            </a:r>
          </a:p>
          <a:p>
            <a:pPr algn="l"/>
            <a:r>
              <a:rPr lang="en-GB" sz="900" dirty="0" smtClean="0">
                <a:solidFill>
                  <a:srgbClr val="0070C0"/>
                </a:solidFill>
                <a:latin typeface="Arial"/>
                <a:cs typeface="Arial"/>
              </a:rPr>
              <a:t>only</a:t>
            </a:r>
            <a:endParaRPr lang="en-GB" sz="900" dirty="0">
              <a:solidFill>
                <a:srgbClr val="0070C0"/>
              </a:solidFill>
            </a:endParaRPr>
          </a:p>
        </p:txBody>
      </p:sp>
      <p:cxnSp>
        <p:nvCxnSpPr>
          <p:cNvPr id="199" name="Conector curvado 198"/>
          <p:cNvCxnSpPr>
            <a:stCxn id="178" idx="3"/>
            <a:endCxn id="59" idx="2"/>
          </p:cNvCxnSpPr>
          <p:nvPr/>
        </p:nvCxnSpPr>
        <p:spPr>
          <a:xfrm flipV="1">
            <a:off x="3835098" y="4500443"/>
            <a:ext cx="966417" cy="559153"/>
          </a:xfrm>
          <a:prstGeom prst="curvedConnector2">
            <a:avLst/>
          </a:prstGeom>
          <a:ln w="9525" cap="flat" cmpd="sng" algn="ctr">
            <a:solidFill>
              <a:srgbClr val="0070C0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Rectángulo redondeado 200"/>
          <p:cNvSpPr/>
          <p:nvPr/>
        </p:nvSpPr>
        <p:spPr>
          <a:xfrm>
            <a:off x="6707196" y="4923387"/>
            <a:ext cx="1220931" cy="272415"/>
          </a:xfrm>
          <a:prstGeom prst="roundRect">
            <a:avLst/>
          </a:prstGeom>
          <a:noFill/>
          <a:ln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l"/>
            <a:r>
              <a:rPr lang="en-GB" sz="1000" smtClean="0">
                <a:solidFill>
                  <a:srgbClr val="00B050"/>
                </a:solidFill>
                <a:latin typeface="Arial"/>
                <a:cs typeface="Arial"/>
              </a:rPr>
              <a:t>FeatureOfInterest</a:t>
            </a:r>
            <a:endParaRPr lang="en-GB" sz="1000">
              <a:solidFill>
                <a:srgbClr val="00B050"/>
              </a:solidFill>
              <a:latin typeface="Arial"/>
              <a:cs typeface="Arial"/>
            </a:endParaRPr>
          </a:p>
        </p:txBody>
      </p:sp>
      <p:sp>
        <p:nvSpPr>
          <p:cNvPr id="278" name="Rectángulo redondeado 277"/>
          <p:cNvSpPr/>
          <p:nvPr/>
        </p:nvSpPr>
        <p:spPr>
          <a:xfrm>
            <a:off x="7006434" y="2013195"/>
            <a:ext cx="747572" cy="272415"/>
          </a:xfrm>
          <a:prstGeom prst="roundRect">
            <a:avLst/>
          </a:prstGeom>
          <a:noFill/>
          <a:ln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l"/>
            <a:r>
              <a:rPr lang="en-GB" sz="1000" smtClean="0">
                <a:solidFill>
                  <a:srgbClr val="0070C0"/>
                </a:solidFill>
                <a:latin typeface="Arial"/>
                <a:cs typeface="Arial"/>
              </a:rPr>
              <a:t>Condition</a:t>
            </a:r>
            <a:endParaRPr lang="en-GB" sz="1000">
              <a:solidFill>
                <a:srgbClr val="0070C0"/>
              </a:solidFill>
              <a:latin typeface="Arial"/>
              <a:cs typeface="Arial"/>
            </a:endParaRPr>
          </a:p>
        </p:txBody>
      </p:sp>
      <p:cxnSp>
        <p:nvCxnSpPr>
          <p:cNvPr id="279" name="Conector curvado 278"/>
          <p:cNvCxnSpPr>
            <a:stCxn id="326" idx="3"/>
            <a:endCxn id="278" idx="1"/>
          </p:cNvCxnSpPr>
          <p:nvPr/>
        </p:nvCxnSpPr>
        <p:spPr>
          <a:xfrm>
            <a:off x="6445764" y="1705451"/>
            <a:ext cx="560670" cy="443952"/>
          </a:xfrm>
          <a:prstGeom prst="curvedConnector3">
            <a:avLst>
              <a:gd name="adj1" fmla="val 50000"/>
            </a:avLst>
          </a:prstGeom>
          <a:ln w="9525" cap="flat" cmpd="sng" algn="ctr">
            <a:solidFill>
              <a:srgbClr val="0070C0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" name="Rectángulo 279"/>
          <p:cNvSpPr/>
          <p:nvPr/>
        </p:nvSpPr>
        <p:spPr>
          <a:xfrm>
            <a:off x="6675059" y="2256653"/>
            <a:ext cx="101822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GB" sz="900" smtClean="0">
                <a:solidFill>
                  <a:srgbClr val="0070C0"/>
                </a:solidFill>
                <a:latin typeface="Arial"/>
                <a:cs typeface="Arial"/>
              </a:rPr>
              <a:t>inCondition only</a:t>
            </a:r>
            <a:endParaRPr lang="en-GB" sz="900">
              <a:solidFill>
                <a:srgbClr val="0070C0"/>
              </a:solidFill>
            </a:endParaRPr>
          </a:p>
        </p:txBody>
      </p:sp>
      <p:cxnSp>
        <p:nvCxnSpPr>
          <p:cNvPr id="281" name="Conector curvado 10"/>
          <p:cNvCxnSpPr>
            <a:stCxn id="278" idx="0"/>
            <a:endCxn id="185" idx="2"/>
          </p:cNvCxnSpPr>
          <p:nvPr/>
        </p:nvCxnSpPr>
        <p:spPr>
          <a:xfrm rot="5400000" flipH="1" flipV="1">
            <a:off x="7309473" y="1507814"/>
            <a:ext cx="576128" cy="434635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6" name="Rectángulo redondeado 325"/>
          <p:cNvSpPr/>
          <p:nvPr/>
        </p:nvSpPr>
        <p:spPr>
          <a:xfrm>
            <a:off x="5250977" y="1569243"/>
            <a:ext cx="1194787" cy="272415"/>
          </a:xfrm>
          <a:prstGeom prst="roundRect">
            <a:avLst/>
          </a:prstGeom>
          <a:noFill/>
          <a:ln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l"/>
            <a:r>
              <a:rPr lang="en-GB" sz="1000" dirty="0" err="1" smtClean="0">
                <a:solidFill>
                  <a:srgbClr val="0070C0"/>
                </a:solidFill>
                <a:latin typeface="Arial"/>
                <a:cs typeface="Arial"/>
              </a:rPr>
              <a:t>SystemCapability</a:t>
            </a:r>
            <a:endParaRPr lang="en-GB" sz="1000" dirty="0">
              <a:solidFill>
                <a:srgbClr val="0070C0"/>
              </a:solidFill>
              <a:latin typeface="Arial"/>
              <a:cs typeface="Arial"/>
            </a:endParaRPr>
          </a:p>
        </p:txBody>
      </p:sp>
      <p:sp>
        <p:nvSpPr>
          <p:cNvPr id="330" name="Rectángulo 329"/>
          <p:cNvSpPr/>
          <p:nvPr/>
        </p:nvSpPr>
        <p:spPr>
          <a:xfrm>
            <a:off x="6965348" y="1356881"/>
            <a:ext cx="7553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GB" sz="900" dirty="0" err="1" smtClean="0">
                <a:solidFill>
                  <a:srgbClr val="0070C0"/>
                </a:solidFill>
                <a:latin typeface="Arial"/>
                <a:cs typeface="Arial"/>
              </a:rPr>
              <a:t>forProperty</a:t>
            </a:r>
            <a:endParaRPr lang="en-GB" sz="900" dirty="0" smtClean="0">
              <a:solidFill>
                <a:srgbClr val="0070C0"/>
              </a:solidFill>
              <a:latin typeface="Arial"/>
              <a:cs typeface="Arial"/>
            </a:endParaRPr>
          </a:p>
          <a:p>
            <a:pPr algn="l"/>
            <a:r>
              <a:rPr lang="en-GB" sz="900" dirty="0" smtClean="0">
                <a:solidFill>
                  <a:srgbClr val="0070C0"/>
                </a:solidFill>
                <a:latin typeface="Arial"/>
                <a:cs typeface="Arial"/>
              </a:rPr>
              <a:t>only</a:t>
            </a:r>
            <a:endParaRPr lang="en-GB" sz="900" dirty="0">
              <a:solidFill>
                <a:srgbClr val="0070C0"/>
              </a:solidFill>
            </a:endParaRPr>
          </a:p>
        </p:txBody>
      </p:sp>
      <p:cxnSp>
        <p:nvCxnSpPr>
          <p:cNvPr id="335" name="Conector curvado 334"/>
          <p:cNvCxnSpPr>
            <a:stCxn id="326" idx="3"/>
            <a:endCxn id="185" idx="1"/>
          </p:cNvCxnSpPr>
          <p:nvPr/>
        </p:nvCxnSpPr>
        <p:spPr>
          <a:xfrm flipV="1">
            <a:off x="6445764" y="1300860"/>
            <a:ext cx="1020104" cy="404591"/>
          </a:xfrm>
          <a:prstGeom prst="curvedConnector3">
            <a:avLst>
              <a:gd name="adj1" fmla="val 50000"/>
            </a:avLst>
          </a:prstGeom>
          <a:ln w="9525" cap="flat" cmpd="sng" algn="ctr">
            <a:solidFill>
              <a:srgbClr val="0070C0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ector angular 142"/>
          <p:cNvCxnSpPr>
            <a:stCxn id="15" idx="3"/>
            <a:endCxn id="278" idx="1"/>
          </p:cNvCxnSpPr>
          <p:nvPr/>
        </p:nvCxnSpPr>
        <p:spPr>
          <a:xfrm>
            <a:off x="6367556" y="2146471"/>
            <a:ext cx="638878" cy="2932"/>
          </a:xfrm>
          <a:prstGeom prst="curvedConnector3">
            <a:avLst/>
          </a:prstGeom>
          <a:ln w="9525" cap="flat" cmpd="sng" algn="ctr">
            <a:solidFill>
              <a:srgbClr val="0070C0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ector angular 144"/>
          <p:cNvCxnSpPr>
            <a:stCxn id="18" idx="3"/>
            <a:endCxn id="278" idx="1"/>
          </p:cNvCxnSpPr>
          <p:nvPr/>
        </p:nvCxnSpPr>
        <p:spPr>
          <a:xfrm flipV="1">
            <a:off x="6422129" y="2149403"/>
            <a:ext cx="584305" cy="483744"/>
          </a:xfrm>
          <a:prstGeom prst="curvedConnector3">
            <a:avLst/>
          </a:prstGeom>
          <a:ln w="9525" cap="flat" cmpd="sng" algn="ctr">
            <a:solidFill>
              <a:srgbClr val="0070C0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ítulo 9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Overview of SSN: Observation</a:t>
            </a:r>
            <a:endParaRPr lang="en-GB" dirty="0"/>
          </a:p>
        </p:txBody>
      </p:sp>
      <p:sp>
        <p:nvSpPr>
          <p:cNvPr id="124" name="Rectángulo 123"/>
          <p:cNvSpPr/>
          <p:nvPr/>
        </p:nvSpPr>
        <p:spPr>
          <a:xfrm>
            <a:off x="4776536" y="4472825"/>
            <a:ext cx="10887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GB" sz="900" dirty="0" err="1" smtClean="0">
                <a:solidFill>
                  <a:srgbClr val="0070C0"/>
                </a:solidFill>
                <a:latin typeface="Arial"/>
                <a:cs typeface="Arial"/>
              </a:rPr>
              <a:t>wasOriginatedBy</a:t>
            </a:r>
            <a:r>
              <a:rPr lang="en-GB" sz="900" dirty="0" smtClean="0">
                <a:solidFill>
                  <a:srgbClr val="0070C0"/>
                </a:solidFill>
                <a:latin typeface="Arial"/>
                <a:cs typeface="Arial"/>
              </a:rPr>
              <a:t> </a:t>
            </a:r>
          </a:p>
          <a:p>
            <a:pPr algn="l"/>
            <a:r>
              <a:rPr lang="en-GB" sz="900" dirty="0" smtClean="0">
                <a:solidFill>
                  <a:srgbClr val="0070C0"/>
                </a:solidFill>
                <a:latin typeface="Arial"/>
                <a:cs typeface="Arial"/>
              </a:rPr>
              <a:t>only</a:t>
            </a:r>
            <a:endParaRPr lang="en-GB" sz="900" dirty="0">
              <a:solidFill>
                <a:srgbClr val="0070C0"/>
              </a:solidFill>
            </a:endParaRPr>
          </a:p>
        </p:txBody>
      </p:sp>
      <p:sp>
        <p:nvSpPr>
          <p:cNvPr id="155" name="Rectángulo redondeado 154"/>
          <p:cNvSpPr/>
          <p:nvPr/>
        </p:nvSpPr>
        <p:spPr>
          <a:xfrm>
            <a:off x="6801359" y="3753640"/>
            <a:ext cx="1345117" cy="272415"/>
          </a:xfrm>
          <a:prstGeom prst="roundRect">
            <a:avLst/>
          </a:prstGeom>
          <a:noFill/>
          <a:ln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l"/>
            <a:r>
              <a:rPr lang="en-GB" sz="1000" smtClean="0">
                <a:solidFill>
                  <a:srgbClr val="00B050"/>
                </a:solidFill>
                <a:latin typeface="Arial"/>
                <a:cs typeface="Arial"/>
              </a:rPr>
              <a:t>ObservableProperty</a:t>
            </a:r>
            <a:endParaRPr lang="en-GB" sz="1000" dirty="0">
              <a:solidFill>
                <a:srgbClr val="00B050"/>
              </a:solidFill>
              <a:latin typeface="Arial"/>
              <a:cs typeface="Arial"/>
            </a:endParaRPr>
          </a:p>
        </p:txBody>
      </p:sp>
      <p:cxnSp>
        <p:nvCxnSpPr>
          <p:cNvPr id="156" name="Conector curvado 10"/>
          <p:cNvCxnSpPr>
            <a:stCxn id="155" idx="0"/>
            <a:endCxn id="185" idx="2"/>
          </p:cNvCxnSpPr>
          <p:nvPr/>
        </p:nvCxnSpPr>
        <p:spPr>
          <a:xfrm rot="5400000" flipH="1" flipV="1">
            <a:off x="6486100" y="2424886"/>
            <a:ext cx="2316573" cy="340937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Rectángulo redondeado 184"/>
          <p:cNvSpPr/>
          <p:nvPr/>
        </p:nvSpPr>
        <p:spPr>
          <a:xfrm>
            <a:off x="7465868" y="1164652"/>
            <a:ext cx="697974" cy="272415"/>
          </a:xfrm>
          <a:prstGeom prst="roundRect">
            <a:avLst/>
          </a:prstGeom>
          <a:noFill/>
          <a:ln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l"/>
            <a:r>
              <a:rPr lang="en-GB" sz="1000" dirty="0" smtClean="0">
                <a:solidFill>
                  <a:srgbClr val="0070C0"/>
                </a:solidFill>
                <a:latin typeface="Arial"/>
                <a:cs typeface="Arial"/>
              </a:rPr>
              <a:t>Property</a:t>
            </a:r>
            <a:endParaRPr lang="en-GB" sz="1000" dirty="0">
              <a:solidFill>
                <a:srgbClr val="0070C0"/>
              </a:solidFill>
              <a:latin typeface="Arial"/>
              <a:cs typeface="Arial"/>
            </a:endParaRPr>
          </a:p>
        </p:txBody>
      </p:sp>
      <p:sp>
        <p:nvSpPr>
          <p:cNvPr id="215" name="Rectángulo redondeado 214"/>
          <p:cNvSpPr/>
          <p:nvPr/>
        </p:nvSpPr>
        <p:spPr>
          <a:xfrm>
            <a:off x="102147" y="5321337"/>
            <a:ext cx="1346751" cy="272415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l"/>
            <a:r>
              <a:rPr lang="en-GB" sz="1000" dirty="0" err="1" smtClean="0">
                <a:solidFill>
                  <a:schemeClr val="tx1"/>
                </a:solidFill>
                <a:latin typeface="Arial"/>
                <a:cs typeface="Arial"/>
              </a:rPr>
              <a:t>time:TemporalEntity</a:t>
            </a:r>
            <a:endParaRPr lang="en-GB" sz="10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cxnSp>
        <p:nvCxnSpPr>
          <p:cNvPr id="216" name="Conector curvado 215"/>
          <p:cNvCxnSpPr>
            <a:stCxn id="178" idx="1"/>
            <a:endCxn id="215" idx="3"/>
          </p:cNvCxnSpPr>
          <p:nvPr/>
        </p:nvCxnSpPr>
        <p:spPr>
          <a:xfrm rot="10800000" flipV="1">
            <a:off x="1448899" y="5059595"/>
            <a:ext cx="1484695" cy="397949"/>
          </a:xfrm>
          <a:prstGeom prst="curvedConnector3">
            <a:avLst>
              <a:gd name="adj1" fmla="val 50000"/>
            </a:avLst>
          </a:prstGeom>
          <a:ln w="9525" cap="flat" cmpd="sng" algn="ctr">
            <a:solidFill>
              <a:srgbClr val="0070C0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Rectángulo 216"/>
          <p:cNvSpPr/>
          <p:nvPr/>
        </p:nvSpPr>
        <p:spPr>
          <a:xfrm>
            <a:off x="1413248" y="5437588"/>
            <a:ext cx="111440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GB" sz="900" dirty="0" err="1" smtClean="0">
                <a:solidFill>
                  <a:srgbClr val="00B050"/>
                </a:solidFill>
                <a:latin typeface="Arial"/>
                <a:cs typeface="Arial"/>
              </a:rPr>
              <a:t>phenomenonTime</a:t>
            </a:r>
            <a:endParaRPr lang="en-GB" sz="900" dirty="0">
              <a:solidFill>
                <a:srgbClr val="00B050"/>
              </a:solidFill>
            </a:endParaRPr>
          </a:p>
        </p:txBody>
      </p:sp>
      <p:sp>
        <p:nvSpPr>
          <p:cNvPr id="218" name="Rectángulo redondeado 217"/>
          <p:cNvSpPr/>
          <p:nvPr/>
        </p:nvSpPr>
        <p:spPr>
          <a:xfrm>
            <a:off x="479604" y="4923138"/>
            <a:ext cx="969294" cy="272415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l"/>
            <a:r>
              <a:rPr lang="en-GB" sz="1000" dirty="0" err="1" smtClean="0">
                <a:solidFill>
                  <a:schemeClr val="tx1"/>
                </a:solidFill>
                <a:latin typeface="Arial"/>
                <a:cs typeface="Arial"/>
              </a:rPr>
              <a:t>xsd:dateTime</a:t>
            </a:r>
            <a:endParaRPr lang="en-GB" sz="10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cxnSp>
        <p:nvCxnSpPr>
          <p:cNvPr id="219" name="Conector curvado 218"/>
          <p:cNvCxnSpPr>
            <a:stCxn id="178" idx="1"/>
            <a:endCxn id="218" idx="3"/>
          </p:cNvCxnSpPr>
          <p:nvPr/>
        </p:nvCxnSpPr>
        <p:spPr>
          <a:xfrm rot="10800000">
            <a:off x="1448899" y="5059346"/>
            <a:ext cx="1484695" cy="250"/>
          </a:xfrm>
          <a:prstGeom prst="curvedConnector3">
            <a:avLst>
              <a:gd name="adj1" fmla="val 50000"/>
            </a:avLst>
          </a:prstGeom>
          <a:ln w="9525" cap="flat" cmpd="sng" algn="ctr">
            <a:solidFill>
              <a:srgbClr val="00B050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Rectángulo 219"/>
          <p:cNvSpPr/>
          <p:nvPr/>
        </p:nvSpPr>
        <p:spPr>
          <a:xfrm>
            <a:off x="1413248" y="5040419"/>
            <a:ext cx="72327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GB" sz="900" dirty="0" err="1" smtClean="0">
                <a:solidFill>
                  <a:srgbClr val="00B050"/>
                </a:solidFill>
                <a:latin typeface="Arial"/>
                <a:cs typeface="Arial"/>
              </a:rPr>
              <a:t>resultTime</a:t>
            </a:r>
            <a:endParaRPr lang="en-GB" sz="900" dirty="0">
              <a:solidFill>
                <a:srgbClr val="00B050"/>
              </a:solidFill>
            </a:endParaRPr>
          </a:p>
        </p:txBody>
      </p:sp>
      <p:sp>
        <p:nvSpPr>
          <p:cNvPr id="236" name="Rectángulo 235"/>
          <p:cNvSpPr/>
          <p:nvPr/>
        </p:nvSpPr>
        <p:spPr>
          <a:xfrm>
            <a:off x="3837847" y="5040221"/>
            <a:ext cx="129394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GB" sz="900" dirty="0" err="1" smtClean="0">
                <a:solidFill>
                  <a:srgbClr val="00B050"/>
                </a:solidFill>
                <a:latin typeface="Arial"/>
                <a:cs typeface="Arial"/>
              </a:rPr>
              <a:t>isFeatureOfInterestOf</a:t>
            </a:r>
            <a:endParaRPr lang="en-GB" sz="900" dirty="0">
              <a:solidFill>
                <a:srgbClr val="00B050"/>
              </a:solidFill>
            </a:endParaRPr>
          </a:p>
        </p:txBody>
      </p:sp>
      <p:sp>
        <p:nvSpPr>
          <p:cNvPr id="243" name="Rectángulo 242"/>
          <p:cNvSpPr/>
          <p:nvPr/>
        </p:nvSpPr>
        <p:spPr>
          <a:xfrm>
            <a:off x="3410963" y="4533262"/>
            <a:ext cx="11272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GB" sz="900" dirty="0" err="1" smtClean="0">
                <a:solidFill>
                  <a:srgbClr val="00B050"/>
                </a:solidFill>
                <a:latin typeface="Arial"/>
                <a:cs typeface="Arial"/>
              </a:rPr>
              <a:t>madeObservation</a:t>
            </a:r>
            <a:r>
              <a:rPr lang="en-GB" sz="900" dirty="0" smtClean="0">
                <a:solidFill>
                  <a:srgbClr val="00B050"/>
                </a:solidFill>
                <a:latin typeface="Arial"/>
                <a:cs typeface="Arial"/>
              </a:rPr>
              <a:t> </a:t>
            </a:r>
          </a:p>
          <a:p>
            <a:pPr algn="l"/>
            <a:r>
              <a:rPr lang="en-GB" sz="900" dirty="0" smtClean="0">
                <a:solidFill>
                  <a:srgbClr val="0070C0"/>
                </a:solidFill>
                <a:latin typeface="Arial"/>
                <a:cs typeface="Arial"/>
              </a:rPr>
              <a:t>only</a:t>
            </a:r>
            <a:endParaRPr lang="en-GB" sz="900" dirty="0">
              <a:solidFill>
                <a:srgbClr val="0070C0"/>
              </a:solidFill>
            </a:endParaRPr>
          </a:p>
        </p:txBody>
      </p:sp>
      <p:sp>
        <p:nvSpPr>
          <p:cNvPr id="267" name="Rectángulo 266"/>
          <p:cNvSpPr/>
          <p:nvPr/>
        </p:nvSpPr>
        <p:spPr>
          <a:xfrm>
            <a:off x="4253671" y="3625314"/>
            <a:ext cx="114646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GB" sz="900" dirty="0" err="1" smtClean="0">
                <a:solidFill>
                  <a:srgbClr val="00B050"/>
                </a:solidFill>
                <a:latin typeface="Arial"/>
                <a:cs typeface="Arial"/>
              </a:rPr>
              <a:t>isObservedBy</a:t>
            </a:r>
            <a:r>
              <a:rPr lang="en-GB" sz="900" dirty="0" smtClean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lang="en-GB" sz="900" dirty="0" smtClean="0">
                <a:solidFill>
                  <a:srgbClr val="0070C0"/>
                </a:solidFill>
                <a:latin typeface="Arial"/>
                <a:cs typeface="Arial"/>
              </a:rPr>
              <a:t>only</a:t>
            </a:r>
            <a:endParaRPr lang="en-GB" sz="900" dirty="0">
              <a:solidFill>
                <a:srgbClr val="0070C0"/>
              </a:solidFill>
            </a:endParaRPr>
          </a:p>
        </p:txBody>
      </p:sp>
      <p:sp>
        <p:nvSpPr>
          <p:cNvPr id="272" name="Rectángulo 271"/>
          <p:cNvSpPr/>
          <p:nvPr/>
        </p:nvSpPr>
        <p:spPr>
          <a:xfrm>
            <a:off x="2947192" y="2377697"/>
            <a:ext cx="10118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GB" sz="900" dirty="0" err="1" smtClean="0">
                <a:solidFill>
                  <a:srgbClr val="0070C0"/>
                </a:solidFill>
                <a:latin typeface="Arial"/>
                <a:cs typeface="Arial"/>
              </a:rPr>
              <a:t>implementedBy</a:t>
            </a:r>
            <a:r>
              <a:rPr lang="en-GB" sz="900" dirty="0" smtClean="0">
                <a:solidFill>
                  <a:srgbClr val="0070C0"/>
                </a:solidFill>
                <a:latin typeface="Arial"/>
                <a:cs typeface="Arial"/>
              </a:rPr>
              <a:t> </a:t>
            </a:r>
          </a:p>
          <a:p>
            <a:pPr algn="l"/>
            <a:r>
              <a:rPr lang="en-GB" sz="900" dirty="0" smtClean="0">
                <a:solidFill>
                  <a:srgbClr val="0070C0"/>
                </a:solidFill>
                <a:latin typeface="Arial"/>
                <a:cs typeface="Arial"/>
              </a:rPr>
              <a:t>only</a:t>
            </a:r>
          </a:p>
        </p:txBody>
      </p:sp>
      <p:sp>
        <p:nvSpPr>
          <p:cNvPr id="282" name="Rectángulo 281"/>
          <p:cNvSpPr/>
          <p:nvPr/>
        </p:nvSpPr>
        <p:spPr>
          <a:xfrm>
            <a:off x="6616067" y="1065420"/>
            <a:ext cx="75533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GB" sz="900" smtClean="0">
                <a:solidFill>
                  <a:srgbClr val="0070C0"/>
                </a:solidFill>
                <a:latin typeface="Arial"/>
                <a:cs typeface="Arial"/>
              </a:rPr>
              <a:t>forProperty</a:t>
            </a:r>
            <a:endParaRPr lang="en-GB" sz="900" dirty="0">
              <a:solidFill>
                <a:srgbClr val="0070C0"/>
              </a:solidFill>
            </a:endParaRPr>
          </a:p>
        </p:txBody>
      </p:sp>
      <p:cxnSp>
        <p:nvCxnSpPr>
          <p:cNvPr id="283" name="Conector curvado 282"/>
          <p:cNvCxnSpPr>
            <a:stCxn id="31" idx="0"/>
            <a:endCxn id="185" idx="1"/>
          </p:cNvCxnSpPr>
          <p:nvPr/>
        </p:nvCxnSpPr>
        <p:spPr>
          <a:xfrm rot="5400000" flipH="1" flipV="1">
            <a:off x="3652677" y="-1787918"/>
            <a:ext cx="724412" cy="6901969"/>
          </a:xfrm>
          <a:prstGeom prst="curvedConnector2">
            <a:avLst/>
          </a:prstGeom>
          <a:ln w="9525" cap="flat" cmpd="sng" algn="ctr">
            <a:solidFill>
              <a:srgbClr val="0070C0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ángulo 90"/>
          <p:cNvSpPr/>
          <p:nvPr/>
        </p:nvSpPr>
        <p:spPr>
          <a:xfrm>
            <a:off x="72266" y="3390699"/>
            <a:ext cx="2776106" cy="101112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rtlCol="0" anchor="t" anchorCtr="0"/>
          <a:lstStyle/>
          <a:p>
            <a:r>
              <a:rPr lang="en-GB" sz="800" i="1" smtClean="0">
                <a:solidFill>
                  <a:schemeClr val="tx1"/>
                </a:solidFill>
                <a:latin typeface="Arial"/>
                <a:cs typeface="Arial"/>
              </a:rPr>
              <a:t>Procedure</a:t>
            </a:r>
            <a:endParaRPr lang="en-GB" sz="800" i="1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92" name="Rectángulo 91"/>
          <p:cNvSpPr/>
          <p:nvPr/>
        </p:nvSpPr>
        <p:spPr>
          <a:xfrm>
            <a:off x="72267" y="1109324"/>
            <a:ext cx="2326416" cy="222058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rtlCol="0" anchor="t" anchorCtr="0"/>
          <a:lstStyle/>
          <a:p>
            <a:r>
              <a:rPr lang="en-GB" sz="800" i="1" smtClean="0">
                <a:solidFill>
                  <a:schemeClr val="tx1"/>
                </a:solidFill>
                <a:latin typeface="Arial"/>
                <a:cs typeface="Arial"/>
              </a:rPr>
              <a:t>Deployment</a:t>
            </a:r>
            <a:endParaRPr lang="en-GB" sz="800" i="1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93" name="Rectángulo 92"/>
          <p:cNvSpPr/>
          <p:nvPr/>
        </p:nvSpPr>
        <p:spPr>
          <a:xfrm>
            <a:off x="2469812" y="1109324"/>
            <a:ext cx="1944229" cy="1743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rtlCol="0" anchor="t" anchorCtr="0"/>
          <a:lstStyle/>
          <a:p>
            <a:r>
              <a:rPr lang="en-GB" sz="800" i="1" smtClean="0">
                <a:solidFill>
                  <a:schemeClr val="tx1"/>
                </a:solidFill>
                <a:latin typeface="Arial"/>
                <a:cs typeface="Arial"/>
              </a:rPr>
              <a:t>System</a:t>
            </a:r>
            <a:endParaRPr lang="en-GB" sz="800" i="1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94" name="Rectángulo 93"/>
          <p:cNvSpPr/>
          <p:nvPr/>
        </p:nvSpPr>
        <p:spPr>
          <a:xfrm>
            <a:off x="6599340" y="1811223"/>
            <a:ext cx="1564502" cy="69181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rtlCol="0" anchor="t" anchorCtr="0"/>
          <a:lstStyle/>
          <a:p>
            <a:r>
              <a:rPr lang="en-GB" sz="800" i="1" smtClean="0">
                <a:solidFill>
                  <a:schemeClr val="tx1"/>
                </a:solidFill>
                <a:latin typeface="Arial"/>
                <a:cs typeface="Arial"/>
              </a:rPr>
              <a:t>Condition</a:t>
            </a:r>
            <a:endParaRPr lang="en-GB" sz="800" i="1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95" name="Rectángulo 94"/>
          <p:cNvSpPr/>
          <p:nvPr/>
        </p:nvSpPr>
        <p:spPr>
          <a:xfrm>
            <a:off x="4468443" y="1109324"/>
            <a:ext cx="2076494" cy="1743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rtlCol="0" anchor="t" anchorCtr="0"/>
          <a:lstStyle/>
          <a:p>
            <a:r>
              <a:rPr lang="en-GB" sz="800" i="1" dirty="0" err="1" smtClean="0">
                <a:solidFill>
                  <a:schemeClr val="tx1"/>
                </a:solidFill>
                <a:latin typeface="Arial"/>
                <a:cs typeface="Arial"/>
              </a:rPr>
              <a:t>SystemProperty</a:t>
            </a:r>
            <a:endParaRPr lang="en-GB" sz="800" i="1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96" name="Rectángulo 95"/>
          <p:cNvSpPr/>
          <p:nvPr/>
        </p:nvSpPr>
        <p:spPr>
          <a:xfrm>
            <a:off x="2903081" y="3390699"/>
            <a:ext cx="5277717" cy="186043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rtlCol="0" anchor="t" anchorCtr="0"/>
          <a:lstStyle/>
          <a:p>
            <a:r>
              <a:rPr lang="en-GB" sz="800" i="1" dirty="0">
                <a:solidFill>
                  <a:schemeClr val="tx1"/>
                </a:solidFill>
                <a:cs typeface="Arial"/>
              </a:rPr>
              <a:t>Observation/Actuation/Sampling</a:t>
            </a:r>
          </a:p>
        </p:txBody>
      </p:sp>
      <p:sp>
        <p:nvSpPr>
          <p:cNvPr id="101" name="Forma libre 100"/>
          <p:cNvSpPr/>
          <p:nvPr/>
        </p:nvSpPr>
        <p:spPr>
          <a:xfrm>
            <a:off x="6659254" y="1102474"/>
            <a:ext cx="2306561" cy="4188500"/>
          </a:xfrm>
          <a:custGeom>
            <a:avLst/>
            <a:gdLst>
              <a:gd name="connsiteX0" fmla="*/ 652412 w 2290758"/>
              <a:gd name="connsiteY0" fmla="*/ 0 h 4188500"/>
              <a:gd name="connsiteX1" fmla="*/ 2290757 w 2290758"/>
              <a:gd name="connsiteY1" fmla="*/ 0 h 4188500"/>
              <a:gd name="connsiteX2" fmla="*/ 2290757 w 2290758"/>
              <a:gd name="connsiteY2" fmla="*/ 6850 h 4188500"/>
              <a:gd name="connsiteX3" fmla="*/ 2290757 w 2290758"/>
              <a:gd name="connsiteY3" fmla="*/ 517214 h 4188500"/>
              <a:gd name="connsiteX4" fmla="*/ 2290757 w 2290758"/>
              <a:gd name="connsiteY4" fmla="*/ 3660847 h 4188500"/>
              <a:gd name="connsiteX5" fmla="*/ 2290758 w 2290758"/>
              <a:gd name="connsiteY5" fmla="*/ 3660847 h 4188500"/>
              <a:gd name="connsiteX6" fmla="*/ 2290758 w 2290758"/>
              <a:gd name="connsiteY6" fmla="*/ 4188500 h 4188500"/>
              <a:gd name="connsiteX7" fmla="*/ 2290757 w 2290758"/>
              <a:gd name="connsiteY7" fmla="*/ 4188500 h 4188500"/>
              <a:gd name="connsiteX8" fmla="*/ 1546431 w 2290758"/>
              <a:gd name="connsiteY8" fmla="*/ 4188500 h 4188500"/>
              <a:gd name="connsiteX9" fmla="*/ 0 w 2290758"/>
              <a:gd name="connsiteY9" fmla="*/ 4188500 h 4188500"/>
              <a:gd name="connsiteX10" fmla="*/ 0 w 2290758"/>
              <a:gd name="connsiteY10" fmla="*/ 3660847 h 4188500"/>
              <a:gd name="connsiteX11" fmla="*/ 1546431 w 2290758"/>
              <a:gd name="connsiteY11" fmla="*/ 3660847 h 4188500"/>
              <a:gd name="connsiteX12" fmla="*/ 1546431 w 2290758"/>
              <a:gd name="connsiteY12" fmla="*/ 517214 h 4188500"/>
              <a:gd name="connsiteX13" fmla="*/ 652412 w 2290758"/>
              <a:gd name="connsiteY13" fmla="*/ 517214 h 4188500"/>
              <a:gd name="connsiteX0" fmla="*/ 0 w 2306561"/>
              <a:gd name="connsiteY0" fmla="*/ 0 h 4188500"/>
              <a:gd name="connsiteX1" fmla="*/ 2306560 w 2306561"/>
              <a:gd name="connsiteY1" fmla="*/ 0 h 4188500"/>
              <a:gd name="connsiteX2" fmla="*/ 2306560 w 2306561"/>
              <a:gd name="connsiteY2" fmla="*/ 6850 h 4188500"/>
              <a:gd name="connsiteX3" fmla="*/ 2306560 w 2306561"/>
              <a:gd name="connsiteY3" fmla="*/ 517214 h 4188500"/>
              <a:gd name="connsiteX4" fmla="*/ 2306560 w 2306561"/>
              <a:gd name="connsiteY4" fmla="*/ 3660847 h 4188500"/>
              <a:gd name="connsiteX5" fmla="*/ 2306561 w 2306561"/>
              <a:gd name="connsiteY5" fmla="*/ 3660847 h 4188500"/>
              <a:gd name="connsiteX6" fmla="*/ 2306561 w 2306561"/>
              <a:gd name="connsiteY6" fmla="*/ 4188500 h 4188500"/>
              <a:gd name="connsiteX7" fmla="*/ 2306560 w 2306561"/>
              <a:gd name="connsiteY7" fmla="*/ 4188500 h 4188500"/>
              <a:gd name="connsiteX8" fmla="*/ 1562234 w 2306561"/>
              <a:gd name="connsiteY8" fmla="*/ 4188500 h 4188500"/>
              <a:gd name="connsiteX9" fmla="*/ 15803 w 2306561"/>
              <a:gd name="connsiteY9" fmla="*/ 4188500 h 4188500"/>
              <a:gd name="connsiteX10" fmla="*/ 15803 w 2306561"/>
              <a:gd name="connsiteY10" fmla="*/ 3660847 h 4188500"/>
              <a:gd name="connsiteX11" fmla="*/ 1562234 w 2306561"/>
              <a:gd name="connsiteY11" fmla="*/ 3660847 h 4188500"/>
              <a:gd name="connsiteX12" fmla="*/ 1562234 w 2306561"/>
              <a:gd name="connsiteY12" fmla="*/ 517214 h 4188500"/>
              <a:gd name="connsiteX13" fmla="*/ 668215 w 2306561"/>
              <a:gd name="connsiteY13" fmla="*/ 517214 h 4188500"/>
              <a:gd name="connsiteX14" fmla="*/ 0 w 2306561"/>
              <a:gd name="connsiteY14" fmla="*/ 0 h 4188500"/>
              <a:gd name="connsiteX0" fmla="*/ 0 w 2306561"/>
              <a:gd name="connsiteY0" fmla="*/ 0 h 4188500"/>
              <a:gd name="connsiteX1" fmla="*/ 2306560 w 2306561"/>
              <a:gd name="connsiteY1" fmla="*/ 0 h 4188500"/>
              <a:gd name="connsiteX2" fmla="*/ 2306560 w 2306561"/>
              <a:gd name="connsiteY2" fmla="*/ 6850 h 4188500"/>
              <a:gd name="connsiteX3" fmla="*/ 2306560 w 2306561"/>
              <a:gd name="connsiteY3" fmla="*/ 517214 h 4188500"/>
              <a:gd name="connsiteX4" fmla="*/ 2306560 w 2306561"/>
              <a:gd name="connsiteY4" fmla="*/ 3660847 h 4188500"/>
              <a:gd name="connsiteX5" fmla="*/ 2306561 w 2306561"/>
              <a:gd name="connsiteY5" fmla="*/ 3660847 h 4188500"/>
              <a:gd name="connsiteX6" fmla="*/ 2306561 w 2306561"/>
              <a:gd name="connsiteY6" fmla="*/ 4188500 h 4188500"/>
              <a:gd name="connsiteX7" fmla="*/ 2306560 w 2306561"/>
              <a:gd name="connsiteY7" fmla="*/ 4188500 h 4188500"/>
              <a:gd name="connsiteX8" fmla="*/ 1562234 w 2306561"/>
              <a:gd name="connsiteY8" fmla="*/ 4188500 h 4188500"/>
              <a:gd name="connsiteX9" fmla="*/ 15803 w 2306561"/>
              <a:gd name="connsiteY9" fmla="*/ 4188500 h 4188500"/>
              <a:gd name="connsiteX10" fmla="*/ 15803 w 2306561"/>
              <a:gd name="connsiteY10" fmla="*/ 3660847 h 4188500"/>
              <a:gd name="connsiteX11" fmla="*/ 1562234 w 2306561"/>
              <a:gd name="connsiteY11" fmla="*/ 3660847 h 4188500"/>
              <a:gd name="connsiteX12" fmla="*/ 1562234 w 2306561"/>
              <a:gd name="connsiteY12" fmla="*/ 517214 h 4188500"/>
              <a:gd name="connsiteX13" fmla="*/ 0 w 2306561"/>
              <a:gd name="connsiteY13" fmla="*/ 578760 h 4188500"/>
              <a:gd name="connsiteX14" fmla="*/ 0 w 2306561"/>
              <a:gd name="connsiteY14" fmla="*/ 0 h 4188500"/>
              <a:gd name="connsiteX0" fmla="*/ 0 w 2306561"/>
              <a:gd name="connsiteY0" fmla="*/ 0 h 4188500"/>
              <a:gd name="connsiteX1" fmla="*/ 2306560 w 2306561"/>
              <a:gd name="connsiteY1" fmla="*/ 0 h 4188500"/>
              <a:gd name="connsiteX2" fmla="*/ 2306560 w 2306561"/>
              <a:gd name="connsiteY2" fmla="*/ 6850 h 4188500"/>
              <a:gd name="connsiteX3" fmla="*/ 2306560 w 2306561"/>
              <a:gd name="connsiteY3" fmla="*/ 517214 h 4188500"/>
              <a:gd name="connsiteX4" fmla="*/ 2306560 w 2306561"/>
              <a:gd name="connsiteY4" fmla="*/ 3660847 h 4188500"/>
              <a:gd name="connsiteX5" fmla="*/ 2306561 w 2306561"/>
              <a:gd name="connsiteY5" fmla="*/ 3660847 h 4188500"/>
              <a:gd name="connsiteX6" fmla="*/ 2306561 w 2306561"/>
              <a:gd name="connsiteY6" fmla="*/ 4188500 h 4188500"/>
              <a:gd name="connsiteX7" fmla="*/ 2306560 w 2306561"/>
              <a:gd name="connsiteY7" fmla="*/ 4188500 h 4188500"/>
              <a:gd name="connsiteX8" fmla="*/ 1562234 w 2306561"/>
              <a:gd name="connsiteY8" fmla="*/ 4188500 h 4188500"/>
              <a:gd name="connsiteX9" fmla="*/ 15803 w 2306561"/>
              <a:gd name="connsiteY9" fmla="*/ 4188500 h 4188500"/>
              <a:gd name="connsiteX10" fmla="*/ 15803 w 2306561"/>
              <a:gd name="connsiteY10" fmla="*/ 3660847 h 4188500"/>
              <a:gd name="connsiteX11" fmla="*/ 1562234 w 2306561"/>
              <a:gd name="connsiteY11" fmla="*/ 3660847 h 4188500"/>
              <a:gd name="connsiteX12" fmla="*/ 1562234 w 2306561"/>
              <a:gd name="connsiteY12" fmla="*/ 578761 h 4188500"/>
              <a:gd name="connsiteX13" fmla="*/ 0 w 2306561"/>
              <a:gd name="connsiteY13" fmla="*/ 578760 h 4188500"/>
              <a:gd name="connsiteX14" fmla="*/ 0 w 2306561"/>
              <a:gd name="connsiteY14" fmla="*/ 0 h 4188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306561" h="4188500">
                <a:moveTo>
                  <a:pt x="0" y="0"/>
                </a:moveTo>
                <a:lnTo>
                  <a:pt x="2306560" y="0"/>
                </a:lnTo>
                <a:lnTo>
                  <a:pt x="2306560" y="6850"/>
                </a:lnTo>
                <a:lnTo>
                  <a:pt x="2306560" y="517214"/>
                </a:lnTo>
                <a:lnTo>
                  <a:pt x="2306560" y="3660847"/>
                </a:lnTo>
                <a:lnTo>
                  <a:pt x="2306561" y="3660847"/>
                </a:lnTo>
                <a:lnTo>
                  <a:pt x="2306561" y="4188500"/>
                </a:lnTo>
                <a:lnTo>
                  <a:pt x="2306560" y="4188500"/>
                </a:lnTo>
                <a:lnTo>
                  <a:pt x="1562234" y="4188500"/>
                </a:lnTo>
                <a:lnTo>
                  <a:pt x="15803" y="4188500"/>
                </a:lnTo>
                <a:lnTo>
                  <a:pt x="15803" y="3660847"/>
                </a:lnTo>
                <a:lnTo>
                  <a:pt x="1562234" y="3660847"/>
                </a:lnTo>
                <a:lnTo>
                  <a:pt x="1562234" y="578761"/>
                </a:lnTo>
                <a:lnTo>
                  <a:pt x="0" y="578760"/>
                </a:lnTo>
                <a:lnTo>
                  <a:pt x="0" y="0"/>
                </a:lnTo>
                <a:close/>
              </a:path>
            </a:pathLst>
          </a:custGeom>
          <a:noFill/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tIns="0" rtlCol="0" anchor="t" anchorCtr="0">
            <a:noAutofit/>
          </a:bodyPr>
          <a:lstStyle/>
          <a:p>
            <a:pPr algn="r"/>
            <a:r>
              <a:rPr lang="en-GB" sz="800" i="1" dirty="0" smtClean="0">
                <a:solidFill>
                  <a:schemeClr val="tx1"/>
                </a:solidFill>
                <a:latin typeface="Arial"/>
                <a:cs typeface="Arial"/>
              </a:rPr>
              <a:t>Feature</a:t>
            </a:r>
            <a:endParaRPr lang="en-GB" sz="800" i="1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03" name="Rectángulo 102"/>
          <p:cNvSpPr/>
          <p:nvPr/>
        </p:nvSpPr>
        <p:spPr>
          <a:xfrm>
            <a:off x="72265" y="4872508"/>
            <a:ext cx="6543801" cy="138198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rtlCol="0" anchor="t" anchorCtr="0"/>
          <a:lstStyle/>
          <a:p>
            <a:pPr algn="l"/>
            <a:r>
              <a:rPr lang="en-GB" sz="800" i="1" dirty="0" smtClean="0">
                <a:solidFill>
                  <a:schemeClr val="tx1"/>
                </a:solidFill>
                <a:latin typeface="Arial"/>
                <a:cs typeface="Arial"/>
              </a:rPr>
              <a:t>Result</a:t>
            </a:r>
            <a:endParaRPr lang="en-GB" sz="800" i="1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98" name="Rectángulo redondeado 97"/>
          <p:cNvSpPr/>
          <p:nvPr/>
        </p:nvSpPr>
        <p:spPr>
          <a:xfrm>
            <a:off x="5569805" y="5919805"/>
            <a:ext cx="568103" cy="272415"/>
          </a:xfrm>
          <a:prstGeom prst="roundRect">
            <a:avLst/>
          </a:prstGeom>
          <a:noFill/>
          <a:ln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GB" sz="1000" dirty="0" smtClean="0">
                <a:solidFill>
                  <a:srgbClr val="00B050"/>
                </a:solidFill>
                <a:latin typeface="Arial"/>
                <a:cs typeface="Arial"/>
              </a:rPr>
              <a:t>Result</a:t>
            </a:r>
            <a:endParaRPr lang="en-GB" sz="1000" dirty="0">
              <a:solidFill>
                <a:srgbClr val="00B050"/>
              </a:solidFill>
              <a:latin typeface="Arial"/>
              <a:cs typeface="Arial"/>
            </a:endParaRPr>
          </a:p>
        </p:txBody>
      </p:sp>
      <p:cxnSp>
        <p:nvCxnSpPr>
          <p:cNvPr id="99" name="Conector curvado 98"/>
          <p:cNvCxnSpPr/>
          <p:nvPr/>
        </p:nvCxnSpPr>
        <p:spPr>
          <a:xfrm rot="16200000" flipH="1">
            <a:off x="4049557" y="4535765"/>
            <a:ext cx="860210" cy="2180285"/>
          </a:xfrm>
          <a:prstGeom prst="curvedConnector2">
            <a:avLst/>
          </a:prstGeom>
          <a:ln w="9525" cap="flat" cmpd="sng" algn="ctr">
            <a:solidFill>
              <a:srgbClr val="0070C0"/>
            </a:solidFill>
            <a:prstDash val="dash"/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ángulo 99"/>
          <p:cNvSpPr/>
          <p:nvPr/>
        </p:nvSpPr>
        <p:spPr>
          <a:xfrm>
            <a:off x="4650242" y="5752607"/>
            <a:ext cx="94128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900" smtClean="0">
                <a:solidFill>
                  <a:srgbClr val="00B050"/>
                </a:solidFill>
                <a:latin typeface="Arial"/>
                <a:cs typeface="Arial"/>
              </a:rPr>
              <a:t>hasResult</a:t>
            </a:r>
            <a:r>
              <a:rPr lang="en-GB" sz="900" dirty="0" smtClean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lang="en-GB" sz="900" dirty="0" smtClean="0">
                <a:solidFill>
                  <a:srgbClr val="0070C0"/>
                </a:solidFill>
                <a:latin typeface="Arial"/>
                <a:cs typeface="Arial"/>
              </a:rPr>
              <a:t>only</a:t>
            </a:r>
            <a:endParaRPr lang="en-GB" sz="900" dirty="0">
              <a:solidFill>
                <a:srgbClr val="0070C0"/>
              </a:solidFill>
            </a:endParaRPr>
          </a:p>
        </p:txBody>
      </p:sp>
      <p:cxnSp>
        <p:nvCxnSpPr>
          <p:cNvPr id="102" name="Conector curvado 74"/>
          <p:cNvCxnSpPr/>
          <p:nvPr/>
        </p:nvCxnSpPr>
        <p:spPr>
          <a:xfrm flipH="1">
            <a:off x="3388214" y="5195803"/>
            <a:ext cx="1306" cy="720460"/>
          </a:xfrm>
          <a:prstGeom prst="straightConnector1">
            <a:avLst/>
          </a:prstGeom>
          <a:ln w="9525" cap="flat" cmpd="sng" algn="ctr">
            <a:solidFill>
              <a:srgbClr val="00B050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ángulo 103"/>
          <p:cNvSpPr/>
          <p:nvPr/>
        </p:nvSpPr>
        <p:spPr>
          <a:xfrm>
            <a:off x="2360674" y="5685432"/>
            <a:ext cx="105028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GB" sz="900" dirty="0" err="1" smtClean="0">
                <a:solidFill>
                  <a:srgbClr val="00B050"/>
                </a:solidFill>
                <a:latin typeface="Arial"/>
                <a:cs typeface="Arial"/>
              </a:rPr>
              <a:t>hasSimpleResult</a:t>
            </a:r>
            <a:endParaRPr lang="en-GB" sz="900" dirty="0">
              <a:solidFill>
                <a:srgbClr val="00B050"/>
              </a:solidFill>
            </a:endParaRPr>
          </a:p>
        </p:txBody>
      </p:sp>
      <p:sp>
        <p:nvSpPr>
          <p:cNvPr id="105" name="Rectángulo redondeado 104"/>
          <p:cNvSpPr/>
          <p:nvPr/>
        </p:nvSpPr>
        <p:spPr>
          <a:xfrm>
            <a:off x="2986393" y="5916263"/>
            <a:ext cx="803642" cy="272415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l"/>
            <a:r>
              <a:rPr lang="en-GB" sz="1000" dirty="0" err="1" smtClean="0">
                <a:solidFill>
                  <a:schemeClr val="tx1"/>
                </a:solidFill>
                <a:latin typeface="Arial"/>
                <a:cs typeface="Arial"/>
              </a:rPr>
              <a:t>rdfs:Literal</a:t>
            </a:r>
            <a:endParaRPr lang="en-GB" sz="10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06" name="Rectángulo 105"/>
          <p:cNvSpPr/>
          <p:nvPr/>
        </p:nvSpPr>
        <p:spPr>
          <a:xfrm>
            <a:off x="3421259" y="5243688"/>
            <a:ext cx="1172112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GB" sz="900" dirty="0" err="1" smtClean="0">
                <a:solidFill>
                  <a:srgbClr val="00B050"/>
                </a:solidFill>
                <a:latin typeface="Arial"/>
                <a:cs typeface="Arial"/>
              </a:rPr>
              <a:t>isResultOf</a:t>
            </a:r>
            <a:r>
              <a:rPr lang="en-GB" sz="900" dirty="0" smtClean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lang="en-GB" sz="900" dirty="0" smtClean="0">
                <a:solidFill>
                  <a:srgbClr val="0070C0"/>
                </a:solidFill>
                <a:latin typeface="Arial"/>
                <a:cs typeface="Arial"/>
              </a:rPr>
              <a:t>only</a:t>
            </a:r>
            <a:endParaRPr lang="en-GB" sz="9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3737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ángulo redondeado 43"/>
          <p:cNvSpPr/>
          <p:nvPr/>
        </p:nvSpPr>
        <p:spPr>
          <a:xfrm>
            <a:off x="219811" y="2987621"/>
            <a:ext cx="687737" cy="272415"/>
          </a:xfrm>
          <a:prstGeom prst="roundRect">
            <a:avLst/>
          </a:prstGeom>
          <a:noFill/>
          <a:ln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l"/>
            <a:r>
              <a:rPr lang="en-GB" sz="1000" smtClean="0">
                <a:solidFill>
                  <a:srgbClr val="00B050"/>
                </a:solidFill>
                <a:latin typeface="Arial"/>
                <a:cs typeface="Arial"/>
              </a:rPr>
              <a:t>Platform</a:t>
            </a:r>
            <a:endParaRPr lang="en-GB" sz="1000">
              <a:solidFill>
                <a:srgbClr val="00B050"/>
              </a:solidFill>
              <a:latin typeface="Arial"/>
              <a:cs typeface="Arial"/>
            </a:endParaRPr>
          </a:p>
        </p:txBody>
      </p:sp>
      <p:sp>
        <p:nvSpPr>
          <p:cNvPr id="68" name="Rectángulo redondeado 67"/>
          <p:cNvSpPr/>
          <p:nvPr/>
        </p:nvSpPr>
        <p:spPr>
          <a:xfrm>
            <a:off x="3590687" y="3755881"/>
            <a:ext cx="684654" cy="272415"/>
          </a:xfrm>
          <a:prstGeom prst="roundRect">
            <a:avLst/>
          </a:prstGeom>
          <a:noFill/>
          <a:ln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l"/>
            <a:r>
              <a:rPr lang="en-GB" sz="1000" smtClean="0">
                <a:solidFill>
                  <a:srgbClr val="00B050"/>
                </a:solidFill>
                <a:latin typeface="Arial"/>
                <a:cs typeface="Arial"/>
              </a:rPr>
              <a:t>Actuator</a:t>
            </a:r>
            <a:endParaRPr lang="en-GB" sz="1000">
              <a:solidFill>
                <a:srgbClr val="00B050"/>
              </a:solidFill>
              <a:latin typeface="Arial"/>
              <a:cs typeface="Arial"/>
            </a:endParaRPr>
          </a:p>
        </p:txBody>
      </p:sp>
      <p:sp>
        <p:nvSpPr>
          <p:cNvPr id="77" name="Rectángulo redondeado 76"/>
          <p:cNvSpPr/>
          <p:nvPr/>
        </p:nvSpPr>
        <p:spPr>
          <a:xfrm>
            <a:off x="1401476" y="3758783"/>
            <a:ext cx="795395" cy="272415"/>
          </a:xfrm>
          <a:prstGeom prst="roundRect">
            <a:avLst/>
          </a:prstGeom>
          <a:noFill/>
          <a:ln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l"/>
            <a:r>
              <a:rPr lang="en-GB" sz="1000" dirty="0" smtClean="0">
                <a:solidFill>
                  <a:srgbClr val="00B050"/>
                </a:solidFill>
                <a:latin typeface="Arial"/>
                <a:cs typeface="Arial"/>
              </a:rPr>
              <a:t>Procedure</a:t>
            </a:r>
            <a:endParaRPr lang="en-GB" sz="1000" dirty="0">
              <a:solidFill>
                <a:srgbClr val="00B050"/>
              </a:solidFill>
              <a:latin typeface="Arial"/>
              <a:cs typeface="Arial"/>
            </a:endParaRPr>
          </a:p>
        </p:txBody>
      </p:sp>
      <p:cxnSp>
        <p:nvCxnSpPr>
          <p:cNvPr id="83" name="Conector curvado 82"/>
          <p:cNvCxnSpPr>
            <a:stCxn id="178" idx="3"/>
            <a:endCxn id="155" idx="1"/>
          </p:cNvCxnSpPr>
          <p:nvPr/>
        </p:nvCxnSpPr>
        <p:spPr>
          <a:xfrm flipV="1">
            <a:off x="3757526" y="3889848"/>
            <a:ext cx="3043833" cy="1169748"/>
          </a:xfrm>
          <a:prstGeom prst="curvedConnector3">
            <a:avLst>
              <a:gd name="adj1" fmla="val 50000"/>
            </a:avLst>
          </a:prstGeom>
          <a:ln w="9525" cap="flat" cmpd="sng" algn="ctr">
            <a:solidFill>
              <a:srgbClr val="00B050"/>
            </a:solidFill>
            <a:prstDash val="dash"/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Rectángulo redondeado 177"/>
          <p:cNvSpPr/>
          <p:nvPr/>
        </p:nvSpPr>
        <p:spPr>
          <a:xfrm>
            <a:off x="3021513" y="4923388"/>
            <a:ext cx="736013" cy="272415"/>
          </a:xfrm>
          <a:prstGeom prst="roundRect">
            <a:avLst/>
          </a:prstGeom>
          <a:noFill/>
          <a:ln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l"/>
            <a:r>
              <a:rPr lang="en-GB" sz="1000" smtClean="0">
                <a:solidFill>
                  <a:srgbClr val="00B050"/>
                </a:solidFill>
                <a:latin typeface="Arial"/>
                <a:cs typeface="Arial"/>
              </a:rPr>
              <a:t>Actuation</a:t>
            </a:r>
            <a:endParaRPr lang="en-GB" sz="1000">
              <a:solidFill>
                <a:srgbClr val="00B050"/>
              </a:solidFill>
              <a:latin typeface="Arial"/>
              <a:cs typeface="Arial"/>
            </a:endParaRPr>
          </a:p>
        </p:txBody>
      </p:sp>
      <p:cxnSp>
        <p:nvCxnSpPr>
          <p:cNvPr id="181" name="Conector curvado 180"/>
          <p:cNvCxnSpPr>
            <a:stCxn id="178" idx="0"/>
            <a:endCxn id="68" idx="2"/>
          </p:cNvCxnSpPr>
          <p:nvPr/>
        </p:nvCxnSpPr>
        <p:spPr>
          <a:xfrm rot="5400000" flipH="1" flipV="1">
            <a:off x="3213721" y="4204095"/>
            <a:ext cx="895092" cy="543494"/>
          </a:xfrm>
          <a:prstGeom prst="curvedConnector3">
            <a:avLst>
              <a:gd name="adj1" fmla="val 50000"/>
            </a:avLst>
          </a:prstGeom>
          <a:ln w="9525" cap="flat" cmpd="sng" algn="ctr">
            <a:solidFill>
              <a:srgbClr val="00B050"/>
            </a:solidFill>
            <a:prstDash val="dash"/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Rectángulo 181"/>
          <p:cNvSpPr/>
          <p:nvPr/>
        </p:nvSpPr>
        <p:spPr>
          <a:xfrm>
            <a:off x="2939832" y="4023363"/>
            <a:ext cx="10374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GB" sz="900" dirty="0" err="1" smtClean="0">
                <a:solidFill>
                  <a:srgbClr val="00B050"/>
                </a:solidFill>
                <a:latin typeface="Arial"/>
                <a:cs typeface="Arial"/>
              </a:rPr>
              <a:t>madeByActuator</a:t>
            </a:r>
            <a:endParaRPr lang="en-GB" sz="900" dirty="0" smtClean="0">
              <a:solidFill>
                <a:srgbClr val="00B050"/>
              </a:solidFill>
              <a:latin typeface="Arial"/>
              <a:cs typeface="Arial"/>
            </a:endParaRPr>
          </a:p>
          <a:p>
            <a:pPr algn="l"/>
            <a:endParaRPr lang="en-GB" sz="900" dirty="0">
              <a:solidFill>
                <a:srgbClr val="0070C0"/>
              </a:solidFill>
            </a:endParaRPr>
          </a:p>
        </p:txBody>
      </p:sp>
      <p:cxnSp>
        <p:nvCxnSpPr>
          <p:cNvPr id="183" name="Conector curvado 182"/>
          <p:cNvCxnSpPr>
            <a:stCxn id="178" idx="3"/>
            <a:endCxn id="201" idx="1"/>
          </p:cNvCxnSpPr>
          <p:nvPr/>
        </p:nvCxnSpPr>
        <p:spPr>
          <a:xfrm flipV="1">
            <a:off x="3757526" y="5059595"/>
            <a:ext cx="2949670" cy="1"/>
          </a:xfrm>
          <a:prstGeom prst="curvedConnector3">
            <a:avLst>
              <a:gd name="adj1" fmla="val 50000"/>
            </a:avLst>
          </a:prstGeom>
          <a:ln w="9525" cap="flat" cmpd="sng" algn="ctr">
            <a:solidFill>
              <a:srgbClr val="00B050"/>
            </a:solidFill>
            <a:prstDash val="dash"/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Conector curvado 195"/>
          <p:cNvCxnSpPr>
            <a:stCxn id="178" idx="0"/>
            <a:endCxn id="77" idx="2"/>
          </p:cNvCxnSpPr>
          <p:nvPr/>
        </p:nvCxnSpPr>
        <p:spPr>
          <a:xfrm rot="16200000" flipV="1">
            <a:off x="2148252" y="3682120"/>
            <a:ext cx="892190" cy="1590346"/>
          </a:xfrm>
          <a:prstGeom prst="curvedConnector3">
            <a:avLst>
              <a:gd name="adj1" fmla="val 50000"/>
            </a:avLst>
          </a:prstGeom>
          <a:ln w="9525" cap="flat" cmpd="sng" algn="ctr">
            <a:solidFill>
              <a:srgbClr val="00B050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Rectángulo 196"/>
          <p:cNvSpPr/>
          <p:nvPr/>
        </p:nvSpPr>
        <p:spPr>
          <a:xfrm>
            <a:off x="1900906" y="3970244"/>
            <a:ext cx="9989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GB" sz="900" dirty="0" err="1" smtClean="0">
                <a:solidFill>
                  <a:srgbClr val="00B050"/>
                </a:solidFill>
                <a:latin typeface="Arial"/>
                <a:cs typeface="Arial"/>
              </a:rPr>
              <a:t>usedProcedure</a:t>
            </a:r>
            <a:r>
              <a:rPr lang="en-GB" sz="900" dirty="0" smtClean="0">
                <a:solidFill>
                  <a:srgbClr val="00B050"/>
                </a:solidFill>
                <a:latin typeface="Arial"/>
                <a:cs typeface="Arial"/>
              </a:rPr>
              <a:t> </a:t>
            </a:r>
          </a:p>
          <a:p>
            <a:pPr algn="l"/>
            <a:endParaRPr lang="en-GB" sz="900" dirty="0">
              <a:solidFill>
                <a:srgbClr val="0070C0"/>
              </a:solidFill>
            </a:endParaRPr>
          </a:p>
        </p:txBody>
      </p:sp>
      <p:sp>
        <p:nvSpPr>
          <p:cNvPr id="201" name="Rectángulo redondeado 200"/>
          <p:cNvSpPr/>
          <p:nvPr/>
        </p:nvSpPr>
        <p:spPr>
          <a:xfrm>
            <a:off x="6707196" y="4923387"/>
            <a:ext cx="1220931" cy="272415"/>
          </a:xfrm>
          <a:prstGeom prst="roundRect">
            <a:avLst/>
          </a:prstGeom>
          <a:noFill/>
          <a:ln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l"/>
            <a:r>
              <a:rPr lang="en-GB" sz="1000" smtClean="0">
                <a:solidFill>
                  <a:srgbClr val="00B050"/>
                </a:solidFill>
                <a:latin typeface="Arial"/>
                <a:cs typeface="Arial"/>
              </a:rPr>
              <a:t>FeatureOfInterest</a:t>
            </a:r>
            <a:endParaRPr lang="en-GB" sz="1000">
              <a:solidFill>
                <a:srgbClr val="00B050"/>
              </a:solidFill>
              <a:latin typeface="Arial"/>
              <a:cs typeface="Arial"/>
            </a:endParaRPr>
          </a:p>
        </p:txBody>
      </p:sp>
      <p:sp>
        <p:nvSpPr>
          <p:cNvPr id="97" name="Título 9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Overview of SOSA: Actuation</a:t>
            </a:r>
            <a:endParaRPr lang="en-GB" dirty="0"/>
          </a:p>
        </p:txBody>
      </p:sp>
      <p:sp>
        <p:nvSpPr>
          <p:cNvPr id="155" name="Rectángulo redondeado 154"/>
          <p:cNvSpPr/>
          <p:nvPr/>
        </p:nvSpPr>
        <p:spPr>
          <a:xfrm>
            <a:off x="6801359" y="3753640"/>
            <a:ext cx="1292828" cy="272415"/>
          </a:xfrm>
          <a:prstGeom prst="roundRect">
            <a:avLst/>
          </a:prstGeom>
          <a:noFill/>
          <a:ln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l"/>
            <a:r>
              <a:rPr lang="en-GB" sz="1000" dirty="0" err="1" smtClean="0">
                <a:solidFill>
                  <a:srgbClr val="00B050"/>
                </a:solidFill>
                <a:latin typeface="Arial"/>
                <a:cs typeface="Arial"/>
              </a:rPr>
              <a:t>ActuatableProperty</a:t>
            </a:r>
            <a:endParaRPr lang="en-GB" sz="1000" dirty="0">
              <a:solidFill>
                <a:srgbClr val="00B050"/>
              </a:solidFill>
              <a:latin typeface="Arial"/>
              <a:cs typeface="Arial"/>
            </a:endParaRPr>
          </a:p>
        </p:txBody>
      </p:sp>
      <p:sp>
        <p:nvSpPr>
          <p:cNvPr id="218" name="Rectángulo redondeado 217"/>
          <p:cNvSpPr/>
          <p:nvPr/>
        </p:nvSpPr>
        <p:spPr>
          <a:xfrm>
            <a:off x="479604" y="4923138"/>
            <a:ext cx="969294" cy="272415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l"/>
            <a:r>
              <a:rPr lang="en-GB" sz="1000" dirty="0" err="1" smtClean="0">
                <a:solidFill>
                  <a:schemeClr val="tx1"/>
                </a:solidFill>
                <a:latin typeface="Arial"/>
                <a:cs typeface="Arial"/>
              </a:rPr>
              <a:t>xsd:dateTime</a:t>
            </a:r>
            <a:endParaRPr lang="en-GB" sz="10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cxnSp>
        <p:nvCxnSpPr>
          <p:cNvPr id="219" name="Conector curvado 218"/>
          <p:cNvCxnSpPr>
            <a:stCxn id="178" idx="1"/>
            <a:endCxn id="218" idx="3"/>
          </p:cNvCxnSpPr>
          <p:nvPr/>
        </p:nvCxnSpPr>
        <p:spPr>
          <a:xfrm rot="10800000">
            <a:off x="1448899" y="5059346"/>
            <a:ext cx="1572615" cy="250"/>
          </a:xfrm>
          <a:prstGeom prst="curvedConnector3">
            <a:avLst>
              <a:gd name="adj1" fmla="val 50000"/>
            </a:avLst>
          </a:prstGeom>
          <a:ln w="9525" cap="flat" cmpd="sng" algn="ctr">
            <a:solidFill>
              <a:srgbClr val="00B050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Rectángulo 219"/>
          <p:cNvSpPr/>
          <p:nvPr/>
        </p:nvSpPr>
        <p:spPr>
          <a:xfrm>
            <a:off x="1413248" y="5040419"/>
            <a:ext cx="72327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GB" sz="900" dirty="0" err="1" smtClean="0">
                <a:solidFill>
                  <a:srgbClr val="00B050"/>
                </a:solidFill>
                <a:latin typeface="Arial"/>
                <a:cs typeface="Arial"/>
              </a:rPr>
              <a:t>resultTime</a:t>
            </a:r>
            <a:endParaRPr lang="en-GB" sz="900" dirty="0">
              <a:solidFill>
                <a:srgbClr val="00B050"/>
              </a:solidFill>
            </a:endParaRPr>
          </a:p>
        </p:txBody>
      </p:sp>
      <p:sp>
        <p:nvSpPr>
          <p:cNvPr id="236" name="Rectángulo 235"/>
          <p:cNvSpPr/>
          <p:nvPr/>
        </p:nvSpPr>
        <p:spPr>
          <a:xfrm>
            <a:off x="3837847" y="5040221"/>
            <a:ext cx="129394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GB" sz="900" dirty="0" err="1" smtClean="0">
                <a:solidFill>
                  <a:srgbClr val="00B050"/>
                </a:solidFill>
                <a:latin typeface="Arial"/>
                <a:cs typeface="Arial"/>
              </a:rPr>
              <a:t>isFeatureOfInterestOf</a:t>
            </a:r>
            <a:endParaRPr lang="en-GB" sz="900" dirty="0">
              <a:solidFill>
                <a:srgbClr val="00B050"/>
              </a:solidFill>
            </a:endParaRPr>
          </a:p>
        </p:txBody>
      </p:sp>
      <p:sp>
        <p:nvSpPr>
          <p:cNvPr id="243" name="Rectángulo 242"/>
          <p:cNvSpPr/>
          <p:nvPr/>
        </p:nvSpPr>
        <p:spPr>
          <a:xfrm>
            <a:off x="3410963" y="4533262"/>
            <a:ext cx="10182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GB" sz="900" dirty="0" err="1" smtClean="0">
                <a:solidFill>
                  <a:srgbClr val="00B050"/>
                </a:solidFill>
                <a:latin typeface="Arial"/>
                <a:cs typeface="Arial"/>
              </a:rPr>
              <a:t>madeActuation</a:t>
            </a:r>
            <a:r>
              <a:rPr lang="en-GB" sz="900" dirty="0" smtClean="0">
                <a:solidFill>
                  <a:srgbClr val="00B050"/>
                </a:solidFill>
                <a:latin typeface="Arial"/>
                <a:cs typeface="Arial"/>
              </a:rPr>
              <a:t> </a:t>
            </a:r>
          </a:p>
          <a:p>
            <a:pPr algn="l"/>
            <a:endParaRPr lang="en-GB" sz="900" dirty="0">
              <a:solidFill>
                <a:srgbClr val="0070C0"/>
              </a:solidFill>
            </a:endParaRPr>
          </a:p>
        </p:txBody>
      </p:sp>
      <p:sp>
        <p:nvSpPr>
          <p:cNvPr id="100" name="Rectángulo 99"/>
          <p:cNvSpPr/>
          <p:nvPr/>
        </p:nvSpPr>
        <p:spPr>
          <a:xfrm>
            <a:off x="4299921" y="4536909"/>
            <a:ext cx="85151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GB" sz="900" dirty="0" err="1" smtClean="0">
                <a:solidFill>
                  <a:srgbClr val="00B050"/>
                </a:solidFill>
                <a:latin typeface="Arial"/>
                <a:cs typeface="Arial"/>
              </a:rPr>
              <a:t>isActedOnBy</a:t>
            </a:r>
            <a:endParaRPr lang="en-GB" sz="900" dirty="0">
              <a:solidFill>
                <a:srgbClr val="0070C0"/>
              </a:solidFill>
            </a:endParaRPr>
          </a:p>
        </p:txBody>
      </p:sp>
      <p:sp>
        <p:nvSpPr>
          <p:cNvPr id="80" name="Rectángulo redondeado 79"/>
          <p:cNvSpPr/>
          <p:nvPr/>
        </p:nvSpPr>
        <p:spPr>
          <a:xfrm>
            <a:off x="5569805" y="5919805"/>
            <a:ext cx="568103" cy="272415"/>
          </a:xfrm>
          <a:prstGeom prst="roundRect">
            <a:avLst/>
          </a:prstGeom>
          <a:noFill/>
          <a:ln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GB" sz="1000" dirty="0" smtClean="0">
                <a:solidFill>
                  <a:srgbClr val="00B050"/>
                </a:solidFill>
                <a:latin typeface="Arial"/>
                <a:cs typeface="Arial"/>
              </a:rPr>
              <a:t>Result</a:t>
            </a:r>
            <a:endParaRPr lang="en-GB" sz="1000" dirty="0">
              <a:solidFill>
                <a:srgbClr val="00B050"/>
              </a:solidFill>
              <a:latin typeface="Arial"/>
              <a:cs typeface="Arial"/>
            </a:endParaRPr>
          </a:p>
        </p:txBody>
      </p:sp>
      <p:cxnSp>
        <p:nvCxnSpPr>
          <p:cNvPr id="81" name="Conector curvado 80"/>
          <p:cNvCxnSpPr>
            <a:stCxn id="178" idx="2"/>
            <a:endCxn id="80" idx="1"/>
          </p:cNvCxnSpPr>
          <p:nvPr/>
        </p:nvCxnSpPr>
        <p:spPr>
          <a:xfrm rot="16200000" flipH="1">
            <a:off x="4049557" y="4535765"/>
            <a:ext cx="860210" cy="2180285"/>
          </a:xfrm>
          <a:prstGeom prst="curvedConnector2">
            <a:avLst/>
          </a:prstGeom>
          <a:ln w="9525" cap="flat" cmpd="sng" algn="ctr">
            <a:solidFill>
              <a:srgbClr val="00B050"/>
            </a:solidFill>
            <a:prstDash val="dash"/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ángulo 81"/>
          <p:cNvSpPr/>
          <p:nvPr/>
        </p:nvSpPr>
        <p:spPr>
          <a:xfrm>
            <a:off x="4772070" y="5752607"/>
            <a:ext cx="69762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900" dirty="0" err="1" smtClean="0">
                <a:solidFill>
                  <a:srgbClr val="00B050"/>
                </a:solidFill>
                <a:latin typeface="Arial"/>
                <a:cs typeface="Arial"/>
              </a:rPr>
              <a:t>hasResult</a:t>
            </a:r>
            <a:endParaRPr lang="en-GB" sz="900" dirty="0">
              <a:solidFill>
                <a:srgbClr val="0070C0"/>
              </a:solidFill>
            </a:endParaRPr>
          </a:p>
        </p:txBody>
      </p:sp>
      <p:cxnSp>
        <p:nvCxnSpPr>
          <p:cNvPr id="90" name="Conector curvado 74"/>
          <p:cNvCxnSpPr>
            <a:stCxn id="178" idx="2"/>
            <a:endCxn id="92" idx="0"/>
          </p:cNvCxnSpPr>
          <p:nvPr/>
        </p:nvCxnSpPr>
        <p:spPr>
          <a:xfrm flipH="1">
            <a:off x="3388214" y="5195803"/>
            <a:ext cx="1306" cy="720460"/>
          </a:xfrm>
          <a:prstGeom prst="straightConnector1">
            <a:avLst/>
          </a:prstGeom>
          <a:ln w="9525" cap="flat" cmpd="sng" algn="ctr">
            <a:solidFill>
              <a:srgbClr val="00B050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ángulo 90"/>
          <p:cNvSpPr/>
          <p:nvPr/>
        </p:nvSpPr>
        <p:spPr>
          <a:xfrm>
            <a:off x="2360674" y="5685432"/>
            <a:ext cx="105028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GB" sz="900" dirty="0" err="1" smtClean="0">
                <a:solidFill>
                  <a:srgbClr val="00B050"/>
                </a:solidFill>
                <a:latin typeface="Arial"/>
                <a:cs typeface="Arial"/>
              </a:rPr>
              <a:t>hasSimpleResult</a:t>
            </a:r>
            <a:endParaRPr lang="en-GB" sz="900" dirty="0">
              <a:solidFill>
                <a:srgbClr val="00B050"/>
              </a:solidFill>
            </a:endParaRPr>
          </a:p>
        </p:txBody>
      </p:sp>
      <p:sp>
        <p:nvSpPr>
          <p:cNvPr id="92" name="Rectángulo redondeado 91"/>
          <p:cNvSpPr/>
          <p:nvPr/>
        </p:nvSpPr>
        <p:spPr>
          <a:xfrm>
            <a:off x="2986393" y="5916263"/>
            <a:ext cx="803642" cy="272415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l"/>
            <a:r>
              <a:rPr lang="en-GB" sz="1000" dirty="0" err="1" smtClean="0">
                <a:solidFill>
                  <a:schemeClr val="tx1"/>
                </a:solidFill>
                <a:latin typeface="Arial"/>
                <a:cs typeface="Arial"/>
              </a:rPr>
              <a:t>rdfs:Literal</a:t>
            </a:r>
            <a:endParaRPr lang="en-GB" sz="10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93" name="Rectángulo 92"/>
          <p:cNvSpPr/>
          <p:nvPr/>
        </p:nvSpPr>
        <p:spPr>
          <a:xfrm>
            <a:off x="3421259" y="5243688"/>
            <a:ext cx="1172112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GB" sz="900" dirty="0" err="1" smtClean="0">
                <a:solidFill>
                  <a:srgbClr val="00B050"/>
                </a:solidFill>
                <a:latin typeface="Arial"/>
                <a:cs typeface="Arial"/>
              </a:rPr>
              <a:t>isResultOf</a:t>
            </a:r>
            <a:endParaRPr lang="en-GB" sz="900" dirty="0">
              <a:solidFill>
                <a:srgbClr val="0070C0"/>
              </a:solidFill>
            </a:endParaRPr>
          </a:p>
        </p:txBody>
      </p:sp>
      <p:sp>
        <p:nvSpPr>
          <p:cNvPr id="84" name="Rectángulo 83"/>
          <p:cNvSpPr/>
          <p:nvPr/>
        </p:nvSpPr>
        <p:spPr>
          <a:xfrm>
            <a:off x="954411" y="3098144"/>
            <a:ext cx="76815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GB" sz="900" dirty="0" err="1" smtClean="0">
                <a:solidFill>
                  <a:srgbClr val="00B050"/>
                </a:solidFill>
                <a:latin typeface="Arial"/>
                <a:cs typeface="Arial"/>
              </a:rPr>
              <a:t>isHostedBy</a:t>
            </a:r>
            <a:endParaRPr lang="en-GB" sz="900" dirty="0">
              <a:solidFill>
                <a:srgbClr val="0070C0"/>
              </a:solidFill>
            </a:endParaRPr>
          </a:p>
        </p:txBody>
      </p:sp>
      <p:cxnSp>
        <p:nvCxnSpPr>
          <p:cNvPr id="85" name="Conector curvado 84"/>
          <p:cNvCxnSpPr/>
          <p:nvPr/>
        </p:nvCxnSpPr>
        <p:spPr>
          <a:xfrm>
            <a:off x="907548" y="3123829"/>
            <a:ext cx="3025233" cy="632052"/>
          </a:xfrm>
          <a:prstGeom prst="curvedConnector2">
            <a:avLst/>
          </a:prstGeom>
          <a:ln w="9525" cap="flat" cmpd="sng" algn="ctr">
            <a:solidFill>
              <a:srgbClr val="00B050"/>
            </a:solidFill>
            <a:prstDash val="dash"/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ángulo 87"/>
          <p:cNvSpPr/>
          <p:nvPr/>
        </p:nvSpPr>
        <p:spPr>
          <a:xfrm>
            <a:off x="3792599" y="3457829"/>
            <a:ext cx="46038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GB" sz="900" dirty="0" smtClean="0">
                <a:solidFill>
                  <a:srgbClr val="00B050"/>
                </a:solidFill>
                <a:latin typeface="Arial"/>
                <a:cs typeface="Arial"/>
              </a:rPr>
              <a:t>hosts</a:t>
            </a:r>
            <a:endParaRPr lang="en-GB" sz="900" dirty="0">
              <a:solidFill>
                <a:srgbClr val="0070C0"/>
              </a:solidFill>
            </a:endParaRPr>
          </a:p>
        </p:txBody>
      </p:sp>
      <p:sp>
        <p:nvSpPr>
          <p:cNvPr id="89" name="Rectángulo 88"/>
          <p:cNvSpPr/>
          <p:nvPr/>
        </p:nvSpPr>
        <p:spPr>
          <a:xfrm>
            <a:off x="72266" y="3390699"/>
            <a:ext cx="2776106" cy="101112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rtlCol="0" anchor="t" anchorCtr="0"/>
          <a:lstStyle/>
          <a:p>
            <a:r>
              <a:rPr lang="en-GB" sz="800" i="1" smtClean="0">
                <a:solidFill>
                  <a:schemeClr val="tx1"/>
                </a:solidFill>
                <a:latin typeface="Arial"/>
                <a:cs typeface="Arial"/>
              </a:rPr>
              <a:t>Procedure</a:t>
            </a:r>
            <a:endParaRPr lang="en-GB" sz="800" i="1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94" name="Rectángulo 93"/>
          <p:cNvSpPr/>
          <p:nvPr/>
        </p:nvSpPr>
        <p:spPr>
          <a:xfrm>
            <a:off x="72267" y="2785596"/>
            <a:ext cx="2326416" cy="54430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rtlCol="0" anchor="t" anchorCtr="0"/>
          <a:lstStyle/>
          <a:p>
            <a:r>
              <a:rPr lang="en-GB" sz="800" i="1" smtClean="0">
                <a:solidFill>
                  <a:schemeClr val="tx1"/>
                </a:solidFill>
                <a:latin typeface="Arial"/>
                <a:cs typeface="Arial"/>
              </a:rPr>
              <a:t>Deployment</a:t>
            </a:r>
            <a:endParaRPr lang="en-GB" sz="800" i="1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95" name="Rectángulo 94"/>
          <p:cNvSpPr/>
          <p:nvPr/>
        </p:nvSpPr>
        <p:spPr>
          <a:xfrm>
            <a:off x="2903081" y="3390699"/>
            <a:ext cx="5277717" cy="186043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rtlCol="0" anchor="t" anchorCtr="0"/>
          <a:lstStyle/>
          <a:p>
            <a:r>
              <a:rPr lang="en-GB" sz="800" i="1" dirty="0">
                <a:solidFill>
                  <a:schemeClr val="tx1"/>
                </a:solidFill>
                <a:cs typeface="Arial"/>
              </a:rPr>
              <a:t>Observation/Actuation/Sampling</a:t>
            </a:r>
          </a:p>
        </p:txBody>
      </p:sp>
      <p:sp>
        <p:nvSpPr>
          <p:cNvPr id="96" name="Rectángulo 95"/>
          <p:cNvSpPr/>
          <p:nvPr/>
        </p:nvSpPr>
        <p:spPr>
          <a:xfrm>
            <a:off x="72265" y="4872508"/>
            <a:ext cx="6543801" cy="138198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rtlCol="0" anchor="t" anchorCtr="0"/>
          <a:lstStyle/>
          <a:p>
            <a:pPr algn="l"/>
            <a:r>
              <a:rPr lang="en-GB" sz="800" i="1" dirty="0" smtClean="0">
                <a:solidFill>
                  <a:schemeClr val="tx1"/>
                </a:solidFill>
                <a:latin typeface="Arial"/>
                <a:cs typeface="Arial"/>
              </a:rPr>
              <a:t>Result</a:t>
            </a:r>
            <a:endParaRPr lang="en-GB" sz="800" i="1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98" name="Rectángulo 97"/>
          <p:cNvSpPr/>
          <p:nvPr/>
        </p:nvSpPr>
        <p:spPr>
          <a:xfrm>
            <a:off x="5388660" y="5028465"/>
            <a:ext cx="127470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GB" sz="900" smtClean="0">
                <a:solidFill>
                  <a:srgbClr val="00B050"/>
                </a:solidFill>
                <a:latin typeface="Arial"/>
                <a:cs typeface="Arial"/>
              </a:rPr>
              <a:t>hasFeatureOfInterest</a:t>
            </a:r>
            <a:endParaRPr lang="en-GB" sz="900" dirty="0">
              <a:solidFill>
                <a:srgbClr val="0070C0"/>
              </a:solidFill>
            </a:endParaRPr>
          </a:p>
        </p:txBody>
      </p:sp>
      <p:sp>
        <p:nvSpPr>
          <p:cNvPr id="41" name="Rectángulo 40"/>
          <p:cNvSpPr/>
          <p:nvPr/>
        </p:nvSpPr>
        <p:spPr>
          <a:xfrm>
            <a:off x="5952680" y="3981168"/>
            <a:ext cx="98616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900" dirty="0" err="1" smtClean="0">
                <a:solidFill>
                  <a:srgbClr val="00B050"/>
                </a:solidFill>
                <a:latin typeface="Arial"/>
                <a:cs typeface="Arial"/>
              </a:rPr>
              <a:t>actsOnProperty</a:t>
            </a:r>
            <a:endParaRPr lang="en-GB" sz="9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220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redondeado 3"/>
          <p:cNvSpPr/>
          <p:nvPr/>
        </p:nvSpPr>
        <p:spPr>
          <a:xfrm>
            <a:off x="3617328" y="2016439"/>
            <a:ext cx="635900" cy="272415"/>
          </a:xfrm>
          <a:prstGeom prst="roundRect">
            <a:avLst/>
          </a:prstGeom>
          <a:noFill/>
          <a:ln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l"/>
            <a:r>
              <a:rPr lang="en-GB" sz="1000" smtClean="0">
                <a:solidFill>
                  <a:srgbClr val="0070C0"/>
                </a:solidFill>
                <a:latin typeface="Arial"/>
                <a:cs typeface="Arial"/>
              </a:rPr>
              <a:t>System</a:t>
            </a:r>
            <a:endParaRPr lang="en-GB" sz="1000">
              <a:solidFill>
                <a:srgbClr val="0070C0"/>
              </a:solidFill>
              <a:latin typeface="Arial"/>
              <a:cs typeface="Arial"/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954411" y="3098144"/>
            <a:ext cx="101181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GB" sz="900" dirty="0" err="1" smtClean="0">
                <a:solidFill>
                  <a:srgbClr val="00B050"/>
                </a:solidFill>
                <a:latin typeface="Arial"/>
                <a:cs typeface="Arial"/>
              </a:rPr>
              <a:t>isHostedBy</a:t>
            </a:r>
            <a:r>
              <a:rPr lang="en-GB" sz="900" dirty="0" smtClean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lang="en-GB" sz="900" dirty="0" smtClean="0">
                <a:solidFill>
                  <a:srgbClr val="0070C0"/>
                </a:solidFill>
                <a:latin typeface="Arial"/>
                <a:cs typeface="Arial"/>
              </a:rPr>
              <a:t>only</a:t>
            </a:r>
            <a:endParaRPr lang="en-GB" sz="900" dirty="0">
              <a:solidFill>
                <a:srgbClr val="0070C0"/>
              </a:solidFill>
            </a:endParaRPr>
          </a:p>
        </p:txBody>
      </p:sp>
      <p:cxnSp>
        <p:nvCxnSpPr>
          <p:cNvPr id="11" name="Conector curvado 10"/>
          <p:cNvCxnSpPr>
            <a:stCxn id="4" idx="0"/>
            <a:endCxn id="4" idx="1"/>
          </p:cNvCxnSpPr>
          <p:nvPr/>
        </p:nvCxnSpPr>
        <p:spPr>
          <a:xfrm rot="16200000" flipH="1" flipV="1">
            <a:off x="3708199" y="1925568"/>
            <a:ext cx="136208" cy="317950"/>
          </a:xfrm>
          <a:prstGeom prst="curvedConnector4">
            <a:avLst>
              <a:gd name="adj1" fmla="val -167832"/>
              <a:gd name="adj2" fmla="val 171898"/>
            </a:avLst>
          </a:prstGeom>
          <a:ln w="9525" cap="flat" cmpd="sng" algn="ctr">
            <a:solidFill>
              <a:srgbClr val="0070C0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ángulo 13"/>
          <p:cNvSpPr/>
          <p:nvPr/>
        </p:nvSpPr>
        <p:spPr>
          <a:xfrm>
            <a:off x="3100693" y="1547037"/>
            <a:ext cx="118494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GB" sz="900" dirty="0" err="1" smtClean="0">
                <a:solidFill>
                  <a:srgbClr val="0070C0"/>
                </a:solidFill>
                <a:latin typeface="Arial"/>
                <a:cs typeface="Arial"/>
              </a:rPr>
              <a:t>hasSubsystem</a:t>
            </a:r>
            <a:r>
              <a:rPr lang="en-GB" sz="900" dirty="0" smtClean="0">
                <a:solidFill>
                  <a:srgbClr val="0070C0"/>
                </a:solidFill>
                <a:latin typeface="Arial"/>
                <a:cs typeface="Arial"/>
              </a:rPr>
              <a:t> only</a:t>
            </a:r>
            <a:endParaRPr lang="en-GB" sz="900" dirty="0">
              <a:solidFill>
                <a:srgbClr val="0070C0"/>
              </a:solidFill>
            </a:endParaRPr>
          </a:p>
        </p:txBody>
      </p:sp>
      <p:sp>
        <p:nvSpPr>
          <p:cNvPr id="15" name="Rectángulo redondeado 14"/>
          <p:cNvSpPr/>
          <p:nvPr/>
        </p:nvSpPr>
        <p:spPr>
          <a:xfrm>
            <a:off x="5329187" y="2010263"/>
            <a:ext cx="1038369" cy="272415"/>
          </a:xfrm>
          <a:prstGeom prst="roundRect">
            <a:avLst/>
          </a:prstGeom>
          <a:noFill/>
          <a:ln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l"/>
            <a:r>
              <a:rPr lang="en-GB" sz="1000" dirty="0" err="1" smtClean="0">
                <a:solidFill>
                  <a:srgbClr val="0070C0"/>
                </a:solidFill>
                <a:latin typeface="Arial"/>
                <a:cs typeface="Arial"/>
              </a:rPr>
              <a:t>SurvivalRange</a:t>
            </a:r>
            <a:endParaRPr lang="en-GB" sz="1000" dirty="0">
              <a:solidFill>
                <a:srgbClr val="0070C0"/>
              </a:solidFill>
              <a:latin typeface="Arial"/>
              <a:cs typeface="Arial"/>
            </a:endParaRPr>
          </a:p>
        </p:txBody>
      </p:sp>
      <p:cxnSp>
        <p:nvCxnSpPr>
          <p:cNvPr id="16" name="Conector curvado 15"/>
          <p:cNvCxnSpPr>
            <a:stCxn id="4" idx="3"/>
            <a:endCxn id="15" idx="1"/>
          </p:cNvCxnSpPr>
          <p:nvPr/>
        </p:nvCxnSpPr>
        <p:spPr>
          <a:xfrm flipV="1">
            <a:off x="4253228" y="2146471"/>
            <a:ext cx="1075959" cy="6176"/>
          </a:xfrm>
          <a:prstGeom prst="curvedConnector3">
            <a:avLst>
              <a:gd name="adj1" fmla="val 50000"/>
            </a:avLst>
          </a:prstGeom>
          <a:ln w="9525" cap="flat" cmpd="sng" algn="ctr">
            <a:solidFill>
              <a:srgbClr val="0070C0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ángulo 16"/>
          <p:cNvSpPr/>
          <p:nvPr/>
        </p:nvSpPr>
        <p:spPr>
          <a:xfrm>
            <a:off x="4873990" y="1795433"/>
            <a:ext cx="11528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GB" sz="900" dirty="0" err="1" smtClean="0">
                <a:solidFill>
                  <a:srgbClr val="0070C0"/>
                </a:solidFill>
                <a:latin typeface="Arial"/>
                <a:cs typeface="Arial"/>
              </a:rPr>
              <a:t>hasSurvivalRange</a:t>
            </a:r>
            <a:r>
              <a:rPr lang="en-GB" sz="900" dirty="0" smtClean="0">
                <a:solidFill>
                  <a:srgbClr val="0070C0"/>
                </a:solidFill>
                <a:latin typeface="Arial"/>
                <a:cs typeface="Arial"/>
              </a:rPr>
              <a:t> </a:t>
            </a:r>
          </a:p>
          <a:p>
            <a:pPr algn="l"/>
            <a:r>
              <a:rPr lang="en-GB" sz="900" dirty="0" smtClean="0">
                <a:solidFill>
                  <a:srgbClr val="0070C0"/>
                </a:solidFill>
                <a:latin typeface="Arial"/>
                <a:cs typeface="Arial"/>
              </a:rPr>
              <a:t>only</a:t>
            </a:r>
            <a:endParaRPr lang="en-GB" sz="900" dirty="0">
              <a:solidFill>
                <a:srgbClr val="0070C0"/>
              </a:solidFill>
            </a:endParaRPr>
          </a:p>
        </p:txBody>
      </p:sp>
      <p:sp>
        <p:nvSpPr>
          <p:cNvPr id="18" name="Rectángulo redondeado 17"/>
          <p:cNvSpPr/>
          <p:nvPr/>
        </p:nvSpPr>
        <p:spPr>
          <a:xfrm>
            <a:off x="5274613" y="2496939"/>
            <a:ext cx="1147516" cy="272415"/>
          </a:xfrm>
          <a:prstGeom prst="roundRect">
            <a:avLst/>
          </a:prstGeom>
          <a:noFill/>
          <a:ln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l"/>
            <a:r>
              <a:rPr lang="en-GB" sz="1000" smtClean="0">
                <a:solidFill>
                  <a:srgbClr val="0070C0"/>
                </a:solidFill>
                <a:latin typeface="Arial"/>
                <a:cs typeface="Arial"/>
              </a:rPr>
              <a:t>OperatingRange</a:t>
            </a:r>
            <a:endParaRPr lang="en-GB" sz="1000">
              <a:solidFill>
                <a:srgbClr val="0070C0"/>
              </a:solidFill>
              <a:latin typeface="Arial"/>
              <a:cs typeface="Arial"/>
            </a:endParaRPr>
          </a:p>
        </p:txBody>
      </p:sp>
      <p:cxnSp>
        <p:nvCxnSpPr>
          <p:cNvPr id="19" name="Conector curvado 18"/>
          <p:cNvCxnSpPr>
            <a:stCxn id="4" idx="3"/>
            <a:endCxn id="18" idx="1"/>
          </p:cNvCxnSpPr>
          <p:nvPr/>
        </p:nvCxnSpPr>
        <p:spPr>
          <a:xfrm>
            <a:off x="4253228" y="2152647"/>
            <a:ext cx="1021385" cy="480500"/>
          </a:xfrm>
          <a:prstGeom prst="curvedConnector3">
            <a:avLst>
              <a:gd name="adj1" fmla="val 50000"/>
            </a:avLst>
          </a:prstGeom>
          <a:ln w="9525" cap="flat" cmpd="sng" algn="ctr">
            <a:solidFill>
              <a:srgbClr val="0070C0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ángulo 19"/>
          <p:cNvSpPr/>
          <p:nvPr/>
        </p:nvSpPr>
        <p:spPr>
          <a:xfrm>
            <a:off x="4873990" y="2264810"/>
            <a:ext cx="12490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GB" sz="900" dirty="0" err="1" smtClean="0">
                <a:solidFill>
                  <a:srgbClr val="0070C0"/>
                </a:solidFill>
                <a:latin typeface="Arial"/>
                <a:cs typeface="Arial"/>
              </a:rPr>
              <a:t>hasOperatingRange</a:t>
            </a:r>
            <a:r>
              <a:rPr lang="en-GB" sz="900" dirty="0" smtClean="0">
                <a:solidFill>
                  <a:srgbClr val="0070C0"/>
                </a:solidFill>
                <a:latin typeface="Arial"/>
                <a:cs typeface="Arial"/>
              </a:rPr>
              <a:t> </a:t>
            </a:r>
          </a:p>
          <a:p>
            <a:pPr algn="l"/>
            <a:r>
              <a:rPr lang="en-GB" sz="900" dirty="0" smtClean="0">
                <a:solidFill>
                  <a:srgbClr val="0070C0"/>
                </a:solidFill>
                <a:latin typeface="Arial"/>
                <a:cs typeface="Arial"/>
              </a:rPr>
              <a:t>only</a:t>
            </a:r>
            <a:endParaRPr lang="en-GB" sz="900" dirty="0">
              <a:solidFill>
                <a:srgbClr val="0070C0"/>
              </a:solidFill>
            </a:endParaRPr>
          </a:p>
        </p:txBody>
      </p:sp>
      <p:sp>
        <p:nvSpPr>
          <p:cNvPr id="24" name="Rectángulo 23"/>
          <p:cNvSpPr/>
          <p:nvPr/>
        </p:nvSpPr>
        <p:spPr>
          <a:xfrm>
            <a:off x="1043127" y="1810109"/>
            <a:ext cx="10182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GB" sz="900" err="1" smtClean="0">
                <a:solidFill>
                  <a:srgbClr val="0070C0"/>
                </a:solidFill>
                <a:latin typeface="Arial"/>
                <a:cs typeface="Arial"/>
              </a:rPr>
              <a:t>hasDeployment</a:t>
            </a:r>
            <a:r>
              <a:rPr lang="en-GB" sz="900" dirty="0" smtClean="0">
                <a:solidFill>
                  <a:srgbClr val="0070C0"/>
                </a:solidFill>
                <a:latin typeface="Arial"/>
                <a:cs typeface="Arial"/>
              </a:rPr>
              <a:t> </a:t>
            </a:r>
          </a:p>
          <a:p>
            <a:pPr algn="l"/>
            <a:r>
              <a:rPr lang="en-GB" sz="900" dirty="0" smtClean="0">
                <a:solidFill>
                  <a:srgbClr val="0070C0"/>
                </a:solidFill>
                <a:latin typeface="Arial"/>
                <a:cs typeface="Arial"/>
              </a:rPr>
              <a:t>only</a:t>
            </a:r>
            <a:endParaRPr lang="en-GB" sz="900" dirty="0">
              <a:solidFill>
                <a:srgbClr val="0070C0"/>
              </a:solidFill>
            </a:endParaRPr>
          </a:p>
        </p:txBody>
      </p:sp>
      <p:sp>
        <p:nvSpPr>
          <p:cNvPr id="31" name="Rectángulo redondeado 30"/>
          <p:cNvSpPr/>
          <p:nvPr/>
        </p:nvSpPr>
        <p:spPr>
          <a:xfrm>
            <a:off x="112592" y="2025272"/>
            <a:ext cx="902613" cy="272415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l"/>
            <a:r>
              <a:rPr lang="en-GB" sz="1000" dirty="0" smtClean="0">
                <a:solidFill>
                  <a:srgbClr val="0070C0"/>
                </a:solidFill>
                <a:latin typeface="Arial"/>
                <a:cs typeface="Arial"/>
              </a:rPr>
              <a:t>Deployment</a:t>
            </a:r>
            <a:endParaRPr lang="en-GB" sz="1000" dirty="0">
              <a:solidFill>
                <a:srgbClr val="0070C0"/>
              </a:solidFill>
              <a:latin typeface="Arial"/>
              <a:cs typeface="Arial"/>
            </a:endParaRPr>
          </a:p>
        </p:txBody>
      </p:sp>
      <p:cxnSp>
        <p:nvCxnSpPr>
          <p:cNvPr id="40" name="Conector curvado 39"/>
          <p:cNvCxnSpPr>
            <a:stCxn id="31" idx="3"/>
            <a:endCxn id="4" idx="1"/>
          </p:cNvCxnSpPr>
          <p:nvPr/>
        </p:nvCxnSpPr>
        <p:spPr>
          <a:xfrm flipV="1">
            <a:off x="1015205" y="2152647"/>
            <a:ext cx="2602123" cy="8833"/>
          </a:xfrm>
          <a:prstGeom prst="curvedConnector3">
            <a:avLst>
              <a:gd name="adj1" fmla="val 50000"/>
            </a:avLst>
          </a:prstGeom>
          <a:ln w="9525" cap="flat" cmpd="sng" algn="ctr">
            <a:solidFill>
              <a:srgbClr val="0070C0"/>
            </a:solidFill>
            <a:prstDash val="dash"/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ángulo 40"/>
          <p:cNvSpPr/>
          <p:nvPr/>
        </p:nvSpPr>
        <p:spPr>
          <a:xfrm>
            <a:off x="2425968" y="1810109"/>
            <a:ext cx="1069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GB" sz="900" dirty="0" err="1" smtClean="0">
                <a:solidFill>
                  <a:srgbClr val="0070C0"/>
                </a:solidFill>
                <a:latin typeface="Arial"/>
                <a:cs typeface="Arial"/>
              </a:rPr>
              <a:t>deployedSyste</a:t>
            </a:r>
            <a:r>
              <a:rPr lang="en-GB" sz="900" dirty="0" err="1">
                <a:solidFill>
                  <a:srgbClr val="0070C0"/>
                </a:solidFill>
                <a:latin typeface="Arial"/>
                <a:cs typeface="Arial"/>
              </a:rPr>
              <a:t>m</a:t>
            </a:r>
            <a:r>
              <a:rPr lang="en-GB" sz="900" dirty="0" smtClean="0">
                <a:solidFill>
                  <a:srgbClr val="0070C0"/>
                </a:solidFill>
                <a:latin typeface="Arial"/>
                <a:cs typeface="Arial"/>
              </a:rPr>
              <a:t> </a:t>
            </a:r>
          </a:p>
          <a:p>
            <a:pPr algn="l"/>
            <a:r>
              <a:rPr lang="en-GB" sz="900" dirty="0" smtClean="0">
                <a:solidFill>
                  <a:srgbClr val="0070C0"/>
                </a:solidFill>
                <a:latin typeface="Arial"/>
                <a:cs typeface="Arial"/>
              </a:rPr>
              <a:t>only</a:t>
            </a:r>
            <a:endParaRPr lang="en-GB" sz="900" dirty="0">
              <a:solidFill>
                <a:srgbClr val="0070C0"/>
              </a:solidFill>
            </a:endParaRPr>
          </a:p>
        </p:txBody>
      </p:sp>
      <p:sp>
        <p:nvSpPr>
          <p:cNvPr id="44" name="Rectángulo redondeado 43"/>
          <p:cNvSpPr/>
          <p:nvPr/>
        </p:nvSpPr>
        <p:spPr>
          <a:xfrm>
            <a:off x="219811" y="2987621"/>
            <a:ext cx="687737" cy="272415"/>
          </a:xfrm>
          <a:prstGeom prst="roundRect">
            <a:avLst/>
          </a:prstGeom>
          <a:noFill/>
          <a:ln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l"/>
            <a:r>
              <a:rPr lang="en-GB" sz="1000" smtClean="0">
                <a:solidFill>
                  <a:srgbClr val="00B050"/>
                </a:solidFill>
                <a:latin typeface="Arial"/>
                <a:cs typeface="Arial"/>
              </a:rPr>
              <a:t>Platform</a:t>
            </a:r>
            <a:endParaRPr lang="en-GB" sz="1000">
              <a:solidFill>
                <a:srgbClr val="00B050"/>
              </a:solidFill>
              <a:latin typeface="Arial"/>
              <a:cs typeface="Arial"/>
            </a:endParaRPr>
          </a:p>
        </p:txBody>
      </p:sp>
      <p:cxnSp>
        <p:nvCxnSpPr>
          <p:cNvPr id="45" name="Conector curvado 44"/>
          <p:cNvCxnSpPr>
            <a:stCxn id="31" idx="2"/>
            <a:endCxn id="44" idx="0"/>
          </p:cNvCxnSpPr>
          <p:nvPr/>
        </p:nvCxnSpPr>
        <p:spPr>
          <a:xfrm rot="5400000">
            <a:off x="218823" y="2642545"/>
            <a:ext cx="689934" cy="219"/>
          </a:xfrm>
          <a:prstGeom prst="curvedConnector3">
            <a:avLst>
              <a:gd name="adj1" fmla="val 50000"/>
            </a:avLst>
          </a:prstGeom>
          <a:ln w="9525" cap="flat" cmpd="sng" algn="ctr">
            <a:solidFill>
              <a:srgbClr val="0070C0"/>
            </a:solidFill>
            <a:prstDash val="dash"/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ángulo 45"/>
          <p:cNvSpPr/>
          <p:nvPr/>
        </p:nvSpPr>
        <p:spPr>
          <a:xfrm>
            <a:off x="543542" y="2713880"/>
            <a:ext cx="149271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GB" sz="900" dirty="0" err="1" smtClean="0">
                <a:solidFill>
                  <a:srgbClr val="0070C0"/>
                </a:solidFill>
                <a:latin typeface="Arial"/>
                <a:cs typeface="Arial"/>
              </a:rPr>
              <a:t>deployedOnPlatform</a:t>
            </a:r>
            <a:r>
              <a:rPr lang="en-GB" sz="900" dirty="0" smtClean="0">
                <a:solidFill>
                  <a:srgbClr val="0070C0"/>
                </a:solidFill>
                <a:latin typeface="Arial"/>
                <a:cs typeface="Arial"/>
              </a:rPr>
              <a:t> only</a:t>
            </a:r>
            <a:endParaRPr lang="en-GB" sz="900" dirty="0">
              <a:solidFill>
                <a:srgbClr val="0070C0"/>
              </a:solidFill>
            </a:endParaRPr>
          </a:p>
        </p:txBody>
      </p:sp>
      <p:cxnSp>
        <p:nvCxnSpPr>
          <p:cNvPr id="50" name="Conector curvado 49"/>
          <p:cNvCxnSpPr>
            <a:stCxn id="44" idx="3"/>
            <a:endCxn id="4" idx="1"/>
          </p:cNvCxnSpPr>
          <p:nvPr/>
        </p:nvCxnSpPr>
        <p:spPr>
          <a:xfrm flipV="1">
            <a:off x="907548" y="2152647"/>
            <a:ext cx="2709780" cy="971182"/>
          </a:xfrm>
          <a:prstGeom prst="curvedConnector3">
            <a:avLst>
              <a:gd name="adj1" fmla="val 50000"/>
            </a:avLst>
          </a:prstGeom>
          <a:ln w="9525" cap="flat" cmpd="sng" algn="ctr">
            <a:solidFill>
              <a:srgbClr val="0070C0"/>
            </a:solidFill>
            <a:prstDash val="dash"/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ángulo 50"/>
          <p:cNvSpPr/>
          <p:nvPr/>
        </p:nvSpPr>
        <p:spPr>
          <a:xfrm>
            <a:off x="2969925" y="2159162"/>
            <a:ext cx="70403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GB" sz="900" dirty="0" smtClean="0">
                <a:solidFill>
                  <a:srgbClr val="00B050"/>
                </a:solidFill>
                <a:latin typeface="Arial"/>
                <a:cs typeface="Arial"/>
              </a:rPr>
              <a:t>hosts </a:t>
            </a:r>
            <a:r>
              <a:rPr lang="en-GB" sz="900" dirty="0" smtClean="0">
                <a:solidFill>
                  <a:srgbClr val="0070C0"/>
                </a:solidFill>
                <a:latin typeface="Arial"/>
                <a:cs typeface="Arial"/>
              </a:rPr>
              <a:t>only</a:t>
            </a:r>
            <a:endParaRPr lang="en-GB" sz="900" dirty="0">
              <a:solidFill>
                <a:srgbClr val="0070C0"/>
              </a:solidFill>
            </a:endParaRPr>
          </a:p>
        </p:txBody>
      </p:sp>
      <p:cxnSp>
        <p:nvCxnSpPr>
          <p:cNvPr id="62" name="Conector curvado 10"/>
          <p:cNvCxnSpPr>
            <a:stCxn id="68" idx="0"/>
            <a:endCxn id="4" idx="2"/>
          </p:cNvCxnSpPr>
          <p:nvPr/>
        </p:nvCxnSpPr>
        <p:spPr>
          <a:xfrm flipV="1">
            <a:off x="3933014" y="2288854"/>
            <a:ext cx="2264" cy="1467027"/>
          </a:xfrm>
          <a:prstGeom prst="straightConnector1">
            <a:avLst/>
          </a:prstGeom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ángulo redondeado 67"/>
          <p:cNvSpPr/>
          <p:nvPr/>
        </p:nvSpPr>
        <p:spPr>
          <a:xfrm>
            <a:off x="3590687" y="3755881"/>
            <a:ext cx="684654" cy="272415"/>
          </a:xfrm>
          <a:prstGeom prst="roundRect">
            <a:avLst/>
          </a:prstGeom>
          <a:noFill/>
          <a:ln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l"/>
            <a:r>
              <a:rPr lang="en-GB" sz="1000" smtClean="0">
                <a:solidFill>
                  <a:srgbClr val="00B050"/>
                </a:solidFill>
                <a:latin typeface="Arial"/>
                <a:cs typeface="Arial"/>
              </a:rPr>
              <a:t>Actuator</a:t>
            </a:r>
            <a:endParaRPr lang="en-GB" sz="1000">
              <a:solidFill>
                <a:srgbClr val="00B050"/>
              </a:solidFill>
              <a:latin typeface="Arial"/>
              <a:cs typeface="Arial"/>
            </a:endParaRPr>
          </a:p>
        </p:txBody>
      </p:sp>
      <p:sp>
        <p:nvSpPr>
          <p:cNvPr id="77" name="Rectángulo redondeado 76"/>
          <p:cNvSpPr/>
          <p:nvPr/>
        </p:nvSpPr>
        <p:spPr>
          <a:xfrm>
            <a:off x="1401476" y="3758783"/>
            <a:ext cx="795395" cy="272415"/>
          </a:xfrm>
          <a:prstGeom prst="roundRect">
            <a:avLst/>
          </a:prstGeom>
          <a:noFill/>
          <a:ln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l"/>
            <a:r>
              <a:rPr lang="en-GB" sz="1000" dirty="0" smtClean="0">
                <a:solidFill>
                  <a:srgbClr val="00B050"/>
                </a:solidFill>
                <a:latin typeface="Arial"/>
                <a:cs typeface="Arial"/>
              </a:rPr>
              <a:t>Procedure</a:t>
            </a:r>
            <a:endParaRPr lang="en-GB" sz="1000" dirty="0">
              <a:solidFill>
                <a:srgbClr val="00B050"/>
              </a:solidFill>
              <a:latin typeface="Arial"/>
              <a:cs typeface="Arial"/>
            </a:endParaRPr>
          </a:p>
        </p:txBody>
      </p:sp>
      <p:cxnSp>
        <p:nvCxnSpPr>
          <p:cNvPr id="78" name="Conector curvado 77"/>
          <p:cNvCxnSpPr>
            <a:stCxn id="4" idx="2"/>
            <a:endCxn id="77" idx="0"/>
          </p:cNvCxnSpPr>
          <p:nvPr/>
        </p:nvCxnSpPr>
        <p:spPr>
          <a:xfrm rot="5400000">
            <a:off x="2132262" y="1955766"/>
            <a:ext cx="1469929" cy="2136104"/>
          </a:xfrm>
          <a:prstGeom prst="curvedConnector3">
            <a:avLst>
              <a:gd name="adj1" fmla="val 50000"/>
            </a:avLst>
          </a:prstGeom>
          <a:ln w="9525" cap="flat" cmpd="sng" algn="ctr">
            <a:solidFill>
              <a:srgbClr val="0070C0"/>
            </a:solidFill>
            <a:prstDash val="dash"/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ángulo 78"/>
          <p:cNvSpPr/>
          <p:nvPr/>
        </p:nvSpPr>
        <p:spPr>
          <a:xfrm>
            <a:off x="1794184" y="3514250"/>
            <a:ext cx="101822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GB" sz="900" dirty="0" smtClean="0">
                <a:solidFill>
                  <a:srgbClr val="0070C0"/>
                </a:solidFill>
                <a:latin typeface="Arial"/>
                <a:cs typeface="Arial"/>
              </a:rPr>
              <a:t>implements only</a:t>
            </a:r>
          </a:p>
        </p:txBody>
      </p:sp>
      <p:cxnSp>
        <p:nvCxnSpPr>
          <p:cNvPr id="83" name="Conector curvado 82"/>
          <p:cNvCxnSpPr>
            <a:stCxn id="178" idx="3"/>
            <a:endCxn id="155" idx="1"/>
          </p:cNvCxnSpPr>
          <p:nvPr/>
        </p:nvCxnSpPr>
        <p:spPr>
          <a:xfrm flipV="1">
            <a:off x="3757526" y="3889848"/>
            <a:ext cx="3043833" cy="1169748"/>
          </a:xfrm>
          <a:prstGeom prst="curvedConnector3">
            <a:avLst>
              <a:gd name="adj1" fmla="val 50000"/>
            </a:avLst>
          </a:prstGeom>
          <a:ln w="9525" cap="flat" cmpd="sng" algn="ctr">
            <a:solidFill>
              <a:srgbClr val="0070C0"/>
            </a:solidFill>
            <a:prstDash val="dash"/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ector curvado 85"/>
          <p:cNvCxnSpPr>
            <a:stCxn id="4" idx="3"/>
            <a:endCxn id="326" idx="1"/>
          </p:cNvCxnSpPr>
          <p:nvPr/>
        </p:nvCxnSpPr>
        <p:spPr>
          <a:xfrm flipV="1">
            <a:off x="4253228" y="1705451"/>
            <a:ext cx="997749" cy="447196"/>
          </a:xfrm>
          <a:prstGeom prst="curvedConnector3">
            <a:avLst>
              <a:gd name="adj1" fmla="val 50000"/>
            </a:avLst>
          </a:prstGeom>
          <a:ln w="9525" cap="flat" cmpd="sng" algn="ctr">
            <a:solidFill>
              <a:srgbClr val="0070C0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ángulo 86"/>
          <p:cNvSpPr/>
          <p:nvPr/>
        </p:nvSpPr>
        <p:spPr>
          <a:xfrm>
            <a:off x="4873990" y="1339622"/>
            <a:ext cx="12939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GB" sz="900" dirty="0" err="1" smtClean="0">
                <a:solidFill>
                  <a:srgbClr val="0070C0"/>
                </a:solidFill>
                <a:latin typeface="Arial"/>
                <a:cs typeface="Arial"/>
              </a:rPr>
              <a:t>hasSystemCapability</a:t>
            </a:r>
            <a:r>
              <a:rPr lang="en-GB" sz="900" dirty="0" smtClean="0">
                <a:solidFill>
                  <a:srgbClr val="0070C0"/>
                </a:solidFill>
                <a:latin typeface="Arial"/>
                <a:cs typeface="Arial"/>
              </a:rPr>
              <a:t> </a:t>
            </a:r>
          </a:p>
          <a:p>
            <a:pPr algn="l"/>
            <a:r>
              <a:rPr lang="en-GB" sz="900" dirty="0" smtClean="0">
                <a:solidFill>
                  <a:srgbClr val="0070C0"/>
                </a:solidFill>
                <a:latin typeface="Arial"/>
                <a:cs typeface="Arial"/>
              </a:rPr>
              <a:t>only</a:t>
            </a:r>
            <a:endParaRPr lang="en-GB" sz="900" dirty="0">
              <a:solidFill>
                <a:srgbClr val="0070C0"/>
              </a:solidFill>
            </a:endParaRPr>
          </a:p>
        </p:txBody>
      </p:sp>
      <p:sp>
        <p:nvSpPr>
          <p:cNvPr id="55" name="Rectángulo 54"/>
          <p:cNvSpPr/>
          <p:nvPr/>
        </p:nvSpPr>
        <p:spPr>
          <a:xfrm>
            <a:off x="544636" y="2303323"/>
            <a:ext cx="1439082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GB" sz="900" smtClean="0">
                <a:solidFill>
                  <a:srgbClr val="0070C0"/>
                </a:solidFill>
                <a:latin typeface="Arial"/>
                <a:cs typeface="Arial"/>
              </a:rPr>
              <a:t>inDeployment only</a:t>
            </a:r>
            <a:endParaRPr lang="en-GB" sz="900">
              <a:solidFill>
                <a:srgbClr val="0070C0"/>
              </a:solidFill>
            </a:endParaRPr>
          </a:p>
        </p:txBody>
      </p:sp>
      <p:cxnSp>
        <p:nvCxnSpPr>
          <p:cNvPr id="118" name="Conector curvado 117"/>
          <p:cNvCxnSpPr>
            <a:stCxn id="77" idx="1"/>
            <a:endCxn id="123" idx="3"/>
          </p:cNvCxnSpPr>
          <p:nvPr/>
        </p:nvCxnSpPr>
        <p:spPr>
          <a:xfrm rot="10800000">
            <a:off x="704566" y="3686139"/>
            <a:ext cx="696911" cy="208853"/>
          </a:xfrm>
          <a:prstGeom prst="curvedConnector3">
            <a:avLst>
              <a:gd name="adj1" fmla="val 50000"/>
            </a:avLst>
          </a:prstGeom>
          <a:ln w="9525" cap="flat" cmpd="sng" algn="ctr">
            <a:solidFill>
              <a:srgbClr val="0070C0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ectángulo 118"/>
          <p:cNvSpPr/>
          <p:nvPr/>
        </p:nvSpPr>
        <p:spPr>
          <a:xfrm>
            <a:off x="703612" y="3470290"/>
            <a:ext cx="87716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GB" sz="900" dirty="0" err="1" smtClean="0">
                <a:solidFill>
                  <a:srgbClr val="0070C0"/>
                </a:solidFill>
                <a:latin typeface="Arial"/>
                <a:cs typeface="Arial"/>
              </a:rPr>
              <a:t>hasInput</a:t>
            </a:r>
            <a:r>
              <a:rPr lang="en-GB" sz="900" dirty="0" smtClean="0">
                <a:solidFill>
                  <a:srgbClr val="0070C0"/>
                </a:solidFill>
                <a:latin typeface="Arial"/>
                <a:cs typeface="Arial"/>
              </a:rPr>
              <a:t> only</a:t>
            </a:r>
            <a:endParaRPr lang="en-GB" sz="900" dirty="0">
              <a:solidFill>
                <a:srgbClr val="0070C0"/>
              </a:solidFill>
            </a:endParaRPr>
          </a:p>
        </p:txBody>
      </p:sp>
      <p:cxnSp>
        <p:nvCxnSpPr>
          <p:cNvPr id="120" name="Conector curvado 119"/>
          <p:cNvCxnSpPr>
            <a:stCxn id="77" idx="1"/>
            <a:endCxn id="125" idx="3"/>
          </p:cNvCxnSpPr>
          <p:nvPr/>
        </p:nvCxnSpPr>
        <p:spPr>
          <a:xfrm rot="10800000" flipV="1">
            <a:off x="704566" y="3894990"/>
            <a:ext cx="696911" cy="236613"/>
          </a:xfrm>
          <a:prstGeom prst="curvedConnector3">
            <a:avLst>
              <a:gd name="adj1" fmla="val 50000"/>
            </a:avLst>
          </a:prstGeom>
          <a:ln w="9525" cap="flat" cmpd="sng" algn="ctr">
            <a:solidFill>
              <a:srgbClr val="0070C0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ectángulo 120"/>
          <p:cNvSpPr/>
          <p:nvPr/>
        </p:nvSpPr>
        <p:spPr>
          <a:xfrm>
            <a:off x="704662" y="4087201"/>
            <a:ext cx="96051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GB" sz="900" dirty="0" err="1" smtClean="0">
                <a:solidFill>
                  <a:srgbClr val="0070C0"/>
                </a:solidFill>
                <a:latin typeface="Arial"/>
                <a:cs typeface="Arial"/>
              </a:rPr>
              <a:t>hasOutput</a:t>
            </a:r>
            <a:r>
              <a:rPr lang="en-GB" sz="900" dirty="0" smtClean="0">
                <a:solidFill>
                  <a:srgbClr val="0070C0"/>
                </a:solidFill>
                <a:latin typeface="Arial"/>
                <a:cs typeface="Arial"/>
              </a:rPr>
              <a:t> only</a:t>
            </a:r>
            <a:endParaRPr lang="en-GB" sz="900" dirty="0">
              <a:solidFill>
                <a:srgbClr val="0070C0"/>
              </a:solidFill>
            </a:endParaRPr>
          </a:p>
        </p:txBody>
      </p:sp>
      <p:sp>
        <p:nvSpPr>
          <p:cNvPr id="123" name="Rectángulo redondeado 122"/>
          <p:cNvSpPr/>
          <p:nvPr/>
        </p:nvSpPr>
        <p:spPr>
          <a:xfrm>
            <a:off x="211955" y="3549930"/>
            <a:ext cx="492610" cy="272415"/>
          </a:xfrm>
          <a:prstGeom prst="roundRect">
            <a:avLst/>
          </a:prstGeom>
          <a:noFill/>
          <a:ln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l"/>
            <a:r>
              <a:rPr lang="en-GB" sz="1000" dirty="0" smtClean="0">
                <a:solidFill>
                  <a:srgbClr val="0070C0"/>
                </a:solidFill>
                <a:latin typeface="Arial"/>
                <a:cs typeface="Arial"/>
              </a:rPr>
              <a:t>Input</a:t>
            </a:r>
            <a:endParaRPr lang="en-GB" sz="1000" dirty="0">
              <a:solidFill>
                <a:srgbClr val="0070C0"/>
              </a:solidFill>
              <a:latin typeface="Arial"/>
              <a:cs typeface="Arial"/>
            </a:endParaRPr>
          </a:p>
        </p:txBody>
      </p:sp>
      <p:sp>
        <p:nvSpPr>
          <p:cNvPr id="125" name="Rectángulo redondeado 124"/>
          <p:cNvSpPr/>
          <p:nvPr/>
        </p:nvSpPr>
        <p:spPr>
          <a:xfrm>
            <a:off x="112892" y="3995396"/>
            <a:ext cx="591673" cy="272415"/>
          </a:xfrm>
          <a:prstGeom prst="roundRect">
            <a:avLst/>
          </a:prstGeom>
          <a:noFill/>
          <a:ln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l"/>
            <a:r>
              <a:rPr lang="en-GB" sz="1000" dirty="0" smtClean="0">
                <a:solidFill>
                  <a:srgbClr val="0070C0"/>
                </a:solidFill>
                <a:latin typeface="Arial"/>
                <a:cs typeface="Arial"/>
              </a:rPr>
              <a:t>Output</a:t>
            </a:r>
            <a:endParaRPr lang="en-GB" sz="1000" dirty="0">
              <a:solidFill>
                <a:srgbClr val="0070C0"/>
              </a:solidFill>
              <a:latin typeface="Arial"/>
              <a:cs typeface="Arial"/>
            </a:endParaRPr>
          </a:p>
        </p:txBody>
      </p:sp>
      <p:sp>
        <p:nvSpPr>
          <p:cNvPr id="178" name="Rectángulo redondeado 177"/>
          <p:cNvSpPr/>
          <p:nvPr/>
        </p:nvSpPr>
        <p:spPr>
          <a:xfrm>
            <a:off x="3021513" y="4923388"/>
            <a:ext cx="736013" cy="272415"/>
          </a:xfrm>
          <a:prstGeom prst="roundRect">
            <a:avLst/>
          </a:prstGeom>
          <a:noFill/>
          <a:ln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l"/>
            <a:r>
              <a:rPr lang="en-GB" sz="1000" smtClean="0">
                <a:solidFill>
                  <a:srgbClr val="00B050"/>
                </a:solidFill>
                <a:latin typeface="Arial"/>
                <a:cs typeface="Arial"/>
              </a:rPr>
              <a:t>Actuation</a:t>
            </a:r>
            <a:endParaRPr lang="en-GB" sz="1000">
              <a:solidFill>
                <a:srgbClr val="00B050"/>
              </a:solidFill>
              <a:latin typeface="Arial"/>
              <a:cs typeface="Arial"/>
            </a:endParaRPr>
          </a:p>
        </p:txBody>
      </p:sp>
      <p:cxnSp>
        <p:nvCxnSpPr>
          <p:cNvPr id="181" name="Conector curvado 180"/>
          <p:cNvCxnSpPr>
            <a:stCxn id="178" idx="0"/>
            <a:endCxn id="68" idx="2"/>
          </p:cNvCxnSpPr>
          <p:nvPr/>
        </p:nvCxnSpPr>
        <p:spPr>
          <a:xfrm rot="5400000" flipH="1" flipV="1">
            <a:off x="3213721" y="4204095"/>
            <a:ext cx="895092" cy="543494"/>
          </a:xfrm>
          <a:prstGeom prst="curvedConnector3">
            <a:avLst>
              <a:gd name="adj1" fmla="val 50000"/>
            </a:avLst>
          </a:prstGeom>
          <a:ln w="9525" cap="flat" cmpd="sng" algn="ctr">
            <a:solidFill>
              <a:srgbClr val="0070C0"/>
            </a:solidFill>
            <a:prstDash val="dash"/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Rectángulo 181"/>
          <p:cNvSpPr/>
          <p:nvPr/>
        </p:nvSpPr>
        <p:spPr>
          <a:xfrm>
            <a:off x="2939832" y="4023363"/>
            <a:ext cx="10374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GB" sz="900" smtClean="0">
                <a:solidFill>
                  <a:srgbClr val="00B050"/>
                </a:solidFill>
                <a:latin typeface="Arial"/>
                <a:cs typeface="Arial"/>
              </a:rPr>
              <a:t>madeByActuator</a:t>
            </a:r>
            <a:endParaRPr lang="en-GB" sz="900" dirty="0" smtClean="0">
              <a:solidFill>
                <a:srgbClr val="00B050"/>
              </a:solidFill>
              <a:latin typeface="Arial"/>
              <a:cs typeface="Arial"/>
            </a:endParaRPr>
          </a:p>
          <a:p>
            <a:pPr algn="l"/>
            <a:r>
              <a:rPr lang="en-GB" sz="900" dirty="0" smtClean="0">
                <a:solidFill>
                  <a:srgbClr val="0070C0"/>
                </a:solidFill>
                <a:latin typeface="Arial"/>
                <a:cs typeface="Arial"/>
              </a:rPr>
              <a:t>only</a:t>
            </a:r>
            <a:endParaRPr lang="en-GB" sz="900" dirty="0">
              <a:solidFill>
                <a:srgbClr val="0070C0"/>
              </a:solidFill>
            </a:endParaRPr>
          </a:p>
        </p:txBody>
      </p:sp>
      <p:cxnSp>
        <p:nvCxnSpPr>
          <p:cNvPr id="183" name="Conector curvado 182"/>
          <p:cNvCxnSpPr>
            <a:stCxn id="178" idx="3"/>
            <a:endCxn id="201" idx="1"/>
          </p:cNvCxnSpPr>
          <p:nvPr/>
        </p:nvCxnSpPr>
        <p:spPr>
          <a:xfrm flipV="1">
            <a:off x="3757526" y="5059595"/>
            <a:ext cx="2949670" cy="1"/>
          </a:xfrm>
          <a:prstGeom prst="curvedConnector3">
            <a:avLst>
              <a:gd name="adj1" fmla="val 50000"/>
            </a:avLst>
          </a:prstGeom>
          <a:ln w="9525" cap="flat" cmpd="sng" algn="ctr">
            <a:solidFill>
              <a:srgbClr val="0070C0"/>
            </a:solidFill>
            <a:prstDash val="dash"/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Rectángulo 183"/>
          <p:cNvSpPr/>
          <p:nvPr/>
        </p:nvSpPr>
        <p:spPr>
          <a:xfrm>
            <a:off x="5203835" y="5028465"/>
            <a:ext cx="151836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GB" sz="900" dirty="0" err="1" smtClean="0">
                <a:solidFill>
                  <a:srgbClr val="00B050"/>
                </a:solidFill>
                <a:latin typeface="Arial"/>
                <a:cs typeface="Arial"/>
              </a:rPr>
              <a:t>hasFeatureOfInterest</a:t>
            </a:r>
            <a:r>
              <a:rPr lang="en-GB" sz="900" dirty="0" smtClean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lang="en-GB" sz="900" dirty="0" smtClean="0">
                <a:solidFill>
                  <a:srgbClr val="0070C0"/>
                </a:solidFill>
                <a:latin typeface="Arial"/>
                <a:cs typeface="Arial"/>
              </a:rPr>
              <a:t>only</a:t>
            </a:r>
            <a:endParaRPr lang="en-GB" sz="900" dirty="0">
              <a:solidFill>
                <a:srgbClr val="0070C0"/>
              </a:solidFill>
            </a:endParaRPr>
          </a:p>
        </p:txBody>
      </p:sp>
      <p:cxnSp>
        <p:nvCxnSpPr>
          <p:cNvPr id="191" name="Conector curvado 190"/>
          <p:cNvCxnSpPr>
            <a:stCxn id="201" idx="3"/>
            <a:endCxn id="185" idx="3"/>
          </p:cNvCxnSpPr>
          <p:nvPr/>
        </p:nvCxnSpPr>
        <p:spPr>
          <a:xfrm flipV="1">
            <a:off x="7928127" y="1300860"/>
            <a:ext cx="235715" cy="3758735"/>
          </a:xfrm>
          <a:prstGeom prst="curvedConnector3">
            <a:avLst>
              <a:gd name="adj1" fmla="val 196982"/>
            </a:avLst>
          </a:prstGeom>
          <a:ln w="9525" cap="flat" cmpd="sng" algn="ctr">
            <a:solidFill>
              <a:srgbClr val="0070C0"/>
            </a:solidFill>
            <a:prstDash val="dash"/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Rectángulo 191"/>
          <p:cNvSpPr/>
          <p:nvPr/>
        </p:nvSpPr>
        <p:spPr>
          <a:xfrm>
            <a:off x="8214313" y="1257953"/>
            <a:ext cx="8386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GB" sz="900" dirty="0" err="1" smtClean="0">
                <a:solidFill>
                  <a:srgbClr val="0070C0"/>
                </a:solidFill>
                <a:latin typeface="Arial"/>
                <a:cs typeface="Arial"/>
              </a:rPr>
              <a:t>hasProperty</a:t>
            </a:r>
            <a:r>
              <a:rPr lang="en-GB" sz="900" dirty="0" smtClean="0">
                <a:solidFill>
                  <a:srgbClr val="0070C0"/>
                </a:solidFill>
                <a:latin typeface="Arial"/>
                <a:cs typeface="Arial"/>
              </a:rPr>
              <a:t> </a:t>
            </a:r>
          </a:p>
          <a:p>
            <a:pPr algn="l"/>
            <a:r>
              <a:rPr lang="en-GB" sz="900" dirty="0" smtClean="0">
                <a:solidFill>
                  <a:srgbClr val="0070C0"/>
                </a:solidFill>
                <a:latin typeface="Arial"/>
                <a:cs typeface="Arial"/>
              </a:rPr>
              <a:t>only</a:t>
            </a:r>
            <a:endParaRPr lang="en-GB" sz="900" dirty="0">
              <a:solidFill>
                <a:srgbClr val="0070C0"/>
              </a:solidFill>
            </a:endParaRPr>
          </a:p>
        </p:txBody>
      </p:sp>
      <p:sp>
        <p:nvSpPr>
          <p:cNvPr id="193" name="Rectángulo 192"/>
          <p:cNvSpPr/>
          <p:nvPr/>
        </p:nvSpPr>
        <p:spPr>
          <a:xfrm>
            <a:off x="8126313" y="4789405"/>
            <a:ext cx="8579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GB" sz="900" dirty="0" err="1" smtClean="0">
                <a:solidFill>
                  <a:srgbClr val="0070C0"/>
                </a:solidFill>
                <a:latin typeface="Arial"/>
                <a:cs typeface="Arial"/>
              </a:rPr>
              <a:t>isPropertyOf</a:t>
            </a:r>
            <a:r>
              <a:rPr lang="en-GB" sz="900" dirty="0" smtClean="0">
                <a:solidFill>
                  <a:srgbClr val="0070C0"/>
                </a:solidFill>
                <a:latin typeface="Arial"/>
                <a:cs typeface="Arial"/>
              </a:rPr>
              <a:t> </a:t>
            </a:r>
          </a:p>
          <a:p>
            <a:pPr algn="l"/>
            <a:r>
              <a:rPr lang="en-GB" sz="900" dirty="0" smtClean="0">
                <a:solidFill>
                  <a:srgbClr val="0070C0"/>
                </a:solidFill>
                <a:latin typeface="Arial"/>
                <a:cs typeface="Arial"/>
              </a:rPr>
              <a:t>only</a:t>
            </a:r>
            <a:endParaRPr lang="en-GB" sz="900" dirty="0">
              <a:solidFill>
                <a:srgbClr val="0070C0"/>
              </a:solidFill>
            </a:endParaRPr>
          </a:p>
        </p:txBody>
      </p:sp>
      <p:cxnSp>
        <p:nvCxnSpPr>
          <p:cNvPr id="196" name="Conector curvado 195"/>
          <p:cNvCxnSpPr>
            <a:stCxn id="178" idx="0"/>
            <a:endCxn id="77" idx="2"/>
          </p:cNvCxnSpPr>
          <p:nvPr/>
        </p:nvCxnSpPr>
        <p:spPr>
          <a:xfrm rot="16200000" flipV="1">
            <a:off x="2148252" y="3682120"/>
            <a:ext cx="892190" cy="1590346"/>
          </a:xfrm>
          <a:prstGeom prst="curvedConnector3">
            <a:avLst>
              <a:gd name="adj1" fmla="val 50000"/>
            </a:avLst>
          </a:prstGeom>
          <a:ln w="9525" cap="flat" cmpd="sng" algn="ctr">
            <a:solidFill>
              <a:srgbClr val="0070C0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Rectángulo 196"/>
          <p:cNvSpPr/>
          <p:nvPr/>
        </p:nvSpPr>
        <p:spPr>
          <a:xfrm>
            <a:off x="1900906" y="3970244"/>
            <a:ext cx="9989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GB" sz="900" dirty="0" err="1" smtClean="0">
                <a:solidFill>
                  <a:srgbClr val="00B050"/>
                </a:solidFill>
                <a:latin typeface="Arial"/>
                <a:cs typeface="Arial"/>
              </a:rPr>
              <a:t>usedProcedure</a:t>
            </a:r>
            <a:r>
              <a:rPr lang="en-GB" sz="900" dirty="0" smtClean="0">
                <a:solidFill>
                  <a:srgbClr val="00B050"/>
                </a:solidFill>
                <a:latin typeface="Arial"/>
                <a:cs typeface="Arial"/>
              </a:rPr>
              <a:t> </a:t>
            </a:r>
          </a:p>
          <a:p>
            <a:pPr algn="l"/>
            <a:r>
              <a:rPr lang="en-GB" sz="900" dirty="0" smtClean="0">
                <a:solidFill>
                  <a:srgbClr val="0070C0"/>
                </a:solidFill>
                <a:latin typeface="Arial"/>
                <a:cs typeface="Arial"/>
              </a:rPr>
              <a:t>only</a:t>
            </a:r>
            <a:endParaRPr lang="en-GB" sz="900" dirty="0">
              <a:solidFill>
                <a:srgbClr val="0070C0"/>
              </a:solidFill>
            </a:endParaRPr>
          </a:p>
        </p:txBody>
      </p:sp>
      <p:sp>
        <p:nvSpPr>
          <p:cNvPr id="201" name="Rectángulo redondeado 200"/>
          <p:cNvSpPr/>
          <p:nvPr/>
        </p:nvSpPr>
        <p:spPr>
          <a:xfrm>
            <a:off x="6707196" y="4923387"/>
            <a:ext cx="1220931" cy="272415"/>
          </a:xfrm>
          <a:prstGeom prst="roundRect">
            <a:avLst/>
          </a:prstGeom>
          <a:noFill/>
          <a:ln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l"/>
            <a:r>
              <a:rPr lang="en-GB" sz="1000" smtClean="0">
                <a:solidFill>
                  <a:srgbClr val="00B050"/>
                </a:solidFill>
                <a:latin typeface="Arial"/>
                <a:cs typeface="Arial"/>
              </a:rPr>
              <a:t>FeatureOfInterest</a:t>
            </a:r>
            <a:endParaRPr lang="en-GB" sz="1000">
              <a:solidFill>
                <a:srgbClr val="00B050"/>
              </a:solidFill>
              <a:latin typeface="Arial"/>
              <a:cs typeface="Arial"/>
            </a:endParaRPr>
          </a:p>
        </p:txBody>
      </p:sp>
      <p:sp>
        <p:nvSpPr>
          <p:cNvPr id="278" name="Rectángulo redondeado 277"/>
          <p:cNvSpPr/>
          <p:nvPr/>
        </p:nvSpPr>
        <p:spPr>
          <a:xfrm>
            <a:off x="7006434" y="2013195"/>
            <a:ext cx="747572" cy="272415"/>
          </a:xfrm>
          <a:prstGeom prst="roundRect">
            <a:avLst/>
          </a:prstGeom>
          <a:noFill/>
          <a:ln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l"/>
            <a:r>
              <a:rPr lang="en-GB" sz="1000" smtClean="0">
                <a:solidFill>
                  <a:srgbClr val="0070C0"/>
                </a:solidFill>
                <a:latin typeface="Arial"/>
                <a:cs typeface="Arial"/>
              </a:rPr>
              <a:t>Condition</a:t>
            </a:r>
            <a:endParaRPr lang="en-GB" sz="1000">
              <a:solidFill>
                <a:srgbClr val="0070C0"/>
              </a:solidFill>
              <a:latin typeface="Arial"/>
              <a:cs typeface="Arial"/>
            </a:endParaRPr>
          </a:p>
        </p:txBody>
      </p:sp>
      <p:cxnSp>
        <p:nvCxnSpPr>
          <p:cNvPr id="279" name="Conector curvado 278"/>
          <p:cNvCxnSpPr>
            <a:stCxn id="326" idx="3"/>
            <a:endCxn id="278" idx="1"/>
          </p:cNvCxnSpPr>
          <p:nvPr/>
        </p:nvCxnSpPr>
        <p:spPr>
          <a:xfrm>
            <a:off x="6445764" y="1705451"/>
            <a:ext cx="560670" cy="443952"/>
          </a:xfrm>
          <a:prstGeom prst="curvedConnector3">
            <a:avLst>
              <a:gd name="adj1" fmla="val 50000"/>
            </a:avLst>
          </a:prstGeom>
          <a:ln w="9525" cap="flat" cmpd="sng" algn="ctr">
            <a:solidFill>
              <a:srgbClr val="0070C0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" name="Rectángulo 279"/>
          <p:cNvSpPr/>
          <p:nvPr/>
        </p:nvSpPr>
        <p:spPr>
          <a:xfrm>
            <a:off x="6675059" y="2256653"/>
            <a:ext cx="101822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GB" sz="900" smtClean="0">
                <a:solidFill>
                  <a:srgbClr val="0070C0"/>
                </a:solidFill>
                <a:latin typeface="Arial"/>
                <a:cs typeface="Arial"/>
              </a:rPr>
              <a:t>inCondition only</a:t>
            </a:r>
            <a:endParaRPr lang="en-GB" sz="900">
              <a:solidFill>
                <a:srgbClr val="0070C0"/>
              </a:solidFill>
            </a:endParaRPr>
          </a:p>
        </p:txBody>
      </p:sp>
      <p:cxnSp>
        <p:nvCxnSpPr>
          <p:cNvPr id="281" name="Conector curvado 10"/>
          <p:cNvCxnSpPr>
            <a:stCxn id="278" idx="0"/>
            <a:endCxn id="185" idx="2"/>
          </p:cNvCxnSpPr>
          <p:nvPr/>
        </p:nvCxnSpPr>
        <p:spPr>
          <a:xfrm rot="5400000" flipH="1" flipV="1">
            <a:off x="7309473" y="1507814"/>
            <a:ext cx="576128" cy="434635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6" name="Rectángulo redondeado 325"/>
          <p:cNvSpPr/>
          <p:nvPr/>
        </p:nvSpPr>
        <p:spPr>
          <a:xfrm>
            <a:off x="5250977" y="1569243"/>
            <a:ext cx="1194787" cy="272415"/>
          </a:xfrm>
          <a:prstGeom prst="roundRect">
            <a:avLst/>
          </a:prstGeom>
          <a:noFill/>
          <a:ln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l"/>
            <a:r>
              <a:rPr lang="en-GB" sz="1000" dirty="0" err="1" smtClean="0">
                <a:solidFill>
                  <a:srgbClr val="0070C0"/>
                </a:solidFill>
                <a:latin typeface="Arial"/>
                <a:cs typeface="Arial"/>
              </a:rPr>
              <a:t>SystemCapability</a:t>
            </a:r>
            <a:endParaRPr lang="en-GB" sz="1000" dirty="0">
              <a:solidFill>
                <a:srgbClr val="0070C0"/>
              </a:solidFill>
              <a:latin typeface="Arial"/>
              <a:cs typeface="Arial"/>
            </a:endParaRPr>
          </a:p>
        </p:txBody>
      </p:sp>
      <p:sp>
        <p:nvSpPr>
          <p:cNvPr id="330" name="Rectángulo 329"/>
          <p:cNvSpPr/>
          <p:nvPr/>
        </p:nvSpPr>
        <p:spPr>
          <a:xfrm>
            <a:off x="6965348" y="1356881"/>
            <a:ext cx="7553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GB" sz="900" dirty="0" err="1" smtClean="0">
                <a:solidFill>
                  <a:srgbClr val="0070C0"/>
                </a:solidFill>
                <a:latin typeface="Arial"/>
                <a:cs typeface="Arial"/>
              </a:rPr>
              <a:t>forProperty</a:t>
            </a:r>
            <a:endParaRPr lang="en-GB" sz="900" dirty="0" smtClean="0">
              <a:solidFill>
                <a:srgbClr val="0070C0"/>
              </a:solidFill>
              <a:latin typeface="Arial"/>
              <a:cs typeface="Arial"/>
            </a:endParaRPr>
          </a:p>
          <a:p>
            <a:pPr algn="l"/>
            <a:r>
              <a:rPr lang="en-GB" sz="900" dirty="0" smtClean="0">
                <a:solidFill>
                  <a:srgbClr val="0070C0"/>
                </a:solidFill>
                <a:latin typeface="Arial"/>
                <a:cs typeface="Arial"/>
              </a:rPr>
              <a:t>only</a:t>
            </a:r>
            <a:endParaRPr lang="en-GB" sz="900" dirty="0">
              <a:solidFill>
                <a:srgbClr val="0070C0"/>
              </a:solidFill>
            </a:endParaRPr>
          </a:p>
        </p:txBody>
      </p:sp>
      <p:cxnSp>
        <p:nvCxnSpPr>
          <p:cNvPr id="335" name="Conector curvado 334"/>
          <p:cNvCxnSpPr>
            <a:stCxn id="326" idx="3"/>
            <a:endCxn id="185" idx="1"/>
          </p:cNvCxnSpPr>
          <p:nvPr/>
        </p:nvCxnSpPr>
        <p:spPr>
          <a:xfrm flipV="1">
            <a:off x="6445764" y="1300860"/>
            <a:ext cx="1020104" cy="404591"/>
          </a:xfrm>
          <a:prstGeom prst="curvedConnector3">
            <a:avLst>
              <a:gd name="adj1" fmla="val 50000"/>
            </a:avLst>
          </a:prstGeom>
          <a:ln w="9525" cap="flat" cmpd="sng" algn="ctr">
            <a:solidFill>
              <a:srgbClr val="0070C0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ector angular 142"/>
          <p:cNvCxnSpPr>
            <a:stCxn id="15" idx="3"/>
            <a:endCxn id="278" idx="1"/>
          </p:cNvCxnSpPr>
          <p:nvPr/>
        </p:nvCxnSpPr>
        <p:spPr>
          <a:xfrm>
            <a:off x="6367556" y="2146471"/>
            <a:ext cx="638878" cy="2932"/>
          </a:xfrm>
          <a:prstGeom prst="curvedConnector3">
            <a:avLst/>
          </a:prstGeom>
          <a:ln w="9525" cap="flat" cmpd="sng" algn="ctr">
            <a:solidFill>
              <a:srgbClr val="0070C0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ector angular 144"/>
          <p:cNvCxnSpPr>
            <a:stCxn id="18" idx="3"/>
            <a:endCxn id="278" idx="1"/>
          </p:cNvCxnSpPr>
          <p:nvPr/>
        </p:nvCxnSpPr>
        <p:spPr>
          <a:xfrm flipV="1">
            <a:off x="6422129" y="2149403"/>
            <a:ext cx="584305" cy="483744"/>
          </a:xfrm>
          <a:prstGeom prst="curvedConnector3">
            <a:avLst/>
          </a:prstGeom>
          <a:ln w="9525" cap="flat" cmpd="sng" algn="ctr">
            <a:solidFill>
              <a:srgbClr val="0070C0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ítulo 9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Overview of SSN: Actuation</a:t>
            </a:r>
            <a:endParaRPr lang="en-GB" dirty="0"/>
          </a:p>
        </p:txBody>
      </p:sp>
      <p:sp>
        <p:nvSpPr>
          <p:cNvPr id="155" name="Rectángulo redondeado 154"/>
          <p:cNvSpPr/>
          <p:nvPr/>
        </p:nvSpPr>
        <p:spPr>
          <a:xfrm>
            <a:off x="6801359" y="3753640"/>
            <a:ext cx="1292828" cy="272415"/>
          </a:xfrm>
          <a:prstGeom prst="roundRect">
            <a:avLst/>
          </a:prstGeom>
          <a:noFill/>
          <a:ln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l"/>
            <a:r>
              <a:rPr lang="en-GB" sz="1000" dirty="0" err="1" smtClean="0">
                <a:solidFill>
                  <a:srgbClr val="00B050"/>
                </a:solidFill>
                <a:latin typeface="Arial"/>
                <a:cs typeface="Arial"/>
              </a:rPr>
              <a:t>ActuatableProperty</a:t>
            </a:r>
            <a:endParaRPr lang="en-GB" sz="1000" dirty="0">
              <a:solidFill>
                <a:srgbClr val="00B050"/>
              </a:solidFill>
              <a:latin typeface="Arial"/>
              <a:cs typeface="Arial"/>
            </a:endParaRPr>
          </a:p>
        </p:txBody>
      </p:sp>
      <p:cxnSp>
        <p:nvCxnSpPr>
          <p:cNvPr id="156" name="Conector curvado 10"/>
          <p:cNvCxnSpPr>
            <a:stCxn id="155" idx="0"/>
            <a:endCxn id="185" idx="2"/>
          </p:cNvCxnSpPr>
          <p:nvPr/>
        </p:nvCxnSpPr>
        <p:spPr>
          <a:xfrm rot="5400000" flipH="1" flipV="1">
            <a:off x="6473028" y="2411813"/>
            <a:ext cx="2316573" cy="367082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Rectángulo redondeado 184"/>
          <p:cNvSpPr/>
          <p:nvPr/>
        </p:nvSpPr>
        <p:spPr>
          <a:xfrm>
            <a:off x="7465868" y="1164652"/>
            <a:ext cx="697974" cy="272415"/>
          </a:xfrm>
          <a:prstGeom prst="roundRect">
            <a:avLst/>
          </a:prstGeom>
          <a:noFill/>
          <a:ln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l"/>
            <a:r>
              <a:rPr lang="en-GB" sz="1000" dirty="0" smtClean="0">
                <a:solidFill>
                  <a:srgbClr val="0070C0"/>
                </a:solidFill>
                <a:latin typeface="Arial"/>
                <a:cs typeface="Arial"/>
              </a:rPr>
              <a:t>Property</a:t>
            </a:r>
            <a:endParaRPr lang="en-GB" sz="1000" dirty="0">
              <a:solidFill>
                <a:srgbClr val="0070C0"/>
              </a:solidFill>
              <a:latin typeface="Arial"/>
              <a:cs typeface="Arial"/>
            </a:endParaRPr>
          </a:p>
        </p:txBody>
      </p:sp>
      <p:sp>
        <p:nvSpPr>
          <p:cNvPr id="218" name="Rectángulo redondeado 217"/>
          <p:cNvSpPr/>
          <p:nvPr/>
        </p:nvSpPr>
        <p:spPr>
          <a:xfrm>
            <a:off x="479604" y="4923138"/>
            <a:ext cx="969294" cy="272415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l"/>
            <a:r>
              <a:rPr lang="en-GB" sz="1000" dirty="0" err="1" smtClean="0">
                <a:solidFill>
                  <a:schemeClr val="tx1"/>
                </a:solidFill>
                <a:latin typeface="Arial"/>
                <a:cs typeface="Arial"/>
              </a:rPr>
              <a:t>xsd:dateTime</a:t>
            </a:r>
            <a:endParaRPr lang="en-GB" sz="10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cxnSp>
        <p:nvCxnSpPr>
          <p:cNvPr id="219" name="Conector curvado 218"/>
          <p:cNvCxnSpPr>
            <a:stCxn id="178" idx="1"/>
            <a:endCxn id="218" idx="3"/>
          </p:cNvCxnSpPr>
          <p:nvPr/>
        </p:nvCxnSpPr>
        <p:spPr>
          <a:xfrm rot="10800000">
            <a:off x="1448899" y="5059346"/>
            <a:ext cx="1572615" cy="250"/>
          </a:xfrm>
          <a:prstGeom prst="curvedConnector3">
            <a:avLst>
              <a:gd name="adj1" fmla="val 50000"/>
            </a:avLst>
          </a:prstGeom>
          <a:ln w="9525" cap="flat" cmpd="sng" algn="ctr">
            <a:solidFill>
              <a:srgbClr val="00B050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Rectángulo 219"/>
          <p:cNvSpPr/>
          <p:nvPr/>
        </p:nvSpPr>
        <p:spPr>
          <a:xfrm>
            <a:off x="1413248" y="5040419"/>
            <a:ext cx="72327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GB" sz="900" dirty="0" err="1" smtClean="0">
                <a:solidFill>
                  <a:srgbClr val="00B050"/>
                </a:solidFill>
                <a:latin typeface="Arial"/>
                <a:cs typeface="Arial"/>
              </a:rPr>
              <a:t>resultTime</a:t>
            </a:r>
            <a:endParaRPr lang="en-GB" sz="900" dirty="0">
              <a:solidFill>
                <a:srgbClr val="00B050"/>
              </a:solidFill>
            </a:endParaRPr>
          </a:p>
        </p:txBody>
      </p:sp>
      <p:sp>
        <p:nvSpPr>
          <p:cNvPr id="236" name="Rectángulo 235"/>
          <p:cNvSpPr/>
          <p:nvPr/>
        </p:nvSpPr>
        <p:spPr>
          <a:xfrm>
            <a:off x="3837847" y="5040221"/>
            <a:ext cx="129394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GB" sz="900" dirty="0" err="1" smtClean="0">
                <a:solidFill>
                  <a:srgbClr val="00B050"/>
                </a:solidFill>
                <a:latin typeface="Arial"/>
                <a:cs typeface="Arial"/>
              </a:rPr>
              <a:t>isFeatureOfInterestOf</a:t>
            </a:r>
            <a:endParaRPr lang="en-GB" sz="900" dirty="0">
              <a:solidFill>
                <a:srgbClr val="00B050"/>
              </a:solidFill>
            </a:endParaRPr>
          </a:p>
        </p:txBody>
      </p:sp>
      <p:sp>
        <p:nvSpPr>
          <p:cNvPr id="243" name="Rectángulo 242"/>
          <p:cNvSpPr/>
          <p:nvPr/>
        </p:nvSpPr>
        <p:spPr>
          <a:xfrm>
            <a:off x="3410963" y="4533262"/>
            <a:ext cx="10182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GB" sz="900" dirty="0" err="1" smtClean="0">
                <a:solidFill>
                  <a:srgbClr val="00B050"/>
                </a:solidFill>
                <a:latin typeface="Arial"/>
                <a:cs typeface="Arial"/>
              </a:rPr>
              <a:t>madeActuation</a:t>
            </a:r>
            <a:r>
              <a:rPr lang="en-GB" sz="900" dirty="0" smtClean="0">
                <a:solidFill>
                  <a:srgbClr val="00B050"/>
                </a:solidFill>
                <a:latin typeface="Arial"/>
                <a:cs typeface="Arial"/>
              </a:rPr>
              <a:t> </a:t>
            </a:r>
          </a:p>
          <a:p>
            <a:pPr algn="l"/>
            <a:r>
              <a:rPr lang="en-GB" sz="900" dirty="0" smtClean="0">
                <a:solidFill>
                  <a:srgbClr val="0070C0"/>
                </a:solidFill>
                <a:latin typeface="Arial"/>
                <a:cs typeface="Arial"/>
              </a:rPr>
              <a:t>only</a:t>
            </a:r>
            <a:endParaRPr lang="en-GB" sz="900" dirty="0">
              <a:solidFill>
                <a:srgbClr val="0070C0"/>
              </a:solidFill>
            </a:endParaRPr>
          </a:p>
        </p:txBody>
      </p:sp>
      <p:sp>
        <p:nvSpPr>
          <p:cNvPr id="272" name="Rectángulo 271"/>
          <p:cNvSpPr/>
          <p:nvPr/>
        </p:nvSpPr>
        <p:spPr>
          <a:xfrm>
            <a:off x="2947192" y="2377697"/>
            <a:ext cx="10118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GB" sz="900" dirty="0" err="1" smtClean="0">
                <a:solidFill>
                  <a:srgbClr val="0070C0"/>
                </a:solidFill>
                <a:latin typeface="Arial"/>
                <a:cs typeface="Arial"/>
              </a:rPr>
              <a:t>implementedBy</a:t>
            </a:r>
            <a:r>
              <a:rPr lang="en-GB" sz="900" dirty="0" smtClean="0">
                <a:solidFill>
                  <a:srgbClr val="0070C0"/>
                </a:solidFill>
                <a:latin typeface="Arial"/>
                <a:cs typeface="Arial"/>
              </a:rPr>
              <a:t> </a:t>
            </a:r>
          </a:p>
          <a:p>
            <a:pPr algn="l"/>
            <a:r>
              <a:rPr lang="en-GB" sz="900" dirty="0" smtClean="0">
                <a:solidFill>
                  <a:srgbClr val="0070C0"/>
                </a:solidFill>
                <a:latin typeface="Arial"/>
                <a:cs typeface="Arial"/>
              </a:rPr>
              <a:t>only</a:t>
            </a:r>
          </a:p>
        </p:txBody>
      </p:sp>
      <p:sp>
        <p:nvSpPr>
          <p:cNvPr id="282" name="Rectángulo 281"/>
          <p:cNvSpPr/>
          <p:nvPr/>
        </p:nvSpPr>
        <p:spPr>
          <a:xfrm>
            <a:off x="6616067" y="1065420"/>
            <a:ext cx="75533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GB" sz="900" smtClean="0">
                <a:solidFill>
                  <a:srgbClr val="0070C0"/>
                </a:solidFill>
                <a:latin typeface="Arial"/>
                <a:cs typeface="Arial"/>
              </a:rPr>
              <a:t>forProperty</a:t>
            </a:r>
            <a:endParaRPr lang="en-GB" sz="900" dirty="0">
              <a:solidFill>
                <a:srgbClr val="0070C0"/>
              </a:solidFill>
            </a:endParaRPr>
          </a:p>
        </p:txBody>
      </p:sp>
      <p:cxnSp>
        <p:nvCxnSpPr>
          <p:cNvPr id="283" name="Conector curvado 282"/>
          <p:cNvCxnSpPr>
            <a:stCxn id="31" idx="0"/>
            <a:endCxn id="185" idx="1"/>
          </p:cNvCxnSpPr>
          <p:nvPr/>
        </p:nvCxnSpPr>
        <p:spPr>
          <a:xfrm rot="5400000" flipH="1" flipV="1">
            <a:off x="3652677" y="-1787918"/>
            <a:ext cx="724412" cy="6901969"/>
          </a:xfrm>
          <a:prstGeom prst="curvedConnector2">
            <a:avLst/>
          </a:prstGeom>
          <a:ln w="9525" cap="flat" cmpd="sng" algn="ctr">
            <a:solidFill>
              <a:srgbClr val="0070C0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ángulo 98"/>
          <p:cNvSpPr/>
          <p:nvPr/>
        </p:nvSpPr>
        <p:spPr>
          <a:xfrm>
            <a:off x="5830852" y="3981168"/>
            <a:ext cx="122982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900" smtClean="0">
                <a:solidFill>
                  <a:srgbClr val="00B050"/>
                </a:solidFill>
                <a:latin typeface="Arial"/>
                <a:cs typeface="Arial"/>
              </a:rPr>
              <a:t>actsOnProperty</a:t>
            </a:r>
            <a:r>
              <a:rPr lang="en-GB" sz="900" dirty="0" smtClean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lang="en-GB" sz="900" dirty="0" smtClean="0">
                <a:solidFill>
                  <a:srgbClr val="0070C0"/>
                </a:solidFill>
                <a:latin typeface="Arial"/>
                <a:cs typeface="Arial"/>
              </a:rPr>
              <a:t>only</a:t>
            </a:r>
            <a:endParaRPr lang="en-GB" sz="900" dirty="0">
              <a:solidFill>
                <a:srgbClr val="0070C0"/>
              </a:solidFill>
            </a:endParaRPr>
          </a:p>
        </p:txBody>
      </p:sp>
      <p:sp>
        <p:nvSpPr>
          <p:cNvPr id="100" name="Rectángulo 99"/>
          <p:cNvSpPr/>
          <p:nvPr/>
        </p:nvSpPr>
        <p:spPr>
          <a:xfrm>
            <a:off x="4298549" y="4537635"/>
            <a:ext cx="8835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GB" sz="900" dirty="0" err="1" smtClean="0">
                <a:solidFill>
                  <a:srgbClr val="00B050"/>
                </a:solidFill>
                <a:latin typeface="Arial"/>
                <a:cs typeface="Arial"/>
              </a:rPr>
              <a:t>isActedOnBy</a:t>
            </a:r>
            <a:r>
              <a:rPr lang="en-GB" sz="900" dirty="0" smtClean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endParaRPr lang="en-GB" sz="900" dirty="0" smtClean="0">
              <a:solidFill>
                <a:srgbClr val="00B050"/>
              </a:solidFill>
              <a:latin typeface="Arial"/>
              <a:cs typeface="Arial"/>
            </a:endParaRPr>
          </a:p>
          <a:p>
            <a:pPr algn="l"/>
            <a:r>
              <a:rPr lang="en-GB" sz="900" dirty="0" smtClean="0">
                <a:solidFill>
                  <a:srgbClr val="0070C0"/>
                </a:solidFill>
                <a:latin typeface="Arial"/>
                <a:cs typeface="Arial"/>
              </a:rPr>
              <a:t>only</a:t>
            </a:r>
            <a:endParaRPr lang="en-GB" sz="900" dirty="0">
              <a:solidFill>
                <a:srgbClr val="0070C0"/>
              </a:solidFill>
            </a:endParaRPr>
          </a:p>
        </p:txBody>
      </p:sp>
      <p:sp>
        <p:nvSpPr>
          <p:cNvPr id="80" name="Rectángulo redondeado 79"/>
          <p:cNvSpPr/>
          <p:nvPr/>
        </p:nvSpPr>
        <p:spPr>
          <a:xfrm>
            <a:off x="5569805" y="5919805"/>
            <a:ext cx="568103" cy="272415"/>
          </a:xfrm>
          <a:prstGeom prst="roundRect">
            <a:avLst/>
          </a:prstGeom>
          <a:noFill/>
          <a:ln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GB" sz="1000" dirty="0" smtClean="0">
                <a:solidFill>
                  <a:srgbClr val="00B050"/>
                </a:solidFill>
                <a:latin typeface="Arial"/>
                <a:cs typeface="Arial"/>
              </a:rPr>
              <a:t>Result</a:t>
            </a:r>
            <a:endParaRPr lang="en-GB" sz="1000" dirty="0">
              <a:solidFill>
                <a:srgbClr val="00B050"/>
              </a:solidFill>
              <a:latin typeface="Arial"/>
              <a:cs typeface="Arial"/>
            </a:endParaRPr>
          </a:p>
        </p:txBody>
      </p:sp>
      <p:cxnSp>
        <p:nvCxnSpPr>
          <p:cNvPr id="81" name="Conector curvado 80"/>
          <p:cNvCxnSpPr>
            <a:stCxn id="178" idx="2"/>
            <a:endCxn id="80" idx="1"/>
          </p:cNvCxnSpPr>
          <p:nvPr/>
        </p:nvCxnSpPr>
        <p:spPr>
          <a:xfrm rot="16200000" flipH="1">
            <a:off x="4049557" y="4535765"/>
            <a:ext cx="860210" cy="2180285"/>
          </a:xfrm>
          <a:prstGeom prst="curvedConnector2">
            <a:avLst/>
          </a:prstGeom>
          <a:ln w="9525" cap="flat" cmpd="sng" algn="ctr">
            <a:solidFill>
              <a:srgbClr val="0070C0"/>
            </a:solidFill>
            <a:prstDash val="dash"/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ángulo 81"/>
          <p:cNvSpPr/>
          <p:nvPr/>
        </p:nvSpPr>
        <p:spPr>
          <a:xfrm>
            <a:off x="4650242" y="5752607"/>
            <a:ext cx="94128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900" smtClean="0">
                <a:solidFill>
                  <a:srgbClr val="00B050"/>
                </a:solidFill>
                <a:latin typeface="Arial"/>
                <a:cs typeface="Arial"/>
              </a:rPr>
              <a:t>hasResult</a:t>
            </a:r>
            <a:r>
              <a:rPr lang="en-GB" sz="900" dirty="0" smtClean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lang="en-GB" sz="900" dirty="0" smtClean="0">
                <a:solidFill>
                  <a:srgbClr val="0070C0"/>
                </a:solidFill>
                <a:latin typeface="Arial"/>
                <a:cs typeface="Arial"/>
              </a:rPr>
              <a:t>only</a:t>
            </a:r>
            <a:endParaRPr lang="en-GB" sz="900" dirty="0">
              <a:solidFill>
                <a:srgbClr val="0070C0"/>
              </a:solidFill>
            </a:endParaRPr>
          </a:p>
        </p:txBody>
      </p:sp>
      <p:cxnSp>
        <p:nvCxnSpPr>
          <p:cNvPr id="90" name="Conector curvado 74"/>
          <p:cNvCxnSpPr>
            <a:stCxn id="178" idx="2"/>
            <a:endCxn id="92" idx="0"/>
          </p:cNvCxnSpPr>
          <p:nvPr/>
        </p:nvCxnSpPr>
        <p:spPr>
          <a:xfrm flipH="1">
            <a:off x="3388214" y="5195803"/>
            <a:ext cx="1306" cy="720460"/>
          </a:xfrm>
          <a:prstGeom prst="straightConnector1">
            <a:avLst/>
          </a:prstGeom>
          <a:ln w="9525" cap="flat" cmpd="sng" algn="ctr">
            <a:solidFill>
              <a:srgbClr val="00B050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ángulo 90"/>
          <p:cNvSpPr/>
          <p:nvPr/>
        </p:nvSpPr>
        <p:spPr>
          <a:xfrm>
            <a:off x="2360674" y="5685432"/>
            <a:ext cx="105028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GB" sz="900" dirty="0" err="1" smtClean="0">
                <a:solidFill>
                  <a:srgbClr val="00B050"/>
                </a:solidFill>
                <a:latin typeface="Arial"/>
                <a:cs typeface="Arial"/>
              </a:rPr>
              <a:t>hasSimpleResult</a:t>
            </a:r>
            <a:endParaRPr lang="en-GB" sz="900" dirty="0">
              <a:solidFill>
                <a:srgbClr val="00B050"/>
              </a:solidFill>
            </a:endParaRPr>
          </a:p>
        </p:txBody>
      </p:sp>
      <p:sp>
        <p:nvSpPr>
          <p:cNvPr id="92" name="Rectángulo redondeado 91"/>
          <p:cNvSpPr/>
          <p:nvPr/>
        </p:nvSpPr>
        <p:spPr>
          <a:xfrm>
            <a:off x="2986393" y="5916263"/>
            <a:ext cx="803642" cy="272415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l"/>
            <a:r>
              <a:rPr lang="en-GB" sz="1000" dirty="0" err="1" smtClean="0">
                <a:solidFill>
                  <a:schemeClr val="tx1"/>
                </a:solidFill>
                <a:latin typeface="Arial"/>
                <a:cs typeface="Arial"/>
              </a:rPr>
              <a:t>rdfs:Literal</a:t>
            </a:r>
            <a:endParaRPr lang="en-GB" sz="10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93" name="Rectángulo 92"/>
          <p:cNvSpPr/>
          <p:nvPr/>
        </p:nvSpPr>
        <p:spPr>
          <a:xfrm>
            <a:off x="3421259" y="5243688"/>
            <a:ext cx="1172112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GB" sz="900" dirty="0" err="1" smtClean="0">
                <a:solidFill>
                  <a:srgbClr val="00B050"/>
                </a:solidFill>
                <a:latin typeface="Arial"/>
                <a:cs typeface="Arial"/>
              </a:rPr>
              <a:t>isResultOf</a:t>
            </a:r>
            <a:r>
              <a:rPr lang="en-GB" sz="900" dirty="0" smtClean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lang="en-GB" sz="900" dirty="0" smtClean="0">
                <a:solidFill>
                  <a:srgbClr val="0070C0"/>
                </a:solidFill>
                <a:latin typeface="Arial"/>
                <a:cs typeface="Arial"/>
              </a:rPr>
              <a:t>only</a:t>
            </a:r>
            <a:endParaRPr lang="en-GB" sz="900" dirty="0">
              <a:solidFill>
                <a:srgbClr val="0070C0"/>
              </a:solidFill>
            </a:endParaRPr>
          </a:p>
        </p:txBody>
      </p:sp>
      <p:sp>
        <p:nvSpPr>
          <p:cNvPr id="84" name="Rectángulo 83"/>
          <p:cNvSpPr/>
          <p:nvPr/>
        </p:nvSpPr>
        <p:spPr>
          <a:xfrm>
            <a:off x="72266" y="3390699"/>
            <a:ext cx="2776106" cy="101112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rtlCol="0" anchor="t" anchorCtr="0"/>
          <a:lstStyle/>
          <a:p>
            <a:r>
              <a:rPr lang="en-GB" sz="800" i="1" smtClean="0">
                <a:solidFill>
                  <a:schemeClr val="tx1"/>
                </a:solidFill>
                <a:latin typeface="Arial"/>
                <a:cs typeface="Arial"/>
              </a:rPr>
              <a:t>Procedure</a:t>
            </a:r>
            <a:endParaRPr lang="en-GB" sz="800" i="1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85" name="Rectángulo 84"/>
          <p:cNvSpPr/>
          <p:nvPr/>
        </p:nvSpPr>
        <p:spPr>
          <a:xfrm>
            <a:off x="72267" y="1109324"/>
            <a:ext cx="2326416" cy="222058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rtlCol="0" anchor="t" anchorCtr="0"/>
          <a:lstStyle/>
          <a:p>
            <a:r>
              <a:rPr lang="en-GB" sz="800" i="1" smtClean="0">
                <a:solidFill>
                  <a:schemeClr val="tx1"/>
                </a:solidFill>
                <a:latin typeface="Arial"/>
                <a:cs typeface="Arial"/>
              </a:rPr>
              <a:t>Deployment</a:t>
            </a:r>
            <a:endParaRPr lang="en-GB" sz="800" i="1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88" name="Rectángulo 87"/>
          <p:cNvSpPr/>
          <p:nvPr/>
        </p:nvSpPr>
        <p:spPr>
          <a:xfrm>
            <a:off x="2469812" y="1109324"/>
            <a:ext cx="1944229" cy="1743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rtlCol="0" anchor="t" anchorCtr="0"/>
          <a:lstStyle/>
          <a:p>
            <a:r>
              <a:rPr lang="en-GB" sz="800" i="1" smtClean="0">
                <a:solidFill>
                  <a:schemeClr val="tx1"/>
                </a:solidFill>
                <a:latin typeface="Arial"/>
                <a:cs typeface="Arial"/>
              </a:rPr>
              <a:t>System</a:t>
            </a:r>
            <a:endParaRPr lang="en-GB" sz="800" i="1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89" name="Rectángulo 88"/>
          <p:cNvSpPr/>
          <p:nvPr/>
        </p:nvSpPr>
        <p:spPr>
          <a:xfrm>
            <a:off x="6599340" y="1811223"/>
            <a:ext cx="1564502" cy="69181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rtlCol="0" anchor="t" anchorCtr="0"/>
          <a:lstStyle/>
          <a:p>
            <a:r>
              <a:rPr lang="en-GB" sz="800" i="1" smtClean="0">
                <a:solidFill>
                  <a:schemeClr val="tx1"/>
                </a:solidFill>
                <a:latin typeface="Arial"/>
                <a:cs typeface="Arial"/>
              </a:rPr>
              <a:t>Condition</a:t>
            </a:r>
            <a:endParaRPr lang="en-GB" sz="800" i="1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94" name="Rectángulo 93"/>
          <p:cNvSpPr/>
          <p:nvPr/>
        </p:nvSpPr>
        <p:spPr>
          <a:xfrm>
            <a:off x="4468443" y="1109324"/>
            <a:ext cx="2076494" cy="1743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rtlCol="0" anchor="t" anchorCtr="0"/>
          <a:lstStyle/>
          <a:p>
            <a:r>
              <a:rPr lang="en-GB" sz="800" i="1" dirty="0" err="1" smtClean="0">
                <a:solidFill>
                  <a:schemeClr val="tx1"/>
                </a:solidFill>
                <a:latin typeface="Arial"/>
                <a:cs typeface="Arial"/>
              </a:rPr>
              <a:t>SystemProperty</a:t>
            </a:r>
            <a:endParaRPr lang="en-GB" sz="800" i="1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95" name="Rectángulo 94"/>
          <p:cNvSpPr/>
          <p:nvPr/>
        </p:nvSpPr>
        <p:spPr>
          <a:xfrm>
            <a:off x="2903081" y="3390699"/>
            <a:ext cx="5277717" cy="186043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rtlCol="0" anchor="t" anchorCtr="0"/>
          <a:lstStyle/>
          <a:p>
            <a:r>
              <a:rPr lang="en-GB" sz="800" i="1" dirty="0">
                <a:solidFill>
                  <a:schemeClr val="tx1"/>
                </a:solidFill>
                <a:cs typeface="Arial"/>
              </a:rPr>
              <a:t>Observation/Actuation/Sampling</a:t>
            </a:r>
          </a:p>
        </p:txBody>
      </p:sp>
      <p:sp>
        <p:nvSpPr>
          <p:cNvPr id="96" name="Forma libre 95"/>
          <p:cNvSpPr/>
          <p:nvPr/>
        </p:nvSpPr>
        <p:spPr>
          <a:xfrm>
            <a:off x="6659254" y="1102474"/>
            <a:ext cx="2306561" cy="4188500"/>
          </a:xfrm>
          <a:custGeom>
            <a:avLst/>
            <a:gdLst>
              <a:gd name="connsiteX0" fmla="*/ 652412 w 2290758"/>
              <a:gd name="connsiteY0" fmla="*/ 0 h 4188500"/>
              <a:gd name="connsiteX1" fmla="*/ 2290757 w 2290758"/>
              <a:gd name="connsiteY1" fmla="*/ 0 h 4188500"/>
              <a:gd name="connsiteX2" fmla="*/ 2290757 w 2290758"/>
              <a:gd name="connsiteY2" fmla="*/ 6850 h 4188500"/>
              <a:gd name="connsiteX3" fmla="*/ 2290757 w 2290758"/>
              <a:gd name="connsiteY3" fmla="*/ 517214 h 4188500"/>
              <a:gd name="connsiteX4" fmla="*/ 2290757 w 2290758"/>
              <a:gd name="connsiteY4" fmla="*/ 3660847 h 4188500"/>
              <a:gd name="connsiteX5" fmla="*/ 2290758 w 2290758"/>
              <a:gd name="connsiteY5" fmla="*/ 3660847 h 4188500"/>
              <a:gd name="connsiteX6" fmla="*/ 2290758 w 2290758"/>
              <a:gd name="connsiteY6" fmla="*/ 4188500 h 4188500"/>
              <a:gd name="connsiteX7" fmla="*/ 2290757 w 2290758"/>
              <a:gd name="connsiteY7" fmla="*/ 4188500 h 4188500"/>
              <a:gd name="connsiteX8" fmla="*/ 1546431 w 2290758"/>
              <a:gd name="connsiteY8" fmla="*/ 4188500 h 4188500"/>
              <a:gd name="connsiteX9" fmla="*/ 0 w 2290758"/>
              <a:gd name="connsiteY9" fmla="*/ 4188500 h 4188500"/>
              <a:gd name="connsiteX10" fmla="*/ 0 w 2290758"/>
              <a:gd name="connsiteY10" fmla="*/ 3660847 h 4188500"/>
              <a:gd name="connsiteX11" fmla="*/ 1546431 w 2290758"/>
              <a:gd name="connsiteY11" fmla="*/ 3660847 h 4188500"/>
              <a:gd name="connsiteX12" fmla="*/ 1546431 w 2290758"/>
              <a:gd name="connsiteY12" fmla="*/ 517214 h 4188500"/>
              <a:gd name="connsiteX13" fmla="*/ 652412 w 2290758"/>
              <a:gd name="connsiteY13" fmla="*/ 517214 h 4188500"/>
              <a:gd name="connsiteX0" fmla="*/ 0 w 2306561"/>
              <a:gd name="connsiteY0" fmla="*/ 0 h 4188500"/>
              <a:gd name="connsiteX1" fmla="*/ 2306560 w 2306561"/>
              <a:gd name="connsiteY1" fmla="*/ 0 h 4188500"/>
              <a:gd name="connsiteX2" fmla="*/ 2306560 w 2306561"/>
              <a:gd name="connsiteY2" fmla="*/ 6850 h 4188500"/>
              <a:gd name="connsiteX3" fmla="*/ 2306560 w 2306561"/>
              <a:gd name="connsiteY3" fmla="*/ 517214 h 4188500"/>
              <a:gd name="connsiteX4" fmla="*/ 2306560 w 2306561"/>
              <a:gd name="connsiteY4" fmla="*/ 3660847 h 4188500"/>
              <a:gd name="connsiteX5" fmla="*/ 2306561 w 2306561"/>
              <a:gd name="connsiteY5" fmla="*/ 3660847 h 4188500"/>
              <a:gd name="connsiteX6" fmla="*/ 2306561 w 2306561"/>
              <a:gd name="connsiteY6" fmla="*/ 4188500 h 4188500"/>
              <a:gd name="connsiteX7" fmla="*/ 2306560 w 2306561"/>
              <a:gd name="connsiteY7" fmla="*/ 4188500 h 4188500"/>
              <a:gd name="connsiteX8" fmla="*/ 1562234 w 2306561"/>
              <a:gd name="connsiteY8" fmla="*/ 4188500 h 4188500"/>
              <a:gd name="connsiteX9" fmla="*/ 15803 w 2306561"/>
              <a:gd name="connsiteY9" fmla="*/ 4188500 h 4188500"/>
              <a:gd name="connsiteX10" fmla="*/ 15803 w 2306561"/>
              <a:gd name="connsiteY10" fmla="*/ 3660847 h 4188500"/>
              <a:gd name="connsiteX11" fmla="*/ 1562234 w 2306561"/>
              <a:gd name="connsiteY11" fmla="*/ 3660847 h 4188500"/>
              <a:gd name="connsiteX12" fmla="*/ 1562234 w 2306561"/>
              <a:gd name="connsiteY12" fmla="*/ 517214 h 4188500"/>
              <a:gd name="connsiteX13" fmla="*/ 668215 w 2306561"/>
              <a:gd name="connsiteY13" fmla="*/ 517214 h 4188500"/>
              <a:gd name="connsiteX14" fmla="*/ 0 w 2306561"/>
              <a:gd name="connsiteY14" fmla="*/ 0 h 4188500"/>
              <a:gd name="connsiteX0" fmla="*/ 0 w 2306561"/>
              <a:gd name="connsiteY0" fmla="*/ 0 h 4188500"/>
              <a:gd name="connsiteX1" fmla="*/ 2306560 w 2306561"/>
              <a:gd name="connsiteY1" fmla="*/ 0 h 4188500"/>
              <a:gd name="connsiteX2" fmla="*/ 2306560 w 2306561"/>
              <a:gd name="connsiteY2" fmla="*/ 6850 h 4188500"/>
              <a:gd name="connsiteX3" fmla="*/ 2306560 w 2306561"/>
              <a:gd name="connsiteY3" fmla="*/ 517214 h 4188500"/>
              <a:gd name="connsiteX4" fmla="*/ 2306560 w 2306561"/>
              <a:gd name="connsiteY4" fmla="*/ 3660847 h 4188500"/>
              <a:gd name="connsiteX5" fmla="*/ 2306561 w 2306561"/>
              <a:gd name="connsiteY5" fmla="*/ 3660847 h 4188500"/>
              <a:gd name="connsiteX6" fmla="*/ 2306561 w 2306561"/>
              <a:gd name="connsiteY6" fmla="*/ 4188500 h 4188500"/>
              <a:gd name="connsiteX7" fmla="*/ 2306560 w 2306561"/>
              <a:gd name="connsiteY7" fmla="*/ 4188500 h 4188500"/>
              <a:gd name="connsiteX8" fmla="*/ 1562234 w 2306561"/>
              <a:gd name="connsiteY8" fmla="*/ 4188500 h 4188500"/>
              <a:gd name="connsiteX9" fmla="*/ 15803 w 2306561"/>
              <a:gd name="connsiteY9" fmla="*/ 4188500 h 4188500"/>
              <a:gd name="connsiteX10" fmla="*/ 15803 w 2306561"/>
              <a:gd name="connsiteY10" fmla="*/ 3660847 h 4188500"/>
              <a:gd name="connsiteX11" fmla="*/ 1562234 w 2306561"/>
              <a:gd name="connsiteY11" fmla="*/ 3660847 h 4188500"/>
              <a:gd name="connsiteX12" fmla="*/ 1562234 w 2306561"/>
              <a:gd name="connsiteY12" fmla="*/ 517214 h 4188500"/>
              <a:gd name="connsiteX13" fmla="*/ 0 w 2306561"/>
              <a:gd name="connsiteY13" fmla="*/ 578760 h 4188500"/>
              <a:gd name="connsiteX14" fmla="*/ 0 w 2306561"/>
              <a:gd name="connsiteY14" fmla="*/ 0 h 4188500"/>
              <a:gd name="connsiteX0" fmla="*/ 0 w 2306561"/>
              <a:gd name="connsiteY0" fmla="*/ 0 h 4188500"/>
              <a:gd name="connsiteX1" fmla="*/ 2306560 w 2306561"/>
              <a:gd name="connsiteY1" fmla="*/ 0 h 4188500"/>
              <a:gd name="connsiteX2" fmla="*/ 2306560 w 2306561"/>
              <a:gd name="connsiteY2" fmla="*/ 6850 h 4188500"/>
              <a:gd name="connsiteX3" fmla="*/ 2306560 w 2306561"/>
              <a:gd name="connsiteY3" fmla="*/ 517214 h 4188500"/>
              <a:gd name="connsiteX4" fmla="*/ 2306560 w 2306561"/>
              <a:gd name="connsiteY4" fmla="*/ 3660847 h 4188500"/>
              <a:gd name="connsiteX5" fmla="*/ 2306561 w 2306561"/>
              <a:gd name="connsiteY5" fmla="*/ 3660847 h 4188500"/>
              <a:gd name="connsiteX6" fmla="*/ 2306561 w 2306561"/>
              <a:gd name="connsiteY6" fmla="*/ 4188500 h 4188500"/>
              <a:gd name="connsiteX7" fmla="*/ 2306560 w 2306561"/>
              <a:gd name="connsiteY7" fmla="*/ 4188500 h 4188500"/>
              <a:gd name="connsiteX8" fmla="*/ 1562234 w 2306561"/>
              <a:gd name="connsiteY8" fmla="*/ 4188500 h 4188500"/>
              <a:gd name="connsiteX9" fmla="*/ 15803 w 2306561"/>
              <a:gd name="connsiteY9" fmla="*/ 4188500 h 4188500"/>
              <a:gd name="connsiteX10" fmla="*/ 15803 w 2306561"/>
              <a:gd name="connsiteY10" fmla="*/ 3660847 h 4188500"/>
              <a:gd name="connsiteX11" fmla="*/ 1562234 w 2306561"/>
              <a:gd name="connsiteY11" fmla="*/ 3660847 h 4188500"/>
              <a:gd name="connsiteX12" fmla="*/ 1562234 w 2306561"/>
              <a:gd name="connsiteY12" fmla="*/ 578761 h 4188500"/>
              <a:gd name="connsiteX13" fmla="*/ 0 w 2306561"/>
              <a:gd name="connsiteY13" fmla="*/ 578760 h 4188500"/>
              <a:gd name="connsiteX14" fmla="*/ 0 w 2306561"/>
              <a:gd name="connsiteY14" fmla="*/ 0 h 4188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306561" h="4188500">
                <a:moveTo>
                  <a:pt x="0" y="0"/>
                </a:moveTo>
                <a:lnTo>
                  <a:pt x="2306560" y="0"/>
                </a:lnTo>
                <a:lnTo>
                  <a:pt x="2306560" y="6850"/>
                </a:lnTo>
                <a:lnTo>
                  <a:pt x="2306560" y="517214"/>
                </a:lnTo>
                <a:lnTo>
                  <a:pt x="2306560" y="3660847"/>
                </a:lnTo>
                <a:lnTo>
                  <a:pt x="2306561" y="3660847"/>
                </a:lnTo>
                <a:lnTo>
                  <a:pt x="2306561" y="4188500"/>
                </a:lnTo>
                <a:lnTo>
                  <a:pt x="2306560" y="4188500"/>
                </a:lnTo>
                <a:lnTo>
                  <a:pt x="1562234" y="4188500"/>
                </a:lnTo>
                <a:lnTo>
                  <a:pt x="15803" y="4188500"/>
                </a:lnTo>
                <a:lnTo>
                  <a:pt x="15803" y="3660847"/>
                </a:lnTo>
                <a:lnTo>
                  <a:pt x="1562234" y="3660847"/>
                </a:lnTo>
                <a:lnTo>
                  <a:pt x="1562234" y="578761"/>
                </a:lnTo>
                <a:lnTo>
                  <a:pt x="0" y="578760"/>
                </a:lnTo>
                <a:lnTo>
                  <a:pt x="0" y="0"/>
                </a:lnTo>
                <a:close/>
              </a:path>
            </a:pathLst>
          </a:custGeom>
          <a:noFill/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tIns="0" rtlCol="0" anchor="t" anchorCtr="0">
            <a:noAutofit/>
          </a:bodyPr>
          <a:lstStyle/>
          <a:p>
            <a:pPr algn="r"/>
            <a:r>
              <a:rPr lang="en-GB" sz="800" i="1" dirty="0" smtClean="0">
                <a:solidFill>
                  <a:schemeClr val="tx1"/>
                </a:solidFill>
                <a:latin typeface="Arial"/>
                <a:cs typeface="Arial"/>
              </a:rPr>
              <a:t>Feature</a:t>
            </a:r>
            <a:endParaRPr lang="en-GB" sz="800" i="1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98" name="Rectángulo 97"/>
          <p:cNvSpPr/>
          <p:nvPr/>
        </p:nvSpPr>
        <p:spPr>
          <a:xfrm>
            <a:off x="72265" y="4872508"/>
            <a:ext cx="6543801" cy="138198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rtlCol="0" anchor="t" anchorCtr="0"/>
          <a:lstStyle/>
          <a:p>
            <a:pPr algn="l"/>
            <a:r>
              <a:rPr lang="en-GB" sz="800" i="1" dirty="0" smtClean="0">
                <a:solidFill>
                  <a:schemeClr val="tx1"/>
                </a:solidFill>
                <a:latin typeface="Arial"/>
                <a:cs typeface="Arial"/>
              </a:rPr>
              <a:t>Result</a:t>
            </a:r>
            <a:endParaRPr lang="en-GB" sz="800" i="1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cxnSp>
        <p:nvCxnSpPr>
          <p:cNvPr id="101" name="Conector curvado 100"/>
          <p:cNvCxnSpPr>
            <a:stCxn id="68" idx="3"/>
          </p:cNvCxnSpPr>
          <p:nvPr/>
        </p:nvCxnSpPr>
        <p:spPr>
          <a:xfrm flipV="1">
            <a:off x="4275341" y="3889849"/>
            <a:ext cx="2526018" cy="2240"/>
          </a:xfrm>
          <a:prstGeom prst="straightConnector1">
            <a:avLst/>
          </a:prstGeom>
          <a:ln w="9525" cap="flat" cmpd="sng" algn="ctr">
            <a:solidFill>
              <a:srgbClr val="0070C0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ángulo 101"/>
          <p:cNvSpPr/>
          <p:nvPr/>
        </p:nvSpPr>
        <p:spPr>
          <a:xfrm>
            <a:off x="5849081" y="3630692"/>
            <a:ext cx="99899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GB" sz="900" dirty="0" err="1" smtClean="0">
                <a:solidFill>
                  <a:srgbClr val="0070C0"/>
                </a:solidFill>
                <a:latin typeface="Arial"/>
                <a:cs typeface="Arial"/>
              </a:rPr>
              <a:t>forProperty</a:t>
            </a:r>
            <a:r>
              <a:rPr lang="en-GB" sz="900" dirty="0" smtClean="0">
                <a:solidFill>
                  <a:srgbClr val="0070C0"/>
                </a:solidFill>
                <a:latin typeface="Arial"/>
                <a:cs typeface="Arial"/>
              </a:rPr>
              <a:t> only</a:t>
            </a:r>
            <a:endParaRPr lang="en-GB" sz="9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1994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ángulo redondeado 43"/>
          <p:cNvSpPr/>
          <p:nvPr/>
        </p:nvSpPr>
        <p:spPr>
          <a:xfrm>
            <a:off x="219811" y="2987621"/>
            <a:ext cx="687737" cy="272415"/>
          </a:xfrm>
          <a:prstGeom prst="roundRect">
            <a:avLst/>
          </a:prstGeom>
          <a:noFill/>
          <a:ln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l"/>
            <a:r>
              <a:rPr lang="en-GB" sz="1000" smtClean="0">
                <a:solidFill>
                  <a:srgbClr val="00B050"/>
                </a:solidFill>
                <a:latin typeface="Arial"/>
                <a:cs typeface="Arial"/>
              </a:rPr>
              <a:t>Platform</a:t>
            </a:r>
            <a:endParaRPr lang="en-GB" sz="1000">
              <a:solidFill>
                <a:srgbClr val="00B050"/>
              </a:solidFill>
              <a:latin typeface="Arial"/>
              <a:cs typeface="Arial"/>
            </a:endParaRPr>
          </a:p>
        </p:txBody>
      </p:sp>
      <p:sp>
        <p:nvSpPr>
          <p:cNvPr id="68" name="Rectángulo redondeado 67"/>
          <p:cNvSpPr/>
          <p:nvPr/>
        </p:nvSpPr>
        <p:spPr>
          <a:xfrm>
            <a:off x="3590687" y="3755881"/>
            <a:ext cx="686320" cy="272415"/>
          </a:xfrm>
          <a:prstGeom prst="roundRect">
            <a:avLst/>
          </a:prstGeom>
          <a:noFill/>
          <a:ln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l"/>
            <a:r>
              <a:rPr lang="en-GB" sz="1000" dirty="0" smtClean="0">
                <a:solidFill>
                  <a:srgbClr val="00B050"/>
                </a:solidFill>
                <a:latin typeface="Arial"/>
                <a:cs typeface="Arial"/>
              </a:rPr>
              <a:t>Sampler</a:t>
            </a:r>
            <a:endParaRPr lang="en-GB" sz="1000" dirty="0">
              <a:solidFill>
                <a:srgbClr val="00B050"/>
              </a:solidFill>
              <a:latin typeface="Arial"/>
              <a:cs typeface="Arial"/>
            </a:endParaRPr>
          </a:p>
        </p:txBody>
      </p:sp>
      <p:sp>
        <p:nvSpPr>
          <p:cNvPr id="77" name="Rectángulo redondeado 76"/>
          <p:cNvSpPr/>
          <p:nvPr/>
        </p:nvSpPr>
        <p:spPr>
          <a:xfrm>
            <a:off x="1401476" y="3758783"/>
            <a:ext cx="795395" cy="272415"/>
          </a:xfrm>
          <a:prstGeom prst="roundRect">
            <a:avLst/>
          </a:prstGeom>
          <a:noFill/>
          <a:ln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l"/>
            <a:r>
              <a:rPr lang="en-GB" sz="1000" dirty="0" smtClean="0">
                <a:solidFill>
                  <a:srgbClr val="00B050"/>
                </a:solidFill>
                <a:latin typeface="Arial"/>
                <a:cs typeface="Arial"/>
              </a:rPr>
              <a:t>Procedure</a:t>
            </a:r>
            <a:endParaRPr lang="en-GB" sz="1000" dirty="0">
              <a:solidFill>
                <a:srgbClr val="00B050"/>
              </a:solidFill>
              <a:latin typeface="Arial"/>
              <a:cs typeface="Arial"/>
            </a:endParaRPr>
          </a:p>
        </p:txBody>
      </p:sp>
      <p:sp>
        <p:nvSpPr>
          <p:cNvPr id="178" name="Rectángulo redondeado 177"/>
          <p:cNvSpPr/>
          <p:nvPr/>
        </p:nvSpPr>
        <p:spPr>
          <a:xfrm>
            <a:off x="3021513" y="4923388"/>
            <a:ext cx="737662" cy="272415"/>
          </a:xfrm>
          <a:prstGeom prst="roundRect">
            <a:avLst/>
          </a:prstGeom>
          <a:noFill/>
          <a:ln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l"/>
            <a:r>
              <a:rPr lang="en-GB" sz="1000" dirty="0" smtClean="0">
                <a:solidFill>
                  <a:srgbClr val="00B050"/>
                </a:solidFill>
                <a:latin typeface="Arial"/>
                <a:cs typeface="Arial"/>
              </a:rPr>
              <a:t>Sampling</a:t>
            </a:r>
            <a:endParaRPr lang="en-GB" sz="1000" dirty="0">
              <a:solidFill>
                <a:srgbClr val="00B050"/>
              </a:solidFill>
              <a:latin typeface="Arial"/>
              <a:cs typeface="Arial"/>
            </a:endParaRPr>
          </a:p>
        </p:txBody>
      </p:sp>
      <p:cxnSp>
        <p:nvCxnSpPr>
          <p:cNvPr id="181" name="Conector curvado 180"/>
          <p:cNvCxnSpPr>
            <a:stCxn id="178" idx="0"/>
            <a:endCxn id="68" idx="2"/>
          </p:cNvCxnSpPr>
          <p:nvPr/>
        </p:nvCxnSpPr>
        <p:spPr>
          <a:xfrm rot="5400000" flipH="1" flipV="1">
            <a:off x="3214549" y="4204091"/>
            <a:ext cx="895092" cy="543503"/>
          </a:xfrm>
          <a:prstGeom prst="curvedConnector3">
            <a:avLst>
              <a:gd name="adj1" fmla="val 50000"/>
            </a:avLst>
          </a:prstGeom>
          <a:ln w="9525" cap="flat" cmpd="sng" algn="ctr">
            <a:solidFill>
              <a:srgbClr val="00B050"/>
            </a:solidFill>
            <a:prstDash val="dash"/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Rectángulo 181"/>
          <p:cNvSpPr/>
          <p:nvPr/>
        </p:nvSpPr>
        <p:spPr>
          <a:xfrm>
            <a:off x="2903256" y="3995931"/>
            <a:ext cx="10374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GB" sz="900" dirty="0" err="1" smtClean="0">
                <a:solidFill>
                  <a:srgbClr val="00B050"/>
                </a:solidFill>
                <a:latin typeface="Arial"/>
                <a:cs typeface="Arial"/>
              </a:rPr>
              <a:t>madeBySampler</a:t>
            </a:r>
            <a:endParaRPr lang="en-GB" sz="900" dirty="0" smtClean="0">
              <a:solidFill>
                <a:srgbClr val="00B050"/>
              </a:solidFill>
              <a:latin typeface="Arial"/>
              <a:cs typeface="Arial"/>
            </a:endParaRPr>
          </a:p>
          <a:p>
            <a:pPr algn="l"/>
            <a:endParaRPr lang="en-GB" sz="900" dirty="0">
              <a:solidFill>
                <a:srgbClr val="0070C0"/>
              </a:solidFill>
            </a:endParaRPr>
          </a:p>
        </p:txBody>
      </p:sp>
      <p:cxnSp>
        <p:nvCxnSpPr>
          <p:cNvPr id="183" name="Conector curvado 182"/>
          <p:cNvCxnSpPr>
            <a:stCxn id="178" idx="3"/>
            <a:endCxn id="201" idx="1"/>
          </p:cNvCxnSpPr>
          <p:nvPr/>
        </p:nvCxnSpPr>
        <p:spPr>
          <a:xfrm flipV="1">
            <a:off x="3759175" y="5059595"/>
            <a:ext cx="2948021" cy="1"/>
          </a:xfrm>
          <a:prstGeom prst="curvedConnector3">
            <a:avLst>
              <a:gd name="adj1" fmla="val 50000"/>
            </a:avLst>
          </a:prstGeom>
          <a:ln w="9525" cap="flat" cmpd="sng" algn="ctr">
            <a:solidFill>
              <a:srgbClr val="00B050"/>
            </a:solidFill>
            <a:prstDash val="dash"/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Conector curvado 195"/>
          <p:cNvCxnSpPr>
            <a:stCxn id="178" idx="0"/>
            <a:endCxn id="77" idx="2"/>
          </p:cNvCxnSpPr>
          <p:nvPr/>
        </p:nvCxnSpPr>
        <p:spPr>
          <a:xfrm rot="16200000" flipV="1">
            <a:off x="2148664" y="3681708"/>
            <a:ext cx="892190" cy="1591170"/>
          </a:xfrm>
          <a:prstGeom prst="curvedConnector3">
            <a:avLst>
              <a:gd name="adj1" fmla="val 50000"/>
            </a:avLst>
          </a:prstGeom>
          <a:ln w="9525" cap="flat" cmpd="sng" algn="ctr">
            <a:solidFill>
              <a:srgbClr val="00B050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Rectángulo 196"/>
          <p:cNvSpPr/>
          <p:nvPr/>
        </p:nvSpPr>
        <p:spPr>
          <a:xfrm>
            <a:off x="1900906" y="3970244"/>
            <a:ext cx="9989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GB" sz="900" dirty="0" err="1" smtClean="0">
                <a:solidFill>
                  <a:srgbClr val="00B050"/>
                </a:solidFill>
                <a:latin typeface="Arial"/>
                <a:cs typeface="Arial"/>
              </a:rPr>
              <a:t>usedProcedure</a:t>
            </a:r>
            <a:r>
              <a:rPr lang="en-GB" sz="900" dirty="0" smtClean="0">
                <a:solidFill>
                  <a:srgbClr val="00B050"/>
                </a:solidFill>
                <a:latin typeface="Arial"/>
                <a:cs typeface="Arial"/>
              </a:rPr>
              <a:t> </a:t>
            </a:r>
          </a:p>
          <a:p>
            <a:pPr algn="l"/>
            <a:endParaRPr lang="en-GB" sz="900" dirty="0">
              <a:solidFill>
                <a:srgbClr val="0070C0"/>
              </a:solidFill>
            </a:endParaRPr>
          </a:p>
        </p:txBody>
      </p:sp>
      <p:sp>
        <p:nvSpPr>
          <p:cNvPr id="201" name="Rectángulo redondeado 200"/>
          <p:cNvSpPr/>
          <p:nvPr/>
        </p:nvSpPr>
        <p:spPr>
          <a:xfrm>
            <a:off x="6707196" y="4923387"/>
            <a:ext cx="1220931" cy="272415"/>
          </a:xfrm>
          <a:prstGeom prst="roundRect">
            <a:avLst/>
          </a:prstGeom>
          <a:noFill/>
          <a:ln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l"/>
            <a:r>
              <a:rPr lang="en-GB" sz="1000" smtClean="0">
                <a:solidFill>
                  <a:srgbClr val="00B050"/>
                </a:solidFill>
                <a:latin typeface="Arial"/>
                <a:cs typeface="Arial"/>
              </a:rPr>
              <a:t>FeatureOfInterest</a:t>
            </a:r>
            <a:endParaRPr lang="en-GB" sz="1000">
              <a:solidFill>
                <a:srgbClr val="00B050"/>
              </a:solidFill>
              <a:latin typeface="Arial"/>
              <a:cs typeface="Arial"/>
            </a:endParaRPr>
          </a:p>
        </p:txBody>
      </p:sp>
      <p:sp>
        <p:nvSpPr>
          <p:cNvPr id="97" name="Título 9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Overview of SOSA: Sampling</a:t>
            </a:r>
            <a:endParaRPr lang="en-GB" dirty="0"/>
          </a:p>
        </p:txBody>
      </p:sp>
      <p:sp>
        <p:nvSpPr>
          <p:cNvPr id="218" name="Rectángulo redondeado 217"/>
          <p:cNvSpPr/>
          <p:nvPr/>
        </p:nvSpPr>
        <p:spPr>
          <a:xfrm>
            <a:off x="479604" y="4923138"/>
            <a:ext cx="969294" cy="272415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l"/>
            <a:r>
              <a:rPr lang="en-GB" sz="1000" dirty="0" err="1" smtClean="0">
                <a:solidFill>
                  <a:schemeClr val="tx1"/>
                </a:solidFill>
                <a:latin typeface="Arial"/>
                <a:cs typeface="Arial"/>
              </a:rPr>
              <a:t>xsd:dateTime</a:t>
            </a:r>
            <a:endParaRPr lang="en-GB" sz="10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cxnSp>
        <p:nvCxnSpPr>
          <p:cNvPr id="219" name="Conector curvado 218"/>
          <p:cNvCxnSpPr>
            <a:stCxn id="178" idx="1"/>
            <a:endCxn id="218" idx="3"/>
          </p:cNvCxnSpPr>
          <p:nvPr/>
        </p:nvCxnSpPr>
        <p:spPr>
          <a:xfrm rot="10800000">
            <a:off x="1448899" y="5059346"/>
            <a:ext cx="1572615" cy="250"/>
          </a:xfrm>
          <a:prstGeom prst="curvedConnector3">
            <a:avLst>
              <a:gd name="adj1" fmla="val 50000"/>
            </a:avLst>
          </a:prstGeom>
          <a:ln w="9525" cap="flat" cmpd="sng" algn="ctr">
            <a:solidFill>
              <a:srgbClr val="00B050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Rectángulo 219"/>
          <p:cNvSpPr/>
          <p:nvPr/>
        </p:nvSpPr>
        <p:spPr>
          <a:xfrm>
            <a:off x="1413248" y="5040419"/>
            <a:ext cx="72327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GB" sz="900" dirty="0" err="1" smtClean="0">
                <a:solidFill>
                  <a:srgbClr val="00B050"/>
                </a:solidFill>
                <a:latin typeface="Arial"/>
                <a:cs typeface="Arial"/>
              </a:rPr>
              <a:t>resultTime</a:t>
            </a:r>
            <a:endParaRPr lang="en-GB" sz="900" dirty="0">
              <a:solidFill>
                <a:srgbClr val="00B050"/>
              </a:solidFill>
            </a:endParaRPr>
          </a:p>
        </p:txBody>
      </p:sp>
      <p:sp>
        <p:nvSpPr>
          <p:cNvPr id="236" name="Rectángulo 235"/>
          <p:cNvSpPr/>
          <p:nvPr/>
        </p:nvSpPr>
        <p:spPr>
          <a:xfrm>
            <a:off x="3837847" y="5040221"/>
            <a:ext cx="129394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GB" sz="900" dirty="0" err="1" smtClean="0">
                <a:solidFill>
                  <a:srgbClr val="00B050"/>
                </a:solidFill>
                <a:latin typeface="Arial"/>
                <a:cs typeface="Arial"/>
              </a:rPr>
              <a:t>isFeatureOfInterestOf</a:t>
            </a:r>
            <a:endParaRPr lang="en-GB" sz="900" dirty="0">
              <a:solidFill>
                <a:srgbClr val="00B050"/>
              </a:solidFill>
            </a:endParaRPr>
          </a:p>
        </p:txBody>
      </p:sp>
      <p:sp>
        <p:nvSpPr>
          <p:cNvPr id="243" name="Rectángulo 242"/>
          <p:cNvSpPr/>
          <p:nvPr/>
        </p:nvSpPr>
        <p:spPr>
          <a:xfrm>
            <a:off x="3410963" y="4533262"/>
            <a:ext cx="9541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GB" sz="900" dirty="0" err="1" smtClean="0">
                <a:solidFill>
                  <a:srgbClr val="00B050"/>
                </a:solidFill>
                <a:latin typeface="Arial"/>
                <a:cs typeface="Arial"/>
              </a:rPr>
              <a:t>madeSampling</a:t>
            </a:r>
            <a:endParaRPr lang="en-GB" sz="900" dirty="0" smtClean="0">
              <a:solidFill>
                <a:srgbClr val="00B050"/>
              </a:solidFill>
              <a:latin typeface="Arial"/>
              <a:cs typeface="Arial"/>
            </a:endParaRPr>
          </a:p>
          <a:p>
            <a:pPr algn="l"/>
            <a:endParaRPr lang="en-GB" sz="900" dirty="0">
              <a:solidFill>
                <a:srgbClr val="0070C0"/>
              </a:solidFill>
            </a:endParaRPr>
          </a:p>
        </p:txBody>
      </p:sp>
      <p:cxnSp>
        <p:nvCxnSpPr>
          <p:cNvPr id="81" name="Conector curvado 80"/>
          <p:cNvCxnSpPr/>
          <p:nvPr/>
        </p:nvCxnSpPr>
        <p:spPr>
          <a:xfrm rot="16200000" flipH="1">
            <a:off x="4034060" y="4546091"/>
            <a:ext cx="860210" cy="2159634"/>
          </a:xfrm>
          <a:prstGeom prst="curvedConnector2">
            <a:avLst/>
          </a:prstGeom>
          <a:ln w="9525" cap="flat" cmpd="sng" algn="ctr">
            <a:solidFill>
              <a:srgbClr val="00B050"/>
            </a:solidFill>
            <a:prstDash val="dash"/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ángulo 83"/>
          <p:cNvSpPr/>
          <p:nvPr/>
        </p:nvSpPr>
        <p:spPr>
          <a:xfrm>
            <a:off x="3421259" y="5243688"/>
            <a:ext cx="1172112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GB" sz="900" dirty="0" err="1" smtClean="0">
                <a:solidFill>
                  <a:srgbClr val="00B050"/>
                </a:solidFill>
                <a:latin typeface="Arial"/>
                <a:cs typeface="Arial"/>
              </a:rPr>
              <a:t>isResultOf</a:t>
            </a:r>
            <a:endParaRPr lang="en-GB" sz="900" dirty="0">
              <a:solidFill>
                <a:srgbClr val="0070C0"/>
              </a:solidFill>
            </a:endParaRPr>
          </a:p>
        </p:txBody>
      </p:sp>
      <p:sp>
        <p:nvSpPr>
          <p:cNvPr id="89" name="Rectángulo redondeado 88"/>
          <p:cNvSpPr/>
          <p:nvPr/>
        </p:nvSpPr>
        <p:spPr>
          <a:xfrm>
            <a:off x="5543982" y="5914696"/>
            <a:ext cx="641364" cy="272415"/>
          </a:xfrm>
          <a:prstGeom prst="roundRect">
            <a:avLst/>
          </a:prstGeom>
          <a:noFill/>
          <a:ln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GB" sz="1000" dirty="0" smtClean="0">
                <a:solidFill>
                  <a:srgbClr val="00B050"/>
                </a:solidFill>
                <a:latin typeface="Arial"/>
                <a:cs typeface="Arial"/>
              </a:rPr>
              <a:t>Sample</a:t>
            </a:r>
            <a:endParaRPr lang="en-GB" sz="1000" dirty="0">
              <a:solidFill>
                <a:srgbClr val="00B050"/>
              </a:solidFill>
              <a:latin typeface="Arial"/>
              <a:cs typeface="Arial"/>
            </a:endParaRPr>
          </a:p>
        </p:txBody>
      </p:sp>
      <p:sp>
        <p:nvSpPr>
          <p:cNvPr id="91" name="Rectángulo 90"/>
          <p:cNvSpPr/>
          <p:nvPr/>
        </p:nvSpPr>
        <p:spPr>
          <a:xfrm>
            <a:off x="8126313" y="5243688"/>
            <a:ext cx="8130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GB" sz="900" dirty="0" err="1" smtClean="0">
                <a:solidFill>
                  <a:srgbClr val="00B050"/>
                </a:solidFill>
                <a:latin typeface="Arial"/>
                <a:cs typeface="Arial"/>
              </a:rPr>
              <a:t>isSampleOf</a:t>
            </a:r>
            <a:r>
              <a:rPr lang="en-GB" sz="900" dirty="0" smtClean="0">
                <a:solidFill>
                  <a:srgbClr val="00B050"/>
                </a:solidFill>
                <a:latin typeface="Arial"/>
                <a:cs typeface="Arial"/>
              </a:rPr>
              <a:t> </a:t>
            </a:r>
          </a:p>
          <a:p>
            <a:pPr algn="l"/>
            <a:endParaRPr lang="en-GB" sz="900" dirty="0">
              <a:solidFill>
                <a:srgbClr val="0070C0"/>
              </a:solidFill>
            </a:endParaRPr>
          </a:p>
        </p:txBody>
      </p:sp>
      <p:sp>
        <p:nvSpPr>
          <p:cNvPr id="92" name="Rectángulo 91"/>
          <p:cNvSpPr/>
          <p:nvPr/>
        </p:nvSpPr>
        <p:spPr>
          <a:xfrm>
            <a:off x="6589888" y="6045795"/>
            <a:ext cx="105757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GB" sz="900" dirty="0" err="1" smtClean="0">
                <a:solidFill>
                  <a:srgbClr val="00B050"/>
                </a:solidFill>
                <a:latin typeface="Arial"/>
                <a:cs typeface="Arial"/>
              </a:rPr>
              <a:t>hasSample</a:t>
            </a:r>
            <a:endParaRPr lang="en-GB" sz="900" dirty="0">
              <a:solidFill>
                <a:srgbClr val="0070C0"/>
              </a:solidFill>
            </a:endParaRPr>
          </a:p>
        </p:txBody>
      </p:sp>
      <p:cxnSp>
        <p:nvCxnSpPr>
          <p:cNvPr id="93" name="Conector curvado 92"/>
          <p:cNvCxnSpPr/>
          <p:nvPr/>
        </p:nvCxnSpPr>
        <p:spPr>
          <a:xfrm flipH="1">
            <a:off x="6185346" y="5059595"/>
            <a:ext cx="1742781" cy="996418"/>
          </a:xfrm>
          <a:prstGeom prst="curvedConnector3">
            <a:avLst>
              <a:gd name="adj1" fmla="val -13117"/>
            </a:avLst>
          </a:prstGeom>
          <a:ln w="9525" cap="flat" cmpd="sng" algn="ctr">
            <a:solidFill>
              <a:srgbClr val="00B050"/>
            </a:solidFill>
            <a:prstDash val="dash"/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ector curvado 74"/>
          <p:cNvCxnSpPr>
            <a:stCxn id="178" idx="2"/>
            <a:endCxn id="95" idx="0"/>
          </p:cNvCxnSpPr>
          <p:nvPr/>
        </p:nvCxnSpPr>
        <p:spPr>
          <a:xfrm flipH="1">
            <a:off x="3388214" y="5195803"/>
            <a:ext cx="2130" cy="720460"/>
          </a:xfrm>
          <a:prstGeom prst="straightConnector1">
            <a:avLst/>
          </a:prstGeom>
          <a:ln w="9525" cap="flat" cmpd="sng" algn="ctr">
            <a:solidFill>
              <a:srgbClr val="00B050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ángulo 87"/>
          <p:cNvSpPr/>
          <p:nvPr/>
        </p:nvSpPr>
        <p:spPr>
          <a:xfrm>
            <a:off x="4772070" y="5752607"/>
            <a:ext cx="69762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900" dirty="0" err="1" smtClean="0">
                <a:solidFill>
                  <a:srgbClr val="00B050"/>
                </a:solidFill>
                <a:latin typeface="Arial"/>
                <a:cs typeface="Arial"/>
              </a:rPr>
              <a:t>hasResult</a:t>
            </a:r>
            <a:endParaRPr lang="en-GB" sz="900" dirty="0">
              <a:solidFill>
                <a:srgbClr val="0070C0"/>
              </a:solidFill>
            </a:endParaRPr>
          </a:p>
        </p:txBody>
      </p:sp>
      <p:sp>
        <p:nvSpPr>
          <p:cNvPr id="94" name="Rectángulo 93"/>
          <p:cNvSpPr/>
          <p:nvPr/>
        </p:nvSpPr>
        <p:spPr>
          <a:xfrm>
            <a:off x="2360674" y="5685432"/>
            <a:ext cx="105028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GB" sz="900" dirty="0" err="1" smtClean="0">
                <a:solidFill>
                  <a:srgbClr val="00B050"/>
                </a:solidFill>
                <a:latin typeface="Arial"/>
                <a:cs typeface="Arial"/>
              </a:rPr>
              <a:t>hasSimpleResult</a:t>
            </a:r>
            <a:endParaRPr lang="en-GB" sz="900" dirty="0">
              <a:solidFill>
                <a:srgbClr val="00B050"/>
              </a:solidFill>
            </a:endParaRPr>
          </a:p>
        </p:txBody>
      </p:sp>
      <p:sp>
        <p:nvSpPr>
          <p:cNvPr id="95" name="Rectángulo redondeado 94"/>
          <p:cNvSpPr/>
          <p:nvPr/>
        </p:nvSpPr>
        <p:spPr>
          <a:xfrm>
            <a:off x="2986393" y="5916263"/>
            <a:ext cx="803642" cy="272415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l"/>
            <a:r>
              <a:rPr lang="en-GB" sz="1000" dirty="0" err="1" smtClean="0">
                <a:solidFill>
                  <a:schemeClr val="tx1"/>
                </a:solidFill>
                <a:latin typeface="Arial"/>
                <a:cs typeface="Arial"/>
              </a:rPr>
              <a:t>rdfs:Literal</a:t>
            </a:r>
            <a:endParaRPr lang="en-GB" sz="10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82" name="Rectángulo 81"/>
          <p:cNvSpPr/>
          <p:nvPr/>
        </p:nvSpPr>
        <p:spPr>
          <a:xfrm>
            <a:off x="954411" y="3098144"/>
            <a:ext cx="76815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GB" sz="900" dirty="0" err="1" smtClean="0">
                <a:solidFill>
                  <a:srgbClr val="00B050"/>
                </a:solidFill>
                <a:latin typeface="Arial"/>
                <a:cs typeface="Arial"/>
              </a:rPr>
              <a:t>isHostedBy</a:t>
            </a:r>
            <a:endParaRPr lang="en-GB" sz="900" dirty="0">
              <a:solidFill>
                <a:srgbClr val="0070C0"/>
              </a:solidFill>
            </a:endParaRPr>
          </a:p>
        </p:txBody>
      </p:sp>
      <p:cxnSp>
        <p:nvCxnSpPr>
          <p:cNvPr id="83" name="Conector curvado 82"/>
          <p:cNvCxnSpPr/>
          <p:nvPr/>
        </p:nvCxnSpPr>
        <p:spPr>
          <a:xfrm>
            <a:off x="907548" y="3123829"/>
            <a:ext cx="3025233" cy="632052"/>
          </a:xfrm>
          <a:prstGeom prst="curvedConnector2">
            <a:avLst/>
          </a:prstGeom>
          <a:ln w="9525" cap="flat" cmpd="sng" algn="ctr">
            <a:solidFill>
              <a:srgbClr val="00B050"/>
            </a:solidFill>
            <a:prstDash val="dash"/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ángulo 95"/>
          <p:cNvSpPr/>
          <p:nvPr/>
        </p:nvSpPr>
        <p:spPr>
          <a:xfrm>
            <a:off x="3792599" y="3457829"/>
            <a:ext cx="46038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GB" sz="900" dirty="0" smtClean="0">
                <a:solidFill>
                  <a:srgbClr val="00B050"/>
                </a:solidFill>
                <a:latin typeface="Arial"/>
                <a:cs typeface="Arial"/>
              </a:rPr>
              <a:t>hosts</a:t>
            </a:r>
            <a:endParaRPr lang="en-GB" sz="900" dirty="0">
              <a:solidFill>
                <a:srgbClr val="0070C0"/>
              </a:solidFill>
            </a:endParaRPr>
          </a:p>
        </p:txBody>
      </p:sp>
      <p:sp>
        <p:nvSpPr>
          <p:cNvPr id="98" name="Rectángulo 97"/>
          <p:cNvSpPr/>
          <p:nvPr/>
        </p:nvSpPr>
        <p:spPr>
          <a:xfrm>
            <a:off x="5388660" y="5028465"/>
            <a:ext cx="127470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GB" sz="900" smtClean="0">
                <a:solidFill>
                  <a:srgbClr val="00B050"/>
                </a:solidFill>
                <a:latin typeface="Arial"/>
                <a:cs typeface="Arial"/>
              </a:rPr>
              <a:t>hasFeatureOfInterest</a:t>
            </a:r>
            <a:endParaRPr lang="en-GB" sz="900" dirty="0">
              <a:solidFill>
                <a:srgbClr val="0070C0"/>
              </a:solidFill>
            </a:endParaRPr>
          </a:p>
        </p:txBody>
      </p:sp>
      <p:sp>
        <p:nvSpPr>
          <p:cNvPr id="99" name="Rectángulo 98"/>
          <p:cNvSpPr/>
          <p:nvPr/>
        </p:nvSpPr>
        <p:spPr>
          <a:xfrm>
            <a:off x="72266" y="3390699"/>
            <a:ext cx="2776106" cy="101112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rtlCol="0" anchor="t" anchorCtr="0"/>
          <a:lstStyle/>
          <a:p>
            <a:r>
              <a:rPr lang="en-GB" sz="800" i="1" smtClean="0">
                <a:solidFill>
                  <a:schemeClr val="tx1"/>
                </a:solidFill>
                <a:latin typeface="Arial"/>
                <a:cs typeface="Arial"/>
              </a:rPr>
              <a:t>Procedure</a:t>
            </a:r>
            <a:endParaRPr lang="en-GB" sz="800" i="1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00" name="Rectángulo 99"/>
          <p:cNvSpPr/>
          <p:nvPr/>
        </p:nvSpPr>
        <p:spPr>
          <a:xfrm>
            <a:off x="72267" y="2785596"/>
            <a:ext cx="2326416" cy="54430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rtlCol="0" anchor="t" anchorCtr="0"/>
          <a:lstStyle/>
          <a:p>
            <a:r>
              <a:rPr lang="en-GB" sz="800" i="1" smtClean="0">
                <a:solidFill>
                  <a:schemeClr val="tx1"/>
                </a:solidFill>
                <a:latin typeface="Arial"/>
                <a:cs typeface="Arial"/>
              </a:rPr>
              <a:t>Deployment</a:t>
            </a:r>
            <a:endParaRPr lang="en-GB" sz="800" i="1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01" name="Rectángulo 100"/>
          <p:cNvSpPr/>
          <p:nvPr/>
        </p:nvSpPr>
        <p:spPr>
          <a:xfrm>
            <a:off x="2903081" y="3390699"/>
            <a:ext cx="5277717" cy="186043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rtlCol="0" anchor="t" anchorCtr="0"/>
          <a:lstStyle/>
          <a:p>
            <a:r>
              <a:rPr lang="en-GB" sz="800" i="1" dirty="0">
                <a:solidFill>
                  <a:schemeClr val="tx1"/>
                </a:solidFill>
                <a:cs typeface="Arial"/>
              </a:rPr>
              <a:t>Observation/Actuation/Sampling</a:t>
            </a:r>
          </a:p>
        </p:txBody>
      </p:sp>
      <p:sp>
        <p:nvSpPr>
          <p:cNvPr id="102" name="Rectángulo 101"/>
          <p:cNvSpPr/>
          <p:nvPr/>
        </p:nvSpPr>
        <p:spPr>
          <a:xfrm>
            <a:off x="72265" y="4872508"/>
            <a:ext cx="6543801" cy="138198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rtlCol="0" anchor="t" anchorCtr="0"/>
          <a:lstStyle/>
          <a:p>
            <a:pPr algn="l"/>
            <a:r>
              <a:rPr lang="en-GB" sz="800" i="1" dirty="0" smtClean="0">
                <a:solidFill>
                  <a:schemeClr val="tx1"/>
                </a:solidFill>
                <a:latin typeface="Arial"/>
                <a:cs typeface="Arial"/>
              </a:rPr>
              <a:t>Result</a:t>
            </a:r>
            <a:endParaRPr lang="en-GB" sz="800" i="1" dirty="0">
              <a:solidFill>
                <a:schemeClr val="tx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57669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redondeado 3"/>
          <p:cNvSpPr/>
          <p:nvPr/>
        </p:nvSpPr>
        <p:spPr>
          <a:xfrm>
            <a:off x="3617328" y="2016439"/>
            <a:ext cx="635900" cy="272415"/>
          </a:xfrm>
          <a:prstGeom prst="roundRect">
            <a:avLst/>
          </a:prstGeom>
          <a:noFill/>
          <a:ln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l"/>
            <a:r>
              <a:rPr lang="en-GB" sz="1000" smtClean="0">
                <a:solidFill>
                  <a:srgbClr val="0070C0"/>
                </a:solidFill>
                <a:latin typeface="Arial"/>
                <a:cs typeface="Arial"/>
              </a:rPr>
              <a:t>System</a:t>
            </a:r>
            <a:endParaRPr lang="en-GB" sz="1000">
              <a:solidFill>
                <a:srgbClr val="0070C0"/>
              </a:solidFill>
              <a:latin typeface="Arial"/>
              <a:cs typeface="Arial"/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954411" y="3098144"/>
            <a:ext cx="101181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GB" sz="900" dirty="0" err="1" smtClean="0">
                <a:solidFill>
                  <a:srgbClr val="00B050"/>
                </a:solidFill>
                <a:latin typeface="Arial"/>
                <a:cs typeface="Arial"/>
              </a:rPr>
              <a:t>isHostedBy</a:t>
            </a:r>
            <a:r>
              <a:rPr lang="en-GB" sz="900" dirty="0" smtClean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lang="en-GB" sz="900" dirty="0" smtClean="0">
                <a:solidFill>
                  <a:srgbClr val="0070C0"/>
                </a:solidFill>
                <a:latin typeface="Arial"/>
                <a:cs typeface="Arial"/>
              </a:rPr>
              <a:t>only</a:t>
            </a:r>
            <a:endParaRPr lang="en-GB" sz="900" dirty="0">
              <a:solidFill>
                <a:srgbClr val="0070C0"/>
              </a:solidFill>
            </a:endParaRPr>
          </a:p>
        </p:txBody>
      </p:sp>
      <p:cxnSp>
        <p:nvCxnSpPr>
          <p:cNvPr id="11" name="Conector curvado 10"/>
          <p:cNvCxnSpPr>
            <a:stCxn id="4" idx="0"/>
            <a:endCxn id="4" idx="1"/>
          </p:cNvCxnSpPr>
          <p:nvPr/>
        </p:nvCxnSpPr>
        <p:spPr>
          <a:xfrm rot="16200000" flipH="1" flipV="1">
            <a:off x="3708199" y="1925568"/>
            <a:ext cx="136208" cy="317950"/>
          </a:xfrm>
          <a:prstGeom prst="curvedConnector4">
            <a:avLst>
              <a:gd name="adj1" fmla="val -167832"/>
              <a:gd name="adj2" fmla="val 171898"/>
            </a:avLst>
          </a:prstGeom>
          <a:ln w="9525" cap="flat" cmpd="sng" algn="ctr">
            <a:solidFill>
              <a:srgbClr val="0070C0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ángulo 13"/>
          <p:cNvSpPr/>
          <p:nvPr/>
        </p:nvSpPr>
        <p:spPr>
          <a:xfrm>
            <a:off x="3100693" y="1547037"/>
            <a:ext cx="118494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GB" sz="900" dirty="0" err="1" smtClean="0">
                <a:solidFill>
                  <a:srgbClr val="0070C0"/>
                </a:solidFill>
                <a:latin typeface="Arial"/>
                <a:cs typeface="Arial"/>
              </a:rPr>
              <a:t>hasSubsystem</a:t>
            </a:r>
            <a:r>
              <a:rPr lang="en-GB" sz="900" dirty="0" smtClean="0">
                <a:solidFill>
                  <a:srgbClr val="0070C0"/>
                </a:solidFill>
                <a:latin typeface="Arial"/>
                <a:cs typeface="Arial"/>
              </a:rPr>
              <a:t> only</a:t>
            </a:r>
            <a:endParaRPr lang="en-GB" sz="900" dirty="0">
              <a:solidFill>
                <a:srgbClr val="0070C0"/>
              </a:solidFill>
            </a:endParaRPr>
          </a:p>
        </p:txBody>
      </p:sp>
      <p:sp>
        <p:nvSpPr>
          <p:cNvPr id="15" name="Rectángulo redondeado 14"/>
          <p:cNvSpPr/>
          <p:nvPr/>
        </p:nvSpPr>
        <p:spPr>
          <a:xfrm>
            <a:off x="5329187" y="2010263"/>
            <a:ext cx="1038369" cy="272415"/>
          </a:xfrm>
          <a:prstGeom prst="roundRect">
            <a:avLst/>
          </a:prstGeom>
          <a:noFill/>
          <a:ln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l"/>
            <a:r>
              <a:rPr lang="en-GB" sz="1000" dirty="0" err="1" smtClean="0">
                <a:solidFill>
                  <a:srgbClr val="0070C0"/>
                </a:solidFill>
                <a:latin typeface="Arial"/>
                <a:cs typeface="Arial"/>
              </a:rPr>
              <a:t>SurvivalRange</a:t>
            </a:r>
            <a:endParaRPr lang="en-GB" sz="1000" dirty="0">
              <a:solidFill>
                <a:srgbClr val="0070C0"/>
              </a:solidFill>
              <a:latin typeface="Arial"/>
              <a:cs typeface="Arial"/>
            </a:endParaRPr>
          </a:p>
        </p:txBody>
      </p:sp>
      <p:cxnSp>
        <p:nvCxnSpPr>
          <p:cNvPr id="16" name="Conector curvado 15"/>
          <p:cNvCxnSpPr>
            <a:stCxn id="4" idx="3"/>
            <a:endCxn id="15" idx="1"/>
          </p:cNvCxnSpPr>
          <p:nvPr/>
        </p:nvCxnSpPr>
        <p:spPr>
          <a:xfrm flipV="1">
            <a:off x="4253228" y="2146471"/>
            <a:ext cx="1075959" cy="6176"/>
          </a:xfrm>
          <a:prstGeom prst="curvedConnector3">
            <a:avLst>
              <a:gd name="adj1" fmla="val 50000"/>
            </a:avLst>
          </a:prstGeom>
          <a:ln w="9525" cap="flat" cmpd="sng" algn="ctr">
            <a:solidFill>
              <a:srgbClr val="0070C0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ángulo 16"/>
          <p:cNvSpPr/>
          <p:nvPr/>
        </p:nvSpPr>
        <p:spPr>
          <a:xfrm>
            <a:off x="4873990" y="1795433"/>
            <a:ext cx="11528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GB" sz="900" dirty="0" err="1" smtClean="0">
                <a:solidFill>
                  <a:srgbClr val="0070C0"/>
                </a:solidFill>
                <a:latin typeface="Arial"/>
                <a:cs typeface="Arial"/>
              </a:rPr>
              <a:t>hasSurvivalRange</a:t>
            </a:r>
            <a:r>
              <a:rPr lang="en-GB" sz="900" dirty="0" smtClean="0">
                <a:solidFill>
                  <a:srgbClr val="0070C0"/>
                </a:solidFill>
                <a:latin typeface="Arial"/>
                <a:cs typeface="Arial"/>
              </a:rPr>
              <a:t> </a:t>
            </a:r>
          </a:p>
          <a:p>
            <a:pPr algn="l"/>
            <a:r>
              <a:rPr lang="en-GB" sz="900" dirty="0" smtClean="0">
                <a:solidFill>
                  <a:srgbClr val="0070C0"/>
                </a:solidFill>
                <a:latin typeface="Arial"/>
                <a:cs typeface="Arial"/>
              </a:rPr>
              <a:t>only</a:t>
            </a:r>
            <a:endParaRPr lang="en-GB" sz="900" dirty="0">
              <a:solidFill>
                <a:srgbClr val="0070C0"/>
              </a:solidFill>
            </a:endParaRPr>
          </a:p>
        </p:txBody>
      </p:sp>
      <p:sp>
        <p:nvSpPr>
          <p:cNvPr id="18" name="Rectángulo redondeado 17"/>
          <p:cNvSpPr/>
          <p:nvPr/>
        </p:nvSpPr>
        <p:spPr>
          <a:xfrm>
            <a:off x="5274613" y="2496939"/>
            <a:ext cx="1147516" cy="272415"/>
          </a:xfrm>
          <a:prstGeom prst="roundRect">
            <a:avLst/>
          </a:prstGeom>
          <a:noFill/>
          <a:ln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l"/>
            <a:r>
              <a:rPr lang="en-GB" sz="1000" smtClean="0">
                <a:solidFill>
                  <a:srgbClr val="0070C0"/>
                </a:solidFill>
                <a:latin typeface="Arial"/>
                <a:cs typeface="Arial"/>
              </a:rPr>
              <a:t>OperatingRange</a:t>
            </a:r>
            <a:endParaRPr lang="en-GB" sz="1000">
              <a:solidFill>
                <a:srgbClr val="0070C0"/>
              </a:solidFill>
              <a:latin typeface="Arial"/>
              <a:cs typeface="Arial"/>
            </a:endParaRPr>
          </a:p>
        </p:txBody>
      </p:sp>
      <p:cxnSp>
        <p:nvCxnSpPr>
          <p:cNvPr id="19" name="Conector curvado 18"/>
          <p:cNvCxnSpPr>
            <a:stCxn id="4" idx="3"/>
            <a:endCxn id="18" idx="1"/>
          </p:cNvCxnSpPr>
          <p:nvPr/>
        </p:nvCxnSpPr>
        <p:spPr>
          <a:xfrm>
            <a:off x="4253228" y="2152647"/>
            <a:ext cx="1021385" cy="480500"/>
          </a:xfrm>
          <a:prstGeom prst="curvedConnector3">
            <a:avLst>
              <a:gd name="adj1" fmla="val 50000"/>
            </a:avLst>
          </a:prstGeom>
          <a:ln w="9525" cap="flat" cmpd="sng" algn="ctr">
            <a:solidFill>
              <a:srgbClr val="0070C0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ángulo 19"/>
          <p:cNvSpPr/>
          <p:nvPr/>
        </p:nvSpPr>
        <p:spPr>
          <a:xfrm>
            <a:off x="4873990" y="2264810"/>
            <a:ext cx="12490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GB" sz="900" dirty="0" err="1" smtClean="0">
                <a:solidFill>
                  <a:srgbClr val="0070C0"/>
                </a:solidFill>
                <a:latin typeface="Arial"/>
                <a:cs typeface="Arial"/>
              </a:rPr>
              <a:t>hasOperatingRange</a:t>
            </a:r>
            <a:r>
              <a:rPr lang="en-GB" sz="900" dirty="0" smtClean="0">
                <a:solidFill>
                  <a:srgbClr val="0070C0"/>
                </a:solidFill>
                <a:latin typeface="Arial"/>
                <a:cs typeface="Arial"/>
              </a:rPr>
              <a:t> </a:t>
            </a:r>
          </a:p>
          <a:p>
            <a:pPr algn="l"/>
            <a:r>
              <a:rPr lang="en-GB" sz="900" dirty="0" smtClean="0">
                <a:solidFill>
                  <a:srgbClr val="0070C0"/>
                </a:solidFill>
                <a:latin typeface="Arial"/>
                <a:cs typeface="Arial"/>
              </a:rPr>
              <a:t>only</a:t>
            </a:r>
            <a:endParaRPr lang="en-GB" sz="900" dirty="0">
              <a:solidFill>
                <a:srgbClr val="0070C0"/>
              </a:solidFill>
            </a:endParaRPr>
          </a:p>
        </p:txBody>
      </p:sp>
      <p:sp>
        <p:nvSpPr>
          <p:cNvPr id="24" name="Rectángulo 23"/>
          <p:cNvSpPr/>
          <p:nvPr/>
        </p:nvSpPr>
        <p:spPr>
          <a:xfrm>
            <a:off x="1043127" y="1810109"/>
            <a:ext cx="10182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GB" sz="900" err="1" smtClean="0">
                <a:solidFill>
                  <a:srgbClr val="0070C0"/>
                </a:solidFill>
                <a:latin typeface="Arial"/>
                <a:cs typeface="Arial"/>
              </a:rPr>
              <a:t>hasDeployment</a:t>
            </a:r>
            <a:r>
              <a:rPr lang="en-GB" sz="900" dirty="0" smtClean="0">
                <a:solidFill>
                  <a:srgbClr val="0070C0"/>
                </a:solidFill>
                <a:latin typeface="Arial"/>
                <a:cs typeface="Arial"/>
              </a:rPr>
              <a:t> </a:t>
            </a:r>
          </a:p>
          <a:p>
            <a:pPr algn="l"/>
            <a:r>
              <a:rPr lang="en-GB" sz="900" dirty="0" smtClean="0">
                <a:solidFill>
                  <a:srgbClr val="0070C0"/>
                </a:solidFill>
                <a:latin typeface="Arial"/>
                <a:cs typeface="Arial"/>
              </a:rPr>
              <a:t>only</a:t>
            </a:r>
            <a:endParaRPr lang="en-GB" sz="900" dirty="0">
              <a:solidFill>
                <a:srgbClr val="0070C0"/>
              </a:solidFill>
            </a:endParaRPr>
          </a:p>
        </p:txBody>
      </p:sp>
      <p:sp>
        <p:nvSpPr>
          <p:cNvPr id="31" name="Rectángulo redondeado 30"/>
          <p:cNvSpPr/>
          <p:nvPr/>
        </p:nvSpPr>
        <p:spPr>
          <a:xfrm>
            <a:off x="112592" y="2025272"/>
            <a:ext cx="902613" cy="272415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l"/>
            <a:r>
              <a:rPr lang="en-GB" sz="1000" dirty="0" smtClean="0">
                <a:solidFill>
                  <a:srgbClr val="0070C0"/>
                </a:solidFill>
                <a:latin typeface="Arial"/>
                <a:cs typeface="Arial"/>
              </a:rPr>
              <a:t>Deployment</a:t>
            </a:r>
            <a:endParaRPr lang="en-GB" sz="1000" dirty="0">
              <a:solidFill>
                <a:srgbClr val="0070C0"/>
              </a:solidFill>
              <a:latin typeface="Arial"/>
              <a:cs typeface="Arial"/>
            </a:endParaRPr>
          </a:p>
        </p:txBody>
      </p:sp>
      <p:cxnSp>
        <p:nvCxnSpPr>
          <p:cNvPr id="40" name="Conector curvado 39"/>
          <p:cNvCxnSpPr>
            <a:stCxn id="31" idx="3"/>
            <a:endCxn id="4" idx="1"/>
          </p:cNvCxnSpPr>
          <p:nvPr/>
        </p:nvCxnSpPr>
        <p:spPr>
          <a:xfrm flipV="1">
            <a:off x="1015205" y="2152647"/>
            <a:ext cx="2602123" cy="8833"/>
          </a:xfrm>
          <a:prstGeom prst="curvedConnector3">
            <a:avLst>
              <a:gd name="adj1" fmla="val 50000"/>
            </a:avLst>
          </a:prstGeom>
          <a:ln w="9525" cap="flat" cmpd="sng" algn="ctr">
            <a:solidFill>
              <a:srgbClr val="0070C0"/>
            </a:solidFill>
            <a:prstDash val="dash"/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ángulo 40"/>
          <p:cNvSpPr/>
          <p:nvPr/>
        </p:nvSpPr>
        <p:spPr>
          <a:xfrm>
            <a:off x="2425968" y="1810109"/>
            <a:ext cx="1069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GB" sz="900" dirty="0" err="1" smtClean="0">
                <a:solidFill>
                  <a:srgbClr val="0070C0"/>
                </a:solidFill>
                <a:latin typeface="Arial"/>
                <a:cs typeface="Arial"/>
              </a:rPr>
              <a:t>deployedSyste</a:t>
            </a:r>
            <a:r>
              <a:rPr lang="en-GB" sz="900" dirty="0" err="1">
                <a:solidFill>
                  <a:srgbClr val="0070C0"/>
                </a:solidFill>
                <a:latin typeface="Arial"/>
                <a:cs typeface="Arial"/>
              </a:rPr>
              <a:t>m</a:t>
            </a:r>
            <a:r>
              <a:rPr lang="en-GB" sz="900" dirty="0" smtClean="0">
                <a:solidFill>
                  <a:srgbClr val="0070C0"/>
                </a:solidFill>
                <a:latin typeface="Arial"/>
                <a:cs typeface="Arial"/>
              </a:rPr>
              <a:t> </a:t>
            </a:r>
          </a:p>
          <a:p>
            <a:pPr algn="l"/>
            <a:r>
              <a:rPr lang="en-GB" sz="900" dirty="0" smtClean="0">
                <a:solidFill>
                  <a:srgbClr val="0070C0"/>
                </a:solidFill>
                <a:latin typeface="Arial"/>
                <a:cs typeface="Arial"/>
              </a:rPr>
              <a:t>only</a:t>
            </a:r>
            <a:endParaRPr lang="en-GB" sz="900" dirty="0">
              <a:solidFill>
                <a:srgbClr val="0070C0"/>
              </a:solidFill>
            </a:endParaRPr>
          </a:p>
        </p:txBody>
      </p:sp>
      <p:sp>
        <p:nvSpPr>
          <p:cNvPr id="44" name="Rectángulo redondeado 43"/>
          <p:cNvSpPr/>
          <p:nvPr/>
        </p:nvSpPr>
        <p:spPr>
          <a:xfrm>
            <a:off x="219811" y="2987621"/>
            <a:ext cx="687737" cy="272415"/>
          </a:xfrm>
          <a:prstGeom prst="roundRect">
            <a:avLst/>
          </a:prstGeom>
          <a:noFill/>
          <a:ln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l"/>
            <a:r>
              <a:rPr lang="en-GB" sz="1000" smtClean="0">
                <a:solidFill>
                  <a:srgbClr val="00B050"/>
                </a:solidFill>
                <a:latin typeface="Arial"/>
                <a:cs typeface="Arial"/>
              </a:rPr>
              <a:t>Platform</a:t>
            </a:r>
            <a:endParaRPr lang="en-GB" sz="1000">
              <a:solidFill>
                <a:srgbClr val="00B050"/>
              </a:solidFill>
              <a:latin typeface="Arial"/>
              <a:cs typeface="Arial"/>
            </a:endParaRPr>
          </a:p>
        </p:txBody>
      </p:sp>
      <p:cxnSp>
        <p:nvCxnSpPr>
          <p:cNvPr id="45" name="Conector curvado 44"/>
          <p:cNvCxnSpPr>
            <a:stCxn id="31" idx="2"/>
            <a:endCxn id="44" idx="0"/>
          </p:cNvCxnSpPr>
          <p:nvPr/>
        </p:nvCxnSpPr>
        <p:spPr>
          <a:xfrm rot="5400000">
            <a:off x="218823" y="2642545"/>
            <a:ext cx="689934" cy="219"/>
          </a:xfrm>
          <a:prstGeom prst="curvedConnector3">
            <a:avLst>
              <a:gd name="adj1" fmla="val 50000"/>
            </a:avLst>
          </a:prstGeom>
          <a:ln w="9525" cap="flat" cmpd="sng" algn="ctr">
            <a:solidFill>
              <a:srgbClr val="0070C0"/>
            </a:solidFill>
            <a:prstDash val="dash"/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ángulo 45"/>
          <p:cNvSpPr/>
          <p:nvPr/>
        </p:nvSpPr>
        <p:spPr>
          <a:xfrm>
            <a:off x="543542" y="2713880"/>
            <a:ext cx="149271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GB" sz="900" dirty="0" err="1" smtClean="0">
                <a:solidFill>
                  <a:srgbClr val="0070C0"/>
                </a:solidFill>
                <a:latin typeface="Arial"/>
                <a:cs typeface="Arial"/>
              </a:rPr>
              <a:t>deployedOnPlatform</a:t>
            </a:r>
            <a:r>
              <a:rPr lang="en-GB" sz="900" dirty="0" smtClean="0">
                <a:solidFill>
                  <a:srgbClr val="0070C0"/>
                </a:solidFill>
                <a:latin typeface="Arial"/>
                <a:cs typeface="Arial"/>
              </a:rPr>
              <a:t> only</a:t>
            </a:r>
            <a:endParaRPr lang="en-GB" sz="900" dirty="0">
              <a:solidFill>
                <a:srgbClr val="0070C0"/>
              </a:solidFill>
            </a:endParaRPr>
          </a:p>
        </p:txBody>
      </p:sp>
      <p:cxnSp>
        <p:nvCxnSpPr>
          <p:cNvPr id="50" name="Conector curvado 49"/>
          <p:cNvCxnSpPr>
            <a:stCxn id="44" idx="3"/>
            <a:endCxn id="4" idx="1"/>
          </p:cNvCxnSpPr>
          <p:nvPr/>
        </p:nvCxnSpPr>
        <p:spPr>
          <a:xfrm flipV="1">
            <a:off x="907548" y="2152647"/>
            <a:ext cx="2709780" cy="971182"/>
          </a:xfrm>
          <a:prstGeom prst="curvedConnector3">
            <a:avLst>
              <a:gd name="adj1" fmla="val 50000"/>
            </a:avLst>
          </a:prstGeom>
          <a:ln w="9525" cap="flat" cmpd="sng" algn="ctr">
            <a:solidFill>
              <a:srgbClr val="0070C0"/>
            </a:solidFill>
            <a:prstDash val="dash"/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ángulo 50"/>
          <p:cNvSpPr/>
          <p:nvPr/>
        </p:nvSpPr>
        <p:spPr>
          <a:xfrm>
            <a:off x="2969925" y="2159162"/>
            <a:ext cx="70403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GB" sz="900" dirty="0" smtClean="0">
                <a:solidFill>
                  <a:srgbClr val="00B050"/>
                </a:solidFill>
                <a:latin typeface="Arial"/>
                <a:cs typeface="Arial"/>
              </a:rPr>
              <a:t>hosts </a:t>
            </a:r>
            <a:r>
              <a:rPr lang="en-GB" sz="900" dirty="0" smtClean="0">
                <a:solidFill>
                  <a:srgbClr val="0070C0"/>
                </a:solidFill>
                <a:latin typeface="Arial"/>
                <a:cs typeface="Arial"/>
              </a:rPr>
              <a:t>only</a:t>
            </a:r>
            <a:endParaRPr lang="en-GB" sz="900" dirty="0">
              <a:solidFill>
                <a:srgbClr val="0070C0"/>
              </a:solidFill>
            </a:endParaRPr>
          </a:p>
        </p:txBody>
      </p:sp>
      <p:cxnSp>
        <p:nvCxnSpPr>
          <p:cNvPr id="62" name="Conector curvado 10"/>
          <p:cNvCxnSpPr>
            <a:stCxn id="68" idx="0"/>
            <a:endCxn id="4" idx="2"/>
          </p:cNvCxnSpPr>
          <p:nvPr/>
        </p:nvCxnSpPr>
        <p:spPr>
          <a:xfrm flipV="1">
            <a:off x="3933847" y="2288854"/>
            <a:ext cx="1431" cy="1467027"/>
          </a:xfrm>
          <a:prstGeom prst="straightConnector1">
            <a:avLst/>
          </a:prstGeom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ángulo redondeado 67"/>
          <p:cNvSpPr/>
          <p:nvPr/>
        </p:nvSpPr>
        <p:spPr>
          <a:xfrm>
            <a:off x="3590687" y="3755881"/>
            <a:ext cx="686320" cy="272415"/>
          </a:xfrm>
          <a:prstGeom prst="roundRect">
            <a:avLst/>
          </a:prstGeom>
          <a:noFill/>
          <a:ln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l"/>
            <a:r>
              <a:rPr lang="en-GB" sz="1000" dirty="0" smtClean="0">
                <a:solidFill>
                  <a:srgbClr val="00B050"/>
                </a:solidFill>
                <a:latin typeface="Arial"/>
                <a:cs typeface="Arial"/>
              </a:rPr>
              <a:t>Sampler</a:t>
            </a:r>
            <a:endParaRPr lang="en-GB" sz="1000" dirty="0">
              <a:solidFill>
                <a:srgbClr val="00B050"/>
              </a:solidFill>
              <a:latin typeface="Arial"/>
              <a:cs typeface="Arial"/>
            </a:endParaRPr>
          </a:p>
        </p:txBody>
      </p:sp>
      <p:sp>
        <p:nvSpPr>
          <p:cNvPr id="77" name="Rectángulo redondeado 76"/>
          <p:cNvSpPr/>
          <p:nvPr/>
        </p:nvSpPr>
        <p:spPr>
          <a:xfrm>
            <a:off x="1401476" y="3758783"/>
            <a:ext cx="795395" cy="272415"/>
          </a:xfrm>
          <a:prstGeom prst="roundRect">
            <a:avLst/>
          </a:prstGeom>
          <a:noFill/>
          <a:ln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l"/>
            <a:r>
              <a:rPr lang="en-GB" sz="1000" dirty="0" smtClean="0">
                <a:solidFill>
                  <a:srgbClr val="00B050"/>
                </a:solidFill>
                <a:latin typeface="Arial"/>
                <a:cs typeface="Arial"/>
              </a:rPr>
              <a:t>Procedure</a:t>
            </a:r>
            <a:endParaRPr lang="en-GB" sz="1000" dirty="0">
              <a:solidFill>
                <a:srgbClr val="00B050"/>
              </a:solidFill>
              <a:latin typeface="Arial"/>
              <a:cs typeface="Arial"/>
            </a:endParaRPr>
          </a:p>
        </p:txBody>
      </p:sp>
      <p:cxnSp>
        <p:nvCxnSpPr>
          <p:cNvPr id="78" name="Conector curvado 77"/>
          <p:cNvCxnSpPr>
            <a:stCxn id="4" idx="2"/>
            <a:endCxn id="77" idx="0"/>
          </p:cNvCxnSpPr>
          <p:nvPr/>
        </p:nvCxnSpPr>
        <p:spPr>
          <a:xfrm rot="5400000">
            <a:off x="2132262" y="1955766"/>
            <a:ext cx="1469929" cy="2136104"/>
          </a:xfrm>
          <a:prstGeom prst="curvedConnector3">
            <a:avLst>
              <a:gd name="adj1" fmla="val 50000"/>
            </a:avLst>
          </a:prstGeom>
          <a:ln w="9525" cap="flat" cmpd="sng" algn="ctr">
            <a:solidFill>
              <a:srgbClr val="0070C0"/>
            </a:solidFill>
            <a:prstDash val="dash"/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ángulo 78"/>
          <p:cNvSpPr/>
          <p:nvPr/>
        </p:nvSpPr>
        <p:spPr>
          <a:xfrm>
            <a:off x="1794184" y="3514250"/>
            <a:ext cx="101822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GB" sz="900" dirty="0" smtClean="0">
                <a:solidFill>
                  <a:srgbClr val="0070C0"/>
                </a:solidFill>
                <a:latin typeface="Arial"/>
                <a:cs typeface="Arial"/>
              </a:rPr>
              <a:t>implements only</a:t>
            </a:r>
          </a:p>
        </p:txBody>
      </p:sp>
      <p:cxnSp>
        <p:nvCxnSpPr>
          <p:cNvPr id="86" name="Conector curvado 85"/>
          <p:cNvCxnSpPr>
            <a:stCxn id="4" idx="3"/>
            <a:endCxn id="326" idx="1"/>
          </p:cNvCxnSpPr>
          <p:nvPr/>
        </p:nvCxnSpPr>
        <p:spPr>
          <a:xfrm flipV="1">
            <a:off x="4253228" y="1705451"/>
            <a:ext cx="997749" cy="447196"/>
          </a:xfrm>
          <a:prstGeom prst="curvedConnector3">
            <a:avLst>
              <a:gd name="adj1" fmla="val 50000"/>
            </a:avLst>
          </a:prstGeom>
          <a:ln w="9525" cap="flat" cmpd="sng" algn="ctr">
            <a:solidFill>
              <a:srgbClr val="0070C0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ángulo 86"/>
          <p:cNvSpPr/>
          <p:nvPr/>
        </p:nvSpPr>
        <p:spPr>
          <a:xfrm>
            <a:off x="4873990" y="1339622"/>
            <a:ext cx="12939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GB" sz="900" dirty="0" err="1" smtClean="0">
                <a:solidFill>
                  <a:srgbClr val="0070C0"/>
                </a:solidFill>
                <a:latin typeface="Arial"/>
                <a:cs typeface="Arial"/>
              </a:rPr>
              <a:t>hasSystemCapability</a:t>
            </a:r>
            <a:r>
              <a:rPr lang="en-GB" sz="900" dirty="0" smtClean="0">
                <a:solidFill>
                  <a:srgbClr val="0070C0"/>
                </a:solidFill>
                <a:latin typeface="Arial"/>
                <a:cs typeface="Arial"/>
              </a:rPr>
              <a:t> </a:t>
            </a:r>
          </a:p>
          <a:p>
            <a:pPr algn="l"/>
            <a:r>
              <a:rPr lang="en-GB" sz="900" dirty="0" smtClean="0">
                <a:solidFill>
                  <a:srgbClr val="0070C0"/>
                </a:solidFill>
                <a:latin typeface="Arial"/>
                <a:cs typeface="Arial"/>
              </a:rPr>
              <a:t>only</a:t>
            </a:r>
            <a:endParaRPr lang="en-GB" sz="900" dirty="0">
              <a:solidFill>
                <a:srgbClr val="0070C0"/>
              </a:solidFill>
            </a:endParaRPr>
          </a:p>
        </p:txBody>
      </p:sp>
      <p:sp>
        <p:nvSpPr>
          <p:cNvPr id="55" name="Rectángulo 54"/>
          <p:cNvSpPr/>
          <p:nvPr/>
        </p:nvSpPr>
        <p:spPr>
          <a:xfrm>
            <a:off x="544636" y="2303323"/>
            <a:ext cx="1439082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GB" sz="900" smtClean="0">
                <a:solidFill>
                  <a:srgbClr val="0070C0"/>
                </a:solidFill>
                <a:latin typeface="Arial"/>
                <a:cs typeface="Arial"/>
              </a:rPr>
              <a:t>inDeployment only</a:t>
            </a:r>
            <a:endParaRPr lang="en-GB" sz="900">
              <a:solidFill>
                <a:srgbClr val="0070C0"/>
              </a:solidFill>
            </a:endParaRPr>
          </a:p>
        </p:txBody>
      </p:sp>
      <p:cxnSp>
        <p:nvCxnSpPr>
          <p:cNvPr id="118" name="Conector curvado 117"/>
          <p:cNvCxnSpPr>
            <a:stCxn id="77" idx="1"/>
            <a:endCxn id="123" idx="3"/>
          </p:cNvCxnSpPr>
          <p:nvPr/>
        </p:nvCxnSpPr>
        <p:spPr>
          <a:xfrm rot="10800000">
            <a:off x="704566" y="3686139"/>
            <a:ext cx="696911" cy="208853"/>
          </a:xfrm>
          <a:prstGeom prst="curvedConnector3">
            <a:avLst>
              <a:gd name="adj1" fmla="val 50000"/>
            </a:avLst>
          </a:prstGeom>
          <a:ln w="9525" cap="flat" cmpd="sng" algn="ctr">
            <a:solidFill>
              <a:srgbClr val="0070C0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ectángulo 118"/>
          <p:cNvSpPr/>
          <p:nvPr/>
        </p:nvSpPr>
        <p:spPr>
          <a:xfrm>
            <a:off x="703612" y="3470290"/>
            <a:ext cx="87716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GB" sz="900" dirty="0" err="1" smtClean="0">
                <a:solidFill>
                  <a:srgbClr val="0070C0"/>
                </a:solidFill>
                <a:latin typeface="Arial"/>
                <a:cs typeface="Arial"/>
              </a:rPr>
              <a:t>hasInput</a:t>
            </a:r>
            <a:r>
              <a:rPr lang="en-GB" sz="900" dirty="0" smtClean="0">
                <a:solidFill>
                  <a:srgbClr val="0070C0"/>
                </a:solidFill>
                <a:latin typeface="Arial"/>
                <a:cs typeface="Arial"/>
              </a:rPr>
              <a:t> only</a:t>
            </a:r>
            <a:endParaRPr lang="en-GB" sz="900" dirty="0">
              <a:solidFill>
                <a:srgbClr val="0070C0"/>
              </a:solidFill>
            </a:endParaRPr>
          </a:p>
        </p:txBody>
      </p:sp>
      <p:cxnSp>
        <p:nvCxnSpPr>
          <p:cNvPr id="120" name="Conector curvado 119"/>
          <p:cNvCxnSpPr>
            <a:stCxn id="77" idx="1"/>
            <a:endCxn id="125" idx="3"/>
          </p:cNvCxnSpPr>
          <p:nvPr/>
        </p:nvCxnSpPr>
        <p:spPr>
          <a:xfrm rot="10800000" flipV="1">
            <a:off x="704566" y="3894990"/>
            <a:ext cx="696911" cy="236613"/>
          </a:xfrm>
          <a:prstGeom prst="curvedConnector3">
            <a:avLst>
              <a:gd name="adj1" fmla="val 50000"/>
            </a:avLst>
          </a:prstGeom>
          <a:ln w="9525" cap="flat" cmpd="sng" algn="ctr">
            <a:solidFill>
              <a:srgbClr val="0070C0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ectángulo 120"/>
          <p:cNvSpPr/>
          <p:nvPr/>
        </p:nvSpPr>
        <p:spPr>
          <a:xfrm>
            <a:off x="704662" y="4087201"/>
            <a:ext cx="96051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GB" sz="900" dirty="0" err="1" smtClean="0">
                <a:solidFill>
                  <a:srgbClr val="0070C0"/>
                </a:solidFill>
                <a:latin typeface="Arial"/>
                <a:cs typeface="Arial"/>
              </a:rPr>
              <a:t>hasOutput</a:t>
            </a:r>
            <a:r>
              <a:rPr lang="en-GB" sz="900" dirty="0" smtClean="0">
                <a:solidFill>
                  <a:srgbClr val="0070C0"/>
                </a:solidFill>
                <a:latin typeface="Arial"/>
                <a:cs typeface="Arial"/>
              </a:rPr>
              <a:t> only</a:t>
            </a:r>
            <a:endParaRPr lang="en-GB" sz="900" dirty="0">
              <a:solidFill>
                <a:srgbClr val="0070C0"/>
              </a:solidFill>
            </a:endParaRPr>
          </a:p>
        </p:txBody>
      </p:sp>
      <p:sp>
        <p:nvSpPr>
          <p:cNvPr id="123" name="Rectángulo redondeado 122"/>
          <p:cNvSpPr/>
          <p:nvPr/>
        </p:nvSpPr>
        <p:spPr>
          <a:xfrm>
            <a:off x="211955" y="3549930"/>
            <a:ext cx="492610" cy="272415"/>
          </a:xfrm>
          <a:prstGeom prst="roundRect">
            <a:avLst/>
          </a:prstGeom>
          <a:noFill/>
          <a:ln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l"/>
            <a:r>
              <a:rPr lang="en-GB" sz="1000" dirty="0" smtClean="0">
                <a:solidFill>
                  <a:srgbClr val="0070C0"/>
                </a:solidFill>
                <a:latin typeface="Arial"/>
                <a:cs typeface="Arial"/>
              </a:rPr>
              <a:t>Input</a:t>
            </a:r>
            <a:endParaRPr lang="en-GB" sz="1000" dirty="0">
              <a:solidFill>
                <a:srgbClr val="0070C0"/>
              </a:solidFill>
              <a:latin typeface="Arial"/>
              <a:cs typeface="Arial"/>
            </a:endParaRPr>
          </a:p>
        </p:txBody>
      </p:sp>
      <p:sp>
        <p:nvSpPr>
          <p:cNvPr id="125" name="Rectángulo redondeado 124"/>
          <p:cNvSpPr/>
          <p:nvPr/>
        </p:nvSpPr>
        <p:spPr>
          <a:xfrm>
            <a:off x="112892" y="3995396"/>
            <a:ext cx="591673" cy="272415"/>
          </a:xfrm>
          <a:prstGeom prst="roundRect">
            <a:avLst/>
          </a:prstGeom>
          <a:noFill/>
          <a:ln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l"/>
            <a:r>
              <a:rPr lang="en-GB" sz="1000" dirty="0" smtClean="0">
                <a:solidFill>
                  <a:srgbClr val="0070C0"/>
                </a:solidFill>
                <a:latin typeface="Arial"/>
                <a:cs typeface="Arial"/>
              </a:rPr>
              <a:t>Output</a:t>
            </a:r>
            <a:endParaRPr lang="en-GB" sz="1000" dirty="0">
              <a:solidFill>
                <a:srgbClr val="0070C0"/>
              </a:solidFill>
              <a:latin typeface="Arial"/>
              <a:cs typeface="Arial"/>
            </a:endParaRPr>
          </a:p>
        </p:txBody>
      </p:sp>
      <p:sp>
        <p:nvSpPr>
          <p:cNvPr id="178" name="Rectángulo redondeado 177"/>
          <p:cNvSpPr/>
          <p:nvPr/>
        </p:nvSpPr>
        <p:spPr>
          <a:xfrm>
            <a:off x="3021513" y="4923388"/>
            <a:ext cx="737662" cy="272415"/>
          </a:xfrm>
          <a:prstGeom prst="roundRect">
            <a:avLst/>
          </a:prstGeom>
          <a:noFill/>
          <a:ln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l"/>
            <a:r>
              <a:rPr lang="en-GB" sz="1000" dirty="0" smtClean="0">
                <a:solidFill>
                  <a:srgbClr val="00B050"/>
                </a:solidFill>
                <a:latin typeface="Arial"/>
                <a:cs typeface="Arial"/>
              </a:rPr>
              <a:t>Sampling</a:t>
            </a:r>
            <a:endParaRPr lang="en-GB" sz="1000" dirty="0">
              <a:solidFill>
                <a:srgbClr val="00B050"/>
              </a:solidFill>
              <a:latin typeface="Arial"/>
              <a:cs typeface="Arial"/>
            </a:endParaRPr>
          </a:p>
        </p:txBody>
      </p:sp>
      <p:cxnSp>
        <p:nvCxnSpPr>
          <p:cNvPr id="181" name="Conector curvado 180"/>
          <p:cNvCxnSpPr>
            <a:stCxn id="178" idx="0"/>
            <a:endCxn id="68" idx="2"/>
          </p:cNvCxnSpPr>
          <p:nvPr/>
        </p:nvCxnSpPr>
        <p:spPr>
          <a:xfrm rot="5400000" flipH="1" flipV="1">
            <a:off x="3214549" y="4204091"/>
            <a:ext cx="895092" cy="543503"/>
          </a:xfrm>
          <a:prstGeom prst="curvedConnector3">
            <a:avLst>
              <a:gd name="adj1" fmla="val 50000"/>
            </a:avLst>
          </a:prstGeom>
          <a:ln w="9525" cap="flat" cmpd="sng" algn="ctr">
            <a:solidFill>
              <a:srgbClr val="0070C0"/>
            </a:solidFill>
            <a:prstDash val="dash"/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Rectángulo 181"/>
          <p:cNvSpPr/>
          <p:nvPr/>
        </p:nvSpPr>
        <p:spPr>
          <a:xfrm>
            <a:off x="2903256" y="3995931"/>
            <a:ext cx="10374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GB" sz="900" dirty="0" err="1" smtClean="0">
                <a:solidFill>
                  <a:srgbClr val="00B050"/>
                </a:solidFill>
                <a:latin typeface="Arial"/>
                <a:cs typeface="Arial"/>
              </a:rPr>
              <a:t>madeBySampler</a:t>
            </a:r>
            <a:endParaRPr lang="en-GB" sz="900" dirty="0" smtClean="0">
              <a:solidFill>
                <a:srgbClr val="00B050"/>
              </a:solidFill>
              <a:latin typeface="Arial"/>
              <a:cs typeface="Arial"/>
            </a:endParaRPr>
          </a:p>
          <a:p>
            <a:pPr algn="l"/>
            <a:r>
              <a:rPr lang="en-GB" sz="900" dirty="0" smtClean="0">
                <a:solidFill>
                  <a:srgbClr val="0070C0"/>
                </a:solidFill>
                <a:latin typeface="Arial"/>
                <a:cs typeface="Arial"/>
              </a:rPr>
              <a:t>only</a:t>
            </a:r>
            <a:endParaRPr lang="en-GB" sz="900" dirty="0">
              <a:solidFill>
                <a:srgbClr val="0070C0"/>
              </a:solidFill>
            </a:endParaRPr>
          </a:p>
        </p:txBody>
      </p:sp>
      <p:cxnSp>
        <p:nvCxnSpPr>
          <p:cNvPr id="183" name="Conector curvado 182"/>
          <p:cNvCxnSpPr>
            <a:stCxn id="178" idx="3"/>
            <a:endCxn id="201" idx="1"/>
          </p:cNvCxnSpPr>
          <p:nvPr/>
        </p:nvCxnSpPr>
        <p:spPr>
          <a:xfrm flipV="1">
            <a:off x="3759175" y="5059595"/>
            <a:ext cx="2948021" cy="1"/>
          </a:xfrm>
          <a:prstGeom prst="curvedConnector3">
            <a:avLst>
              <a:gd name="adj1" fmla="val 50000"/>
            </a:avLst>
          </a:prstGeom>
          <a:ln w="9525" cap="flat" cmpd="sng" algn="ctr">
            <a:solidFill>
              <a:srgbClr val="0070C0"/>
            </a:solidFill>
            <a:prstDash val="dash"/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Rectángulo 183"/>
          <p:cNvSpPr/>
          <p:nvPr/>
        </p:nvSpPr>
        <p:spPr>
          <a:xfrm>
            <a:off x="5203835" y="5028465"/>
            <a:ext cx="151836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GB" sz="900" dirty="0" err="1" smtClean="0">
                <a:solidFill>
                  <a:srgbClr val="00B050"/>
                </a:solidFill>
                <a:latin typeface="Arial"/>
                <a:cs typeface="Arial"/>
              </a:rPr>
              <a:t>hasFeatureOfInterest</a:t>
            </a:r>
            <a:r>
              <a:rPr lang="en-GB" sz="900" dirty="0" smtClean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lang="en-GB" sz="900" dirty="0" smtClean="0">
                <a:solidFill>
                  <a:srgbClr val="0070C0"/>
                </a:solidFill>
                <a:latin typeface="Arial"/>
                <a:cs typeface="Arial"/>
              </a:rPr>
              <a:t>only</a:t>
            </a:r>
            <a:endParaRPr lang="en-GB" sz="900" dirty="0">
              <a:solidFill>
                <a:srgbClr val="0070C0"/>
              </a:solidFill>
            </a:endParaRPr>
          </a:p>
        </p:txBody>
      </p:sp>
      <p:cxnSp>
        <p:nvCxnSpPr>
          <p:cNvPr id="191" name="Conector curvado 190"/>
          <p:cNvCxnSpPr>
            <a:stCxn id="201" idx="3"/>
            <a:endCxn id="185" idx="3"/>
          </p:cNvCxnSpPr>
          <p:nvPr/>
        </p:nvCxnSpPr>
        <p:spPr>
          <a:xfrm flipV="1">
            <a:off x="7928127" y="1300860"/>
            <a:ext cx="235715" cy="3758735"/>
          </a:xfrm>
          <a:prstGeom prst="curvedConnector3">
            <a:avLst>
              <a:gd name="adj1" fmla="val 196982"/>
            </a:avLst>
          </a:prstGeom>
          <a:ln w="9525" cap="flat" cmpd="sng" algn="ctr">
            <a:solidFill>
              <a:srgbClr val="0070C0"/>
            </a:solidFill>
            <a:prstDash val="dash"/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Rectángulo 191"/>
          <p:cNvSpPr/>
          <p:nvPr/>
        </p:nvSpPr>
        <p:spPr>
          <a:xfrm>
            <a:off x="8214313" y="1257953"/>
            <a:ext cx="8386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GB" sz="900" dirty="0" err="1" smtClean="0">
                <a:solidFill>
                  <a:srgbClr val="0070C0"/>
                </a:solidFill>
                <a:latin typeface="Arial"/>
                <a:cs typeface="Arial"/>
              </a:rPr>
              <a:t>hasProperty</a:t>
            </a:r>
            <a:r>
              <a:rPr lang="en-GB" sz="900" dirty="0" smtClean="0">
                <a:solidFill>
                  <a:srgbClr val="0070C0"/>
                </a:solidFill>
                <a:latin typeface="Arial"/>
                <a:cs typeface="Arial"/>
              </a:rPr>
              <a:t> </a:t>
            </a:r>
          </a:p>
          <a:p>
            <a:pPr algn="l"/>
            <a:r>
              <a:rPr lang="en-GB" sz="900" dirty="0" smtClean="0">
                <a:solidFill>
                  <a:srgbClr val="0070C0"/>
                </a:solidFill>
                <a:latin typeface="Arial"/>
                <a:cs typeface="Arial"/>
              </a:rPr>
              <a:t>only</a:t>
            </a:r>
            <a:endParaRPr lang="en-GB" sz="900" dirty="0">
              <a:solidFill>
                <a:srgbClr val="0070C0"/>
              </a:solidFill>
            </a:endParaRPr>
          </a:p>
        </p:txBody>
      </p:sp>
      <p:sp>
        <p:nvSpPr>
          <p:cNvPr id="193" name="Rectángulo 192"/>
          <p:cNvSpPr/>
          <p:nvPr/>
        </p:nvSpPr>
        <p:spPr>
          <a:xfrm>
            <a:off x="8126313" y="4789405"/>
            <a:ext cx="8579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GB" sz="900" dirty="0" err="1" smtClean="0">
                <a:solidFill>
                  <a:srgbClr val="0070C0"/>
                </a:solidFill>
                <a:latin typeface="Arial"/>
                <a:cs typeface="Arial"/>
              </a:rPr>
              <a:t>isPropertyOf</a:t>
            </a:r>
            <a:r>
              <a:rPr lang="en-GB" sz="900" dirty="0" smtClean="0">
                <a:solidFill>
                  <a:srgbClr val="0070C0"/>
                </a:solidFill>
                <a:latin typeface="Arial"/>
                <a:cs typeface="Arial"/>
              </a:rPr>
              <a:t> </a:t>
            </a:r>
          </a:p>
          <a:p>
            <a:pPr algn="l"/>
            <a:r>
              <a:rPr lang="en-GB" sz="900" dirty="0" smtClean="0">
                <a:solidFill>
                  <a:srgbClr val="0070C0"/>
                </a:solidFill>
                <a:latin typeface="Arial"/>
                <a:cs typeface="Arial"/>
              </a:rPr>
              <a:t>only</a:t>
            </a:r>
            <a:endParaRPr lang="en-GB" sz="900" dirty="0">
              <a:solidFill>
                <a:srgbClr val="0070C0"/>
              </a:solidFill>
            </a:endParaRPr>
          </a:p>
        </p:txBody>
      </p:sp>
      <p:cxnSp>
        <p:nvCxnSpPr>
          <p:cNvPr id="196" name="Conector curvado 195"/>
          <p:cNvCxnSpPr>
            <a:stCxn id="178" idx="0"/>
            <a:endCxn id="77" idx="2"/>
          </p:cNvCxnSpPr>
          <p:nvPr/>
        </p:nvCxnSpPr>
        <p:spPr>
          <a:xfrm rot="16200000" flipV="1">
            <a:off x="2148664" y="3681708"/>
            <a:ext cx="892190" cy="1591170"/>
          </a:xfrm>
          <a:prstGeom prst="curvedConnector3">
            <a:avLst>
              <a:gd name="adj1" fmla="val 50000"/>
            </a:avLst>
          </a:prstGeom>
          <a:ln w="9525" cap="flat" cmpd="sng" algn="ctr">
            <a:solidFill>
              <a:srgbClr val="0070C0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Rectángulo 196"/>
          <p:cNvSpPr/>
          <p:nvPr/>
        </p:nvSpPr>
        <p:spPr>
          <a:xfrm>
            <a:off x="1900906" y="3970244"/>
            <a:ext cx="9989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GB" sz="900" dirty="0" err="1" smtClean="0">
                <a:solidFill>
                  <a:srgbClr val="00B050"/>
                </a:solidFill>
                <a:latin typeface="Arial"/>
                <a:cs typeface="Arial"/>
              </a:rPr>
              <a:t>usedProcedure</a:t>
            </a:r>
            <a:r>
              <a:rPr lang="en-GB" sz="900" dirty="0" smtClean="0">
                <a:solidFill>
                  <a:srgbClr val="00B050"/>
                </a:solidFill>
                <a:latin typeface="Arial"/>
                <a:cs typeface="Arial"/>
              </a:rPr>
              <a:t> </a:t>
            </a:r>
          </a:p>
          <a:p>
            <a:pPr algn="l"/>
            <a:r>
              <a:rPr lang="en-GB" sz="900" dirty="0" smtClean="0">
                <a:solidFill>
                  <a:srgbClr val="0070C0"/>
                </a:solidFill>
                <a:latin typeface="Arial"/>
                <a:cs typeface="Arial"/>
              </a:rPr>
              <a:t>only</a:t>
            </a:r>
            <a:endParaRPr lang="en-GB" sz="900" dirty="0">
              <a:solidFill>
                <a:srgbClr val="0070C0"/>
              </a:solidFill>
            </a:endParaRPr>
          </a:p>
        </p:txBody>
      </p:sp>
      <p:sp>
        <p:nvSpPr>
          <p:cNvPr id="201" name="Rectángulo redondeado 200"/>
          <p:cNvSpPr/>
          <p:nvPr/>
        </p:nvSpPr>
        <p:spPr>
          <a:xfrm>
            <a:off x="6707196" y="4923387"/>
            <a:ext cx="1220931" cy="272415"/>
          </a:xfrm>
          <a:prstGeom prst="roundRect">
            <a:avLst/>
          </a:prstGeom>
          <a:noFill/>
          <a:ln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l"/>
            <a:r>
              <a:rPr lang="en-GB" sz="1000" smtClean="0">
                <a:solidFill>
                  <a:srgbClr val="00B050"/>
                </a:solidFill>
                <a:latin typeface="Arial"/>
                <a:cs typeface="Arial"/>
              </a:rPr>
              <a:t>FeatureOfInterest</a:t>
            </a:r>
            <a:endParaRPr lang="en-GB" sz="1000">
              <a:solidFill>
                <a:srgbClr val="00B050"/>
              </a:solidFill>
              <a:latin typeface="Arial"/>
              <a:cs typeface="Arial"/>
            </a:endParaRPr>
          </a:p>
        </p:txBody>
      </p:sp>
      <p:sp>
        <p:nvSpPr>
          <p:cNvPr id="278" name="Rectángulo redondeado 277"/>
          <p:cNvSpPr/>
          <p:nvPr/>
        </p:nvSpPr>
        <p:spPr>
          <a:xfrm>
            <a:off x="7006434" y="2013195"/>
            <a:ext cx="747572" cy="272415"/>
          </a:xfrm>
          <a:prstGeom prst="roundRect">
            <a:avLst/>
          </a:prstGeom>
          <a:noFill/>
          <a:ln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l"/>
            <a:r>
              <a:rPr lang="en-GB" sz="1000" smtClean="0">
                <a:solidFill>
                  <a:srgbClr val="0070C0"/>
                </a:solidFill>
                <a:latin typeface="Arial"/>
                <a:cs typeface="Arial"/>
              </a:rPr>
              <a:t>Condition</a:t>
            </a:r>
            <a:endParaRPr lang="en-GB" sz="1000">
              <a:solidFill>
                <a:srgbClr val="0070C0"/>
              </a:solidFill>
              <a:latin typeface="Arial"/>
              <a:cs typeface="Arial"/>
            </a:endParaRPr>
          </a:p>
        </p:txBody>
      </p:sp>
      <p:cxnSp>
        <p:nvCxnSpPr>
          <p:cNvPr id="279" name="Conector curvado 278"/>
          <p:cNvCxnSpPr>
            <a:stCxn id="326" idx="3"/>
            <a:endCxn id="278" idx="1"/>
          </p:cNvCxnSpPr>
          <p:nvPr/>
        </p:nvCxnSpPr>
        <p:spPr>
          <a:xfrm>
            <a:off x="6445764" y="1705451"/>
            <a:ext cx="560670" cy="443952"/>
          </a:xfrm>
          <a:prstGeom prst="curvedConnector3">
            <a:avLst>
              <a:gd name="adj1" fmla="val 50000"/>
            </a:avLst>
          </a:prstGeom>
          <a:ln w="9525" cap="flat" cmpd="sng" algn="ctr">
            <a:solidFill>
              <a:srgbClr val="0070C0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" name="Rectángulo 279"/>
          <p:cNvSpPr/>
          <p:nvPr/>
        </p:nvSpPr>
        <p:spPr>
          <a:xfrm>
            <a:off x="6675059" y="2256653"/>
            <a:ext cx="101822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GB" sz="900" smtClean="0">
                <a:solidFill>
                  <a:srgbClr val="0070C0"/>
                </a:solidFill>
                <a:latin typeface="Arial"/>
                <a:cs typeface="Arial"/>
              </a:rPr>
              <a:t>inCondition only</a:t>
            </a:r>
            <a:endParaRPr lang="en-GB" sz="900">
              <a:solidFill>
                <a:srgbClr val="0070C0"/>
              </a:solidFill>
            </a:endParaRPr>
          </a:p>
        </p:txBody>
      </p:sp>
      <p:cxnSp>
        <p:nvCxnSpPr>
          <p:cNvPr id="281" name="Conector curvado 10"/>
          <p:cNvCxnSpPr>
            <a:stCxn id="278" idx="0"/>
            <a:endCxn id="185" idx="2"/>
          </p:cNvCxnSpPr>
          <p:nvPr/>
        </p:nvCxnSpPr>
        <p:spPr>
          <a:xfrm rot="5400000" flipH="1" flipV="1">
            <a:off x="7309473" y="1507814"/>
            <a:ext cx="576128" cy="434635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6" name="Rectángulo redondeado 325"/>
          <p:cNvSpPr/>
          <p:nvPr/>
        </p:nvSpPr>
        <p:spPr>
          <a:xfrm>
            <a:off x="5250977" y="1569243"/>
            <a:ext cx="1194787" cy="272415"/>
          </a:xfrm>
          <a:prstGeom prst="roundRect">
            <a:avLst/>
          </a:prstGeom>
          <a:noFill/>
          <a:ln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l"/>
            <a:r>
              <a:rPr lang="en-GB" sz="1000" dirty="0" err="1" smtClean="0">
                <a:solidFill>
                  <a:srgbClr val="0070C0"/>
                </a:solidFill>
                <a:latin typeface="Arial"/>
                <a:cs typeface="Arial"/>
              </a:rPr>
              <a:t>SystemCapability</a:t>
            </a:r>
            <a:endParaRPr lang="en-GB" sz="1000" dirty="0">
              <a:solidFill>
                <a:srgbClr val="0070C0"/>
              </a:solidFill>
              <a:latin typeface="Arial"/>
              <a:cs typeface="Arial"/>
            </a:endParaRPr>
          </a:p>
        </p:txBody>
      </p:sp>
      <p:sp>
        <p:nvSpPr>
          <p:cNvPr id="330" name="Rectángulo 329"/>
          <p:cNvSpPr/>
          <p:nvPr/>
        </p:nvSpPr>
        <p:spPr>
          <a:xfrm>
            <a:off x="6965348" y="1356881"/>
            <a:ext cx="7553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GB" sz="900" dirty="0" err="1" smtClean="0">
                <a:solidFill>
                  <a:srgbClr val="0070C0"/>
                </a:solidFill>
                <a:latin typeface="Arial"/>
                <a:cs typeface="Arial"/>
              </a:rPr>
              <a:t>forProperty</a:t>
            </a:r>
            <a:endParaRPr lang="en-GB" sz="900" dirty="0" smtClean="0">
              <a:solidFill>
                <a:srgbClr val="0070C0"/>
              </a:solidFill>
              <a:latin typeface="Arial"/>
              <a:cs typeface="Arial"/>
            </a:endParaRPr>
          </a:p>
          <a:p>
            <a:pPr algn="l"/>
            <a:r>
              <a:rPr lang="en-GB" sz="900" dirty="0" smtClean="0">
                <a:solidFill>
                  <a:srgbClr val="0070C0"/>
                </a:solidFill>
                <a:latin typeface="Arial"/>
                <a:cs typeface="Arial"/>
              </a:rPr>
              <a:t>only</a:t>
            </a:r>
            <a:endParaRPr lang="en-GB" sz="900" dirty="0">
              <a:solidFill>
                <a:srgbClr val="0070C0"/>
              </a:solidFill>
            </a:endParaRPr>
          </a:p>
        </p:txBody>
      </p:sp>
      <p:cxnSp>
        <p:nvCxnSpPr>
          <p:cNvPr id="335" name="Conector curvado 334"/>
          <p:cNvCxnSpPr>
            <a:stCxn id="326" idx="3"/>
            <a:endCxn id="185" idx="1"/>
          </p:cNvCxnSpPr>
          <p:nvPr/>
        </p:nvCxnSpPr>
        <p:spPr>
          <a:xfrm flipV="1">
            <a:off x="6445764" y="1300860"/>
            <a:ext cx="1020104" cy="404591"/>
          </a:xfrm>
          <a:prstGeom prst="curvedConnector3">
            <a:avLst>
              <a:gd name="adj1" fmla="val 50000"/>
            </a:avLst>
          </a:prstGeom>
          <a:ln w="9525" cap="flat" cmpd="sng" algn="ctr">
            <a:solidFill>
              <a:srgbClr val="0070C0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ector angular 142"/>
          <p:cNvCxnSpPr>
            <a:stCxn id="15" idx="3"/>
            <a:endCxn id="278" idx="1"/>
          </p:cNvCxnSpPr>
          <p:nvPr/>
        </p:nvCxnSpPr>
        <p:spPr>
          <a:xfrm>
            <a:off x="6367556" y="2146471"/>
            <a:ext cx="638878" cy="2932"/>
          </a:xfrm>
          <a:prstGeom prst="curvedConnector3">
            <a:avLst/>
          </a:prstGeom>
          <a:ln w="9525" cap="flat" cmpd="sng" algn="ctr">
            <a:solidFill>
              <a:srgbClr val="0070C0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ector angular 144"/>
          <p:cNvCxnSpPr>
            <a:stCxn id="18" idx="3"/>
            <a:endCxn id="278" idx="1"/>
          </p:cNvCxnSpPr>
          <p:nvPr/>
        </p:nvCxnSpPr>
        <p:spPr>
          <a:xfrm flipV="1">
            <a:off x="6422129" y="2149403"/>
            <a:ext cx="584305" cy="483744"/>
          </a:xfrm>
          <a:prstGeom prst="curvedConnector3">
            <a:avLst/>
          </a:prstGeom>
          <a:ln w="9525" cap="flat" cmpd="sng" algn="ctr">
            <a:solidFill>
              <a:srgbClr val="0070C0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ítulo 9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Overview of SSN: Sampling</a:t>
            </a:r>
            <a:endParaRPr lang="en-GB" dirty="0"/>
          </a:p>
        </p:txBody>
      </p:sp>
      <p:sp>
        <p:nvSpPr>
          <p:cNvPr id="185" name="Rectángulo redondeado 184"/>
          <p:cNvSpPr/>
          <p:nvPr/>
        </p:nvSpPr>
        <p:spPr>
          <a:xfrm>
            <a:off x="7465868" y="1164652"/>
            <a:ext cx="697974" cy="272415"/>
          </a:xfrm>
          <a:prstGeom prst="roundRect">
            <a:avLst/>
          </a:prstGeom>
          <a:noFill/>
          <a:ln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l"/>
            <a:r>
              <a:rPr lang="en-GB" sz="1000" dirty="0" smtClean="0">
                <a:solidFill>
                  <a:srgbClr val="0070C0"/>
                </a:solidFill>
                <a:latin typeface="Arial"/>
                <a:cs typeface="Arial"/>
              </a:rPr>
              <a:t>Property</a:t>
            </a:r>
            <a:endParaRPr lang="en-GB" sz="1000" dirty="0">
              <a:solidFill>
                <a:srgbClr val="0070C0"/>
              </a:solidFill>
              <a:latin typeface="Arial"/>
              <a:cs typeface="Arial"/>
            </a:endParaRPr>
          </a:p>
        </p:txBody>
      </p:sp>
      <p:sp>
        <p:nvSpPr>
          <p:cNvPr id="218" name="Rectángulo redondeado 217"/>
          <p:cNvSpPr/>
          <p:nvPr/>
        </p:nvSpPr>
        <p:spPr>
          <a:xfrm>
            <a:off x="479604" y="4923138"/>
            <a:ext cx="969294" cy="272415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l"/>
            <a:r>
              <a:rPr lang="en-GB" sz="1000" dirty="0" err="1" smtClean="0">
                <a:solidFill>
                  <a:schemeClr val="tx1"/>
                </a:solidFill>
                <a:latin typeface="Arial"/>
                <a:cs typeface="Arial"/>
              </a:rPr>
              <a:t>xsd:dateTime</a:t>
            </a:r>
            <a:endParaRPr lang="en-GB" sz="10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cxnSp>
        <p:nvCxnSpPr>
          <p:cNvPr id="219" name="Conector curvado 218"/>
          <p:cNvCxnSpPr>
            <a:stCxn id="178" idx="1"/>
            <a:endCxn id="218" idx="3"/>
          </p:cNvCxnSpPr>
          <p:nvPr/>
        </p:nvCxnSpPr>
        <p:spPr>
          <a:xfrm rot="10800000">
            <a:off x="1448899" y="5059346"/>
            <a:ext cx="1572615" cy="250"/>
          </a:xfrm>
          <a:prstGeom prst="curvedConnector3">
            <a:avLst>
              <a:gd name="adj1" fmla="val 50000"/>
            </a:avLst>
          </a:prstGeom>
          <a:ln w="9525" cap="flat" cmpd="sng" algn="ctr">
            <a:solidFill>
              <a:srgbClr val="00B050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Rectángulo 219"/>
          <p:cNvSpPr/>
          <p:nvPr/>
        </p:nvSpPr>
        <p:spPr>
          <a:xfrm>
            <a:off x="1413248" y="5040419"/>
            <a:ext cx="72327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GB" sz="900" dirty="0" err="1" smtClean="0">
                <a:solidFill>
                  <a:srgbClr val="00B050"/>
                </a:solidFill>
                <a:latin typeface="Arial"/>
                <a:cs typeface="Arial"/>
              </a:rPr>
              <a:t>resultTime</a:t>
            </a:r>
            <a:endParaRPr lang="en-GB" sz="900" dirty="0">
              <a:solidFill>
                <a:srgbClr val="00B050"/>
              </a:solidFill>
            </a:endParaRPr>
          </a:p>
        </p:txBody>
      </p:sp>
      <p:sp>
        <p:nvSpPr>
          <p:cNvPr id="236" name="Rectángulo 235"/>
          <p:cNvSpPr/>
          <p:nvPr/>
        </p:nvSpPr>
        <p:spPr>
          <a:xfrm>
            <a:off x="3837847" y="5040221"/>
            <a:ext cx="129394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GB" sz="900" dirty="0" err="1" smtClean="0">
                <a:solidFill>
                  <a:srgbClr val="00B050"/>
                </a:solidFill>
                <a:latin typeface="Arial"/>
                <a:cs typeface="Arial"/>
              </a:rPr>
              <a:t>isFeatureOfInterestOf</a:t>
            </a:r>
            <a:endParaRPr lang="en-GB" sz="900" dirty="0">
              <a:solidFill>
                <a:srgbClr val="00B050"/>
              </a:solidFill>
            </a:endParaRPr>
          </a:p>
        </p:txBody>
      </p:sp>
      <p:sp>
        <p:nvSpPr>
          <p:cNvPr id="243" name="Rectángulo 242"/>
          <p:cNvSpPr/>
          <p:nvPr/>
        </p:nvSpPr>
        <p:spPr>
          <a:xfrm>
            <a:off x="3410963" y="4533262"/>
            <a:ext cx="9541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GB" sz="900" dirty="0" err="1" smtClean="0">
                <a:solidFill>
                  <a:srgbClr val="00B050"/>
                </a:solidFill>
                <a:latin typeface="Arial"/>
                <a:cs typeface="Arial"/>
              </a:rPr>
              <a:t>madeSampling</a:t>
            </a:r>
            <a:endParaRPr lang="en-GB" sz="900" dirty="0" smtClean="0">
              <a:solidFill>
                <a:srgbClr val="00B050"/>
              </a:solidFill>
              <a:latin typeface="Arial"/>
              <a:cs typeface="Arial"/>
            </a:endParaRPr>
          </a:p>
          <a:p>
            <a:pPr algn="l"/>
            <a:r>
              <a:rPr lang="en-GB" sz="900" dirty="0" smtClean="0">
                <a:solidFill>
                  <a:srgbClr val="0070C0"/>
                </a:solidFill>
                <a:latin typeface="Arial"/>
                <a:cs typeface="Arial"/>
              </a:rPr>
              <a:t>only</a:t>
            </a:r>
            <a:endParaRPr lang="en-GB" sz="900" dirty="0">
              <a:solidFill>
                <a:srgbClr val="0070C0"/>
              </a:solidFill>
            </a:endParaRPr>
          </a:p>
        </p:txBody>
      </p:sp>
      <p:sp>
        <p:nvSpPr>
          <p:cNvPr id="272" name="Rectángulo 271"/>
          <p:cNvSpPr/>
          <p:nvPr/>
        </p:nvSpPr>
        <p:spPr>
          <a:xfrm>
            <a:off x="2947192" y="2377697"/>
            <a:ext cx="10118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GB" sz="900" dirty="0" err="1" smtClean="0">
                <a:solidFill>
                  <a:srgbClr val="0070C0"/>
                </a:solidFill>
                <a:latin typeface="Arial"/>
                <a:cs typeface="Arial"/>
              </a:rPr>
              <a:t>implementedBy</a:t>
            </a:r>
            <a:r>
              <a:rPr lang="en-GB" sz="900" dirty="0" smtClean="0">
                <a:solidFill>
                  <a:srgbClr val="0070C0"/>
                </a:solidFill>
                <a:latin typeface="Arial"/>
                <a:cs typeface="Arial"/>
              </a:rPr>
              <a:t> </a:t>
            </a:r>
          </a:p>
          <a:p>
            <a:pPr algn="l"/>
            <a:r>
              <a:rPr lang="en-GB" sz="900" dirty="0" smtClean="0">
                <a:solidFill>
                  <a:srgbClr val="0070C0"/>
                </a:solidFill>
                <a:latin typeface="Arial"/>
                <a:cs typeface="Arial"/>
              </a:rPr>
              <a:t>only</a:t>
            </a:r>
          </a:p>
        </p:txBody>
      </p:sp>
      <p:sp>
        <p:nvSpPr>
          <p:cNvPr id="282" name="Rectángulo 281"/>
          <p:cNvSpPr/>
          <p:nvPr/>
        </p:nvSpPr>
        <p:spPr>
          <a:xfrm>
            <a:off x="6616067" y="1065420"/>
            <a:ext cx="75533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GB" sz="900" smtClean="0">
                <a:solidFill>
                  <a:srgbClr val="0070C0"/>
                </a:solidFill>
                <a:latin typeface="Arial"/>
                <a:cs typeface="Arial"/>
              </a:rPr>
              <a:t>forProperty</a:t>
            </a:r>
            <a:endParaRPr lang="en-GB" sz="900" dirty="0">
              <a:solidFill>
                <a:srgbClr val="0070C0"/>
              </a:solidFill>
            </a:endParaRPr>
          </a:p>
        </p:txBody>
      </p:sp>
      <p:cxnSp>
        <p:nvCxnSpPr>
          <p:cNvPr id="283" name="Conector curvado 282"/>
          <p:cNvCxnSpPr>
            <a:stCxn id="31" idx="0"/>
            <a:endCxn id="185" idx="1"/>
          </p:cNvCxnSpPr>
          <p:nvPr/>
        </p:nvCxnSpPr>
        <p:spPr>
          <a:xfrm rot="5400000" flipH="1" flipV="1">
            <a:off x="3652677" y="-1787918"/>
            <a:ext cx="724412" cy="6901969"/>
          </a:xfrm>
          <a:prstGeom prst="curvedConnector2">
            <a:avLst/>
          </a:prstGeom>
          <a:ln w="9525" cap="flat" cmpd="sng" algn="ctr">
            <a:solidFill>
              <a:srgbClr val="0070C0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ángulo redondeado 79"/>
          <p:cNvSpPr/>
          <p:nvPr/>
        </p:nvSpPr>
        <p:spPr>
          <a:xfrm>
            <a:off x="5584026" y="5363949"/>
            <a:ext cx="568103" cy="272415"/>
          </a:xfrm>
          <a:prstGeom prst="roundRect">
            <a:avLst/>
          </a:prstGeom>
          <a:noFill/>
          <a:ln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GB" sz="1000" dirty="0" smtClean="0">
                <a:solidFill>
                  <a:srgbClr val="00B050"/>
                </a:solidFill>
                <a:latin typeface="Arial"/>
                <a:cs typeface="Arial"/>
              </a:rPr>
              <a:t>Result</a:t>
            </a:r>
            <a:endParaRPr lang="en-GB" sz="1000" dirty="0">
              <a:solidFill>
                <a:srgbClr val="00B050"/>
              </a:solidFill>
              <a:latin typeface="Arial"/>
              <a:cs typeface="Arial"/>
            </a:endParaRPr>
          </a:p>
        </p:txBody>
      </p:sp>
      <p:cxnSp>
        <p:nvCxnSpPr>
          <p:cNvPr id="81" name="Conector curvado 80"/>
          <p:cNvCxnSpPr/>
          <p:nvPr/>
        </p:nvCxnSpPr>
        <p:spPr>
          <a:xfrm rot="16200000" flipH="1">
            <a:off x="4034060" y="4546091"/>
            <a:ext cx="860210" cy="2159634"/>
          </a:xfrm>
          <a:prstGeom prst="curvedConnector2">
            <a:avLst/>
          </a:prstGeom>
          <a:ln w="9525" cap="flat" cmpd="sng" algn="ctr">
            <a:solidFill>
              <a:srgbClr val="0070C0"/>
            </a:solidFill>
            <a:prstDash val="dash"/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ángulo 83"/>
          <p:cNvSpPr/>
          <p:nvPr/>
        </p:nvSpPr>
        <p:spPr>
          <a:xfrm>
            <a:off x="3421259" y="5243688"/>
            <a:ext cx="1172112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GB" sz="900" dirty="0" err="1" smtClean="0">
                <a:solidFill>
                  <a:srgbClr val="00B050"/>
                </a:solidFill>
                <a:latin typeface="Arial"/>
                <a:cs typeface="Arial"/>
              </a:rPr>
              <a:t>isResultOf</a:t>
            </a:r>
            <a:r>
              <a:rPr lang="en-GB" sz="900" dirty="0" smtClean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lang="en-GB" sz="900" dirty="0" smtClean="0">
                <a:solidFill>
                  <a:srgbClr val="0070C0"/>
                </a:solidFill>
                <a:latin typeface="Arial"/>
                <a:cs typeface="Arial"/>
              </a:rPr>
              <a:t>only</a:t>
            </a:r>
            <a:endParaRPr lang="en-GB" sz="900" dirty="0">
              <a:solidFill>
                <a:srgbClr val="0070C0"/>
              </a:solidFill>
            </a:endParaRPr>
          </a:p>
        </p:txBody>
      </p:sp>
      <p:cxnSp>
        <p:nvCxnSpPr>
          <p:cNvPr id="85" name="Conector curvado 10"/>
          <p:cNvCxnSpPr/>
          <p:nvPr/>
        </p:nvCxnSpPr>
        <p:spPr>
          <a:xfrm rot="5400000" flipH="1" flipV="1">
            <a:off x="6229162" y="4831305"/>
            <a:ext cx="724003" cy="1452998"/>
          </a:xfrm>
          <a:prstGeom prst="bentConnector3">
            <a:avLst>
              <a:gd name="adj1" fmla="val 17162"/>
            </a:avLst>
          </a:prstGeom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ángulo redondeado 88"/>
          <p:cNvSpPr/>
          <p:nvPr/>
        </p:nvSpPr>
        <p:spPr>
          <a:xfrm>
            <a:off x="5543982" y="5914696"/>
            <a:ext cx="641364" cy="272415"/>
          </a:xfrm>
          <a:prstGeom prst="roundRect">
            <a:avLst/>
          </a:prstGeom>
          <a:noFill/>
          <a:ln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GB" sz="1000" dirty="0" smtClean="0">
                <a:solidFill>
                  <a:srgbClr val="00B050"/>
                </a:solidFill>
                <a:latin typeface="Arial"/>
                <a:cs typeface="Arial"/>
              </a:rPr>
              <a:t>Sample</a:t>
            </a:r>
            <a:endParaRPr lang="en-GB" sz="1000" dirty="0">
              <a:solidFill>
                <a:srgbClr val="00B050"/>
              </a:solidFill>
              <a:latin typeface="Arial"/>
              <a:cs typeface="Arial"/>
            </a:endParaRPr>
          </a:p>
        </p:txBody>
      </p:sp>
      <p:cxnSp>
        <p:nvCxnSpPr>
          <p:cNvPr id="90" name="Conector curvado 10"/>
          <p:cNvCxnSpPr/>
          <p:nvPr/>
        </p:nvCxnSpPr>
        <p:spPr>
          <a:xfrm flipV="1">
            <a:off x="5864664" y="5636364"/>
            <a:ext cx="3414" cy="283441"/>
          </a:xfrm>
          <a:prstGeom prst="straightConnector1">
            <a:avLst/>
          </a:prstGeom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ángulo 90"/>
          <p:cNvSpPr/>
          <p:nvPr/>
        </p:nvSpPr>
        <p:spPr>
          <a:xfrm>
            <a:off x="8126313" y="5243688"/>
            <a:ext cx="8130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GB" sz="900" dirty="0" err="1" smtClean="0">
                <a:solidFill>
                  <a:srgbClr val="00B050"/>
                </a:solidFill>
                <a:latin typeface="Arial"/>
                <a:cs typeface="Arial"/>
              </a:rPr>
              <a:t>isSampleOf</a:t>
            </a:r>
            <a:r>
              <a:rPr lang="en-GB" sz="900" dirty="0" smtClean="0">
                <a:solidFill>
                  <a:srgbClr val="00B050"/>
                </a:solidFill>
                <a:latin typeface="Arial"/>
                <a:cs typeface="Arial"/>
              </a:rPr>
              <a:t> </a:t>
            </a:r>
          </a:p>
          <a:p>
            <a:pPr algn="l"/>
            <a:r>
              <a:rPr lang="en-GB" sz="900" dirty="0" smtClean="0">
                <a:solidFill>
                  <a:srgbClr val="0070C0"/>
                </a:solidFill>
                <a:latin typeface="Arial"/>
                <a:cs typeface="Arial"/>
              </a:rPr>
              <a:t>only</a:t>
            </a:r>
            <a:endParaRPr lang="en-GB" sz="900" dirty="0">
              <a:solidFill>
                <a:srgbClr val="0070C0"/>
              </a:solidFill>
            </a:endParaRPr>
          </a:p>
        </p:txBody>
      </p:sp>
      <p:sp>
        <p:nvSpPr>
          <p:cNvPr id="92" name="Rectángulo 91"/>
          <p:cNvSpPr/>
          <p:nvPr/>
        </p:nvSpPr>
        <p:spPr>
          <a:xfrm>
            <a:off x="6589888" y="6045795"/>
            <a:ext cx="105757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GB" sz="900" dirty="0" err="1" smtClean="0">
                <a:solidFill>
                  <a:srgbClr val="00B050"/>
                </a:solidFill>
                <a:latin typeface="Arial"/>
                <a:cs typeface="Arial"/>
              </a:rPr>
              <a:t>hasSample</a:t>
            </a:r>
            <a:r>
              <a:rPr lang="en-GB" sz="900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lang="en-GB" sz="900" dirty="0" smtClean="0">
                <a:solidFill>
                  <a:srgbClr val="0070C0"/>
                </a:solidFill>
                <a:latin typeface="Arial"/>
                <a:cs typeface="Arial"/>
              </a:rPr>
              <a:t>only</a:t>
            </a:r>
            <a:endParaRPr lang="en-GB" sz="900" dirty="0">
              <a:solidFill>
                <a:srgbClr val="0070C0"/>
              </a:solidFill>
            </a:endParaRPr>
          </a:p>
        </p:txBody>
      </p:sp>
      <p:cxnSp>
        <p:nvCxnSpPr>
          <p:cNvPr id="93" name="Conector curvado 92"/>
          <p:cNvCxnSpPr/>
          <p:nvPr/>
        </p:nvCxnSpPr>
        <p:spPr>
          <a:xfrm flipH="1">
            <a:off x="6185346" y="5059595"/>
            <a:ext cx="1742781" cy="996418"/>
          </a:xfrm>
          <a:prstGeom prst="curvedConnector3">
            <a:avLst>
              <a:gd name="adj1" fmla="val -13117"/>
            </a:avLst>
          </a:prstGeom>
          <a:ln w="9525" cap="flat" cmpd="sng" algn="ctr">
            <a:solidFill>
              <a:srgbClr val="0070C0"/>
            </a:solidFill>
            <a:prstDash val="dash"/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ector curvado 74"/>
          <p:cNvCxnSpPr>
            <a:stCxn id="178" idx="2"/>
            <a:endCxn id="95" idx="0"/>
          </p:cNvCxnSpPr>
          <p:nvPr/>
        </p:nvCxnSpPr>
        <p:spPr>
          <a:xfrm flipH="1">
            <a:off x="3388214" y="5195803"/>
            <a:ext cx="2130" cy="720460"/>
          </a:xfrm>
          <a:prstGeom prst="straightConnector1">
            <a:avLst/>
          </a:prstGeom>
          <a:ln w="9525" cap="flat" cmpd="sng" algn="ctr">
            <a:solidFill>
              <a:srgbClr val="00B050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ángulo 87"/>
          <p:cNvSpPr/>
          <p:nvPr/>
        </p:nvSpPr>
        <p:spPr>
          <a:xfrm>
            <a:off x="4650242" y="5752607"/>
            <a:ext cx="94128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900" smtClean="0">
                <a:solidFill>
                  <a:srgbClr val="00B050"/>
                </a:solidFill>
                <a:latin typeface="Arial"/>
                <a:cs typeface="Arial"/>
              </a:rPr>
              <a:t>hasResult</a:t>
            </a:r>
            <a:r>
              <a:rPr lang="en-GB" sz="900" dirty="0" smtClean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lang="en-GB" sz="900" dirty="0" smtClean="0">
                <a:solidFill>
                  <a:srgbClr val="0070C0"/>
                </a:solidFill>
                <a:latin typeface="Arial"/>
                <a:cs typeface="Arial"/>
              </a:rPr>
              <a:t>only</a:t>
            </a:r>
            <a:endParaRPr lang="en-GB" sz="900" dirty="0">
              <a:solidFill>
                <a:srgbClr val="0070C0"/>
              </a:solidFill>
            </a:endParaRPr>
          </a:p>
        </p:txBody>
      </p:sp>
      <p:sp>
        <p:nvSpPr>
          <p:cNvPr id="94" name="Rectángulo 93"/>
          <p:cNvSpPr/>
          <p:nvPr/>
        </p:nvSpPr>
        <p:spPr>
          <a:xfrm>
            <a:off x="2360674" y="5685432"/>
            <a:ext cx="105028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GB" sz="900" dirty="0" err="1" smtClean="0">
                <a:solidFill>
                  <a:srgbClr val="00B050"/>
                </a:solidFill>
                <a:latin typeface="Arial"/>
                <a:cs typeface="Arial"/>
              </a:rPr>
              <a:t>hasSimpleResult</a:t>
            </a:r>
            <a:endParaRPr lang="en-GB" sz="900" dirty="0">
              <a:solidFill>
                <a:srgbClr val="00B050"/>
              </a:solidFill>
            </a:endParaRPr>
          </a:p>
        </p:txBody>
      </p:sp>
      <p:sp>
        <p:nvSpPr>
          <p:cNvPr id="95" name="Rectángulo redondeado 94"/>
          <p:cNvSpPr/>
          <p:nvPr/>
        </p:nvSpPr>
        <p:spPr>
          <a:xfrm>
            <a:off x="2986393" y="5916263"/>
            <a:ext cx="803642" cy="272415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l"/>
            <a:r>
              <a:rPr lang="en-GB" sz="1000" dirty="0" err="1" smtClean="0">
                <a:solidFill>
                  <a:schemeClr val="tx1"/>
                </a:solidFill>
                <a:latin typeface="Arial"/>
                <a:cs typeface="Arial"/>
              </a:rPr>
              <a:t>rdfs:Literal</a:t>
            </a:r>
            <a:endParaRPr lang="en-GB" sz="10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82" name="Rectángulo 81"/>
          <p:cNvSpPr/>
          <p:nvPr/>
        </p:nvSpPr>
        <p:spPr>
          <a:xfrm>
            <a:off x="72266" y="3390699"/>
            <a:ext cx="2776106" cy="101112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rtlCol="0" anchor="t" anchorCtr="0"/>
          <a:lstStyle/>
          <a:p>
            <a:r>
              <a:rPr lang="en-GB" sz="800" i="1" smtClean="0">
                <a:solidFill>
                  <a:schemeClr val="tx1"/>
                </a:solidFill>
                <a:latin typeface="Arial"/>
                <a:cs typeface="Arial"/>
              </a:rPr>
              <a:t>Procedure</a:t>
            </a:r>
            <a:endParaRPr lang="en-GB" sz="800" i="1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83" name="Rectángulo 82"/>
          <p:cNvSpPr/>
          <p:nvPr/>
        </p:nvSpPr>
        <p:spPr>
          <a:xfrm>
            <a:off x="72267" y="1109324"/>
            <a:ext cx="2326416" cy="222058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rtlCol="0" anchor="t" anchorCtr="0"/>
          <a:lstStyle/>
          <a:p>
            <a:r>
              <a:rPr lang="en-GB" sz="800" i="1" smtClean="0">
                <a:solidFill>
                  <a:schemeClr val="tx1"/>
                </a:solidFill>
                <a:latin typeface="Arial"/>
                <a:cs typeface="Arial"/>
              </a:rPr>
              <a:t>Deployment</a:t>
            </a:r>
            <a:endParaRPr lang="en-GB" sz="800" i="1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96" name="Rectángulo 95"/>
          <p:cNvSpPr/>
          <p:nvPr/>
        </p:nvSpPr>
        <p:spPr>
          <a:xfrm>
            <a:off x="2469812" y="1109324"/>
            <a:ext cx="1944229" cy="1743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rtlCol="0" anchor="t" anchorCtr="0"/>
          <a:lstStyle/>
          <a:p>
            <a:r>
              <a:rPr lang="en-GB" sz="800" i="1" smtClean="0">
                <a:solidFill>
                  <a:schemeClr val="tx1"/>
                </a:solidFill>
                <a:latin typeface="Arial"/>
                <a:cs typeface="Arial"/>
              </a:rPr>
              <a:t>System</a:t>
            </a:r>
            <a:endParaRPr lang="en-GB" sz="800" i="1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98" name="Rectángulo 97"/>
          <p:cNvSpPr/>
          <p:nvPr/>
        </p:nvSpPr>
        <p:spPr>
          <a:xfrm>
            <a:off x="4468443" y="1109324"/>
            <a:ext cx="2076494" cy="1743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rtlCol="0" anchor="t" anchorCtr="0"/>
          <a:lstStyle/>
          <a:p>
            <a:r>
              <a:rPr lang="en-GB" sz="800" i="1" dirty="0" err="1" smtClean="0">
                <a:solidFill>
                  <a:schemeClr val="tx1"/>
                </a:solidFill>
                <a:latin typeface="Arial"/>
                <a:cs typeface="Arial"/>
              </a:rPr>
              <a:t>SystemProperty</a:t>
            </a:r>
            <a:endParaRPr lang="en-GB" sz="800" i="1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99" name="Rectángulo 98"/>
          <p:cNvSpPr/>
          <p:nvPr/>
        </p:nvSpPr>
        <p:spPr>
          <a:xfrm>
            <a:off x="2903081" y="3390699"/>
            <a:ext cx="5277717" cy="186043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rtlCol="0" anchor="t" anchorCtr="0"/>
          <a:lstStyle/>
          <a:p>
            <a:r>
              <a:rPr lang="en-GB" sz="800" i="1" dirty="0">
                <a:solidFill>
                  <a:schemeClr val="tx1"/>
                </a:solidFill>
                <a:cs typeface="Arial"/>
              </a:rPr>
              <a:t>Observation/Actuation/Sampling</a:t>
            </a:r>
          </a:p>
        </p:txBody>
      </p:sp>
      <p:sp>
        <p:nvSpPr>
          <p:cNvPr id="100" name="Forma libre 99"/>
          <p:cNvSpPr/>
          <p:nvPr/>
        </p:nvSpPr>
        <p:spPr>
          <a:xfrm>
            <a:off x="6659254" y="1102474"/>
            <a:ext cx="2306561" cy="4188500"/>
          </a:xfrm>
          <a:custGeom>
            <a:avLst/>
            <a:gdLst>
              <a:gd name="connsiteX0" fmla="*/ 652412 w 2290758"/>
              <a:gd name="connsiteY0" fmla="*/ 0 h 4188500"/>
              <a:gd name="connsiteX1" fmla="*/ 2290757 w 2290758"/>
              <a:gd name="connsiteY1" fmla="*/ 0 h 4188500"/>
              <a:gd name="connsiteX2" fmla="*/ 2290757 w 2290758"/>
              <a:gd name="connsiteY2" fmla="*/ 6850 h 4188500"/>
              <a:gd name="connsiteX3" fmla="*/ 2290757 w 2290758"/>
              <a:gd name="connsiteY3" fmla="*/ 517214 h 4188500"/>
              <a:gd name="connsiteX4" fmla="*/ 2290757 w 2290758"/>
              <a:gd name="connsiteY4" fmla="*/ 3660847 h 4188500"/>
              <a:gd name="connsiteX5" fmla="*/ 2290758 w 2290758"/>
              <a:gd name="connsiteY5" fmla="*/ 3660847 h 4188500"/>
              <a:gd name="connsiteX6" fmla="*/ 2290758 w 2290758"/>
              <a:gd name="connsiteY6" fmla="*/ 4188500 h 4188500"/>
              <a:gd name="connsiteX7" fmla="*/ 2290757 w 2290758"/>
              <a:gd name="connsiteY7" fmla="*/ 4188500 h 4188500"/>
              <a:gd name="connsiteX8" fmla="*/ 1546431 w 2290758"/>
              <a:gd name="connsiteY8" fmla="*/ 4188500 h 4188500"/>
              <a:gd name="connsiteX9" fmla="*/ 0 w 2290758"/>
              <a:gd name="connsiteY9" fmla="*/ 4188500 h 4188500"/>
              <a:gd name="connsiteX10" fmla="*/ 0 w 2290758"/>
              <a:gd name="connsiteY10" fmla="*/ 3660847 h 4188500"/>
              <a:gd name="connsiteX11" fmla="*/ 1546431 w 2290758"/>
              <a:gd name="connsiteY11" fmla="*/ 3660847 h 4188500"/>
              <a:gd name="connsiteX12" fmla="*/ 1546431 w 2290758"/>
              <a:gd name="connsiteY12" fmla="*/ 517214 h 4188500"/>
              <a:gd name="connsiteX13" fmla="*/ 652412 w 2290758"/>
              <a:gd name="connsiteY13" fmla="*/ 517214 h 4188500"/>
              <a:gd name="connsiteX0" fmla="*/ 0 w 2306561"/>
              <a:gd name="connsiteY0" fmla="*/ 0 h 4188500"/>
              <a:gd name="connsiteX1" fmla="*/ 2306560 w 2306561"/>
              <a:gd name="connsiteY1" fmla="*/ 0 h 4188500"/>
              <a:gd name="connsiteX2" fmla="*/ 2306560 w 2306561"/>
              <a:gd name="connsiteY2" fmla="*/ 6850 h 4188500"/>
              <a:gd name="connsiteX3" fmla="*/ 2306560 w 2306561"/>
              <a:gd name="connsiteY3" fmla="*/ 517214 h 4188500"/>
              <a:gd name="connsiteX4" fmla="*/ 2306560 w 2306561"/>
              <a:gd name="connsiteY4" fmla="*/ 3660847 h 4188500"/>
              <a:gd name="connsiteX5" fmla="*/ 2306561 w 2306561"/>
              <a:gd name="connsiteY5" fmla="*/ 3660847 h 4188500"/>
              <a:gd name="connsiteX6" fmla="*/ 2306561 w 2306561"/>
              <a:gd name="connsiteY6" fmla="*/ 4188500 h 4188500"/>
              <a:gd name="connsiteX7" fmla="*/ 2306560 w 2306561"/>
              <a:gd name="connsiteY7" fmla="*/ 4188500 h 4188500"/>
              <a:gd name="connsiteX8" fmla="*/ 1562234 w 2306561"/>
              <a:gd name="connsiteY8" fmla="*/ 4188500 h 4188500"/>
              <a:gd name="connsiteX9" fmla="*/ 15803 w 2306561"/>
              <a:gd name="connsiteY9" fmla="*/ 4188500 h 4188500"/>
              <a:gd name="connsiteX10" fmla="*/ 15803 w 2306561"/>
              <a:gd name="connsiteY10" fmla="*/ 3660847 h 4188500"/>
              <a:gd name="connsiteX11" fmla="*/ 1562234 w 2306561"/>
              <a:gd name="connsiteY11" fmla="*/ 3660847 h 4188500"/>
              <a:gd name="connsiteX12" fmla="*/ 1562234 w 2306561"/>
              <a:gd name="connsiteY12" fmla="*/ 517214 h 4188500"/>
              <a:gd name="connsiteX13" fmla="*/ 668215 w 2306561"/>
              <a:gd name="connsiteY13" fmla="*/ 517214 h 4188500"/>
              <a:gd name="connsiteX14" fmla="*/ 0 w 2306561"/>
              <a:gd name="connsiteY14" fmla="*/ 0 h 4188500"/>
              <a:gd name="connsiteX0" fmla="*/ 0 w 2306561"/>
              <a:gd name="connsiteY0" fmla="*/ 0 h 4188500"/>
              <a:gd name="connsiteX1" fmla="*/ 2306560 w 2306561"/>
              <a:gd name="connsiteY1" fmla="*/ 0 h 4188500"/>
              <a:gd name="connsiteX2" fmla="*/ 2306560 w 2306561"/>
              <a:gd name="connsiteY2" fmla="*/ 6850 h 4188500"/>
              <a:gd name="connsiteX3" fmla="*/ 2306560 w 2306561"/>
              <a:gd name="connsiteY3" fmla="*/ 517214 h 4188500"/>
              <a:gd name="connsiteX4" fmla="*/ 2306560 w 2306561"/>
              <a:gd name="connsiteY4" fmla="*/ 3660847 h 4188500"/>
              <a:gd name="connsiteX5" fmla="*/ 2306561 w 2306561"/>
              <a:gd name="connsiteY5" fmla="*/ 3660847 h 4188500"/>
              <a:gd name="connsiteX6" fmla="*/ 2306561 w 2306561"/>
              <a:gd name="connsiteY6" fmla="*/ 4188500 h 4188500"/>
              <a:gd name="connsiteX7" fmla="*/ 2306560 w 2306561"/>
              <a:gd name="connsiteY7" fmla="*/ 4188500 h 4188500"/>
              <a:gd name="connsiteX8" fmla="*/ 1562234 w 2306561"/>
              <a:gd name="connsiteY8" fmla="*/ 4188500 h 4188500"/>
              <a:gd name="connsiteX9" fmla="*/ 15803 w 2306561"/>
              <a:gd name="connsiteY9" fmla="*/ 4188500 h 4188500"/>
              <a:gd name="connsiteX10" fmla="*/ 15803 w 2306561"/>
              <a:gd name="connsiteY10" fmla="*/ 3660847 h 4188500"/>
              <a:gd name="connsiteX11" fmla="*/ 1562234 w 2306561"/>
              <a:gd name="connsiteY11" fmla="*/ 3660847 h 4188500"/>
              <a:gd name="connsiteX12" fmla="*/ 1562234 w 2306561"/>
              <a:gd name="connsiteY12" fmla="*/ 517214 h 4188500"/>
              <a:gd name="connsiteX13" fmla="*/ 0 w 2306561"/>
              <a:gd name="connsiteY13" fmla="*/ 578760 h 4188500"/>
              <a:gd name="connsiteX14" fmla="*/ 0 w 2306561"/>
              <a:gd name="connsiteY14" fmla="*/ 0 h 4188500"/>
              <a:gd name="connsiteX0" fmla="*/ 0 w 2306561"/>
              <a:gd name="connsiteY0" fmla="*/ 0 h 4188500"/>
              <a:gd name="connsiteX1" fmla="*/ 2306560 w 2306561"/>
              <a:gd name="connsiteY1" fmla="*/ 0 h 4188500"/>
              <a:gd name="connsiteX2" fmla="*/ 2306560 w 2306561"/>
              <a:gd name="connsiteY2" fmla="*/ 6850 h 4188500"/>
              <a:gd name="connsiteX3" fmla="*/ 2306560 w 2306561"/>
              <a:gd name="connsiteY3" fmla="*/ 517214 h 4188500"/>
              <a:gd name="connsiteX4" fmla="*/ 2306560 w 2306561"/>
              <a:gd name="connsiteY4" fmla="*/ 3660847 h 4188500"/>
              <a:gd name="connsiteX5" fmla="*/ 2306561 w 2306561"/>
              <a:gd name="connsiteY5" fmla="*/ 3660847 h 4188500"/>
              <a:gd name="connsiteX6" fmla="*/ 2306561 w 2306561"/>
              <a:gd name="connsiteY6" fmla="*/ 4188500 h 4188500"/>
              <a:gd name="connsiteX7" fmla="*/ 2306560 w 2306561"/>
              <a:gd name="connsiteY7" fmla="*/ 4188500 h 4188500"/>
              <a:gd name="connsiteX8" fmla="*/ 1562234 w 2306561"/>
              <a:gd name="connsiteY8" fmla="*/ 4188500 h 4188500"/>
              <a:gd name="connsiteX9" fmla="*/ 15803 w 2306561"/>
              <a:gd name="connsiteY9" fmla="*/ 4188500 h 4188500"/>
              <a:gd name="connsiteX10" fmla="*/ 15803 w 2306561"/>
              <a:gd name="connsiteY10" fmla="*/ 3660847 h 4188500"/>
              <a:gd name="connsiteX11" fmla="*/ 1562234 w 2306561"/>
              <a:gd name="connsiteY11" fmla="*/ 3660847 h 4188500"/>
              <a:gd name="connsiteX12" fmla="*/ 1562234 w 2306561"/>
              <a:gd name="connsiteY12" fmla="*/ 578761 h 4188500"/>
              <a:gd name="connsiteX13" fmla="*/ 0 w 2306561"/>
              <a:gd name="connsiteY13" fmla="*/ 578760 h 4188500"/>
              <a:gd name="connsiteX14" fmla="*/ 0 w 2306561"/>
              <a:gd name="connsiteY14" fmla="*/ 0 h 4188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306561" h="4188500">
                <a:moveTo>
                  <a:pt x="0" y="0"/>
                </a:moveTo>
                <a:lnTo>
                  <a:pt x="2306560" y="0"/>
                </a:lnTo>
                <a:lnTo>
                  <a:pt x="2306560" y="6850"/>
                </a:lnTo>
                <a:lnTo>
                  <a:pt x="2306560" y="517214"/>
                </a:lnTo>
                <a:lnTo>
                  <a:pt x="2306560" y="3660847"/>
                </a:lnTo>
                <a:lnTo>
                  <a:pt x="2306561" y="3660847"/>
                </a:lnTo>
                <a:lnTo>
                  <a:pt x="2306561" y="4188500"/>
                </a:lnTo>
                <a:lnTo>
                  <a:pt x="2306560" y="4188500"/>
                </a:lnTo>
                <a:lnTo>
                  <a:pt x="1562234" y="4188500"/>
                </a:lnTo>
                <a:lnTo>
                  <a:pt x="15803" y="4188500"/>
                </a:lnTo>
                <a:lnTo>
                  <a:pt x="15803" y="3660847"/>
                </a:lnTo>
                <a:lnTo>
                  <a:pt x="1562234" y="3660847"/>
                </a:lnTo>
                <a:lnTo>
                  <a:pt x="1562234" y="578761"/>
                </a:lnTo>
                <a:lnTo>
                  <a:pt x="0" y="578760"/>
                </a:lnTo>
                <a:lnTo>
                  <a:pt x="0" y="0"/>
                </a:lnTo>
                <a:close/>
              </a:path>
            </a:pathLst>
          </a:custGeom>
          <a:noFill/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tIns="0" rtlCol="0" anchor="t" anchorCtr="0">
            <a:noAutofit/>
          </a:bodyPr>
          <a:lstStyle/>
          <a:p>
            <a:pPr algn="r"/>
            <a:r>
              <a:rPr lang="en-GB" sz="800" i="1" dirty="0" smtClean="0">
                <a:solidFill>
                  <a:schemeClr val="tx1"/>
                </a:solidFill>
                <a:latin typeface="Arial"/>
                <a:cs typeface="Arial"/>
              </a:rPr>
              <a:t>Feature</a:t>
            </a:r>
            <a:endParaRPr lang="en-GB" sz="800" i="1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01" name="Rectángulo 100"/>
          <p:cNvSpPr/>
          <p:nvPr/>
        </p:nvSpPr>
        <p:spPr>
          <a:xfrm>
            <a:off x="72265" y="4872508"/>
            <a:ext cx="6543801" cy="138198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rtlCol="0" anchor="t" anchorCtr="0"/>
          <a:lstStyle/>
          <a:p>
            <a:pPr algn="l"/>
            <a:r>
              <a:rPr lang="en-GB" sz="800" i="1" dirty="0" smtClean="0">
                <a:solidFill>
                  <a:schemeClr val="tx1"/>
                </a:solidFill>
                <a:latin typeface="Arial"/>
                <a:cs typeface="Arial"/>
              </a:rPr>
              <a:t>Result</a:t>
            </a:r>
            <a:endParaRPr lang="en-GB" sz="800" i="1" dirty="0">
              <a:solidFill>
                <a:schemeClr val="tx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31645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/>
          <p:cNvSpPr/>
          <p:nvPr/>
        </p:nvSpPr>
        <p:spPr>
          <a:xfrm>
            <a:off x="954411" y="3098144"/>
            <a:ext cx="101181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GB" sz="900" dirty="0" err="1" smtClean="0">
                <a:solidFill>
                  <a:srgbClr val="00B050"/>
                </a:solidFill>
                <a:latin typeface="Arial"/>
                <a:cs typeface="Arial"/>
              </a:rPr>
              <a:t>isHostedBy</a:t>
            </a:r>
            <a:r>
              <a:rPr lang="en-GB" sz="900" dirty="0" smtClean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lang="en-GB" sz="900" dirty="0" smtClean="0">
                <a:solidFill>
                  <a:srgbClr val="0070C0"/>
                </a:solidFill>
                <a:latin typeface="Arial"/>
                <a:cs typeface="Arial"/>
              </a:rPr>
              <a:t>only</a:t>
            </a:r>
            <a:endParaRPr lang="en-GB" sz="900" dirty="0">
              <a:solidFill>
                <a:srgbClr val="0070C0"/>
              </a:solidFill>
            </a:endParaRPr>
          </a:p>
        </p:txBody>
      </p:sp>
      <p:sp>
        <p:nvSpPr>
          <p:cNvPr id="44" name="Rectángulo redondeado 43"/>
          <p:cNvSpPr/>
          <p:nvPr/>
        </p:nvSpPr>
        <p:spPr>
          <a:xfrm>
            <a:off x="219811" y="2987621"/>
            <a:ext cx="687737" cy="272415"/>
          </a:xfrm>
          <a:prstGeom prst="roundRect">
            <a:avLst/>
          </a:prstGeom>
          <a:noFill/>
          <a:ln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l"/>
            <a:r>
              <a:rPr lang="en-GB" sz="1000" smtClean="0">
                <a:solidFill>
                  <a:srgbClr val="00B050"/>
                </a:solidFill>
                <a:latin typeface="Arial"/>
                <a:cs typeface="Arial"/>
              </a:rPr>
              <a:t>Platform</a:t>
            </a:r>
            <a:endParaRPr lang="en-GB" sz="1000">
              <a:solidFill>
                <a:srgbClr val="00B050"/>
              </a:solidFill>
              <a:latin typeface="Arial"/>
              <a:cs typeface="Arial"/>
            </a:endParaRPr>
          </a:p>
        </p:txBody>
      </p:sp>
      <p:cxnSp>
        <p:nvCxnSpPr>
          <p:cNvPr id="50" name="Conector curvado 49"/>
          <p:cNvCxnSpPr>
            <a:stCxn id="44" idx="3"/>
            <a:endCxn id="68" idx="0"/>
          </p:cNvCxnSpPr>
          <p:nvPr/>
        </p:nvCxnSpPr>
        <p:spPr>
          <a:xfrm>
            <a:off x="907548" y="3123829"/>
            <a:ext cx="3025233" cy="632052"/>
          </a:xfrm>
          <a:prstGeom prst="curvedConnector2">
            <a:avLst/>
          </a:prstGeom>
          <a:ln w="9525" cap="flat" cmpd="sng" algn="ctr">
            <a:solidFill>
              <a:srgbClr val="0070C0"/>
            </a:solidFill>
            <a:prstDash val="dash"/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ángulo 50"/>
          <p:cNvSpPr/>
          <p:nvPr/>
        </p:nvSpPr>
        <p:spPr>
          <a:xfrm>
            <a:off x="3792599" y="3457829"/>
            <a:ext cx="70403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GB" sz="900" dirty="0" smtClean="0">
                <a:solidFill>
                  <a:srgbClr val="00B050"/>
                </a:solidFill>
                <a:latin typeface="Arial"/>
                <a:cs typeface="Arial"/>
              </a:rPr>
              <a:t>hosts </a:t>
            </a:r>
            <a:r>
              <a:rPr lang="en-GB" sz="900" dirty="0" smtClean="0">
                <a:solidFill>
                  <a:srgbClr val="0070C0"/>
                </a:solidFill>
                <a:latin typeface="Arial"/>
                <a:cs typeface="Arial"/>
              </a:rPr>
              <a:t>only</a:t>
            </a:r>
            <a:endParaRPr lang="en-GB" sz="900" dirty="0">
              <a:solidFill>
                <a:srgbClr val="0070C0"/>
              </a:solidFill>
            </a:endParaRPr>
          </a:p>
        </p:txBody>
      </p:sp>
      <p:sp>
        <p:nvSpPr>
          <p:cNvPr id="68" name="Rectángulo redondeado 67"/>
          <p:cNvSpPr/>
          <p:nvPr/>
        </p:nvSpPr>
        <p:spPr>
          <a:xfrm>
            <a:off x="3625855" y="3755881"/>
            <a:ext cx="613852" cy="272415"/>
          </a:xfrm>
          <a:prstGeom prst="roundRect">
            <a:avLst/>
          </a:prstGeom>
          <a:noFill/>
          <a:ln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l"/>
            <a:r>
              <a:rPr lang="en-GB" sz="1000" smtClean="0">
                <a:solidFill>
                  <a:srgbClr val="00B050"/>
                </a:solidFill>
                <a:latin typeface="Arial"/>
                <a:cs typeface="Arial"/>
              </a:rPr>
              <a:t>Sensor</a:t>
            </a:r>
            <a:endParaRPr lang="en-GB" sz="1000">
              <a:solidFill>
                <a:srgbClr val="00B050"/>
              </a:solidFill>
              <a:latin typeface="Arial"/>
              <a:cs typeface="Arial"/>
            </a:endParaRPr>
          </a:p>
        </p:txBody>
      </p:sp>
      <p:sp>
        <p:nvSpPr>
          <p:cNvPr id="77" name="Rectángulo redondeado 76"/>
          <p:cNvSpPr/>
          <p:nvPr/>
        </p:nvSpPr>
        <p:spPr>
          <a:xfrm>
            <a:off x="1401476" y="3758783"/>
            <a:ext cx="795395" cy="272415"/>
          </a:xfrm>
          <a:prstGeom prst="roundRect">
            <a:avLst/>
          </a:prstGeom>
          <a:noFill/>
          <a:ln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l"/>
            <a:r>
              <a:rPr lang="en-GB" sz="1000" dirty="0" smtClean="0">
                <a:solidFill>
                  <a:srgbClr val="00B050"/>
                </a:solidFill>
                <a:latin typeface="Arial"/>
                <a:cs typeface="Arial"/>
              </a:rPr>
              <a:t>Procedure</a:t>
            </a:r>
            <a:endParaRPr lang="en-GB" sz="1000" dirty="0">
              <a:solidFill>
                <a:srgbClr val="00B050"/>
              </a:solidFill>
              <a:latin typeface="Arial"/>
              <a:cs typeface="Arial"/>
            </a:endParaRPr>
          </a:p>
        </p:txBody>
      </p:sp>
      <p:sp>
        <p:nvSpPr>
          <p:cNvPr id="79" name="Rectángulo 78"/>
          <p:cNvSpPr/>
          <p:nvPr/>
        </p:nvSpPr>
        <p:spPr>
          <a:xfrm>
            <a:off x="1794184" y="3514250"/>
            <a:ext cx="101822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GB" sz="900" dirty="0" smtClean="0">
                <a:solidFill>
                  <a:srgbClr val="0070C0"/>
                </a:solidFill>
                <a:latin typeface="Arial"/>
                <a:cs typeface="Arial"/>
              </a:rPr>
              <a:t>implements only</a:t>
            </a:r>
          </a:p>
        </p:txBody>
      </p:sp>
      <p:cxnSp>
        <p:nvCxnSpPr>
          <p:cNvPr id="83" name="Conector curvado 82"/>
          <p:cNvCxnSpPr>
            <a:stCxn id="68" idx="3"/>
            <a:endCxn id="155" idx="1"/>
          </p:cNvCxnSpPr>
          <p:nvPr/>
        </p:nvCxnSpPr>
        <p:spPr>
          <a:xfrm flipV="1">
            <a:off x="4239707" y="3889848"/>
            <a:ext cx="2561652" cy="2241"/>
          </a:xfrm>
          <a:prstGeom prst="curvedConnector3">
            <a:avLst>
              <a:gd name="adj1" fmla="val 50000"/>
            </a:avLst>
          </a:prstGeom>
          <a:ln w="9525" cap="flat" cmpd="sng" algn="ctr">
            <a:solidFill>
              <a:srgbClr val="0070C0"/>
            </a:solidFill>
            <a:prstDash val="dash"/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ángulo 83"/>
          <p:cNvSpPr/>
          <p:nvPr/>
        </p:nvSpPr>
        <p:spPr>
          <a:xfrm>
            <a:off x="5913089" y="3630692"/>
            <a:ext cx="90281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GB" sz="900" dirty="0" smtClean="0">
                <a:solidFill>
                  <a:srgbClr val="00B050"/>
                </a:solidFill>
                <a:latin typeface="Arial"/>
                <a:cs typeface="Arial"/>
              </a:rPr>
              <a:t>observes </a:t>
            </a:r>
            <a:r>
              <a:rPr lang="en-GB" sz="900" dirty="0" smtClean="0">
                <a:solidFill>
                  <a:srgbClr val="0070C0"/>
                </a:solidFill>
                <a:latin typeface="Arial"/>
                <a:cs typeface="Arial"/>
              </a:rPr>
              <a:t>only</a:t>
            </a:r>
            <a:endParaRPr lang="en-GB" sz="900" dirty="0">
              <a:solidFill>
                <a:srgbClr val="0070C0"/>
              </a:solidFill>
            </a:endParaRPr>
          </a:p>
        </p:txBody>
      </p:sp>
      <p:sp>
        <p:nvSpPr>
          <p:cNvPr id="59" name="Rectángulo redondeado 58"/>
          <p:cNvSpPr/>
          <p:nvPr/>
        </p:nvSpPr>
        <p:spPr>
          <a:xfrm>
            <a:off x="4450232" y="4228028"/>
            <a:ext cx="702566" cy="272415"/>
          </a:xfrm>
          <a:prstGeom prst="roundRect">
            <a:avLst/>
          </a:prstGeom>
          <a:noFill/>
          <a:ln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l"/>
            <a:r>
              <a:rPr lang="en-GB" sz="1000" dirty="0" smtClean="0">
                <a:solidFill>
                  <a:srgbClr val="0070C0"/>
                </a:solidFill>
                <a:latin typeface="Arial"/>
                <a:cs typeface="Arial"/>
              </a:rPr>
              <a:t>Stimulus</a:t>
            </a:r>
            <a:endParaRPr lang="en-GB" sz="1000" dirty="0">
              <a:solidFill>
                <a:srgbClr val="0070C0"/>
              </a:solidFill>
              <a:latin typeface="Arial"/>
              <a:cs typeface="Arial"/>
            </a:endParaRPr>
          </a:p>
        </p:txBody>
      </p:sp>
      <p:cxnSp>
        <p:nvCxnSpPr>
          <p:cNvPr id="60" name="Conector curvado 59"/>
          <p:cNvCxnSpPr>
            <a:stCxn id="68" idx="3"/>
            <a:endCxn id="59" idx="0"/>
          </p:cNvCxnSpPr>
          <p:nvPr/>
        </p:nvCxnSpPr>
        <p:spPr>
          <a:xfrm>
            <a:off x="4239707" y="3892089"/>
            <a:ext cx="561808" cy="335939"/>
          </a:xfrm>
          <a:prstGeom prst="curvedConnector2">
            <a:avLst/>
          </a:prstGeom>
          <a:ln w="9525" cap="flat" cmpd="sng" algn="ctr">
            <a:solidFill>
              <a:srgbClr val="0070C0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ángulo 62"/>
          <p:cNvSpPr/>
          <p:nvPr/>
        </p:nvSpPr>
        <p:spPr>
          <a:xfrm>
            <a:off x="4759558" y="4024979"/>
            <a:ext cx="81304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GB" sz="900" dirty="0" smtClean="0">
                <a:solidFill>
                  <a:srgbClr val="0070C0"/>
                </a:solidFill>
                <a:latin typeface="Arial"/>
                <a:cs typeface="Arial"/>
              </a:rPr>
              <a:t>detects only</a:t>
            </a:r>
            <a:endParaRPr lang="en-GB" sz="900" dirty="0">
              <a:solidFill>
                <a:srgbClr val="0070C0"/>
              </a:solidFill>
            </a:endParaRPr>
          </a:p>
        </p:txBody>
      </p:sp>
      <p:cxnSp>
        <p:nvCxnSpPr>
          <p:cNvPr id="73" name="Conector curvado 72"/>
          <p:cNvCxnSpPr>
            <a:stCxn id="59" idx="3"/>
            <a:endCxn id="155" idx="1"/>
          </p:cNvCxnSpPr>
          <p:nvPr/>
        </p:nvCxnSpPr>
        <p:spPr>
          <a:xfrm flipV="1">
            <a:off x="5152798" y="3889848"/>
            <a:ext cx="1648561" cy="474388"/>
          </a:xfrm>
          <a:prstGeom prst="curvedConnector3">
            <a:avLst>
              <a:gd name="adj1" fmla="val 50000"/>
            </a:avLst>
          </a:prstGeom>
          <a:ln w="9525" cap="flat" cmpd="sng" algn="ctr">
            <a:solidFill>
              <a:srgbClr val="0070C0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ángulo 74"/>
          <p:cNvSpPr/>
          <p:nvPr/>
        </p:nvSpPr>
        <p:spPr>
          <a:xfrm>
            <a:off x="6013855" y="3977084"/>
            <a:ext cx="99257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GB" sz="900" smtClean="0">
                <a:solidFill>
                  <a:srgbClr val="0070C0"/>
                </a:solidFill>
                <a:latin typeface="Arial"/>
                <a:cs typeface="Arial"/>
              </a:rPr>
              <a:t>isProxyFor</a:t>
            </a:r>
            <a:r>
              <a:rPr lang="en-GB" sz="900" dirty="0" smtClean="0">
                <a:solidFill>
                  <a:srgbClr val="0070C0"/>
                </a:solidFill>
                <a:latin typeface="Arial"/>
                <a:cs typeface="Arial"/>
              </a:rPr>
              <a:t> only</a:t>
            </a:r>
            <a:endParaRPr lang="en-GB" sz="900" dirty="0">
              <a:solidFill>
                <a:srgbClr val="0070C0"/>
              </a:solidFill>
            </a:endParaRPr>
          </a:p>
        </p:txBody>
      </p:sp>
      <p:cxnSp>
        <p:nvCxnSpPr>
          <p:cNvPr id="118" name="Conector curvado 117"/>
          <p:cNvCxnSpPr>
            <a:stCxn id="77" idx="1"/>
            <a:endCxn id="123" idx="3"/>
          </p:cNvCxnSpPr>
          <p:nvPr/>
        </p:nvCxnSpPr>
        <p:spPr>
          <a:xfrm rot="10800000">
            <a:off x="704566" y="3686139"/>
            <a:ext cx="696911" cy="208853"/>
          </a:xfrm>
          <a:prstGeom prst="curvedConnector3">
            <a:avLst>
              <a:gd name="adj1" fmla="val 50000"/>
            </a:avLst>
          </a:prstGeom>
          <a:ln w="9525" cap="flat" cmpd="sng" algn="ctr">
            <a:solidFill>
              <a:srgbClr val="0070C0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ectángulo 118"/>
          <p:cNvSpPr/>
          <p:nvPr/>
        </p:nvSpPr>
        <p:spPr>
          <a:xfrm>
            <a:off x="703612" y="3470290"/>
            <a:ext cx="87716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GB" sz="900" dirty="0" err="1" smtClean="0">
                <a:solidFill>
                  <a:srgbClr val="0070C0"/>
                </a:solidFill>
                <a:latin typeface="Arial"/>
                <a:cs typeface="Arial"/>
              </a:rPr>
              <a:t>hasInput</a:t>
            </a:r>
            <a:r>
              <a:rPr lang="en-GB" sz="900" dirty="0" smtClean="0">
                <a:solidFill>
                  <a:srgbClr val="0070C0"/>
                </a:solidFill>
                <a:latin typeface="Arial"/>
                <a:cs typeface="Arial"/>
              </a:rPr>
              <a:t> only</a:t>
            </a:r>
            <a:endParaRPr lang="en-GB" sz="900" dirty="0">
              <a:solidFill>
                <a:srgbClr val="0070C0"/>
              </a:solidFill>
            </a:endParaRPr>
          </a:p>
        </p:txBody>
      </p:sp>
      <p:cxnSp>
        <p:nvCxnSpPr>
          <p:cNvPr id="120" name="Conector curvado 119"/>
          <p:cNvCxnSpPr>
            <a:stCxn id="77" idx="1"/>
            <a:endCxn id="125" idx="3"/>
          </p:cNvCxnSpPr>
          <p:nvPr/>
        </p:nvCxnSpPr>
        <p:spPr>
          <a:xfrm rot="10800000" flipV="1">
            <a:off x="704566" y="3894990"/>
            <a:ext cx="696911" cy="236613"/>
          </a:xfrm>
          <a:prstGeom prst="curvedConnector3">
            <a:avLst>
              <a:gd name="adj1" fmla="val 50000"/>
            </a:avLst>
          </a:prstGeom>
          <a:ln w="9525" cap="flat" cmpd="sng" algn="ctr">
            <a:solidFill>
              <a:srgbClr val="0070C0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ectángulo 120"/>
          <p:cNvSpPr/>
          <p:nvPr/>
        </p:nvSpPr>
        <p:spPr>
          <a:xfrm>
            <a:off x="704662" y="4087201"/>
            <a:ext cx="96051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GB" sz="900" dirty="0" err="1" smtClean="0">
                <a:solidFill>
                  <a:srgbClr val="0070C0"/>
                </a:solidFill>
                <a:latin typeface="Arial"/>
                <a:cs typeface="Arial"/>
              </a:rPr>
              <a:t>hasOutput</a:t>
            </a:r>
            <a:r>
              <a:rPr lang="en-GB" sz="900" dirty="0" smtClean="0">
                <a:solidFill>
                  <a:srgbClr val="0070C0"/>
                </a:solidFill>
                <a:latin typeface="Arial"/>
                <a:cs typeface="Arial"/>
              </a:rPr>
              <a:t> only</a:t>
            </a:r>
            <a:endParaRPr lang="en-GB" sz="900" dirty="0">
              <a:solidFill>
                <a:srgbClr val="0070C0"/>
              </a:solidFill>
            </a:endParaRPr>
          </a:p>
        </p:txBody>
      </p:sp>
      <p:sp>
        <p:nvSpPr>
          <p:cNvPr id="123" name="Rectángulo redondeado 122"/>
          <p:cNvSpPr/>
          <p:nvPr/>
        </p:nvSpPr>
        <p:spPr>
          <a:xfrm>
            <a:off x="211955" y="3549930"/>
            <a:ext cx="492610" cy="272415"/>
          </a:xfrm>
          <a:prstGeom prst="roundRect">
            <a:avLst/>
          </a:prstGeom>
          <a:noFill/>
          <a:ln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l"/>
            <a:r>
              <a:rPr lang="en-GB" sz="1000" dirty="0" smtClean="0">
                <a:solidFill>
                  <a:srgbClr val="0070C0"/>
                </a:solidFill>
                <a:latin typeface="Arial"/>
                <a:cs typeface="Arial"/>
              </a:rPr>
              <a:t>Input</a:t>
            </a:r>
            <a:endParaRPr lang="en-GB" sz="1000" dirty="0">
              <a:solidFill>
                <a:srgbClr val="0070C0"/>
              </a:solidFill>
              <a:latin typeface="Arial"/>
              <a:cs typeface="Arial"/>
            </a:endParaRPr>
          </a:p>
        </p:txBody>
      </p:sp>
      <p:sp>
        <p:nvSpPr>
          <p:cNvPr id="125" name="Rectángulo redondeado 124"/>
          <p:cNvSpPr/>
          <p:nvPr/>
        </p:nvSpPr>
        <p:spPr>
          <a:xfrm>
            <a:off x="112892" y="3995396"/>
            <a:ext cx="591673" cy="272415"/>
          </a:xfrm>
          <a:prstGeom prst="roundRect">
            <a:avLst/>
          </a:prstGeom>
          <a:noFill/>
          <a:ln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l"/>
            <a:r>
              <a:rPr lang="en-GB" sz="1000" dirty="0" smtClean="0">
                <a:solidFill>
                  <a:srgbClr val="0070C0"/>
                </a:solidFill>
                <a:latin typeface="Arial"/>
                <a:cs typeface="Arial"/>
              </a:rPr>
              <a:t>Output</a:t>
            </a:r>
            <a:endParaRPr lang="en-GB" sz="1000" dirty="0">
              <a:solidFill>
                <a:srgbClr val="0070C0"/>
              </a:solidFill>
              <a:latin typeface="Arial"/>
              <a:cs typeface="Arial"/>
            </a:endParaRPr>
          </a:p>
        </p:txBody>
      </p:sp>
      <p:sp>
        <p:nvSpPr>
          <p:cNvPr id="178" name="Rectángulo redondeado 177"/>
          <p:cNvSpPr/>
          <p:nvPr/>
        </p:nvSpPr>
        <p:spPr>
          <a:xfrm>
            <a:off x="2933593" y="4923388"/>
            <a:ext cx="901505" cy="272415"/>
          </a:xfrm>
          <a:prstGeom prst="roundRect">
            <a:avLst/>
          </a:prstGeom>
          <a:noFill/>
          <a:ln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l"/>
            <a:r>
              <a:rPr lang="en-GB" sz="1000" smtClean="0">
                <a:solidFill>
                  <a:srgbClr val="00B050"/>
                </a:solidFill>
                <a:latin typeface="Arial"/>
                <a:cs typeface="Arial"/>
              </a:rPr>
              <a:t>Observation</a:t>
            </a:r>
            <a:endParaRPr lang="en-GB" sz="1000">
              <a:solidFill>
                <a:srgbClr val="00B050"/>
              </a:solidFill>
              <a:latin typeface="Arial"/>
              <a:cs typeface="Arial"/>
            </a:endParaRPr>
          </a:p>
        </p:txBody>
      </p:sp>
      <p:cxnSp>
        <p:nvCxnSpPr>
          <p:cNvPr id="181" name="Conector curvado 180"/>
          <p:cNvCxnSpPr>
            <a:stCxn id="178" idx="0"/>
            <a:endCxn id="68" idx="2"/>
          </p:cNvCxnSpPr>
          <p:nvPr/>
        </p:nvCxnSpPr>
        <p:spPr>
          <a:xfrm rot="5400000" flipH="1" flipV="1">
            <a:off x="3211017" y="4201625"/>
            <a:ext cx="895092" cy="548435"/>
          </a:xfrm>
          <a:prstGeom prst="curvedConnector3">
            <a:avLst>
              <a:gd name="adj1" fmla="val 50000"/>
            </a:avLst>
          </a:prstGeom>
          <a:ln w="9525" cap="flat" cmpd="sng" algn="ctr">
            <a:solidFill>
              <a:srgbClr val="0070C0"/>
            </a:solidFill>
            <a:prstDash val="dash"/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Rectángulo 181"/>
          <p:cNvSpPr/>
          <p:nvPr/>
        </p:nvSpPr>
        <p:spPr>
          <a:xfrm>
            <a:off x="3008760" y="3995931"/>
            <a:ext cx="10054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GB" sz="900" dirty="0" err="1" smtClean="0">
                <a:solidFill>
                  <a:srgbClr val="00B050"/>
                </a:solidFill>
                <a:latin typeface="Arial"/>
                <a:cs typeface="Arial"/>
              </a:rPr>
              <a:t>madeBySensor</a:t>
            </a:r>
            <a:r>
              <a:rPr lang="en-GB" sz="900" dirty="0" smtClean="0">
                <a:solidFill>
                  <a:srgbClr val="00B050"/>
                </a:solidFill>
                <a:latin typeface="Arial"/>
                <a:cs typeface="Arial"/>
              </a:rPr>
              <a:t> </a:t>
            </a:r>
          </a:p>
          <a:p>
            <a:pPr algn="l"/>
            <a:r>
              <a:rPr lang="en-GB" sz="900" dirty="0" smtClean="0">
                <a:solidFill>
                  <a:srgbClr val="0070C0"/>
                </a:solidFill>
                <a:latin typeface="Arial"/>
                <a:cs typeface="Arial"/>
              </a:rPr>
              <a:t>only</a:t>
            </a:r>
            <a:endParaRPr lang="en-GB" sz="900" dirty="0">
              <a:solidFill>
                <a:srgbClr val="0070C0"/>
              </a:solidFill>
            </a:endParaRPr>
          </a:p>
        </p:txBody>
      </p:sp>
      <p:cxnSp>
        <p:nvCxnSpPr>
          <p:cNvPr id="183" name="Conector curvado 182"/>
          <p:cNvCxnSpPr>
            <a:stCxn id="178" idx="3"/>
            <a:endCxn id="201" idx="1"/>
          </p:cNvCxnSpPr>
          <p:nvPr/>
        </p:nvCxnSpPr>
        <p:spPr>
          <a:xfrm flipV="1">
            <a:off x="3835098" y="5059595"/>
            <a:ext cx="2872098" cy="1"/>
          </a:xfrm>
          <a:prstGeom prst="curvedConnector3">
            <a:avLst>
              <a:gd name="adj1" fmla="val 50000"/>
            </a:avLst>
          </a:prstGeom>
          <a:ln w="9525" cap="flat" cmpd="sng" algn="ctr">
            <a:solidFill>
              <a:srgbClr val="0070C0"/>
            </a:solidFill>
            <a:prstDash val="dash"/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Rectángulo 183"/>
          <p:cNvSpPr/>
          <p:nvPr/>
        </p:nvSpPr>
        <p:spPr>
          <a:xfrm>
            <a:off x="5203835" y="5028465"/>
            <a:ext cx="151836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GB" sz="900" dirty="0" err="1" smtClean="0">
                <a:solidFill>
                  <a:srgbClr val="00B050"/>
                </a:solidFill>
                <a:latin typeface="Arial"/>
                <a:cs typeface="Arial"/>
              </a:rPr>
              <a:t>hasFeatureOfInterest</a:t>
            </a:r>
            <a:r>
              <a:rPr lang="en-GB" sz="900" dirty="0" smtClean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lang="en-GB" sz="900" dirty="0" smtClean="0">
                <a:solidFill>
                  <a:srgbClr val="0070C0"/>
                </a:solidFill>
                <a:latin typeface="Arial"/>
                <a:cs typeface="Arial"/>
              </a:rPr>
              <a:t>only</a:t>
            </a:r>
            <a:endParaRPr lang="en-GB" sz="900" dirty="0">
              <a:solidFill>
                <a:srgbClr val="0070C0"/>
              </a:solidFill>
            </a:endParaRPr>
          </a:p>
        </p:txBody>
      </p:sp>
      <p:cxnSp>
        <p:nvCxnSpPr>
          <p:cNvPr id="189" name="Conector curvado 188"/>
          <p:cNvCxnSpPr>
            <a:stCxn id="178" idx="3"/>
            <a:endCxn id="155" idx="2"/>
          </p:cNvCxnSpPr>
          <p:nvPr/>
        </p:nvCxnSpPr>
        <p:spPr>
          <a:xfrm flipV="1">
            <a:off x="3835098" y="4026055"/>
            <a:ext cx="3638820" cy="1033541"/>
          </a:xfrm>
          <a:prstGeom prst="curvedConnector2">
            <a:avLst/>
          </a:prstGeom>
          <a:ln w="9525" cap="flat" cmpd="sng" algn="ctr">
            <a:solidFill>
              <a:srgbClr val="0070C0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Rectángulo 189"/>
          <p:cNvSpPr/>
          <p:nvPr/>
        </p:nvSpPr>
        <p:spPr>
          <a:xfrm>
            <a:off x="7166227" y="4272888"/>
            <a:ext cx="11272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GB" sz="900" dirty="0" err="1" smtClean="0">
                <a:solidFill>
                  <a:srgbClr val="00B050"/>
                </a:solidFill>
                <a:latin typeface="Arial"/>
                <a:cs typeface="Arial"/>
              </a:rPr>
              <a:t>observedProperty</a:t>
            </a:r>
            <a:r>
              <a:rPr lang="en-GB" sz="900" dirty="0" smtClean="0">
                <a:solidFill>
                  <a:srgbClr val="00B050"/>
                </a:solidFill>
                <a:latin typeface="Arial"/>
                <a:cs typeface="Arial"/>
              </a:rPr>
              <a:t> </a:t>
            </a:r>
          </a:p>
          <a:p>
            <a:pPr algn="l"/>
            <a:r>
              <a:rPr lang="en-GB" sz="900" dirty="0" smtClean="0">
                <a:solidFill>
                  <a:srgbClr val="0070C0"/>
                </a:solidFill>
                <a:latin typeface="Arial"/>
                <a:cs typeface="Arial"/>
              </a:rPr>
              <a:t>only</a:t>
            </a:r>
            <a:endParaRPr lang="en-GB" sz="900" dirty="0">
              <a:solidFill>
                <a:srgbClr val="0070C0"/>
              </a:solidFill>
            </a:endParaRPr>
          </a:p>
        </p:txBody>
      </p:sp>
      <p:cxnSp>
        <p:nvCxnSpPr>
          <p:cNvPr id="196" name="Conector curvado 195"/>
          <p:cNvCxnSpPr>
            <a:stCxn id="178" idx="0"/>
            <a:endCxn id="77" idx="2"/>
          </p:cNvCxnSpPr>
          <p:nvPr/>
        </p:nvCxnSpPr>
        <p:spPr>
          <a:xfrm rot="16200000" flipV="1">
            <a:off x="2145665" y="3684707"/>
            <a:ext cx="892190" cy="1585172"/>
          </a:xfrm>
          <a:prstGeom prst="curvedConnector3">
            <a:avLst>
              <a:gd name="adj1" fmla="val 50000"/>
            </a:avLst>
          </a:prstGeom>
          <a:ln w="9525" cap="flat" cmpd="sng" algn="ctr">
            <a:solidFill>
              <a:srgbClr val="0070C0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Rectángulo 196"/>
          <p:cNvSpPr/>
          <p:nvPr/>
        </p:nvSpPr>
        <p:spPr>
          <a:xfrm>
            <a:off x="1900906" y="3970244"/>
            <a:ext cx="9989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GB" sz="900" dirty="0" err="1" smtClean="0">
                <a:solidFill>
                  <a:srgbClr val="00B050"/>
                </a:solidFill>
                <a:latin typeface="Arial"/>
                <a:cs typeface="Arial"/>
              </a:rPr>
              <a:t>usedProcedure</a:t>
            </a:r>
            <a:r>
              <a:rPr lang="en-GB" sz="900" dirty="0" smtClean="0">
                <a:solidFill>
                  <a:srgbClr val="00B050"/>
                </a:solidFill>
                <a:latin typeface="Arial"/>
                <a:cs typeface="Arial"/>
              </a:rPr>
              <a:t> </a:t>
            </a:r>
          </a:p>
          <a:p>
            <a:pPr algn="l"/>
            <a:r>
              <a:rPr lang="en-GB" sz="900" dirty="0" smtClean="0">
                <a:solidFill>
                  <a:srgbClr val="0070C0"/>
                </a:solidFill>
                <a:latin typeface="Arial"/>
                <a:cs typeface="Arial"/>
              </a:rPr>
              <a:t>only</a:t>
            </a:r>
            <a:endParaRPr lang="en-GB" sz="900" dirty="0">
              <a:solidFill>
                <a:srgbClr val="0070C0"/>
              </a:solidFill>
            </a:endParaRPr>
          </a:p>
        </p:txBody>
      </p:sp>
      <p:cxnSp>
        <p:nvCxnSpPr>
          <p:cNvPr id="199" name="Conector curvado 198"/>
          <p:cNvCxnSpPr>
            <a:stCxn id="178" idx="3"/>
            <a:endCxn id="59" idx="2"/>
          </p:cNvCxnSpPr>
          <p:nvPr/>
        </p:nvCxnSpPr>
        <p:spPr>
          <a:xfrm flipV="1">
            <a:off x="3835098" y="4500443"/>
            <a:ext cx="966417" cy="559153"/>
          </a:xfrm>
          <a:prstGeom prst="curvedConnector2">
            <a:avLst/>
          </a:prstGeom>
          <a:ln w="9525" cap="flat" cmpd="sng" algn="ctr">
            <a:solidFill>
              <a:srgbClr val="0070C0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Rectángulo redondeado 200"/>
          <p:cNvSpPr/>
          <p:nvPr/>
        </p:nvSpPr>
        <p:spPr>
          <a:xfrm>
            <a:off x="6707196" y="4923387"/>
            <a:ext cx="1220931" cy="272415"/>
          </a:xfrm>
          <a:prstGeom prst="roundRect">
            <a:avLst/>
          </a:prstGeom>
          <a:noFill/>
          <a:ln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l"/>
            <a:r>
              <a:rPr lang="en-GB" sz="1000" smtClean="0">
                <a:solidFill>
                  <a:srgbClr val="00B050"/>
                </a:solidFill>
                <a:latin typeface="Arial"/>
                <a:cs typeface="Arial"/>
              </a:rPr>
              <a:t>FeatureOfInterest</a:t>
            </a:r>
            <a:endParaRPr lang="en-GB" sz="1000">
              <a:solidFill>
                <a:srgbClr val="00B050"/>
              </a:solidFill>
              <a:latin typeface="Arial"/>
              <a:cs typeface="Arial"/>
            </a:endParaRPr>
          </a:p>
        </p:txBody>
      </p:sp>
      <p:sp>
        <p:nvSpPr>
          <p:cNvPr id="97" name="Título 9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SOSA/SSN: Observations</a:t>
            </a:r>
            <a:endParaRPr lang="en-GB" dirty="0"/>
          </a:p>
        </p:txBody>
      </p:sp>
      <p:sp>
        <p:nvSpPr>
          <p:cNvPr id="124" name="Rectángulo 123"/>
          <p:cNvSpPr/>
          <p:nvPr/>
        </p:nvSpPr>
        <p:spPr>
          <a:xfrm>
            <a:off x="4776536" y="4472825"/>
            <a:ext cx="10887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GB" sz="900" dirty="0" err="1" smtClean="0">
                <a:solidFill>
                  <a:srgbClr val="0070C0"/>
                </a:solidFill>
                <a:latin typeface="Arial"/>
                <a:cs typeface="Arial"/>
              </a:rPr>
              <a:t>wasOriginatedBy</a:t>
            </a:r>
            <a:r>
              <a:rPr lang="en-GB" sz="900" dirty="0" smtClean="0">
                <a:solidFill>
                  <a:srgbClr val="0070C0"/>
                </a:solidFill>
                <a:latin typeface="Arial"/>
                <a:cs typeface="Arial"/>
              </a:rPr>
              <a:t> </a:t>
            </a:r>
          </a:p>
          <a:p>
            <a:pPr algn="l"/>
            <a:r>
              <a:rPr lang="en-GB" sz="900" dirty="0" smtClean="0">
                <a:solidFill>
                  <a:srgbClr val="0070C0"/>
                </a:solidFill>
                <a:latin typeface="Arial"/>
                <a:cs typeface="Arial"/>
              </a:rPr>
              <a:t>only</a:t>
            </a:r>
            <a:endParaRPr lang="en-GB" sz="900" dirty="0">
              <a:solidFill>
                <a:srgbClr val="0070C0"/>
              </a:solidFill>
            </a:endParaRPr>
          </a:p>
        </p:txBody>
      </p:sp>
      <p:sp>
        <p:nvSpPr>
          <p:cNvPr id="155" name="Rectángulo redondeado 154"/>
          <p:cNvSpPr/>
          <p:nvPr/>
        </p:nvSpPr>
        <p:spPr>
          <a:xfrm>
            <a:off x="6801359" y="3753640"/>
            <a:ext cx="1345117" cy="272415"/>
          </a:xfrm>
          <a:prstGeom prst="roundRect">
            <a:avLst/>
          </a:prstGeom>
          <a:noFill/>
          <a:ln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l"/>
            <a:r>
              <a:rPr lang="en-GB" sz="1000" smtClean="0">
                <a:solidFill>
                  <a:srgbClr val="00B050"/>
                </a:solidFill>
                <a:latin typeface="Arial"/>
                <a:cs typeface="Arial"/>
              </a:rPr>
              <a:t>ObservableProperty</a:t>
            </a:r>
            <a:endParaRPr lang="en-GB" sz="1000" dirty="0">
              <a:solidFill>
                <a:srgbClr val="00B050"/>
              </a:solidFill>
              <a:latin typeface="Arial"/>
              <a:cs typeface="Arial"/>
            </a:endParaRPr>
          </a:p>
        </p:txBody>
      </p:sp>
      <p:sp>
        <p:nvSpPr>
          <p:cNvPr id="215" name="Rectángulo redondeado 214"/>
          <p:cNvSpPr/>
          <p:nvPr/>
        </p:nvSpPr>
        <p:spPr>
          <a:xfrm>
            <a:off x="102147" y="5321337"/>
            <a:ext cx="1346751" cy="272415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l"/>
            <a:r>
              <a:rPr lang="en-GB" sz="1000" dirty="0" err="1" smtClean="0">
                <a:solidFill>
                  <a:schemeClr val="tx1"/>
                </a:solidFill>
                <a:latin typeface="Arial"/>
                <a:cs typeface="Arial"/>
              </a:rPr>
              <a:t>time:TemporalEntity</a:t>
            </a:r>
            <a:endParaRPr lang="en-GB" sz="10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cxnSp>
        <p:nvCxnSpPr>
          <p:cNvPr id="216" name="Conector curvado 215"/>
          <p:cNvCxnSpPr>
            <a:stCxn id="178" idx="1"/>
            <a:endCxn id="215" idx="3"/>
          </p:cNvCxnSpPr>
          <p:nvPr/>
        </p:nvCxnSpPr>
        <p:spPr>
          <a:xfrm rot="10800000" flipV="1">
            <a:off x="1448899" y="5059595"/>
            <a:ext cx="1484695" cy="397949"/>
          </a:xfrm>
          <a:prstGeom prst="curvedConnector3">
            <a:avLst>
              <a:gd name="adj1" fmla="val 50000"/>
            </a:avLst>
          </a:prstGeom>
          <a:ln w="9525" cap="flat" cmpd="sng" algn="ctr">
            <a:solidFill>
              <a:srgbClr val="0070C0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Rectángulo 216"/>
          <p:cNvSpPr/>
          <p:nvPr/>
        </p:nvSpPr>
        <p:spPr>
          <a:xfrm>
            <a:off x="1413248" y="5437588"/>
            <a:ext cx="111440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GB" sz="900" dirty="0" err="1" smtClean="0">
                <a:solidFill>
                  <a:srgbClr val="00B050"/>
                </a:solidFill>
                <a:latin typeface="Arial"/>
                <a:cs typeface="Arial"/>
              </a:rPr>
              <a:t>phenomenonTime</a:t>
            </a:r>
            <a:endParaRPr lang="en-GB" sz="900" dirty="0">
              <a:solidFill>
                <a:srgbClr val="00B050"/>
              </a:solidFill>
            </a:endParaRPr>
          </a:p>
        </p:txBody>
      </p:sp>
      <p:sp>
        <p:nvSpPr>
          <p:cNvPr id="218" name="Rectángulo redondeado 217"/>
          <p:cNvSpPr/>
          <p:nvPr/>
        </p:nvSpPr>
        <p:spPr>
          <a:xfrm>
            <a:off x="479604" y="4923138"/>
            <a:ext cx="969294" cy="272415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l"/>
            <a:r>
              <a:rPr lang="en-GB" sz="1000" dirty="0" err="1" smtClean="0">
                <a:solidFill>
                  <a:schemeClr val="tx1"/>
                </a:solidFill>
                <a:latin typeface="Arial"/>
                <a:cs typeface="Arial"/>
              </a:rPr>
              <a:t>xsd:dateTime</a:t>
            </a:r>
            <a:endParaRPr lang="en-GB" sz="10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cxnSp>
        <p:nvCxnSpPr>
          <p:cNvPr id="219" name="Conector curvado 218"/>
          <p:cNvCxnSpPr>
            <a:stCxn id="178" idx="1"/>
            <a:endCxn id="218" idx="3"/>
          </p:cNvCxnSpPr>
          <p:nvPr/>
        </p:nvCxnSpPr>
        <p:spPr>
          <a:xfrm rot="10800000">
            <a:off x="1448899" y="5059346"/>
            <a:ext cx="1484695" cy="250"/>
          </a:xfrm>
          <a:prstGeom prst="curvedConnector3">
            <a:avLst>
              <a:gd name="adj1" fmla="val 50000"/>
            </a:avLst>
          </a:prstGeom>
          <a:ln w="9525" cap="flat" cmpd="sng" algn="ctr">
            <a:solidFill>
              <a:srgbClr val="00B050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Rectángulo 219"/>
          <p:cNvSpPr/>
          <p:nvPr/>
        </p:nvSpPr>
        <p:spPr>
          <a:xfrm>
            <a:off x="1413248" y="5040419"/>
            <a:ext cx="72327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GB" sz="900" dirty="0" err="1" smtClean="0">
                <a:solidFill>
                  <a:srgbClr val="00B050"/>
                </a:solidFill>
                <a:latin typeface="Arial"/>
                <a:cs typeface="Arial"/>
              </a:rPr>
              <a:t>resultTime</a:t>
            </a:r>
            <a:endParaRPr lang="en-GB" sz="900" dirty="0">
              <a:solidFill>
                <a:srgbClr val="00B050"/>
              </a:solidFill>
            </a:endParaRPr>
          </a:p>
        </p:txBody>
      </p:sp>
      <p:sp>
        <p:nvSpPr>
          <p:cNvPr id="236" name="Rectángulo 235"/>
          <p:cNvSpPr/>
          <p:nvPr/>
        </p:nvSpPr>
        <p:spPr>
          <a:xfrm>
            <a:off x="3837847" y="5040221"/>
            <a:ext cx="129394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GB" sz="900" dirty="0" err="1" smtClean="0">
                <a:solidFill>
                  <a:srgbClr val="00B050"/>
                </a:solidFill>
                <a:latin typeface="Arial"/>
                <a:cs typeface="Arial"/>
              </a:rPr>
              <a:t>isFeatureOfInterestOf</a:t>
            </a:r>
            <a:endParaRPr lang="en-GB" sz="900" dirty="0">
              <a:solidFill>
                <a:srgbClr val="00B050"/>
              </a:solidFill>
            </a:endParaRPr>
          </a:p>
        </p:txBody>
      </p:sp>
      <p:sp>
        <p:nvSpPr>
          <p:cNvPr id="243" name="Rectángulo 242"/>
          <p:cNvSpPr/>
          <p:nvPr/>
        </p:nvSpPr>
        <p:spPr>
          <a:xfrm>
            <a:off x="3410963" y="4533262"/>
            <a:ext cx="11272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GB" sz="900" dirty="0" err="1" smtClean="0">
                <a:solidFill>
                  <a:srgbClr val="00B050"/>
                </a:solidFill>
                <a:latin typeface="Arial"/>
                <a:cs typeface="Arial"/>
              </a:rPr>
              <a:t>madeObservation</a:t>
            </a:r>
            <a:r>
              <a:rPr lang="en-GB" sz="900" dirty="0" smtClean="0">
                <a:solidFill>
                  <a:srgbClr val="00B050"/>
                </a:solidFill>
                <a:latin typeface="Arial"/>
                <a:cs typeface="Arial"/>
              </a:rPr>
              <a:t> </a:t>
            </a:r>
          </a:p>
          <a:p>
            <a:pPr algn="l"/>
            <a:r>
              <a:rPr lang="en-GB" sz="900" dirty="0" smtClean="0">
                <a:solidFill>
                  <a:srgbClr val="0070C0"/>
                </a:solidFill>
                <a:latin typeface="Arial"/>
                <a:cs typeface="Arial"/>
              </a:rPr>
              <a:t>only</a:t>
            </a:r>
            <a:endParaRPr lang="en-GB" sz="900" dirty="0">
              <a:solidFill>
                <a:srgbClr val="0070C0"/>
              </a:solidFill>
            </a:endParaRPr>
          </a:p>
        </p:txBody>
      </p:sp>
      <p:sp>
        <p:nvSpPr>
          <p:cNvPr id="267" name="Rectángulo 266"/>
          <p:cNvSpPr/>
          <p:nvPr/>
        </p:nvSpPr>
        <p:spPr>
          <a:xfrm>
            <a:off x="4253671" y="3625314"/>
            <a:ext cx="114646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GB" sz="900" dirty="0" err="1" smtClean="0">
                <a:solidFill>
                  <a:srgbClr val="00B050"/>
                </a:solidFill>
                <a:latin typeface="Arial"/>
                <a:cs typeface="Arial"/>
              </a:rPr>
              <a:t>isObservedBy</a:t>
            </a:r>
            <a:r>
              <a:rPr lang="en-GB" sz="900" dirty="0" smtClean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lang="en-GB" sz="900" dirty="0" smtClean="0">
                <a:solidFill>
                  <a:srgbClr val="0070C0"/>
                </a:solidFill>
                <a:latin typeface="Arial"/>
                <a:cs typeface="Arial"/>
              </a:rPr>
              <a:t>only</a:t>
            </a:r>
            <a:endParaRPr lang="en-GB" sz="900" dirty="0">
              <a:solidFill>
                <a:srgbClr val="0070C0"/>
              </a:solidFill>
            </a:endParaRPr>
          </a:p>
        </p:txBody>
      </p:sp>
      <p:cxnSp>
        <p:nvCxnSpPr>
          <p:cNvPr id="98" name="Conector curvado 97"/>
          <p:cNvCxnSpPr/>
          <p:nvPr/>
        </p:nvCxnSpPr>
        <p:spPr>
          <a:xfrm flipH="1" flipV="1">
            <a:off x="7822904" y="3117607"/>
            <a:ext cx="105223" cy="1941988"/>
          </a:xfrm>
          <a:prstGeom prst="curvedConnector3">
            <a:avLst>
              <a:gd name="adj1" fmla="val -295464"/>
            </a:avLst>
          </a:prstGeom>
          <a:ln w="9525" cap="flat" cmpd="sng" algn="ctr">
            <a:solidFill>
              <a:srgbClr val="0070C0"/>
            </a:solidFill>
            <a:prstDash val="dash"/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ector curvado 10"/>
          <p:cNvCxnSpPr/>
          <p:nvPr/>
        </p:nvCxnSpPr>
        <p:spPr>
          <a:xfrm rot="16200000" flipV="1">
            <a:off x="7224005" y="3503726"/>
            <a:ext cx="499826" cy="1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ángulo redondeado 103"/>
          <p:cNvSpPr/>
          <p:nvPr/>
        </p:nvSpPr>
        <p:spPr>
          <a:xfrm>
            <a:off x="7124930" y="2981399"/>
            <a:ext cx="697974" cy="272415"/>
          </a:xfrm>
          <a:prstGeom prst="roundRect">
            <a:avLst/>
          </a:prstGeom>
          <a:noFill/>
          <a:ln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GB" sz="1000" dirty="0" smtClean="0">
                <a:solidFill>
                  <a:srgbClr val="0070C0"/>
                </a:solidFill>
                <a:latin typeface="Arial"/>
                <a:cs typeface="Arial"/>
              </a:rPr>
              <a:t>Property</a:t>
            </a:r>
            <a:endParaRPr lang="en-GB" sz="1000" dirty="0">
              <a:solidFill>
                <a:srgbClr val="0070C0"/>
              </a:solidFill>
              <a:latin typeface="Arial"/>
              <a:cs typeface="Arial"/>
            </a:endParaRPr>
          </a:p>
        </p:txBody>
      </p:sp>
      <p:sp>
        <p:nvSpPr>
          <p:cNvPr id="105" name="Rectángulo 104"/>
          <p:cNvSpPr/>
          <p:nvPr/>
        </p:nvSpPr>
        <p:spPr>
          <a:xfrm>
            <a:off x="8135930" y="3098144"/>
            <a:ext cx="8386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GB" sz="900" dirty="0" err="1" smtClean="0">
                <a:solidFill>
                  <a:srgbClr val="0070C0"/>
                </a:solidFill>
                <a:latin typeface="Arial"/>
                <a:cs typeface="Arial"/>
              </a:rPr>
              <a:t>hasProperty</a:t>
            </a:r>
            <a:r>
              <a:rPr lang="en-GB" sz="900" dirty="0" smtClean="0">
                <a:solidFill>
                  <a:srgbClr val="0070C0"/>
                </a:solidFill>
                <a:latin typeface="Arial"/>
                <a:cs typeface="Arial"/>
              </a:rPr>
              <a:t> </a:t>
            </a:r>
          </a:p>
          <a:p>
            <a:pPr algn="l"/>
            <a:r>
              <a:rPr lang="en-GB" sz="900" dirty="0" smtClean="0">
                <a:solidFill>
                  <a:srgbClr val="0070C0"/>
                </a:solidFill>
                <a:latin typeface="Arial"/>
                <a:cs typeface="Arial"/>
              </a:rPr>
              <a:t>only</a:t>
            </a:r>
            <a:endParaRPr lang="en-GB" sz="900" dirty="0">
              <a:solidFill>
                <a:srgbClr val="0070C0"/>
              </a:solidFill>
            </a:endParaRPr>
          </a:p>
        </p:txBody>
      </p:sp>
      <p:sp>
        <p:nvSpPr>
          <p:cNvPr id="106" name="Rectángulo 105"/>
          <p:cNvSpPr/>
          <p:nvPr/>
        </p:nvSpPr>
        <p:spPr>
          <a:xfrm>
            <a:off x="8126313" y="4789405"/>
            <a:ext cx="8579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GB" sz="900" dirty="0" err="1" smtClean="0">
                <a:solidFill>
                  <a:srgbClr val="0070C0"/>
                </a:solidFill>
                <a:latin typeface="Arial"/>
                <a:cs typeface="Arial"/>
              </a:rPr>
              <a:t>isPropertyOf</a:t>
            </a:r>
            <a:r>
              <a:rPr lang="en-GB" sz="900" dirty="0" smtClean="0">
                <a:solidFill>
                  <a:srgbClr val="0070C0"/>
                </a:solidFill>
                <a:latin typeface="Arial"/>
                <a:cs typeface="Arial"/>
              </a:rPr>
              <a:t> </a:t>
            </a:r>
          </a:p>
          <a:p>
            <a:pPr algn="l"/>
            <a:r>
              <a:rPr lang="en-GB" sz="900" dirty="0" smtClean="0">
                <a:solidFill>
                  <a:srgbClr val="0070C0"/>
                </a:solidFill>
                <a:latin typeface="Arial"/>
                <a:cs typeface="Arial"/>
              </a:rPr>
              <a:t>only</a:t>
            </a:r>
            <a:endParaRPr lang="en-GB" sz="900" dirty="0">
              <a:solidFill>
                <a:srgbClr val="0070C0"/>
              </a:solidFill>
            </a:endParaRPr>
          </a:p>
        </p:txBody>
      </p:sp>
      <p:cxnSp>
        <p:nvCxnSpPr>
          <p:cNvPr id="107" name="Conector curvado 106"/>
          <p:cNvCxnSpPr>
            <a:stCxn id="68" idx="1"/>
            <a:endCxn id="77" idx="3"/>
          </p:cNvCxnSpPr>
          <p:nvPr/>
        </p:nvCxnSpPr>
        <p:spPr>
          <a:xfrm rot="10800000" flipV="1">
            <a:off x="2196871" y="3892089"/>
            <a:ext cx="1428984" cy="2902"/>
          </a:xfrm>
          <a:prstGeom prst="curvedConnector3">
            <a:avLst>
              <a:gd name="adj1" fmla="val 50000"/>
            </a:avLst>
          </a:prstGeom>
          <a:ln w="9525" cap="flat" cmpd="sng" algn="ctr">
            <a:solidFill>
              <a:srgbClr val="0070C0"/>
            </a:solidFill>
            <a:prstDash val="dash"/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ángulo 107"/>
          <p:cNvSpPr/>
          <p:nvPr/>
        </p:nvSpPr>
        <p:spPr>
          <a:xfrm>
            <a:off x="2865450" y="3520516"/>
            <a:ext cx="10118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GB" sz="900" dirty="0" err="1" smtClean="0">
                <a:solidFill>
                  <a:srgbClr val="0070C0"/>
                </a:solidFill>
                <a:latin typeface="Arial"/>
                <a:cs typeface="Arial"/>
              </a:rPr>
              <a:t>implementedBy</a:t>
            </a:r>
            <a:r>
              <a:rPr lang="en-GB" sz="900" dirty="0" smtClean="0">
                <a:solidFill>
                  <a:srgbClr val="0070C0"/>
                </a:solidFill>
                <a:latin typeface="Arial"/>
                <a:cs typeface="Arial"/>
              </a:rPr>
              <a:t> </a:t>
            </a:r>
          </a:p>
          <a:p>
            <a:pPr algn="l"/>
            <a:r>
              <a:rPr lang="en-GB" sz="900" dirty="0" smtClean="0">
                <a:solidFill>
                  <a:srgbClr val="0070C0"/>
                </a:solidFill>
                <a:latin typeface="Arial"/>
                <a:cs typeface="Arial"/>
              </a:rPr>
              <a:t>only</a:t>
            </a:r>
          </a:p>
        </p:txBody>
      </p:sp>
      <p:sp>
        <p:nvSpPr>
          <p:cNvPr id="61" name="Rectángulo redondeado 60"/>
          <p:cNvSpPr/>
          <p:nvPr/>
        </p:nvSpPr>
        <p:spPr>
          <a:xfrm>
            <a:off x="5569805" y="5919805"/>
            <a:ext cx="568103" cy="272415"/>
          </a:xfrm>
          <a:prstGeom prst="roundRect">
            <a:avLst/>
          </a:prstGeom>
          <a:noFill/>
          <a:ln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GB" sz="1000" dirty="0" smtClean="0">
                <a:solidFill>
                  <a:srgbClr val="00B050"/>
                </a:solidFill>
                <a:latin typeface="Arial"/>
                <a:cs typeface="Arial"/>
              </a:rPr>
              <a:t>Result</a:t>
            </a:r>
            <a:endParaRPr lang="en-GB" sz="1000" dirty="0">
              <a:solidFill>
                <a:srgbClr val="00B050"/>
              </a:solidFill>
              <a:latin typeface="Arial"/>
              <a:cs typeface="Arial"/>
            </a:endParaRPr>
          </a:p>
        </p:txBody>
      </p:sp>
      <p:cxnSp>
        <p:nvCxnSpPr>
          <p:cNvPr id="62" name="Conector curvado 61"/>
          <p:cNvCxnSpPr/>
          <p:nvPr/>
        </p:nvCxnSpPr>
        <p:spPr>
          <a:xfrm rot="16200000" flipH="1">
            <a:off x="4049557" y="4535765"/>
            <a:ext cx="860210" cy="2180285"/>
          </a:xfrm>
          <a:prstGeom prst="curvedConnector2">
            <a:avLst/>
          </a:prstGeom>
          <a:ln w="9525" cap="flat" cmpd="sng" algn="ctr">
            <a:solidFill>
              <a:srgbClr val="0070C0"/>
            </a:solidFill>
            <a:prstDash val="dash"/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ángulo 63"/>
          <p:cNvSpPr/>
          <p:nvPr/>
        </p:nvSpPr>
        <p:spPr>
          <a:xfrm>
            <a:off x="4650242" y="5752607"/>
            <a:ext cx="94128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900" smtClean="0">
                <a:solidFill>
                  <a:srgbClr val="00B050"/>
                </a:solidFill>
                <a:latin typeface="Arial"/>
                <a:cs typeface="Arial"/>
              </a:rPr>
              <a:t>hasResult</a:t>
            </a:r>
            <a:r>
              <a:rPr lang="en-GB" sz="900" dirty="0" smtClean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lang="en-GB" sz="900" dirty="0" smtClean="0">
                <a:solidFill>
                  <a:srgbClr val="0070C0"/>
                </a:solidFill>
                <a:latin typeface="Arial"/>
                <a:cs typeface="Arial"/>
              </a:rPr>
              <a:t>only</a:t>
            </a:r>
            <a:endParaRPr lang="en-GB" sz="900" dirty="0">
              <a:solidFill>
                <a:srgbClr val="0070C0"/>
              </a:solidFill>
            </a:endParaRPr>
          </a:p>
        </p:txBody>
      </p:sp>
      <p:cxnSp>
        <p:nvCxnSpPr>
          <p:cNvPr id="65" name="Conector curvado 74"/>
          <p:cNvCxnSpPr/>
          <p:nvPr/>
        </p:nvCxnSpPr>
        <p:spPr>
          <a:xfrm flipH="1">
            <a:off x="3388214" y="5195803"/>
            <a:ext cx="1306" cy="720460"/>
          </a:xfrm>
          <a:prstGeom prst="straightConnector1">
            <a:avLst/>
          </a:prstGeom>
          <a:ln w="9525" cap="flat" cmpd="sng" algn="ctr">
            <a:solidFill>
              <a:srgbClr val="00B050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ángulo 65"/>
          <p:cNvSpPr/>
          <p:nvPr/>
        </p:nvSpPr>
        <p:spPr>
          <a:xfrm>
            <a:off x="2360674" y="5685432"/>
            <a:ext cx="105028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GB" sz="900" dirty="0" err="1" smtClean="0">
                <a:solidFill>
                  <a:srgbClr val="00B050"/>
                </a:solidFill>
                <a:latin typeface="Arial"/>
                <a:cs typeface="Arial"/>
              </a:rPr>
              <a:t>hasSimpleResult</a:t>
            </a:r>
            <a:endParaRPr lang="en-GB" sz="900" dirty="0">
              <a:solidFill>
                <a:srgbClr val="00B050"/>
              </a:solidFill>
            </a:endParaRPr>
          </a:p>
        </p:txBody>
      </p:sp>
      <p:sp>
        <p:nvSpPr>
          <p:cNvPr id="67" name="Rectángulo redondeado 66"/>
          <p:cNvSpPr/>
          <p:nvPr/>
        </p:nvSpPr>
        <p:spPr>
          <a:xfrm>
            <a:off x="2986393" y="5916263"/>
            <a:ext cx="803642" cy="272415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l"/>
            <a:r>
              <a:rPr lang="en-GB" sz="1000" dirty="0" err="1" smtClean="0">
                <a:solidFill>
                  <a:schemeClr val="tx1"/>
                </a:solidFill>
                <a:latin typeface="Arial"/>
                <a:cs typeface="Arial"/>
              </a:rPr>
              <a:t>rdfs:Literal</a:t>
            </a:r>
            <a:endParaRPr lang="en-GB" sz="10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69" name="Rectángulo 68"/>
          <p:cNvSpPr/>
          <p:nvPr/>
        </p:nvSpPr>
        <p:spPr>
          <a:xfrm>
            <a:off x="3421259" y="5243688"/>
            <a:ext cx="1172112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GB" sz="900" dirty="0" err="1" smtClean="0">
                <a:solidFill>
                  <a:srgbClr val="00B050"/>
                </a:solidFill>
                <a:latin typeface="Arial"/>
                <a:cs typeface="Arial"/>
              </a:rPr>
              <a:t>isResultOf</a:t>
            </a:r>
            <a:r>
              <a:rPr lang="en-GB" sz="900" dirty="0" smtClean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lang="en-GB" sz="900" dirty="0" smtClean="0">
                <a:solidFill>
                  <a:srgbClr val="0070C0"/>
                </a:solidFill>
                <a:latin typeface="Arial"/>
                <a:cs typeface="Arial"/>
              </a:rPr>
              <a:t>only</a:t>
            </a:r>
            <a:endParaRPr lang="en-GB" sz="9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3655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5484</TotalTime>
  <Words>768</Words>
  <Application>Microsoft Macintosh PowerPoint</Application>
  <PresentationFormat>Presentación en pantalla (4:3)</PresentationFormat>
  <Paragraphs>608</Paragraphs>
  <Slides>20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6" baseType="lpstr">
      <vt:lpstr>Calibri</vt:lpstr>
      <vt:lpstr>Calibri Light</vt:lpstr>
      <vt:lpstr>ＭＳ Ｐゴシック</vt:lpstr>
      <vt:lpstr>Times New Roman</vt:lpstr>
      <vt:lpstr>Arial</vt:lpstr>
      <vt:lpstr>Tema de Office</vt:lpstr>
      <vt:lpstr>SOSA/SSN ontologies</vt:lpstr>
      <vt:lpstr>Overview of SOSA/SSN: modules</vt:lpstr>
      <vt:lpstr>Overview of SOSA: Observation</vt:lpstr>
      <vt:lpstr>Overview of SSN: Observation</vt:lpstr>
      <vt:lpstr>Overview of SOSA: Actuation</vt:lpstr>
      <vt:lpstr>Overview of SSN: Actuation</vt:lpstr>
      <vt:lpstr>Overview of SOSA: Sampling</vt:lpstr>
      <vt:lpstr>Overview of SSN: Sampling</vt:lpstr>
      <vt:lpstr>SOSA/SSN: Observations</vt:lpstr>
      <vt:lpstr>SOSA: Observations</vt:lpstr>
      <vt:lpstr>SOSA/SSN: Actuations</vt:lpstr>
      <vt:lpstr>SOSA: Actuations</vt:lpstr>
      <vt:lpstr>SOSA/SSN: Sampling</vt:lpstr>
      <vt:lpstr>SOSA: Sampling</vt:lpstr>
      <vt:lpstr>SOSA/SSN: Features of Interest</vt:lpstr>
      <vt:lpstr>SOSA/SSN: Results</vt:lpstr>
      <vt:lpstr>SOSA/SSN: Procedures</vt:lpstr>
      <vt:lpstr>SOSA/SSN: Systems and deployments</vt:lpstr>
      <vt:lpstr>SOSA/SSN: System properties</vt:lpstr>
      <vt:lpstr>SOSA/SSN: System properties II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Raúl García Castro</dc:creator>
  <cp:lastModifiedBy>Raúl García Castro</cp:lastModifiedBy>
  <cp:revision>570</cp:revision>
  <cp:lastPrinted>2017-04-25T08:35:28Z</cp:lastPrinted>
  <dcterms:created xsi:type="dcterms:W3CDTF">2011-01-29T05:07:51Z</dcterms:created>
  <dcterms:modified xsi:type="dcterms:W3CDTF">2017-07-21T08:59:33Z</dcterms:modified>
</cp:coreProperties>
</file>