
<file path=[Content_Types].xml><?xml version="1.0" encoding="utf-8"?>
<Types xmlns="http://schemas.openxmlformats.org/package/2006/content-types">
  <Default Extension="xml" ContentType="application/xml"/>
  <Default Extension="jpeg" ContentType="image/jpeg"/>
  <Default Extension="png" ContentType="image/png"/>
  <Default Extension="wdp" ContentType="image/vnd.ms-photo"/>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80" r:id="rId2"/>
    <p:sldId id="276" r:id="rId3"/>
    <p:sldId id="281" r:id="rId4"/>
    <p:sldId id="282" r:id="rId5"/>
    <p:sldId id="283" r:id="rId6"/>
    <p:sldId id="284" r:id="rId7"/>
    <p:sldId id="286" r:id="rId8"/>
    <p:sldId id="285" r:id="rId9"/>
    <p:sldId id="287" r:id="rId10"/>
    <p:sldId id="288" r:id="rId11"/>
    <p:sldId id="289" r:id="rId12"/>
    <p:sldId id="29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13"/>
  </p:normalViewPr>
  <p:slideViewPr>
    <p:cSldViewPr snapToGrid="0" snapToObjects="1">
      <p:cViewPr varScale="1">
        <p:scale>
          <a:sx n="119" d="100"/>
          <a:sy n="119" d="100"/>
        </p:scale>
        <p:origin x="31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29215A-D036-6F41-A762-09CD2FB6599E}" type="datetimeFigureOut">
              <a:rPr lang="en-US" smtClean="0"/>
              <a:t>8/22/19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A04683-782B-9246-A762-ECCBD802FE71}" type="slidenum">
              <a:rPr lang="en-US" smtClean="0"/>
              <a:t>‹#›</a:t>
            </a:fld>
            <a:endParaRPr lang="en-US"/>
          </a:p>
        </p:txBody>
      </p:sp>
    </p:spTree>
    <p:extLst>
      <p:ext uri="{BB962C8B-B14F-4D97-AF65-F5344CB8AC3E}">
        <p14:creationId xmlns:p14="http://schemas.microsoft.com/office/powerpoint/2010/main" val="1283117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3E3A35-029A-504B-8F22-857121204471}" type="datetimeFigureOut">
              <a:rPr lang="en-US" smtClean="0"/>
              <a:t>8/22/19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A64DA-B2A3-F04A-A46A-C558CBAB9328}" type="slidenum">
              <a:rPr lang="en-US" smtClean="0"/>
              <a:t>‹#›</a:t>
            </a:fld>
            <a:endParaRPr lang="en-US"/>
          </a:p>
        </p:txBody>
      </p:sp>
    </p:spTree>
    <p:extLst>
      <p:ext uri="{BB962C8B-B14F-4D97-AF65-F5344CB8AC3E}">
        <p14:creationId xmlns:p14="http://schemas.microsoft.com/office/powerpoint/2010/main" val="2038544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3E3A35-029A-504B-8F22-857121204471}" type="datetimeFigureOut">
              <a:rPr lang="en-US" smtClean="0"/>
              <a:t>8/22/19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A64DA-B2A3-F04A-A46A-C558CBAB9328}" type="slidenum">
              <a:rPr lang="en-US" smtClean="0"/>
              <a:t>‹#›</a:t>
            </a:fld>
            <a:endParaRPr lang="en-US"/>
          </a:p>
        </p:txBody>
      </p:sp>
    </p:spTree>
    <p:extLst>
      <p:ext uri="{BB962C8B-B14F-4D97-AF65-F5344CB8AC3E}">
        <p14:creationId xmlns:p14="http://schemas.microsoft.com/office/powerpoint/2010/main" val="1889238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3E3A35-029A-504B-8F22-857121204471}" type="datetimeFigureOut">
              <a:rPr lang="en-US" smtClean="0"/>
              <a:t>8/22/19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A64DA-B2A3-F04A-A46A-C558CBAB9328}" type="slidenum">
              <a:rPr lang="en-US" smtClean="0"/>
              <a:t>‹#›</a:t>
            </a:fld>
            <a:endParaRPr lang="en-US"/>
          </a:p>
        </p:txBody>
      </p:sp>
    </p:spTree>
    <p:extLst>
      <p:ext uri="{BB962C8B-B14F-4D97-AF65-F5344CB8AC3E}">
        <p14:creationId xmlns:p14="http://schemas.microsoft.com/office/powerpoint/2010/main" val="1877882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3E3A35-029A-504B-8F22-857121204471}" type="datetimeFigureOut">
              <a:rPr lang="en-US" smtClean="0"/>
              <a:t>8/22/19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A64DA-B2A3-F04A-A46A-C558CBAB9328}" type="slidenum">
              <a:rPr lang="en-US" smtClean="0"/>
              <a:t>‹#›</a:t>
            </a:fld>
            <a:endParaRPr lang="en-US"/>
          </a:p>
        </p:txBody>
      </p:sp>
    </p:spTree>
    <p:extLst>
      <p:ext uri="{BB962C8B-B14F-4D97-AF65-F5344CB8AC3E}">
        <p14:creationId xmlns:p14="http://schemas.microsoft.com/office/powerpoint/2010/main" val="864937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3E3A35-029A-504B-8F22-857121204471}" type="datetimeFigureOut">
              <a:rPr lang="en-US" smtClean="0"/>
              <a:t>8/22/19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A64DA-B2A3-F04A-A46A-C558CBAB9328}" type="slidenum">
              <a:rPr lang="en-US" smtClean="0"/>
              <a:t>‹#›</a:t>
            </a:fld>
            <a:endParaRPr lang="en-US"/>
          </a:p>
        </p:txBody>
      </p:sp>
    </p:spTree>
    <p:extLst>
      <p:ext uri="{BB962C8B-B14F-4D97-AF65-F5344CB8AC3E}">
        <p14:creationId xmlns:p14="http://schemas.microsoft.com/office/powerpoint/2010/main" val="688445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3E3A35-029A-504B-8F22-857121204471}" type="datetimeFigureOut">
              <a:rPr lang="en-US" smtClean="0"/>
              <a:t>8/22/19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7A64DA-B2A3-F04A-A46A-C558CBAB9328}" type="slidenum">
              <a:rPr lang="en-US" smtClean="0"/>
              <a:t>‹#›</a:t>
            </a:fld>
            <a:endParaRPr lang="en-US"/>
          </a:p>
        </p:txBody>
      </p:sp>
    </p:spTree>
    <p:extLst>
      <p:ext uri="{BB962C8B-B14F-4D97-AF65-F5344CB8AC3E}">
        <p14:creationId xmlns:p14="http://schemas.microsoft.com/office/powerpoint/2010/main" val="53964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3E3A35-029A-504B-8F22-857121204471}" type="datetimeFigureOut">
              <a:rPr lang="en-US" smtClean="0"/>
              <a:t>8/22/19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7A64DA-B2A3-F04A-A46A-C558CBAB9328}" type="slidenum">
              <a:rPr lang="en-US" smtClean="0"/>
              <a:t>‹#›</a:t>
            </a:fld>
            <a:endParaRPr lang="en-US"/>
          </a:p>
        </p:txBody>
      </p:sp>
    </p:spTree>
    <p:extLst>
      <p:ext uri="{BB962C8B-B14F-4D97-AF65-F5344CB8AC3E}">
        <p14:creationId xmlns:p14="http://schemas.microsoft.com/office/powerpoint/2010/main" val="742781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3E3A35-029A-504B-8F22-857121204471}" type="datetimeFigureOut">
              <a:rPr lang="en-US" smtClean="0"/>
              <a:t>8/22/19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7A64DA-B2A3-F04A-A46A-C558CBAB9328}" type="slidenum">
              <a:rPr lang="en-US" smtClean="0"/>
              <a:t>‹#›</a:t>
            </a:fld>
            <a:endParaRPr lang="en-US"/>
          </a:p>
        </p:txBody>
      </p:sp>
    </p:spTree>
    <p:extLst>
      <p:ext uri="{BB962C8B-B14F-4D97-AF65-F5344CB8AC3E}">
        <p14:creationId xmlns:p14="http://schemas.microsoft.com/office/powerpoint/2010/main" val="612449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3E3A35-029A-504B-8F22-857121204471}" type="datetimeFigureOut">
              <a:rPr lang="en-US" smtClean="0"/>
              <a:t>8/22/19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7A64DA-B2A3-F04A-A46A-C558CBAB9328}" type="slidenum">
              <a:rPr lang="en-US" smtClean="0"/>
              <a:t>‹#›</a:t>
            </a:fld>
            <a:endParaRPr lang="en-US"/>
          </a:p>
        </p:txBody>
      </p:sp>
    </p:spTree>
    <p:extLst>
      <p:ext uri="{BB962C8B-B14F-4D97-AF65-F5344CB8AC3E}">
        <p14:creationId xmlns:p14="http://schemas.microsoft.com/office/powerpoint/2010/main" val="542550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3E3A35-029A-504B-8F22-857121204471}" type="datetimeFigureOut">
              <a:rPr lang="en-US" smtClean="0"/>
              <a:t>8/22/19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7A64DA-B2A3-F04A-A46A-C558CBAB9328}" type="slidenum">
              <a:rPr lang="en-US" smtClean="0"/>
              <a:t>‹#›</a:t>
            </a:fld>
            <a:endParaRPr lang="en-US"/>
          </a:p>
        </p:txBody>
      </p:sp>
    </p:spTree>
    <p:extLst>
      <p:ext uri="{BB962C8B-B14F-4D97-AF65-F5344CB8AC3E}">
        <p14:creationId xmlns:p14="http://schemas.microsoft.com/office/powerpoint/2010/main" val="433747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3E3A35-029A-504B-8F22-857121204471}" type="datetimeFigureOut">
              <a:rPr lang="en-US" smtClean="0"/>
              <a:t>8/22/19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7A64DA-B2A3-F04A-A46A-C558CBAB9328}" type="slidenum">
              <a:rPr lang="en-US" smtClean="0"/>
              <a:t>‹#›</a:t>
            </a:fld>
            <a:endParaRPr lang="en-US"/>
          </a:p>
        </p:txBody>
      </p:sp>
    </p:spTree>
    <p:extLst>
      <p:ext uri="{BB962C8B-B14F-4D97-AF65-F5344CB8AC3E}">
        <p14:creationId xmlns:p14="http://schemas.microsoft.com/office/powerpoint/2010/main" val="142989416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tiff"/><Relationship Id="rId14" Type="http://schemas.openxmlformats.org/officeDocument/2006/relationships/image" Target="../media/image2.png"/><Relationship Id="rId15" Type="http://schemas.microsoft.com/office/2007/relationships/hdphoto" Target="../media/hdphoto1.wdp"/><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latin typeface="Microsoft YaHei Light" charset="-122"/>
                <a:ea typeface="Microsoft YaHei Light" charset="-122"/>
                <a:cs typeface="Microsoft YaHei Light" charset="-122"/>
              </a:defRPr>
            </a:lvl1pPr>
          </a:lstStyle>
          <a:p>
            <a:fld id="{163E3A35-029A-504B-8F22-857121204471}" type="datetimeFigureOut">
              <a:rPr lang="en-US" smtClean="0"/>
              <a:pPr/>
              <a:t>8/22/19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Microsoft YaHei Light" charset="-122"/>
                <a:ea typeface="Microsoft YaHei Light" charset="-122"/>
                <a:cs typeface="Microsoft YaHei Light" charset="-122"/>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75000"/>
                  </a:schemeClr>
                </a:solidFill>
                <a:latin typeface="Microsoft YaHei Light" charset="-122"/>
                <a:ea typeface="Microsoft YaHei Light" charset="-122"/>
                <a:cs typeface="Microsoft YaHei Light" charset="-122"/>
              </a:defRPr>
            </a:lvl1pPr>
          </a:lstStyle>
          <a:p>
            <a:fld id="{2A7A64DA-B2A3-F04A-A46A-C558CBAB9328}" type="slidenum">
              <a:rPr lang="en-US" smtClean="0"/>
              <a:pPr/>
              <a:t>‹#›</a:t>
            </a:fld>
            <a:endParaRPr lang="en-US" dirty="0"/>
          </a:p>
        </p:txBody>
      </p:sp>
      <p:pic>
        <p:nvPicPr>
          <p:cNvPr id="9" name="Picture 8"/>
          <p:cNvPicPr>
            <a:picLocks noChangeAspect="1"/>
          </p:cNvPicPr>
          <p:nvPr userDrawn="1"/>
        </p:nvPicPr>
        <p:blipFill>
          <a:blip r:embed="rId13"/>
          <a:stretch>
            <a:fillRect/>
          </a:stretch>
        </p:blipFill>
        <p:spPr>
          <a:xfrm>
            <a:off x="11438748" y="6558607"/>
            <a:ext cx="753250" cy="320413"/>
          </a:xfrm>
          <a:prstGeom prst="rect">
            <a:avLst/>
          </a:prstGeom>
        </p:spPr>
      </p:pic>
      <p:pic>
        <p:nvPicPr>
          <p:cNvPr id="10" name="Picture 9"/>
          <p:cNvPicPr>
            <a:picLocks noChangeAspect="1"/>
          </p:cNvPicPr>
          <p:nvPr userDrawn="1"/>
        </p:nvPicPr>
        <p:blipFill>
          <a:blip r:embed="rId14">
            <a:extLst>
              <a:ext uri="{BEBA8EAE-BF5A-486C-A8C5-ECC9F3942E4B}">
                <a14:imgProps xmlns:a14="http://schemas.microsoft.com/office/drawing/2010/main">
                  <a14:imgLayer r:embed="rId15">
                    <a14:imgEffect>
                      <a14:artisticChalkSketch/>
                    </a14:imgEffect>
                    <a14:imgEffect>
                      <a14:saturation sat="0"/>
                    </a14:imgEffect>
                  </a14:imgLayer>
                </a14:imgProps>
              </a:ext>
            </a:extLst>
          </a:blip>
          <a:stretch>
            <a:fillRect/>
          </a:stretch>
        </p:blipFill>
        <p:spPr>
          <a:xfrm>
            <a:off x="0" y="6558607"/>
            <a:ext cx="979714" cy="296028"/>
          </a:xfrm>
          <a:prstGeom prst="rect">
            <a:avLst/>
          </a:prstGeom>
        </p:spPr>
      </p:pic>
    </p:spTree>
    <p:extLst>
      <p:ext uri="{BB962C8B-B14F-4D97-AF65-F5344CB8AC3E}">
        <p14:creationId xmlns:p14="http://schemas.microsoft.com/office/powerpoint/2010/main" val="396601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i="0" kern="1200">
          <a:solidFill>
            <a:schemeClr val="tx1"/>
          </a:solidFill>
          <a:latin typeface="Microsoft YaHei" charset="-122"/>
          <a:ea typeface="Microsoft YaHei" charset="-122"/>
          <a:cs typeface="Microsoft YaHei" charset="-122"/>
        </a:defRPr>
      </a:lvl1pPr>
    </p:titleStyle>
    <p:body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Microsoft YaHei Light" charset="-122"/>
          <a:ea typeface="Microsoft YaHei Light" charset="-122"/>
          <a:cs typeface="Microsoft YaHei Light" charset="-122"/>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Microsoft YaHei Light" charset="-122"/>
          <a:ea typeface="Microsoft YaHei Light" charset="-122"/>
          <a:cs typeface="Microsoft YaHei Light" charset="-122"/>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Microsoft YaHei Light" charset="-122"/>
          <a:ea typeface="Microsoft YaHei Light" charset="-122"/>
          <a:cs typeface="Microsoft YaHei Light" charset="-122"/>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Microsoft YaHei Light" charset="-122"/>
          <a:ea typeface="Microsoft YaHei Light" charset="-122"/>
          <a:cs typeface="Microsoft YaHei Light" charset="-122"/>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Microsoft YaHei Light" charset="-122"/>
          <a:ea typeface="Microsoft YaHei Light" charset="-122"/>
          <a:cs typeface="Microsoft YaHei Light" charset="-122"/>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icg.github.io/netinfo/"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forge.etsi.org/rep/me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5920" y="2667262"/>
            <a:ext cx="9014908" cy="1325563"/>
          </a:xfrm>
        </p:spPr>
        <p:txBody>
          <a:bodyPr>
            <a:noAutofit/>
          </a:bodyPr>
          <a:lstStyle/>
          <a:p>
            <a:pPr algn="ctr"/>
            <a:r>
              <a:rPr lang="en-US" sz="5400" dirty="0" smtClean="0"/>
              <a:t>Web and Networks: Status in liaison organizations and topics for TPAC</a:t>
            </a:r>
            <a:endParaRPr lang="en-US" sz="4000" dirty="0"/>
          </a:p>
        </p:txBody>
      </p:sp>
    </p:spTree>
    <p:extLst>
      <p:ext uri="{BB962C8B-B14F-4D97-AF65-F5344CB8AC3E}">
        <p14:creationId xmlns:p14="http://schemas.microsoft.com/office/powerpoint/2010/main" val="14302215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real-time network adaption</a:t>
            </a:r>
          </a:p>
        </p:txBody>
      </p:sp>
      <p:sp>
        <p:nvSpPr>
          <p:cNvPr id="3" name="Content Placeholder 2"/>
          <p:cNvSpPr>
            <a:spLocks noGrp="1"/>
          </p:cNvSpPr>
          <p:nvPr>
            <p:ph idx="1"/>
          </p:nvPr>
        </p:nvSpPr>
        <p:spPr/>
        <p:txBody>
          <a:bodyPr>
            <a:normAutofit fontScale="77500" lnSpcReduction="20000"/>
          </a:bodyPr>
          <a:lstStyle/>
          <a:p>
            <a:r>
              <a:rPr lang="en-US" altLang="zh-CN" b="1" dirty="0" smtClean="0">
                <a:solidFill>
                  <a:srgbClr val="000000"/>
                </a:solidFill>
              </a:rPr>
              <a:t>Thoughts</a:t>
            </a:r>
            <a:endParaRPr lang="en-US" altLang="zh-CN" dirty="0" smtClean="0">
              <a:solidFill>
                <a:srgbClr val="000000"/>
              </a:solidFill>
            </a:endParaRPr>
          </a:p>
          <a:p>
            <a:pPr marL="0" indent="0">
              <a:lnSpc>
                <a:spcPct val="110000"/>
              </a:lnSpc>
              <a:buNone/>
            </a:pPr>
            <a:r>
              <a:rPr lang="en-US" altLang="zh-CN" dirty="0">
                <a:solidFill>
                  <a:srgbClr val="000000"/>
                </a:solidFill>
              </a:rPr>
              <a:t>An API can be defined to measure and report the current environment of local network, as the reports of  “Mobile throughput guide” : cellular networks is allowed to provide near-real-time information about the available capacity of TCP servers.</a:t>
            </a:r>
          </a:p>
          <a:p>
            <a:pPr algn="just"/>
            <a:endParaRPr lang="en-US" altLang="zh-CN" dirty="0">
              <a:solidFill>
                <a:srgbClr val="000000"/>
              </a:solidFill>
            </a:endParaRPr>
          </a:p>
          <a:p>
            <a:pPr algn="just"/>
            <a:r>
              <a:rPr lang="en-US" altLang="zh-CN" b="1" dirty="0" smtClean="0">
                <a:solidFill>
                  <a:srgbClr val="000000"/>
                </a:solidFill>
              </a:rPr>
              <a:t>Development</a:t>
            </a:r>
            <a:endParaRPr lang="en-US" altLang="zh-CN" dirty="0" smtClean="0">
              <a:solidFill>
                <a:srgbClr val="000000"/>
              </a:solidFill>
            </a:endParaRPr>
          </a:p>
          <a:p>
            <a:pPr marL="0" indent="0" algn="just">
              <a:lnSpc>
                <a:spcPct val="120000"/>
              </a:lnSpc>
              <a:buNone/>
            </a:pPr>
            <a:r>
              <a:rPr lang="en-US" altLang="zh-CN" dirty="0">
                <a:solidFill>
                  <a:srgbClr val="000000"/>
                </a:solidFill>
              </a:rPr>
              <a:t>This throughput guidance (TG) information will indicate or estimate the available throughput in wireless downlink interfaces which is between wireless access networks (RAN) and mobile devices (UE). TCP servers can use this TG information to ensure high network utilization and high service delivery performance.</a:t>
            </a:r>
          </a:p>
        </p:txBody>
      </p:sp>
    </p:spTree>
    <p:extLst>
      <p:ext uri="{BB962C8B-B14F-4D97-AF65-F5344CB8AC3E}">
        <p14:creationId xmlns:p14="http://schemas.microsoft.com/office/powerpoint/2010/main" val="14111266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altLang="zh-CN" dirty="0"/>
              <a:t>Cloud Gaming</a:t>
            </a:r>
            <a:endParaRPr lang="en-US" altLang="zh-CN" dirty="0"/>
          </a:p>
        </p:txBody>
      </p:sp>
      <p:sp>
        <p:nvSpPr>
          <p:cNvPr id="3" name="Content Placeholder 2"/>
          <p:cNvSpPr>
            <a:spLocks noGrp="1"/>
          </p:cNvSpPr>
          <p:nvPr>
            <p:ph idx="1"/>
          </p:nvPr>
        </p:nvSpPr>
        <p:spPr/>
        <p:txBody>
          <a:bodyPr>
            <a:normAutofit/>
          </a:bodyPr>
          <a:lstStyle/>
          <a:p>
            <a:r>
              <a:rPr lang="en-US" altLang="zh-CN" b="1" dirty="0" smtClean="0">
                <a:solidFill>
                  <a:srgbClr val="000000"/>
                </a:solidFill>
              </a:rPr>
              <a:t>Thoughts</a:t>
            </a:r>
            <a:endParaRPr lang="en-US" altLang="zh-CN" dirty="0" smtClean="0">
              <a:solidFill>
                <a:srgbClr val="000000"/>
              </a:solidFill>
            </a:endParaRPr>
          </a:p>
          <a:p>
            <a:pPr marL="0" indent="0">
              <a:lnSpc>
                <a:spcPct val="100000"/>
              </a:lnSpc>
              <a:buNone/>
            </a:pPr>
            <a:r>
              <a:rPr lang="en-US" altLang="zh-CN" dirty="0">
                <a:solidFill>
                  <a:srgbClr val="000000"/>
                </a:solidFill>
              </a:rPr>
              <a:t>Based on the ultra-low latency and ultra-high bandwidth, the game will run on the server. The server will  compress the rendered game screen and  then send it to the player through the network, thus the game can be played without installation by players</a:t>
            </a:r>
            <a:r>
              <a:rPr lang="en-US" altLang="zh-CN" dirty="0" smtClean="0">
                <a:solidFill>
                  <a:srgbClr val="000000"/>
                </a:solidFill>
              </a:rPr>
              <a:t>.</a:t>
            </a:r>
            <a:endParaRPr lang="en-US" altLang="zh-CN" dirty="0">
              <a:solidFill>
                <a:srgbClr val="000000"/>
              </a:solidFill>
            </a:endParaRPr>
          </a:p>
        </p:txBody>
      </p:sp>
    </p:spTree>
    <p:extLst>
      <p:ext uri="{BB962C8B-B14F-4D97-AF65-F5344CB8AC3E}">
        <p14:creationId xmlns:p14="http://schemas.microsoft.com/office/powerpoint/2010/main" val="2143961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Best network selection</a:t>
            </a:r>
            <a:endParaRPr lang="en-US" dirty="0"/>
          </a:p>
        </p:txBody>
      </p:sp>
      <p:sp>
        <p:nvSpPr>
          <p:cNvPr id="3" name="Content Placeholder 2"/>
          <p:cNvSpPr>
            <a:spLocks noGrp="1"/>
          </p:cNvSpPr>
          <p:nvPr>
            <p:ph idx="1"/>
          </p:nvPr>
        </p:nvSpPr>
        <p:spPr/>
        <p:txBody>
          <a:bodyPr>
            <a:normAutofit fontScale="77500" lnSpcReduction="20000"/>
          </a:bodyPr>
          <a:lstStyle/>
          <a:p>
            <a:pPr>
              <a:lnSpc>
                <a:spcPct val="120000"/>
              </a:lnSpc>
            </a:pPr>
            <a:r>
              <a:rPr lang="en-US" altLang="zh-CN" b="1" dirty="0" smtClean="0">
                <a:solidFill>
                  <a:srgbClr val="000000"/>
                </a:solidFill>
              </a:rPr>
              <a:t>Thoughts</a:t>
            </a:r>
            <a:endParaRPr lang="en-US" altLang="zh-CN" dirty="0" smtClean="0">
              <a:solidFill>
                <a:srgbClr val="000000"/>
              </a:solidFill>
            </a:endParaRPr>
          </a:p>
          <a:p>
            <a:pPr marL="0" indent="0">
              <a:lnSpc>
                <a:spcPct val="120000"/>
              </a:lnSpc>
              <a:buNone/>
            </a:pPr>
            <a:r>
              <a:rPr lang="en-US" altLang="zh-CN" dirty="0">
                <a:solidFill>
                  <a:srgbClr val="000000"/>
                </a:solidFill>
              </a:rPr>
              <a:t>Before the web transfers the mass data, it should send the amount of data to the network first. Based on this, the network can allocate the best scheme to the transmission link, thus the web side will have a good experience and the resource utilization rate of the network side will be greatly improved.</a:t>
            </a:r>
          </a:p>
          <a:p>
            <a:pPr algn="just">
              <a:lnSpc>
                <a:spcPct val="120000"/>
              </a:lnSpc>
            </a:pPr>
            <a:endParaRPr lang="en-US" altLang="zh-CN" dirty="0">
              <a:solidFill>
                <a:srgbClr val="000000"/>
              </a:solidFill>
            </a:endParaRPr>
          </a:p>
          <a:p>
            <a:pPr algn="just">
              <a:lnSpc>
                <a:spcPct val="120000"/>
              </a:lnSpc>
            </a:pPr>
            <a:r>
              <a:rPr lang="en-US" altLang="zh-CN" b="1" dirty="0" smtClean="0">
                <a:solidFill>
                  <a:srgbClr val="000000"/>
                </a:solidFill>
              </a:rPr>
              <a:t>Web and ML Development</a:t>
            </a:r>
            <a:endParaRPr lang="en-US" altLang="zh-CN" dirty="0" smtClean="0">
              <a:solidFill>
                <a:srgbClr val="000000"/>
              </a:solidFill>
            </a:endParaRPr>
          </a:p>
          <a:p>
            <a:pPr marL="0" indent="0" algn="just">
              <a:lnSpc>
                <a:spcPct val="120000"/>
              </a:lnSpc>
              <a:buNone/>
            </a:pPr>
            <a:r>
              <a:rPr lang="en-US" altLang="zh-CN" dirty="0">
                <a:solidFill>
                  <a:srgbClr val="000000"/>
                </a:solidFill>
              </a:rPr>
              <a:t>Select the network node with the best signal that closest to the device. We can use machine learning to optimize the network. The model is trained through the requirements of various usage scenarios for the network, and then optimize the model by the reaction of network.</a:t>
            </a:r>
          </a:p>
        </p:txBody>
      </p:sp>
    </p:spTree>
    <p:extLst>
      <p:ext uri="{BB962C8B-B14F-4D97-AF65-F5344CB8AC3E}">
        <p14:creationId xmlns:p14="http://schemas.microsoft.com/office/powerpoint/2010/main" val="2110686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54418" y="1387102"/>
            <a:ext cx="5781339" cy="1325563"/>
          </a:xfrm>
        </p:spPr>
        <p:txBody>
          <a:bodyPr>
            <a:normAutofit fontScale="90000"/>
          </a:bodyPr>
          <a:lstStyle/>
          <a:p>
            <a:r>
              <a:rPr lang="en-US" dirty="0" smtClean="0"/>
              <a:t>Web and networks relevant technologies in W3C</a:t>
            </a:r>
            <a:endParaRPr lang="en-US" dirty="0"/>
          </a:p>
        </p:txBody>
      </p:sp>
      <p:sp>
        <p:nvSpPr>
          <p:cNvPr id="4" name="Oval 53"/>
          <p:cNvSpPr>
            <a:spLocks noChangeArrowheads="1"/>
          </p:cNvSpPr>
          <p:nvPr/>
        </p:nvSpPr>
        <p:spPr bwMode="auto">
          <a:xfrm>
            <a:off x="2517117" y="1662895"/>
            <a:ext cx="727200" cy="725457"/>
          </a:xfrm>
          <a:prstGeom prst="ellipse">
            <a:avLst/>
          </a:prstGeom>
          <a:solidFill>
            <a:sysClr val="windowText" lastClr="000000"/>
          </a:solidFill>
          <a:ln w="88900" cap="flat" cmpd="sng" algn="ctr">
            <a:gradFill flip="none" rotWithShape="1">
              <a:gsLst>
                <a:gs pos="0">
                  <a:srgbClr val="FFFFFF"/>
                </a:gs>
                <a:gs pos="100000">
                  <a:srgbClr val="D9D9DA"/>
                </a:gs>
              </a:gsLst>
              <a:lin ang="2700000" scaled="0"/>
              <a:tileRect/>
            </a:gradFill>
            <a:prstDash val="solid"/>
            <a:miter lim="800000"/>
          </a:ln>
          <a:effectLst>
            <a:outerShdw blurRad="279400" dist="76200" dir="2700000" sx="101000" sy="101000" algn="tl" rotWithShape="0">
              <a:prstClr val="black">
                <a:alpha val="28000"/>
              </a:prstClr>
            </a:outerShdw>
          </a:effectLst>
        </p:spPr>
        <p:txBody>
          <a:bodyPr lIns="91440" tIns="45720" rIns="91440" bIns="4572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
            </a:endParaRPr>
          </a:p>
        </p:txBody>
      </p:sp>
      <p:sp>
        <p:nvSpPr>
          <p:cNvPr id="5" name="Text Box 58"/>
          <p:cNvSpPr txBox="1">
            <a:spLocks noChangeArrowheads="1"/>
          </p:cNvSpPr>
          <p:nvPr/>
        </p:nvSpPr>
        <p:spPr bwMode="auto">
          <a:xfrm>
            <a:off x="2542046" y="1764014"/>
            <a:ext cx="70586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40" tIns="45720" rIns="91440" bIns="45720">
            <a:spAutoFit/>
          </a:bodyPr>
          <a:lstStyle/>
          <a:p>
            <a:pPr algn="ctr" defTabSz="457200"/>
            <a:r>
              <a:rPr lang="en-US" altLang="zh-CN" sz="2800" b="1" dirty="0" smtClean="0">
                <a:solidFill>
                  <a:prstClr val="white"/>
                </a:solidFill>
                <a:latin typeface="微软雅黑" panose="020B0503020204020204" pitchFamily="34" charset="-122"/>
                <a:ea typeface="微软雅黑" panose="020B0503020204020204" pitchFamily="34" charset="-122"/>
              </a:rPr>
              <a:t>01</a:t>
            </a:r>
            <a:endParaRPr lang="en-US" altLang="zh-CN" sz="2800" b="1" dirty="0">
              <a:solidFill>
                <a:prstClr val="white"/>
              </a:solidFill>
              <a:latin typeface="微软雅黑" panose="020B0503020204020204" pitchFamily="34" charset="-122"/>
              <a:ea typeface="微软雅黑" panose="020B0503020204020204" pitchFamily="34" charset="-122"/>
            </a:endParaRPr>
          </a:p>
        </p:txBody>
      </p:sp>
      <p:sp>
        <p:nvSpPr>
          <p:cNvPr id="7" name="Title 1"/>
          <p:cNvSpPr txBox="1">
            <a:spLocks/>
          </p:cNvSpPr>
          <p:nvPr/>
        </p:nvSpPr>
        <p:spPr>
          <a:xfrm>
            <a:off x="3779347" y="4228914"/>
            <a:ext cx="5781339"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i="0" kern="1200">
                <a:solidFill>
                  <a:schemeClr val="tx1"/>
                </a:solidFill>
                <a:latin typeface="Microsoft YaHei" charset="-122"/>
                <a:ea typeface="Microsoft YaHei" charset="-122"/>
                <a:cs typeface="Microsoft YaHei" charset="-122"/>
              </a:defRPr>
            </a:lvl1pPr>
          </a:lstStyle>
          <a:p>
            <a:pPr>
              <a:lnSpc>
                <a:spcPct val="110000"/>
              </a:lnSpc>
            </a:pPr>
            <a:r>
              <a:rPr lang="en-US" sz="4000" dirty="0" smtClean="0">
                <a:solidFill>
                  <a:schemeClr val="bg1">
                    <a:lumMod val="65000"/>
                  </a:schemeClr>
                </a:solidFill>
              </a:rPr>
              <a:t>Candidate items for W&amp;N in TPAC</a:t>
            </a:r>
            <a:endParaRPr lang="en-US" sz="4000" dirty="0">
              <a:solidFill>
                <a:schemeClr val="bg1">
                  <a:lumMod val="65000"/>
                </a:schemeClr>
              </a:solidFill>
            </a:endParaRPr>
          </a:p>
        </p:txBody>
      </p:sp>
      <p:sp>
        <p:nvSpPr>
          <p:cNvPr id="8" name="Oval 53"/>
          <p:cNvSpPr>
            <a:spLocks noChangeArrowheads="1"/>
          </p:cNvSpPr>
          <p:nvPr/>
        </p:nvSpPr>
        <p:spPr bwMode="auto">
          <a:xfrm>
            <a:off x="2542046" y="4504707"/>
            <a:ext cx="727200" cy="725457"/>
          </a:xfrm>
          <a:prstGeom prst="ellipse">
            <a:avLst/>
          </a:prstGeom>
          <a:solidFill>
            <a:schemeClr val="tx1">
              <a:lumMod val="65000"/>
              <a:lumOff val="35000"/>
            </a:schemeClr>
          </a:solidFill>
          <a:ln w="88900" cap="flat" cmpd="sng" algn="ctr">
            <a:gradFill flip="none" rotWithShape="1">
              <a:gsLst>
                <a:gs pos="0">
                  <a:srgbClr val="FFFFFF"/>
                </a:gs>
                <a:gs pos="100000">
                  <a:srgbClr val="D9D9DA"/>
                </a:gs>
              </a:gsLst>
              <a:lin ang="2700000" scaled="0"/>
              <a:tileRect/>
            </a:gradFill>
            <a:prstDash val="solid"/>
            <a:miter lim="800000"/>
          </a:ln>
          <a:effectLst>
            <a:outerShdw blurRad="279400" dist="76200" dir="2700000" sx="101000" sy="101000" algn="tl" rotWithShape="0">
              <a:prstClr val="black">
                <a:alpha val="28000"/>
              </a:prstClr>
            </a:outerShdw>
          </a:effectLst>
        </p:spPr>
        <p:txBody>
          <a:bodyPr lIns="91440" tIns="45720" rIns="91440" bIns="4572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schemeClr val="bg1">
                  <a:lumMod val="65000"/>
                </a:schemeClr>
              </a:solidFill>
              <a:effectLst/>
              <a:uLnTx/>
              <a:uFillTx/>
              <a:latin typeface="微软雅黑" panose="020B0503020204020204" pitchFamily="34" charset="-122"/>
              <a:ea typeface="微软雅黑" panose="020B0503020204020204" pitchFamily="34" charset="-122"/>
              <a:cs typeface=""/>
            </a:endParaRPr>
          </a:p>
        </p:txBody>
      </p:sp>
      <p:sp>
        <p:nvSpPr>
          <p:cNvPr id="9" name="Text Box 58"/>
          <p:cNvSpPr txBox="1">
            <a:spLocks noChangeArrowheads="1"/>
          </p:cNvSpPr>
          <p:nvPr/>
        </p:nvSpPr>
        <p:spPr bwMode="auto">
          <a:xfrm>
            <a:off x="2566975" y="4605826"/>
            <a:ext cx="70586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40" tIns="45720" rIns="91440" bIns="45720">
            <a:spAutoFit/>
          </a:bodyPr>
          <a:lstStyle/>
          <a:p>
            <a:pPr algn="ctr" defTabSz="457200"/>
            <a:r>
              <a:rPr lang="en-US" altLang="zh-CN" sz="2800" b="1" dirty="0" smtClean="0">
                <a:solidFill>
                  <a:schemeClr val="bg1">
                    <a:lumMod val="65000"/>
                  </a:schemeClr>
                </a:solidFill>
                <a:latin typeface="微软雅黑" panose="020B0503020204020204" pitchFamily="34" charset="-122"/>
                <a:ea typeface="微软雅黑" panose="020B0503020204020204" pitchFamily="34" charset="-122"/>
              </a:rPr>
              <a:t>02</a:t>
            </a:r>
            <a:endParaRPr lang="en-US" altLang="zh-CN" sz="2800" b="1" dirty="0">
              <a:solidFill>
                <a:schemeClr val="bg1">
                  <a:lumMod val="65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236692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Network Information </a:t>
            </a:r>
            <a:r>
              <a:rPr lang="en-US" altLang="zh-CN" dirty="0" smtClean="0"/>
              <a:t>API</a:t>
            </a:r>
            <a:endParaRPr lang="en-US" dirty="0"/>
          </a:p>
        </p:txBody>
      </p:sp>
      <p:sp>
        <p:nvSpPr>
          <p:cNvPr id="3" name="Content Placeholder 2"/>
          <p:cNvSpPr>
            <a:spLocks noGrp="1"/>
          </p:cNvSpPr>
          <p:nvPr>
            <p:ph idx="1"/>
          </p:nvPr>
        </p:nvSpPr>
        <p:spPr/>
        <p:txBody>
          <a:bodyPr>
            <a:normAutofit fontScale="70000" lnSpcReduction="20000"/>
          </a:bodyPr>
          <a:lstStyle/>
          <a:p>
            <a:r>
              <a:rPr lang="en-US" altLang="zh-CN" b="1" dirty="0" smtClean="0">
                <a:solidFill>
                  <a:srgbClr val="000000"/>
                </a:solidFill>
              </a:rPr>
              <a:t>Status</a:t>
            </a:r>
            <a:r>
              <a:rPr lang="zh-CN" altLang="en-US" dirty="0" smtClean="0">
                <a:solidFill>
                  <a:srgbClr val="000000"/>
                </a:solidFill>
              </a:rPr>
              <a:t>：</a:t>
            </a:r>
            <a:r>
              <a:rPr lang="en-US" altLang="zh-CN" dirty="0" smtClean="0">
                <a:solidFill>
                  <a:srgbClr val="000000"/>
                </a:solidFill>
              </a:rPr>
              <a:t>Draft</a:t>
            </a:r>
            <a:endParaRPr lang="en-US" altLang="zh-CN" dirty="0">
              <a:solidFill>
                <a:srgbClr val="000000"/>
              </a:solidFill>
            </a:endParaRPr>
          </a:p>
          <a:p>
            <a:endParaRPr lang="en-US" altLang="zh-CN" dirty="0">
              <a:solidFill>
                <a:srgbClr val="000000"/>
              </a:solidFill>
            </a:endParaRPr>
          </a:p>
          <a:p>
            <a:r>
              <a:rPr lang="en-US" altLang="zh-CN" b="1" dirty="0" smtClean="0">
                <a:solidFill>
                  <a:srgbClr val="000000"/>
                </a:solidFill>
              </a:rPr>
              <a:t>Link</a:t>
            </a:r>
            <a:r>
              <a:rPr lang="zh-CN" altLang="en-US" dirty="0" smtClean="0">
                <a:solidFill>
                  <a:srgbClr val="000000"/>
                </a:solidFill>
              </a:rPr>
              <a:t>：</a:t>
            </a:r>
            <a:r>
              <a:rPr lang="en-US" altLang="zh-CN" dirty="0">
                <a:solidFill>
                  <a:srgbClr val="000000"/>
                </a:solidFill>
                <a:hlinkClick r:id="rId2"/>
              </a:rPr>
              <a:t>http://wicg.github.io/netinfo/</a:t>
            </a:r>
            <a:endParaRPr lang="en-US" altLang="zh-CN" dirty="0">
              <a:solidFill>
                <a:srgbClr val="000000"/>
              </a:solidFill>
            </a:endParaRPr>
          </a:p>
          <a:p>
            <a:endParaRPr lang="en-US" altLang="zh-CN" dirty="0">
              <a:solidFill>
                <a:srgbClr val="000000"/>
              </a:solidFill>
            </a:endParaRPr>
          </a:p>
          <a:p>
            <a:r>
              <a:rPr lang="en-US" altLang="zh-CN" b="1" dirty="0">
                <a:solidFill>
                  <a:srgbClr val="000000"/>
                </a:solidFill>
              </a:rPr>
              <a:t>Working group</a:t>
            </a:r>
            <a:r>
              <a:rPr lang="zh-CN" altLang="en-US" dirty="0">
                <a:solidFill>
                  <a:srgbClr val="000000"/>
                </a:solidFill>
              </a:rPr>
              <a:t>：</a:t>
            </a:r>
            <a:r>
              <a:rPr lang="en-US" altLang="zh-CN" dirty="0">
                <a:solidFill>
                  <a:srgbClr val="000000"/>
                </a:solidFill>
              </a:rPr>
              <a:t>WICG</a:t>
            </a:r>
          </a:p>
          <a:p>
            <a:endParaRPr lang="en-US" altLang="zh-CN" dirty="0">
              <a:solidFill>
                <a:srgbClr val="000000"/>
              </a:solidFill>
            </a:endParaRPr>
          </a:p>
          <a:p>
            <a:r>
              <a:rPr lang="en-US" altLang="zh-CN" b="1" dirty="0">
                <a:solidFill>
                  <a:srgbClr val="000000"/>
                </a:solidFill>
              </a:rPr>
              <a:t>Last modified</a:t>
            </a:r>
            <a:r>
              <a:rPr lang="en-US" altLang="zh-CN" dirty="0">
                <a:solidFill>
                  <a:srgbClr val="000000"/>
                </a:solidFill>
              </a:rPr>
              <a:t> </a:t>
            </a:r>
            <a:r>
              <a:rPr lang="zh-CN" altLang="en-US" dirty="0">
                <a:solidFill>
                  <a:srgbClr val="000000"/>
                </a:solidFill>
              </a:rPr>
              <a:t>：</a:t>
            </a:r>
            <a:r>
              <a:rPr lang="en-US" altLang="zh-CN" dirty="0">
                <a:solidFill>
                  <a:srgbClr val="000000"/>
                </a:solidFill>
              </a:rPr>
              <a:t>2019/02/20</a:t>
            </a:r>
          </a:p>
          <a:p>
            <a:endParaRPr lang="en-US" altLang="zh-CN" dirty="0">
              <a:solidFill>
                <a:srgbClr val="000000"/>
              </a:solidFill>
            </a:endParaRPr>
          </a:p>
          <a:p>
            <a:pPr algn="just">
              <a:lnSpc>
                <a:spcPct val="120000"/>
              </a:lnSpc>
            </a:pPr>
            <a:r>
              <a:rPr lang="en-US" altLang="zh-CN" b="1" dirty="0" smtClean="0">
                <a:solidFill>
                  <a:srgbClr val="000000"/>
                </a:solidFill>
              </a:rPr>
              <a:t>Brief</a:t>
            </a:r>
            <a:r>
              <a:rPr lang="en-US" altLang="zh-CN" dirty="0" smtClean="0">
                <a:solidFill>
                  <a:srgbClr val="000000"/>
                </a:solidFill>
              </a:rPr>
              <a:t>: The</a:t>
            </a:r>
            <a:r>
              <a:rPr lang="en-US" altLang="zh-CN" dirty="0">
                <a:solidFill>
                  <a:srgbClr val="000000"/>
                </a:solidFill>
              </a:rPr>
              <a:t> Network Information API enables web applications to access information about the network connection in use by the device, for example, </a:t>
            </a:r>
            <a:r>
              <a:rPr lang="en-US" altLang="zh-CN" dirty="0" err="1">
                <a:solidFill>
                  <a:srgbClr val="000000"/>
                </a:solidFill>
              </a:rPr>
              <a:t>wifi</a:t>
            </a:r>
            <a:r>
              <a:rPr lang="en-US" altLang="zh-CN" dirty="0">
                <a:solidFill>
                  <a:srgbClr val="000000"/>
                </a:solidFill>
              </a:rPr>
              <a:t>, </a:t>
            </a:r>
            <a:r>
              <a:rPr lang="en-US" altLang="zh-CN" dirty="0"/>
              <a:t>Bluetooth connection and cellular connection etc. Additionally, users can listen for the changes of network when the network  is switched. It is not supported for the 5g right now, but it is looking at for the future upgrades</a:t>
            </a:r>
            <a:r>
              <a:rPr lang="en-US" altLang="zh-CN" dirty="0" smtClean="0"/>
              <a:t>.</a:t>
            </a:r>
            <a:endParaRPr lang="zh-CN" altLang="en-US" dirty="0"/>
          </a:p>
        </p:txBody>
      </p:sp>
    </p:spTree>
    <p:extLst>
      <p:ext uri="{BB962C8B-B14F-4D97-AF65-F5344CB8AC3E}">
        <p14:creationId xmlns:p14="http://schemas.microsoft.com/office/powerpoint/2010/main" val="982699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a:t>Web </a:t>
            </a:r>
            <a:r>
              <a:rPr lang="en-US" altLang="zh-CN" dirty="0" smtClean="0"/>
              <a:t>XR</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Status</a:t>
            </a:r>
            <a:r>
              <a:rPr lang="en-US" dirty="0" smtClean="0"/>
              <a:t>: Draft</a:t>
            </a:r>
            <a:endParaRPr lang="en-US" dirty="0"/>
          </a:p>
          <a:p>
            <a:endParaRPr lang="en-US" dirty="0"/>
          </a:p>
          <a:p>
            <a:r>
              <a:rPr lang="en-US" b="1" dirty="0" smtClean="0"/>
              <a:t>Link</a:t>
            </a:r>
            <a:r>
              <a:rPr lang="en-US" dirty="0" smtClean="0"/>
              <a:t>: https</a:t>
            </a:r>
            <a:r>
              <a:rPr lang="en-US" dirty="0"/>
              <a:t>://immersive-</a:t>
            </a:r>
            <a:r>
              <a:rPr lang="en-US" dirty="0" err="1"/>
              <a:t>web.github.io</a:t>
            </a:r>
            <a:r>
              <a:rPr lang="en-US" dirty="0"/>
              <a:t>/</a:t>
            </a:r>
            <a:r>
              <a:rPr lang="en-US" dirty="0" err="1"/>
              <a:t>webxr</a:t>
            </a:r>
            <a:r>
              <a:rPr lang="en-US" dirty="0"/>
              <a:t>/</a:t>
            </a:r>
          </a:p>
          <a:p>
            <a:endParaRPr lang="en-US" dirty="0"/>
          </a:p>
          <a:p>
            <a:r>
              <a:rPr lang="en-US" b="1" dirty="0"/>
              <a:t>Working </a:t>
            </a:r>
            <a:r>
              <a:rPr lang="en-US" b="1" dirty="0" smtClean="0"/>
              <a:t>group</a:t>
            </a:r>
            <a:r>
              <a:rPr lang="en-US" dirty="0" smtClean="0"/>
              <a:t>: Immersive </a:t>
            </a:r>
            <a:r>
              <a:rPr lang="en-US" dirty="0"/>
              <a:t>Web Working Group</a:t>
            </a:r>
          </a:p>
          <a:p>
            <a:endParaRPr lang="en-US" dirty="0"/>
          </a:p>
          <a:p>
            <a:r>
              <a:rPr lang="en-US" b="1" dirty="0"/>
              <a:t>Last </a:t>
            </a:r>
            <a:r>
              <a:rPr lang="en-US" b="1" dirty="0" smtClean="0"/>
              <a:t>modified</a:t>
            </a:r>
            <a:r>
              <a:rPr lang="en-US" dirty="0" smtClean="0"/>
              <a:t>: 2019/08/15</a:t>
            </a:r>
            <a:endParaRPr lang="en-US" dirty="0"/>
          </a:p>
          <a:p>
            <a:endParaRPr lang="en-US" dirty="0"/>
          </a:p>
          <a:p>
            <a:pPr>
              <a:lnSpc>
                <a:spcPct val="120000"/>
              </a:lnSpc>
            </a:pPr>
            <a:r>
              <a:rPr lang="en-US" b="1" dirty="0" smtClean="0"/>
              <a:t>Brief</a:t>
            </a:r>
            <a:r>
              <a:rPr lang="en-US" dirty="0" smtClean="0"/>
              <a:t>: </a:t>
            </a:r>
            <a:r>
              <a:rPr lang="en-US" dirty="0"/>
              <a:t>this API is designed to provide an interface for the developers with  an immersive application, which is allowed to develop an web-based, comfortable and attractive immersive application. Moreover, Immersive Web application has high requirements for broadband and latency, which is a typical usage scenario of </a:t>
            </a:r>
            <a:r>
              <a:rPr lang="en-US" dirty="0" smtClean="0"/>
              <a:t>W&amp;N</a:t>
            </a:r>
            <a:endParaRPr lang="en-US" dirty="0"/>
          </a:p>
          <a:p>
            <a:endParaRPr lang="en-US" dirty="0"/>
          </a:p>
        </p:txBody>
      </p:sp>
    </p:spTree>
    <p:extLst>
      <p:ext uri="{BB962C8B-B14F-4D97-AF65-F5344CB8AC3E}">
        <p14:creationId xmlns:p14="http://schemas.microsoft.com/office/powerpoint/2010/main" val="46121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Web RTC</a:t>
            </a: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t>Status</a:t>
            </a:r>
            <a:r>
              <a:rPr lang="en-US" dirty="0" smtClean="0"/>
              <a:t>: Candidate </a:t>
            </a:r>
            <a:r>
              <a:rPr lang="en-US" dirty="0"/>
              <a:t>recommendation (CR)</a:t>
            </a:r>
          </a:p>
          <a:p>
            <a:endParaRPr lang="en-US" dirty="0"/>
          </a:p>
          <a:p>
            <a:r>
              <a:rPr lang="en-US" b="1" dirty="0" smtClean="0"/>
              <a:t>Link</a:t>
            </a:r>
            <a:r>
              <a:rPr lang="en-US" dirty="0"/>
              <a:t>:</a:t>
            </a:r>
            <a:r>
              <a:rPr lang="en-US" dirty="0" smtClean="0"/>
              <a:t> https://www.w3.org/TR/</a:t>
            </a:r>
            <a:r>
              <a:rPr lang="en-US" dirty="0" err="1" smtClean="0"/>
              <a:t>webrtc</a:t>
            </a:r>
            <a:r>
              <a:rPr lang="en-US" dirty="0" smtClean="0"/>
              <a:t>/</a:t>
            </a:r>
          </a:p>
          <a:p>
            <a:endParaRPr lang="en-US" dirty="0"/>
          </a:p>
          <a:p>
            <a:r>
              <a:rPr lang="en-US" b="1" dirty="0"/>
              <a:t>Working </a:t>
            </a:r>
            <a:r>
              <a:rPr lang="en-US" b="1" dirty="0" smtClean="0"/>
              <a:t>group</a:t>
            </a:r>
            <a:r>
              <a:rPr lang="en-US" dirty="0" smtClean="0"/>
              <a:t>: </a:t>
            </a:r>
            <a:r>
              <a:rPr lang="en-US" dirty="0"/>
              <a:t>Web Real-Time Communications Working Group</a:t>
            </a:r>
          </a:p>
          <a:p>
            <a:endParaRPr lang="en-US" dirty="0"/>
          </a:p>
          <a:p>
            <a:r>
              <a:rPr lang="en-US" b="1" dirty="0"/>
              <a:t>Last </a:t>
            </a:r>
            <a:r>
              <a:rPr lang="en-US" b="1" dirty="0" smtClean="0"/>
              <a:t>modified</a:t>
            </a:r>
            <a:r>
              <a:rPr lang="en-US" dirty="0" smtClean="0"/>
              <a:t>: 2018/09/27</a:t>
            </a:r>
            <a:endParaRPr lang="en-US" dirty="0"/>
          </a:p>
          <a:p>
            <a:endParaRPr lang="en-US" dirty="0"/>
          </a:p>
          <a:p>
            <a:pPr>
              <a:lnSpc>
                <a:spcPct val="120000"/>
              </a:lnSpc>
            </a:pPr>
            <a:r>
              <a:rPr lang="en-US" b="1" dirty="0" smtClean="0"/>
              <a:t>Brief</a:t>
            </a:r>
            <a:r>
              <a:rPr lang="en-US" dirty="0" smtClean="0"/>
              <a:t>: </a:t>
            </a:r>
            <a:r>
              <a:rPr lang="en-US" dirty="0"/>
              <a:t>this document defines a set of protocols APIs, which allowed the multimedia data from one browser or device to another in real-time, This specification is being developed in conjunction with a protocol specification developed by the IETF RTCWEB group and an API specification. currently, it is only an API for end-to-end real-time media data transmission , 5G edge computing can be extended to  realize real-time data transmission from end to edge node.</a:t>
            </a:r>
          </a:p>
          <a:p>
            <a:endParaRPr lang="en-US" dirty="0"/>
          </a:p>
        </p:txBody>
      </p:sp>
    </p:spTree>
    <p:extLst>
      <p:ext uri="{BB962C8B-B14F-4D97-AF65-F5344CB8AC3E}">
        <p14:creationId xmlns:p14="http://schemas.microsoft.com/office/powerpoint/2010/main" val="664674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a:t>Web of Things</a:t>
            </a:r>
            <a:r>
              <a:rPr lang="zh-CN" altLang="en-US" dirty="0"/>
              <a:t>（</a:t>
            </a:r>
            <a:r>
              <a:rPr lang="en-US" altLang="zh-CN" dirty="0" err="1"/>
              <a:t>WoT</a:t>
            </a:r>
            <a:r>
              <a:rPr lang="zh-CN" altLang="en-US" dirty="0"/>
              <a:t>）</a:t>
            </a:r>
            <a:r>
              <a:rPr lang="en-US" altLang="zh-CN" dirty="0" err="1" smtClean="0"/>
              <a:t>Architrcture</a:t>
            </a: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t>Status</a:t>
            </a:r>
            <a:r>
              <a:rPr lang="en-US" dirty="0" smtClean="0"/>
              <a:t>: Candidate </a:t>
            </a:r>
            <a:r>
              <a:rPr lang="en-US" dirty="0"/>
              <a:t>recommendation (CR)</a:t>
            </a:r>
          </a:p>
          <a:p>
            <a:endParaRPr lang="en-US" dirty="0"/>
          </a:p>
          <a:p>
            <a:r>
              <a:rPr lang="en-US" b="1" dirty="0" smtClean="0"/>
              <a:t>Link</a:t>
            </a:r>
            <a:r>
              <a:rPr lang="en-US" dirty="0" smtClean="0"/>
              <a:t>: </a:t>
            </a:r>
            <a:r>
              <a:rPr lang="en-US" dirty="0"/>
              <a:t>https://www.w3.org/TR/2019/CR-wot-architecture-20190516/</a:t>
            </a:r>
          </a:p>
          <a:p>
            <a:endParaRPr lang="en-US" dirty="0"/>
          </a:p>
          <a:p>
            <a:r>
              <a:rPr lang="en-US" b="1" dirty="0"/>
              <a:t>Working </a:t>
            </a:r>
            <a:r>
              <a:rPr lang="en-US" b="1" dirty="0" smtClean="0"/>
              <a:t>group</a:t>
            </a:r>
            <a:r>
              <a:rPr lang="en-US" dirty="0" smtClean="0"/>
              <a:t>: Web </a:t>
            </a:r>
            <a:r>
              <a:rPr lang="en-US" dirty="0"/>
              <a:t>of Things Working Group</a:t>
            </a:r>
          </a:p>
          <a:p>
            <a:endParaRPr lang="en-US" dirty="0"/>
          </a:p>
          <a:p>
            <a:r>
              <a:rPr lang="en-US" b="1" dirty="0"/>
              <a:t>Last </a:t>
            </a:r>
            <a:r>
              <a:rPr lang="en-US" b="1" dirty="0" smtClean="0"/>
              <a:t>modified</a:t>
            </a:r>
            <a:r>
              <a:rPr lang="en-US" dirty="0" smtClean="0"/>
              <a:t>: 2018/05/16</a:t>
            </a:r>
            <a:endParaRPr lang="en-US" dirty="0"/>
          </a:p>
          <a:p>
            <a:endParaRPr lang="en-US" dirty="0"/>
          </a:p>
          <a:p>
            <a:pPr>
              <a:lnSpc>
                <a:spcPct val="120000"/>
              </a:lnSpc>
            </a:pPr>
            <a:r>
              <a:rPr lang="en-US" b="1" dirty="0" smtClean="0"/>
              <a:t>Brief</a:t>
            </a:r>
            <a:r>
              <a:rPr lang="en-US" dirty="0" smtClean="0"/>
              <a:t>: </a:t>
            </a:r>
            <a:r>
              <a:rPr lang="en-US" dirty="0"/>
              <a:t>The </a:t>
            </a:r>
            <a:r>
              <a:rPr lang="en-US" dirty="0" err="1"/>
              <a:t>WoT</a:t>
            </a:r>
            <a:r>
              <a:rPr lang="en-US" dirty="0"/>
              <a:t> was created to enable interoperability across IoT platforms and application domains. </a:t>
            </a:r>
            <a:r>
              <a:rPr lang="en-US" dirty="0" err="1"/>
              <a:t>WoT</a:t>
            </a:r>
            <a:r>
              <a:rPr lang="en-US" dirty="0"/>
              <a:t> provides mechanisms to formally describe IoT interfaces to allow IoT devices and services to communicate with each other, independent of their underlying implementation, and across multiple networking protocols. In addition </a:t>
            </a:r>
            <a:r>
              <a:rPr lang="en-US" dirty="0" err="1"/>
              <a:t>WoT</a:t>
            </a:r>
            <a:r>
              <a:rPr lang="en-US" dirty="0"/>
              <a:t> offers a standardized way to define and program IoT behavior.  IOT is a typical usage scenario of 5G, which has high requirements for large-scale machine communication network.</a:t>
            </a:r>
          </a:p>
          <a:p>
            <a:endParaRPr lang="en-US" dirty="0"/>
          </a:p>
        </p:txBody>
      </p:sp>
    </p:spTree>
    <p:extLst>
      <p:ext uri="{BB962C8B-B14F-4D97-AF65-F5344CB8AC3E}">
        <p14:creationId xmlns:p14="http://schemas.microsoft.com/office/powerpoint/2010/main" val="1525796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54418" y="1387102"/>
            <a:ext cx="5781339" cy="1325563"/>
          </a:xfrm>
        </p:spPr>
        <p:txBody>
          <a:bodyPr>
            <a:normAutofit fontScale="90000"/>
          </a:bodyPr>
          <a:lstStyle/>
          <a:p>
            <a:r>
              <a:rPr lang="en-US" dirty="0" smtClean="0">
                <a:solidFill>
                  <a:schemeClr val="bg1">
                    <a:lumMod val="85000"/>
                  </a:schemeClr>
                </a:solidFill>
              </a:rPr>
              <a:t>Web and networks relevant technologies in W3C</a:t>
            </a:r>
            <a:endParaRPr lang="en-US" dirty="0">
              <a:solidFill>
                <a:schemeClr val="bg1">
                  <a:lumMod val="85000"/>
                </a:schemeClr>
              </a:solidFill>
            </a:endParaRPr>
          </a:p>
        </p:txBody>
      </p:sp>
      <p:sp>
        <p:nvSpPr>
          <p:cNvPr id="4" name="Oval 53"/>
          <p:cNvSpPr>
            <a:spLocks noChangeArrowheads="1"/>
          </p:cNvSpPr>
          <p:nvPr/>
        </p:nvSpPr>
        <p:spPr bwMode="auto">
          <a:xfrm>
            <a:off x="2517117" y="1662895"/>
            <a:ext cx="727200" cy="725457"/>
          </a:xfrm>
          <a:prstGeom prst="ellipse">
            <a:avLst/>
          </a:prstGeom>
          <a:solidFill>
            <a:schemeClr val="tx1">
              <a:lumMod val="50000"/>
              <a:lumOff val="50000"/>
            </a:schemeClr>
          </a:solidFill>
          <a:ln w="88900" cap="flat" cmpd="sng" algn="ctr">
            <a:gradFill flip="none" rotWithShape="1">
              <a:gsLst>
                <a:gs pos="0">
                  <a:srgbClr val="FFFFFF"/>
                </a:gs>
                <a:gs pos="100000">
                  <a:srgbClr val="D9D9DA"/>
                </a:gs>
              </a:gsLst>
              <a:lin ang="2700000" scaled="0"/>
              <a:tileRect/>
            </a:gradFill>
            <a:prstDash val="solid"/>
            <a:miter lim="800000"/>
          </a:ln>
          <a:effectLst>
            <a:outerShdw blurRad="279400" dist="76200" dir="2700000" sx="101000" sy="101000" algn="tl" rotWithShape="0">
              <a:prstClr val="black">
                <a:alpha val="28000"/>
              </a:prstClr>
            </a:outerShdw>
          </a:effectLst>
        </p:spPr>
        <p:txBody>
          <a:bodyPr lIns="91440" tIns="45720" rIns="91440" bIns="4572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schemeClr val="bg1">
                  <a:lumMod val="85000"/>
                </a:schemeClr>
              </a:solidFill>
              <a:effectLst/>
              <a:uLnTx/>
              <a:uFillTx/>
              <a:latin typeface="微软雅黑" panose="020B0503020204020204" pitchFamily="34" charset="-122"/>
              <a:ea typeface="微软雅黑" panose="020B0503020204020204" pitchFamily="34" charset="-122"/>
              <a:cs typeface=""/>
            </a:endParaRPr>
          </a:p>
        </p:txBody>
      </p:sp>
      <p:sp>
        <p:nvSpPr>
          <p:cNvPr id="5" name="Text Box 58"/>
          <p:cNvSpPr txBox="1">
            <a:spLocks noChangeArrowheads="1"/>
          </p:cNvSpPr>
          <p:nvPr/>
        </p:nvSpPr>
        <p:spPr bwMode="auto">
          <a:xfrm>
            <a:off x="2542046" y="1764014"/>
            <a:ext cx="70586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40" tIns="45720" rIns="91440" bIns="45720">
            <a:spAutoFit/>
          </a:bodyPr>
          <a:lstStyle/>
          <a:p>
            <a:pPr algn="ctr" defTabSz="457200"/>
            <a:r>
              <a:rPr lang="en-US" altLang="zh-CN" sz="2800" b="1" dirty="0" smtClean="0">
                <a:solidFill>
                  <a:schemeClr val="bg1">
                    <a:lumMod val="85000"/>
                  </a:schemeClr>
                </a:solidFill>
                <a:latin typeface="微软雅黑" panose="020B0503020204020204" pitchFamily="34" charset="-122"/>
                <a:ea typeface="微软雅黑" panose="020B0503020204020204" pitchFamily="34" charset="-122"/>
              </a:rPr>
              <a:t>01</a:t>
            </a:r>
            <a:endParaRPr lang="en-US" altLang="zh-CN" sz="2800" b="1" dirty="0">
              <a:solidFill>
                <a:schemeClr val="bg1">
                  <a:lumMod val="85000"/>
                </a:schemeClr>
              </a:solidFill>
              <a:latin typeface="微软雅黑" panose="020B0503020204020204" pitchFamily="34" charset="-122"/>
              <a:ea typeface="微软雅黑" panose="020B0503020204020204" pitchFamily="34" charset="-122"/>
            </a:endParaRPr>
          </a:p>
        </p:txBody>
      </p:sp>
      <p:sp>
        <p:nvSpPr>
          <p:cNvPr id="7" name="Title 1"/>
          <p:cNvSpPr txBox="1">
            <a:spLocks/>
          </p:cNvSpPr>
          <p:nvPr/>
        </p:nvSpPr>
        <p:spPr>
          <a:xfrm>
            <a:off x="3779347" y="4228914"/>
            <a:ext cx="5781339"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i="0" kern="1200">
                <a:solidFill>
                  <a:schemeClr val="tx1"/>
                </a:solidFill>
                <a:latin typeface="Microsoft YaHei" charset="-122"/>
                <a:ea typeface="Microsoft YaHei" charset="-122"/>
                <a:cs typeface="Microsoft YaHei" charset="-122"/>
              </a:defRPr>
            </a:lvl1pPr>
          </a:lstStyle>
          <a:p>
            <a:pPr>
              <a:lnSpc>
                <a:spcPct val="110000"/>
              </a:lnSpc>
            </a:pPr>
            <a:r>
              <a:rPr lang="en-US" sz="4000" dirty="0" smtClean="0"/>
              <a:t>Candidate items for W&amp;N in TPAC</a:t>
            </a:r>
            <a:endParaRPr lang="en-US" sz="4000" dirty="0"/>
          </a:p>
        </p:txBody>
      </p:sp>
      <p:sp>
        <p:nvSpPr>
          <p:cNvPr id="8" name="Oval 53"/>
          <p:cNvSpPr>
            <a:spLocks noChangeArrowheads="1"/>
          </p:cNvSpPr>
          <p:nvPr/>
        </p:nvSpPr>
        <p:spPr bwMode="auto">
          <a:xfrm>
            <a:off x="2542046" y="4504707"/>
            <a:ext cx="727200" cy="725457"/>
          </a:xfrm>
          <a:prstGeom prst="ellipse">
            <a:avLst/>
          </a:prstGeom>
          <a:solidFill>
            <a:schemeClr val="tx1"/>
          </a:solidFill>
          <a:ln w="88900" cap="flat" cmpd="sng" algn="ctr">
            <a:gradFill flip="none" rotWithShape="1">
              <a:gsLst>
                <a:gs pos="0">
                  <a:srgbClr val="FFFFFF"/>
                </a:gs>
                <a:gs pos="100000">
                  <a:srgbClr val="D9D9DA"/>
                </a:gs>
              </a:gsLst>
              <a:lin ang="2700000" scaled="0"/>
              <a:tileRect/>
            </a:gradFill>
            <a:prstDash val="solid"/>
            <a:miter lim="800000"/>
          </a:ln>
          <a:effectLst>
            <a:outerShdw blurRad="279400" dist="76200" dir="2700000" sx="101000" sy="101000" algn="tl" rotWithShape="0">
              <a:prstClr val="black">
                <a:alpha val="28000"/>
              </a:prstClr>
            </a:outerShdw>
          </a:effectLst>
        </p:spPr>
        <p:txBody>
          <a:bodyPr lIns="91440" tIns="45720" rIns="91440" bIns="4572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effectLst/>
              <a:uLnTx/>
              <a:uFillTx/>
              <a:latin typeface="微软雅黑" panose="020B0503020204020204" pitchFamily="34" charset="-122"/>
              <a:ea typeface="微软雅黑" panose="020B0503020204020204" pitchFamily="34" charset="-122"/>
              <a:cs typeface=""/>
            </a:endParaRPr>
          </a:p>
        </p:txBody>
      </p:sp>
      <p:sp>
        <p:nvSpPr>
          <p:cNvPr id="9" name="Text Box 58"/>
          <p:cNvSpPr txBox="1">
            <a:spLocks noChangeArrowheads="1"/>
          </p:cNvSpPr>
          <p:nvPr/>
        </p:nvSpPr>
        <p:spPr bwMode="auto">
          <a:xfrm>
            <a:off x="2566975" y="4605826"/>
            <a:ext cx="70586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40" tIns="45720" rIns="91440" bIns="45720">
            <a:spAutoFit/>
          </a:bodyPr>
          <a:lstStyle/>
          <a:p>
            <a:pPr algn="ctr" defTabSz="457200"/>
            <a:r>
              <a:rPr lang="en-US" altLang="zh-CN" sz="2800" b="1" dirty="0" smtClean="0">
                <a:solidFill>
                  <a:schemeClr val="bg1"/>
                </a:solidFill>
                <a:latin typeface="微软雅黑" panose="020B0503020204020204" pitchFamily="34" charset="-122"/>
                <a:ea typeface="微软雅黑" panose="020B0503020204020204" pitchFamily="34" charset="-122"/>
              </a:rPr>
              <a:t>02</a:t>
            </a:r>
            <a:endParaRPr lang="en-US" altLang="zh-CN" sz="2800" b="1" dirty="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7151054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5G network slicing</a:t>
            </a:r>
            <a:endParaRPr lang="en-US" dirty="0"/>
          </a:p>
        </p:txBody>
      </p:sp>
      <p:sp>
        <p:nvSpPr>
          <p:cNvPr id="3" name="Content Placeholder 2"/>
          <p:cNvSpPr>
            <a:spLocks noGrp="1"/>
          </p:cNvSpPr>
          <p:nvPr>
            <p:ph idx="1"/>
          </p:nvPr>
        </p:nvSpPr>
        <p:spPr/>
        <p:txBody>
          <a:bodyPr>
            <a:normAutofit fontScale="92500" lnSpcReduction="10000"/>
          </a:bodyPr>
          <a:lstStyle/>
          <a:p>
            <a:r>
              <a:rPr lang="en-US" altLang="zh-CN" b="1" dirty="0" smtClean="0">
                <a:solidFill>
                  <a:srgbClr val="000000"/>
                </a:solidFill>
              </a:rPr>
              <a:t>Thoughts</a:t>
            </a:r>
            <a:endParaRPr lang="en-US" altLang="zh-CN" dirty="0" smtClean="0">
              <a:solidFill>
                <a:srgbClr val="000000"/>
              </a:solidFill>
            </a:endParaRPr>
          </a:p>
          <a:p>
            <a:pPr marL="0" indent="0">
              <a:lnSpc>
                <a:spcPct val="100000"/>
              </a:lnSpc>
              <a:buNone/>
            </a:pPr>
            <a:r>
              <a:rPr lang="en-US" altLang="zh-CN" dirty="0" smtClean="0">
                <a:solidFill>
                  <a:srgbClr val="000000"/>
                </a:solidFill>
              </a:rPr>
              <a:t>Network </a:t>
            </a:r>
            <a:r>
              <a:rPr lang="en-US" altLang="zh-CN" dirty="0">
                <a:solidFill>
                  <a:srgbClr val="000000"/>
                </a:solidFill>
              </a:rPr>
              <a:t>slicing is to divide the network into multiple virtual networks for different requirements, for example: IOT(MMTC large-scale machine communication), high definition live and video(EMBB enhances network bandwidth), unmanned </a:t>
            </a:r>
            <a:r>
              <a:rPr lang="en-US" altLang="zh-CN" dirty="0" smtClean="0">
                <a:solidFill>
                  <a:srgbClr val="000000"/>
                </a:solidFill>
              </a:rPr>
              <a:t>and</a:t>
            </a:r>
            <a:r>
              <a:rPr lang="en-US" altLang="zh-CN" dirty="0">
                <a:solidFill>
                  <a:srgbClr val="000000"/>
                </a:solidFill>
              </a:rPr>
              <a:t> telemedicine etc.</a:t>
            </a:r>
          </a:p>
          <a:p>
            <a:pPr algn="just"/>
            <a:endParaRPr lang="en-US" altLang="zh-CN" dirty="0">
              <a:solidFill>
                <a:srgbClr val="000000"/>
              </a:solidFill>
            </a:endParaRPr>
          </a:p>
          <a:p>
            <a:pPr algn="just"/>
            <a:r>
              <a:rPr lang="en-US" altLang="zh-CN" b="1" dirty="0" smtClean="0">
                <a:solidFill>
                  <a:srgbClr val="000000"/>
                </a:solidFill>
              </a:rPr>
              <a:t>Development</a:t>
            </a:r>
            <a:endParaRPr lang="en-US" altLang="zh-CN" dirty="0" smtClean="0">
              <a:solidFill>
                <a:srgbClr val="000000"/>
              </a:solidFill>
            </a:endParaRPr>
          </a:p>
          <a:p>
            <a:pPr marL="0" indent="0" algn="just">
              <a:lnSpc>
                <a:spcPct val="100000"/>
              </a:lnSpc>
              <a:buNone/>
            </a:pPr>
            <a:r>
              <a:rPr lang="en-US" altLang="zh-CN" dirty="0" smtClean="0">
                <a:solidFill>
                  <a:srgbClr val="000000"/>
                </a:solidFill>
              </a:rPr>
              <a:t>An </a:t>
            </a:r>
            <a:r>
              <a:rPr lang="en-US" altLang="zh-CN" dirty="0">
                <a:solidFill>
                  <a:srgbClr val="000000"/>
                </a:solidFill>
              </a:rPr>
              <a:t>API can be defined to get the current information of network slice, such as bandwidth, delay and capacity, etc. So it is convenient to detect the running environment of network</a:t>
            </a:r>
            <a:r>
              <a:rPr lang="en-US" altLang="zh-CN" dirty="0" smtClean="0">
                <a:solidFill>
                  <a:srgbClr val="000000"/>
                </a:solidFill>
              </a:rPr>
              <a:t>.</a:t>
            </a:r>
            <a:endParaRPr lang="en-US" altLang="zh-CN" dirty="0">
              <a:solidFill>
                <a:srgbClr val="000000"/>
              </a:solidFill>
            </a:endParaRPr>
          </a:p>
        </p:txBody>
      </p:sp>
    </p:spTree>
    <p:extLst>
      <p:ext uri="{BB962C8B-B14F-4D97-AF65-F5344CB8AC3E}">
        <p14:creationId xmlns:p14="http://schemas.microsoft.com/office/powerpoint/2010/main" val="11866036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Edge computing</a:t>
            </a:r>
            <a:endParaRPr lang="en-US" dirty="0"/>
          </a:p>
        </p:txBody>
      </p:sp>
      <p:sp>
        <p:nvSpPr>
          <p:cNvPr id="3" name="Content Placeholder 2"/>
          <p:cNvSpPr>
            <a:spLocks noGrp="1"/>
          </p:cNvSpPr>
          <p:nvPr>
            <p:ph idx="1"/>
          </p:nvPr>
        </p:nvSpPr>
        <p:spPr>
          <a:xfrm>
            <a:off x="838199" y="1409252"/>
            <a:ext cx="10833847" cy="4767711"/>
          </a:xfrm>
        </p:spPr>
        <p:txBody>
          <a:bodyPr>
            <a:noAutofit/>
          </a:bodyPr>
          <a:lstStyle/>
          <a:p>
            <a:r>
              <a:rPr lang="en-US" altLang="zh-CN" sz="1400" b="1" dirty="0" smtClean="0">
                <a:solidFill>
                  <a:srgbClr val="000000"/>
                </a:solidFill>
              </a:rPr>
              <a:t>Thoughts</a:t>
            </a:r>
            <a:endParaRPr lang="en-US" altLang="zh-CN" sz="1400" dirty="0" smtClean="0">
              <a:solidFill>
                <a:srgbClr val="000000"/>
              </a:solidFill>
            </a:endParaRPr>
          </a:p>
          <a:p>
            <a:pPr marL="0" indent="0">
              <a:lnSpc>
                <a:spcPct val="120000"/>
              </a:lnSpc>
              <a:buNone/>
            </a:pPr>
            <a:r>
              <a:rPr lang="en-US" altLang="zh-CN" sz="1400" dirty="0">
                <a:solidFill>
                  <a:srgbClr val="000000"/>
                </a:solidFill>
              </a:rPr>
              <a:t>Edge computing is an open platform that integrating network, computing, storage and application of core capabilities, which is close to the object or data source to provide services. Its applications are launched at the edge to generate faster network service responses and meet the basic needs of business for intelligent security and privacy protection in real-time. It is between physical entities and industrial connections, or at the top of the physical entity, and  cloud computing can still access the historical data of edge computing</a:t>
            </a:r>
          </a:p>
          <a:p>
            <a:pPr algn="just"/>
            <a:endParaRPr lang="en-US" altLang="zh-CN" sz="1400" dirty="0">
              <a:solidFill>
                <a:srgbClr val="000000"/>
              </a:solidFill>
            </a:endParaRPr>
          </a:p>
          <a:p>
            <a:pPr algn="just"/>
            <a:r>
              <a:rPr lang="en-US" altLang="zh-CN" sz="1400" b="1" dirty="0" smtClean="0">
                <a:solidFill>
                  <a:srgbClr val="000000"/>
                </a:solidFill>
              </a:rPr>
              <a:t>Development</a:t>
            </a:r>
            <a:endParaRPr lang="en-US" altLang="zh-CN" sz="1400" dirty="0" smtClean="0">
              <a:solidFill>
                <a:srgbClr val="000000"/>
              </a:solidFill>
            </a:endParaRPr>
          </a:p>
          <a:p>
            <a:pPr marL="0" indent="0" algn="just">
              <a:lnSpc>
                <a:spcPct val="120000"/>
              </a:lnSpc>
              <a:buNone/>
            </a:pPr>
            <a:r>
              <a:rPr lang="en-US" altLang="zh-CN" sz="1400" dirty="0">
                <a:solidFill>
                  <a:srgbClr val="000000"/>
                </a:solidFill>
              </a:rPr>
              <a:t>Similar as the function of CDN, edge computing is the marginalization of application computing layer, while the CDN is the marginalization of static resources. mobile edge computing(MEC) is used to access link from end to edge nodes, to achieve faster response and more efficient computing, and can define a web-friendly API or framework that similar to MEC</a:t>
            </a:r>
            <a:r>
              <a:rPr lang="en-US" altLang="zh-CN" sz="1400" dirty="0" smtClean="0">
                <a:solidFill>
                  <a:srgbClr val="000000"/>
                </a:solidFill>
              </a:rPr>
              <a:t>.</a:t>
            </a:r>
          </a:p>
          <a:p>
            <a:pPr marL="0" indent="0" algn="just">
              <a:lnSpc>
                <a:spcPct val="120000"/>
              </a:lnSpc>
              <a:buNone/>
            </a:pPr>
            <a:endParaRPr lang="en-US" altLang="zh-CN" sz="1400" dirty="0" smtClean="0">
              <a:solidFill>
                <a:srgbClr val="000000"/>
              </a:solidFill>
            </a:endParaRPr>
          </a:p>
          <a:p>
            <a:pPr algn="just"/>
            <a:r>
              <a:rPr lang="en-US" sz="1400" b="1" dirty="0">
                <a:solidFill>
                  <a:srgbClr val="000000"/>
                </a:solidFill>
              </a:rPr>
              <a:t>Status in ETSI/3GPP</a:t>
            </a:r>
          </a:p>
          <a:p>
            <a:pPr marL="0" indent="0" algn="just">
              <a:lnSpc>
                <a:spcPct val="120000"/>
              </a:lnSpc>
              <a:buNone/>
            </a:pPr>
            <a:r>
              <a:rPr lang="en-US" sz="1400" dirty="0" smtClean="0"/>
              <a:t>ETSI </a:t>
            </a:r>
            <a:r>
              <a:rPr lang="en-US" sz="1400" dirty="0"/>
              <a:t>MEC ISG have already defined </a:t>
            </a:r>
            <a:r>
              <a:rPr lang="en-US" sz="1400" u="sng" dirty="0">
                <a:hlinkClick r:id="rId2"/>
              </a:rPr>
              <a:t>a series of API </a:t>
            </a:r>
            <a:r>
              <a:rPr lang="en-US" sz="1400" dirty="0"/>
              <a:t>to perform edge computing easily (Location </a:t>
            </a:r>
            <a:r>
              <a:rPr lang="en-US" sz="1400" dirty="0" err="1"/>
              <a:t>API，Bandwith</a:t>
            </a:r>
            <a:r>
              <a:rPr lang="en-US" sz="1400" dirty="0"/>
              <a:t> </a:t>
            </a:r>
            <a:r>
              <a:rPr lang="en-US" sz="1400" dirty="0" err="1"/>
              <a:t>Mgmt</a:t>
            </a:r>
            <a:r>
              <a:rPr lang="en-US" sz="1400" dirty="0"/>
              <a:t> API， Radio Network Info API etc.). It's worth mentioning that theses APIs are exposed by using REST HTTP. So </a:t>
            </a:r>
            <a:r>
              <a:rPr lang="en-US" sz="1400" dirty="0" smtClean="0"/>
              <a:t>web technology regulation organization implements </a:t>
            </a:r>
            <a:r>
              <a:rPr lang="en-US" sz="1400" dirty="0"/>
              <a:t>or </a:t>
            </a:r>
            <a:r>
              <a:rPr lang="en-US" sz="1400" dirty="0" smtClean="0"/>
              <a:t>defines </a:t>
            </a:r>
            <a:r>
              <a:rPr lang="en-US" sz="1400" dirty="0"/>
              <a:t>new </a:t>
            </a:r>
            <a:r>
              <a:rPr lang="en-US" sz="1400" dirty="0" smtClean="0"/>
              <a:t>API </a:t>
            </a:r>
            <a:r>
              <a:rPr lang="en-US" sz="1400" dirty="0"/>
              <a:t>for user agent(browsers</a:t>
            </a:r>
            <a:r>
              <a:rPr lang="en-US" sz="1400" dirty="0" smtClean="0"/>
              <a:t>), we can refer ETSI GS MEC 09-12 framework.</a:t>
            </a:r>
            <a:endParaRPr lang="en-US" sz="1400" dirty="0"/>
          </a:p>
        </p:txBody>
      </p:sp>
    </p:spTree>
    <p:extLst>
      <p:ext uri="{BB962C8B-B14F-4D97-AF65-F5344CB8AC3E}">
        <p14:creationId xmlns:p14="http://schemas.microsoft.com/office/powerpoint/2010/main" val="8098918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lumMod val="50000"/>
          </a:schemeClr>
        </a:solidFill>
        <a:ln>
          <a:noFill/>
        </a:ln>
      </a:spPr>
      <a:bodyPr rtlCol="0" anchor="ctr"/>
      <a:lstStyle>
        <a:defPPr algn="ctr">
          <a:defRPr dirty="0" smtClean="0">
            <a:latin typeface="Microsoft YaHei Light" charset="-122"/>
            <a:ea typeface="Microsoft YaHei Light" charset="-122"/>
            <a:cs typeface="Microsoft YaHei Light" charset="-122"/>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mtClean="0">
            <a:latin typeface="Microsoft YaHei Light" charset="-122"/>
            <a:ea typeface="Microsoft YaHei Light" charset="-122"/>
            <a:cs typeface="Microsoft YaHei Light" charset="-122"/>
          </a:defRPr>
        </a:defPPr>
      </a:lstStyle>
    </a:txDef>
  </a:objectDefaults>
  <a:extraClrSchemeLst/>
  <a:extLst>
    <a:ext uri="{05A4C25C-085E-4340-85A3-A5531E510DB2}">
      <thm15:themeFamily xmlns:thm15="http://schemas.microsoft.com/office/thememl/2012/main" name="Presentation1" id="{C834FBDE-08A2-D341-B12D-2A3D2CBB7A5C}" vid="{CF010923-55D3-5F4C-9BE6-DF389CC42D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SongCMCCMigu</Template>
  <TotalTime>19421</TotalTime>
  <Words>688</Words>
  <Application>Microsoft Macintosh PowerPoint</Application>
  <PresentationFormat>Widescreen</PresentationFormat>
  <Paragraphs>79</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Calibri</vt:lpstr>
      <vt:lpstr>Microsoft YaHei</vt:lpstr>
      <vt:lpstr>Microsoft YaHei Light</vt:lpstr>
      <vt:lpstr>微软雅黑</vt:lpstr>
      <vt:lpstr>Arial</vt:lpstr>
      <vt:lpstr>Office Theme</vt:lpstr>
      <vt:lpstr>Web and Networks: Status in liaison organizations and topics for TPAC</vt:lpstr>
      <vt:lpstr>Web and networks relevant technologies in W3C</vt:lpstr>
      <vt:lpstr>Network Information API</vt:lpstr>
      <vt:lpstr>Web XR</vt:lpstr>
      <vt:lpstr>Web RTC</vt:lpstr>
      <vt:lpstr>Web of Things（WoT）Architrcture</vt:lpstr>
      <vt:lpstr>Web and networks relevant technologies in W3C</vt:lpstr>
      <vt:lpstr>5G network slicing</vt:lpstr>
      <vt:lpstr>Edge computing</vt:lpstr>
      <vt:lpstr>real-time network adaption</vt:lpstr>
      <vt:lpstr>Cloud Gaming</vt:lpstr>
      <vt:lpstr>Best network selection</vt:lpstr>
    </vt:vector>
  </TitlesOfParts>
  <Company/>
  <LinksUpToDate>false</LinksUpToDate>
  <SharedDoc>false</SharedDoc>
  <HyperlinksChanged>false</HyperlinksChanged>
  <AppVersion>15.0036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版权，专利和标准</dc:title>
  <dc:creator>XU, Song</dc:creator>
  <cp:lastModifiedBy>XU, Song</cp:lastModifiedBy>
  <cp:revision>125</cp:revision>
  <dcterms:created xsi:type="dcterms:W3CDTF">2019-05-18T08:59:43Z</dcterms:created>
  <dcterms:modified xsi:type="dcterms:W3CDTF">2019-09-04T14:19:48Z</dcterms:modified>
</cp:coreProperties>
</file>