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4"/>
    <p:sldMasterId id="2147483648" r:id="rId15"/>
  </p:sldMasterIdLst>
  <p:notesMasterIdLst>
    <p:notesMasterId r:id="rId24"/>
  </p:notesMasterIdLst>
  <p:sldIdLst>
    <p:sldId id="345" r:id="rId16"/>
    <p:sldId id="356" r:id="rId17"/>
    <p:sldId id="358" r:id="rId18"/>
    <p:sldId id="354" r:id="rId19"/>
    <p:sldId id="357" r:id="rId20"/>
    <p:sldId id="359" r:id="rId21"/>
    <p:sldId id="360" r:id="rId22"/>
    <p:sldId id="361" r:id="rId23"/>
  </p:sldIdLst>
  <p:sldSz cx="12198350" cy="6858000"/>
  <p:notesSz cx="6858000" cy="9144000"/>
  <p:custDataLst>
    <p:tags r:id="rId25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MATTHIAS KOVATSCH" initials="FMK" lastIdx="0" clrIdx="0">
    <p:extLst>
      <p:ext uri="{19B8F6BF-5375-455C-9EA6-DF929625EA0E}">
        <p15:presenceInfo xmlns:p15="http://schemas.microsoft.com/office/powerpoint/2012/main" userId="S-1-5-21-147214757-305610072-1517763936-62555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B7C"/>
    <a:srgbClr val="AFB9C3"/>
    <a:srgbClr val="0070C0"/>
    <a:srgbClr val="355859"/>
    <a:srgbClr val="505A64"/>
    <a:srgbClr val="646E78"/>
    <a:srgbClr val="66CCFF"/>
    <a:srgbClr val="7D8791"/>
    <a:srgbClr val="FFFFFF"/>
    <a:srgbClr val="EB780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82743" autoAdjust="0"/>
  </p:normalViewPr>
  <p:slideViewPr>
    <p:cSldViewPr>
      <p:cViewPr varScale="1">
        <p:scale>
          <a:sx n="105" d="100"/>
          <a:sy n="105" d="100"/>
        </p:scale>
        <p:origin x="760" y="200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8017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2.xml"/><Relationship Id="rId23" Type="http://schemas.openxmlformats.org/officeDocument/2006/relationships/slide" Target="slides/slide8.xml"/><Relationship Id="rId28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" y="4216216"/>
            <a:ext cx="12198348" cy="1402889"/>
          </a:xfrm>
        </p:spPr>
        <p:txBody>
          <a:bodyPr/>
          <a:lstStyle>
            <a:lvl1pPr>
              <a:defRPr sz="6000" b="1"/>
            </a:lvl1pPr>
          </a:lstStyle>
          <a:p>
            <a:r>
              <a:rPr lang="de-DE" dirty="0"/>
              <a:t>Title of the Presentation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" y="5619105"/>
            <a:ext cx="12198350" cy="12388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Event, Location, Date</a:t>
            </a:r>
            <a:endParaRPr lang="en-US" dirty="0"/>
          </a:p>
        </p:txBody>
      </p:sp>
      <p:pic>
        <p:nvPicPr>
          <p:cNvPr id="7" name="Picture 4" descr="C:\Users\z0010w1v\Pictures\wot-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8736" y="0"/>
            <a:ext cx="7920878" cy="4216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395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B90-4F68-4210-A214-7763A6F7F26A}" type="datetime1">
              <a:rPr lang="en-US" smtClean="0"/>
              <a:t>1/9/20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A51E-E9F9-4BBA-8F3B-026E8500E49A}" type="datetime1">
              <a:rPr lang="en-US" smtClean="0"/>
              <a:t>1/9/20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10C-A7E3-426D-81F1-F6631B36F75F}" type="datetime1">
              <a:rPr lang="en-US" smtClean="0"/>
              <a:t>1/9/20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B572-E480-4EC1-86BB-64101152E68C}" type="datetime1">
              <a:rPr lang="en-US" smtClean="0"/>
              <a:t>1/9/20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8605-9DC9-49E9-9FDF-F17389E0F925}" type="datetime1">
              <a:rPr lang="en-US" smtClean="0"/>
              <a:t>1/9/20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4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15B4-1FB6-4A41-B6F5-F7C6C935F8A0}" type="datetime1">
              <a:rPr lang="en-US" smtClean="0"/>
              <a:t>1/9/20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3888-1861-4ED3-8D16-BD59B50C0AB5}" type="datetime1">
              <a:rPr lang="en-US" smtClean="0"/>
              <a:t>1/9/20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156-8C01-43AD-A170-4C7A07CEB23E}" type="datetime1">
              <a:rPr lang="en-US" smtClean="0"/>
              <a:t>1/9/20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600201"/>
            <a:ext cx="289697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22912" y="1600201"/>
            <a:ext cx="7865522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930-5117-4418-B1CC-5B464C3DF389}" type="datetime1">
              <a:rPr lang="en-US" smtClean="0"/>
              <a:t>1/9/20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5834-9CD6-4E94-8FF1-0A9EBCF6012F}" type="datetime1">
              <a:rPr lang="en-US" smtClean="0"/>
              <a:t>1/9/20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C3C-B55F-4A4B-9AB9-42DD245B1FDF}" type="datetime1">
              <a:rPr lang="en-US" smtClean="0"/>
              <a:t>1/9/20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3D54-DB42-4C98-97A1-04DF30310EB4}" type="datetime1">
              <a:rPr lang="en-US" smtClean="0"/>
              <a:t>1/9/20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1/9/20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2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6" r:id="rId2"/>
  </p:sldLayoutIdLst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1/9/20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515" y="95001"/>
            <a:ext cx="1219838" cy="95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9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 err="1"/>
              <a:t>WoT</a:t>
            </a:r>
            <a:r>
              <a:rPr lang="en-US" sz="6000" b="1" dirty="0"/>
              <a:t> Lifecycle</a:t>
            </a:r>
            <a:endParaRPr lang="en-US" sz="6000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" y="5619105"/>
            <a:ext cx="12198350" cy="1238894"/>
          </a:xfrm>
        </p:spPr>
        <p:txBody>
          <a:bodyPr>
            <a:normAutofit/>
          </a:bodyPr>
          <a:lstStyle/>
          <a:p>
            <a:r>
              <a:rPr lang="en-US" sz="3600" dirty="0"/>
              <a:t>12 December 2019</a:t>
            </a:r>
          </a:p>
        </p:txBody>
      </p:sp>
    </p:spTree>
    <p:extLst>
      <p:ext uri="{BB962C8B-B14F-4D97-AF65-F5344CB8AC3E}">
        <p14:creationId xmlns:p14="http://schemas.microsoft.com/office/powerpoint/2010/main" val="172293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F874-02EE-3142-AC18-86EE2640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8DFEF-4D09-844D-930B-E98CDA35F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slide</a:t>
            </a:r>
            <a:r>
              <a:rPr lang="de-DE" dirty="0"/>
              <a:t> deck </a:t>
            </a:r>
            <a:r>
              <a:rPr lang="de-DE" dirty="0" err="1"/>
              <a:t>summarizes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err="1"/>
              <a:t>dicussions</a:t>
            </a:r>
            <a:r>
              <a:rPr lang="de-DE" dirty="0"/>
              <a:t> in </a:t>
            </a:r>
            <a:r>
              <a:rPr lang="de-DE" dirty="0" err="1"/>
              <a:t>recent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calls</a:t>
            </a:r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progress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facilitate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2FCE2-EB62-1041-8932-9DC229CB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5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0A62-38FE-A347-B6D8-3F9BE6A8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BAA8-D6B8-DE49-9EAC-15EAD2FE3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err="1"/>
              <a:t>WoT</a:t>
            </a:r>
            <a:r>
              <a:rPr lang="de-DE" dirty="0"/>
              <a:t> Security ✔️</a:t>
            </a:r>
          </a:p>
          <a:p>
            <a:r>
              <a:rPr lang="de-DE" dirty="0"/>
              <a:t>ETSI OneM2M</a:t>
            </a:r>
          </a:p>
          <a:p>
            <a:r>
              <a:rPr lang="de-DE" dirty="0"/>
              <a:t>OMA LwM2M</a:t>
            </a:r>
          </a:p>
          <a:p>
            <a:r>
              <a:rPr lang="de-DE" dirty="0"/>
              <a:t>OCF (2nd </a:t>
            </a:r>
            <a:r>
              <a:rPr lang="de-DE" dirty="0" err="1"/>
              <a:t>week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January</a:t>
            </a:r>
            <a:r>
              <a:rPr lang="de-DE" dirty="0"/>
              <a:t>)</a:t>
            </a:r>
          </a:p>
          <a:p>
            <a:r>
              <a:rPr lang="de-DE" dirty="0"/>
              <a:t>IEEE ✔️</a:t>
            </a:r>
          </a:p>
          <a:p>
            <a:r>
              <a:rPr lang="de-DE" dirty="0"/>
              <a:t>SIM </a:t>
            </a:r>
            <a:r>
              <a:rPr lang="de-DE" dirty="0" err="1"/>
              <a:t>cards</a:t>
            </a:r>
            <a:r>
              <a:rPr lang="de-DE" dirty="0"/>
              <a:t> / GSMA ✔️</a:t>
            </a:r>
          </a:p>
          <a:p>
            <a:r>
              <a:rPr lang="de-DE" dirty="0"/>
              <a:t>IETF ✔️ </a:t>
            </a:r>
          </a:p>
          <a:p>
            <a:r>
              <a:rPr lang="de-DE" dirty="0"/>
              <a:t>Commercial </a:t>
            </a:r>
            <a:r>
              <a:rPr lang="de-DE" dirty="0" err="1"/>
              <a:t>IoT</a:t>
            </a:r>
            <a:r>
              <a:rPr lang="de-DE" dirty="0"/>
              <a:t> Cloud Products</a:t>
            </a:r>
          </a:p>
          <a:p>
            <a:pPr lvl="1"/>
            <a:r>
              <a:rPr lang="de-DE" dirty="0"/>
              <a:t>Oracle ✔️</a:t>
            </a:r>
          </a:p>
          <a:p>
            <a:pPr lvl="1"/>
            <a:r>
              <a:rPr lang="de-DE" dirty="0"/>
              <a:t>AWS</a:t>
            </a:r>
          </a:p>
          <a:p>
            <a:pPr lvl="1"/>
            <a:r>
              <a:rPr lang="de-DE" dirty="0" err="1"/>
              <a:t>Azure</a:t>
            </a:r>
            <a:endParaRPr lang="de-DE" dirty="0"/>
          </a:p>
          <a:p>
            <a:pPr lvl="1"/>
            <a:r>
              <a:rPr lang="de-DE" dirty="0"/>
              <a:t>Google</a:t>
            </a:r>
          </a:p>
          <a:p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Lifecycle</a:t>
            </a:r>
            <a:r>
              <a:rPr lang="de-DE" dirty="0"/>
              <a:t> (W3C Multimodal Interaction WG)  </a:t>
            </a:r>
          </a:p>
          <a:p>
            <a:pPr lvl="1"/>
            <a:r>
              <a:rPr lang="de-DE" dirty="0"/>
              <a:t>SDXML –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, SCXML State </a:t>
            </a:r>
            <a:r>
              <a:rPr lang="de-DE" dirty="0" err="1"/>
              <a:t>chart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?</a:t>
            </a:r>
          </a:p>
          <a:p>
            <a:r>
              <a:rPr lang="de-DE" dirty="0" err="1"/>
              <a:t>Typical</a:t>
            </a:r>
            <a:r>
              <a:rPr lang="de-DE" dirty="0"/>
              <a:t> Devices ?</a:t>
            </a:r>
          </a:p>
          <a:p>
            <a:r>
              <a:rPr lang="de-DE" dirty="0" err="1"/>
              <a:t>Industry</a:t>
            </a:r>
            <a:r>
              <a:rPr lang="de-DE" dirty="0"/>
              <a:t> </a:t>
            </a:r>
            <a:r>
              <a:rPr lang="de-DE" dirty="0" err="1"/>
              <a:t>alliances</a:t>
            </a:r>
            <a:r>
              <a:rPr lang="de-DE" dirty="0"/>
              <a:t> (e.g. Google + Amazon + Smart Things Home </a:t>
            </a:r>
            <a:r>
              <a:rPr lang="de-DE" dirty="0" err="1"/>
              <a:t>devices</a:t>
            </a:r>
            <a:r>
              <a:rPr lang="de-DE" dirty="0"/>
              <a:t>) ?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C334A-17A0-6A42-8D9C-9883BB89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674E-C0E4-3E41-8B76-B2162BC4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Actors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Roles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A5869-B447-EC4F-97D1-1851877D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8C113E-15FC-AF47-B18E-3301A292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err="1"/>
              <a:t>Manufacturer</a:t>
            </a:r>
            <a:endParaRPr lang="de-DE" dirty="0"/>
          </a:p>
          <a:p>
            <a:r>
              <a:rPr lang="de-DE" dirty="0"/>
              <a:t>Service Provider</a:t>
            </a:r>
          </a:p>
          <a:p>
            <a:r>
              <a:rPr lang="de-DE" dirty="0"/>
              <a:t>Network Provider (</a:t>
            </a:r>
            <a:r>
              <a:rPr lang="de-DE" dirty="0" err="1"/>
              <a:t>potentially</a:t>
            </a:r>
            <a:r>
              <a:rPr lang="de-DE" dirty="0"/>
              <a:t> transparent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)</a:t>
            </a:r>
          </a:p>
          <a:p>
            <a:r>
              <a:rPr lang="de-DE" dirty="0"/>
              <a:t>Device </a:t>
            </a:r>
            <a:r>
              <a:rPr lang="de-DE" dirty="0" err="1"/>
              <a:t>Owner</a:t>
            </a:r>
            <a:r>
              <a:rPr lang="de-DE" dirty="0"/>
              <a:t> (User)</a:t>
            </a:r>
          </a:p>
          <a:p>
            <a:r>
              <a:rPr lang="de-DE" dirty="0" err="1"/>
              <a:t>Others</a:t>
            </a:r>
            <a:r>
              <a:rPr lang="de-DE" dirty="0"/>
              <a:t>?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Stakeholders – </a:t>
            </a:r>
            <a:r>
              <a:rPr lang="de-DE" dirty="0" err="1"/>
              <a:t>represent</a:t>
            </a:r>
            <a:r>
              <a:rPr lang="de-DE" dirty="0"/>
              <a:t> a </a:t>
            </a:r>
            <a:r>
              <a:rPr lang="de-DE" dirty="0" err="1"/>
              <a:t>physical</a:t>
            </a:r>
            <a:r>
              <a:rPr lang="de-DE" dirty="0"/>
              <a:t> </a:t>
            </a:r>
            <a:r>
              <a:rPr lang="de-DE" dirty="0" err="1"/>
              <a:t>person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persons</a:t>
            </a:r>
            <a:r>
              <a:rPr lang="de-DE" dirty="0"/>
              <a:t> (</a:t>
            </a:r>
            <a:r>
              <a:rPr lang="de-DE" dirty="0" err="1"/>
              <a:t>company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categorized</a:t>
            </a:r>
            <a:r>
              <a:rPr lang="de-DE" dirty="0"/>
              <a:t> per OSI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, </a:t>
            </a:r>
            <a:r>
              <a:rPr lang="de-DE" dirty="0" err="1"/>
              <a:t>consider</a:t>
            </a:r>
            <a:r>
              <a:rPr lang="de-DE" dirty="0"/>
              <a:t> top 3-4 </a:t>
            </a:r>
            <a:r>
              <a:rPr lang="de-DE" dirty="0" err="1"/>
              <a:t>categories</a:t>
            </a:r>
            <a:r>
              <a:rPr lang="de-DE" dirty="0"/>
              <a:t> (</a:t>
            </a:r>
            <a:r>
              <a:rPr lang="de-DE" dirty="0" err="1"/>
              <a:t>application</a:t>
            </a:r>
            <a:r>
              <a:rPr lang="de-DE" dirty="0"/>
              <a:t>,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session</a:t>
            </a:r>
            <a:r>
              <a:rPr lang="de-DE" dirty="0"/>
              <a:t>, </a:t>
            </a:r>
            <a:r>
              <a:rPr lang="de-DE" dirty="0" err="1"/>
              <a:t>transport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Align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Security </a:t>
            </a:r>
            <a:r>
              <a:rPr lang="de-DE" dirty="0" err="1"/>
              <a:t>document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Different </a:t>
            </a:r>
            <a:r>
              <a:rPr lang="de-DE" dirty="0" err="1"/>
              <a:t>roles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e.g.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maintainer</a:t>
            </a:r>
            <a:endParaRPr lang="de-DE" dirty="0"/>
          </a:p>
          <a:p>
            <a:pPr lvl="1"/>
            <a:r>
              <a:rPr lang="de-DE" dirty="0" err="1"/>
              <a:t>Roles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delegated</a:t>
            </a:r>
            <a:endParaRPr lang="de-DE" dirty="0"/>
          </a:p>
          <a:p>
            <a:pPr lvl="1"/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an </a:t>
            </a:r>
            <a:r>
              <a:rPr lang="de-DE" dirty="0" err="1"/>
              <a:t>actor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multiple </a:t>
            </a:r>
            <a:r>
              <a:rPr lang="de-DE" dirty="0" err="1"/>
              <a:t>roles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69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B618-34D5-9F4B-A4FE-5589E8BB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Device </a:t>
            </a:r>
            <a:r>
              <a:rPr lang="de-DE" dirty="0" err="1"/>
              <a:t>and</a:t>
            </a:r>
            <a:r>
              <a:rPr lang="de-DE" dirty="0"/>
              <a:t> Consumer </a:t>
            </a:r>
            <a:r>
              <a:rPr lang="de-DE" dirty="0" err="1"/>
              <a:t>Lifecycles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48DAD-F362-724F-81B8-BABD9F7B1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(at least) </a:t>
            </a:r>
            <a:r>
              <a:rPr lang="de-DE" dirty="0" err="1"/>
              <a:t>two</a:t>
            </a:r>
            <a:r>
              <a:rPr lang="de-DE" dirty="0"/>
              <a:t> different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consider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Things / Devices</a:t>
            </a:r>
          </a:p>
          <a:p>
            <a:pPr lvl="1"/>
            <a:r>
              <a:rPr lang="de-DE" dirty="0" err="1"/>
              <a:t>Consumers</a:t>
            </a:r>
            <a:r>
              <a:rPr lang="de-DE" dirty="0"/>
              <a:t>, e.g.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gateways</a:t>
            </a:r>
            <a:endParaRPr lang="de-DE" dirty="0"/>
          </a:p>
          <a:p>
            <a:pPr lvl="1"/>
            <a:r>
              <a:rPr lang="de-DE" dirty="0"/>
              <a:t>Intermediates</a:t>
            </a:r>
          </a:p>
          <a:p>
            <a:pPr lvl="1"/>
            <a:r>
              <a:rPr lang="de-DE" dirty="0" err="1"/>
              <a:t>Directories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err="1"/>
              <a:t>chapter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</a:t>
            </a:r>
            <a:r>
              <a:rPr lang="de-DE" dirty="0"/>
              <a:t> </a:t>
            </a:r>
            <a:r>
              <a:rPr lang="de-DE" dirty="0" err="1"/>
              <a:t>spec</a:t>
            </a:r>
            <a:r>
              <a:rPr lang="de-DE" dirty="0"/>
              <a:t> </a:t>
            </a:r>
            <a:r>
              <a:rPr lang="de-DE" dirty="0" err="1"/>
              <a:t>describes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r>
              <a:rPr lang="de-DE" dirty="0"/>
              <a:t>Interaction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introduce</a:t>
            </a:r>
            <a:r>
              <a:rPr lang="de-DE" dirty="0"/>
              <a:t> additional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transitions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9EB56-A7E5-CF43-ADE5-50B0AFA2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2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B52C-B64A-F943-847E-D7B5E5E8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Terminology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Lifecycle</a:t>
            </a:r>
            <a:r>
              <a:rPr lang="de-DE"/>
              <a:t> States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7154DCE-936E-E042-904F-6C721A340E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513186"/>
              </p:ext>
            </p:extLst>
          </p:nvPr>
        </p:nvGraphicFramePr>
        <p:xfrm>
          <a:off x="609600" y="1600200"/>
          <a:ext cx="10979150" cy="631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303">
                  <a:extLst>
                    <a:ext uri="{9D8B030D-6E8A-4147-A177-3AD203B41FA5}">
                      <a16:colId xmlns:a16="http://schemas.microsoft.com/office/drawing/2014/main" val="2570704060"/>
                    </a:ext>
                  </a:extLst>
                </a:gridCol>
                <a:gridCol w="7937847">
                  <a:extLst>
                    <a:ext uri="{9D8B030D-6E8A-4147-A177-3AD203B41FA5}">
                      <a16:colId xmlns:a16="http://schemas.microsoft.com/office/drawing/2014/main" val="3517567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State </a:t>
                      </a:r>
                      <a:r>
                        <a:rPr lang="de-DE" sz="2000" dirty="0" err="1"/>
                        <a:t>name</a:t>
                      </a:r>
                      <a:r>
                        <a:rPr lang="de-DE" sz="2000" dirty="0"/>
                        <a:t> (</a:t>
                      </a:r>
                      <a:r>
                        <a:rPr lang="de-DE" sz="2000" dirty="0" err="1"/>
                        <a:t>synonyms</a:t>
                      </a:r>
                      <a:r>
                        <a:rPr lang="de-DE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68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manufactured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Is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this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the</a:t>
                      </a:r>
                      <a:r>
                        <a:rPr lang="de-DE" sz="1600" dirty="0"/>
                        <a:t> same </a:t>
                      </a:r>
                      <a:r>
                        <a:rPr lang="de-DE" sz="1600" dirty="0" err="1"/>
                        <a:t>as</a:t>
                      </a:r>
                      <a:r>
                        <a:rPr lang="de-DE" sz="1600" dirty="0"/>
                        <a:t> „</a:t>
                      </a:r>
                      <a:r>
                        <a:rPr lang="de-DE" sz="1600" dirty="0" err="1"/>
                        <a:t>inactive</a:t>
                      </a:r>
                      <a:r>
                        <a:rPr lang="de-DE" sz="1600" dirty="0"/>
                        <a:t>“?</a:t>
                      </a:r>
                    </a:p>
                    <a:p>
                      <a:r>
                        <a:rPr lang="de-DE" sz="1600" dirty="0"/>
                        <a:t>Are </a:t>
                      </a:r>
                      <a:r>
                        <a:rPr lang="de-DE" sz="1600" dirty="0" err="1"/>
                        <a:t>there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actual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differences</a:t>
                      </a:r>
                      <a:r>
                        <a:rPr lang="de-DE" sz="1600" dirty="0"/>
                        <a:t>, e.g. </a:t>
                      </a:r>
                      <a:r>
                        <a:rPr lang="de-DE" sz="1600" dirty="0" err="1"/>
                        <a:t>no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firmware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yet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installed</a:t>
                      </a:r>
                      <a:r>
                        <a:rPr lang="de-DE" sz="1600" dirty="0"/>
                        <a:t>?</a:t>
                      </a:r>
                    </a:p>
                    <a:p>
                      <a:r>
                        <a:rPr lang="de-DE" sz="1600" dirty="0"/>
                        <a:t>Do </a:t>
                      </a:r>
                      <a:r>
                        <a:rPr lang="de-DE" sz="1600" dirty="0" err="1"/>
                        <a:t>we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have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to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distinguish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between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them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for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WoT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use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cases</a:t>
                      </a:r>
                      <a:r>
                        <a:rPr lang="de-DE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0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inactive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inactive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being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assigned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In an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inactive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thing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will not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2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assigned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allocated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assigned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60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Registered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Registered </a:t>
                      </a:r>
                      <a:r>
                        <a:rPr lang="de-DE" sz="1600" dirty="0" err="1"/>
                        <a:t>with</a:t>
                      </a:r>
                      <a:r>
                        <a:rPr lang="de-DE" sz="1600" dirty="0"/>
                        <a:t> a </a:t>
                      </a:r>
                      <a:r>
                        <a:rPr lang="de-DE" sz="1600" dirty="0" err="1"/>
                        <a:t>directory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service</a:t>
                      </a:r>
                      <a:r>
                        <a:rPr lang="de-DE" sz="1600" dirty="0"/>
                        <a:t> (</a:t>
                      </a:r>
                      <a:r>
                        <a:rPr lang="de-DE" sz="1600" dirty="0" err="1"/>
                        <a:t>involves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consumer</a:t>
                      </a:r>
                      <a:r>
                        <a:rPr lang="de-DE" sz="1600" dirty="0"/>
                        <a:t>/</a:t>
                      </a:r>
                      <a:r>
                        <a:rPr lang="de-DE" sz="1600" dirty="0" err="1"/>
                        <a:t>intermediary</a:t>
                      </a:r>
                      <a:r>
                        <a:rPr lang="de-DE" sz="1600" dirty="0"/>
                        <a:t>/</a:t>
                      </a:r>
                      <a:r>
                        <a:rPr lang="de-DE" sz="1600" dirty="0" err="1"/>
                        <a:t>directory</a:t>
                      </a:r>
                      <a:r>
                        <a:rPr lang="de-DE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81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Onboarded</a:t>
                      </a:r>
                      <a:r>
                        <a:rPr lang="de-DE" sz="1600" dirty="0"/>
                        <a:t>/</a:t>
                      </a:r>
                      <a:r>
                        <a:rPr lang="de-DE" sz="1600" dirty="0" err="1"/>
                        <a:t>provisioned</a:t>
                      </a:r>
                      <a:r>
                        <a:rPr lang="de-DE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Registered </a:t>
                      </a:r>
                      <a:r>
                        <a:rPr lang="de-DE" sz="1600" dirty="0" err="1"/>
                        <a:t>with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the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consumer</a:t>
                      </a:r>
                      <a:r>
                        <a:rPr lang="de-DE" sz="1600" dirty="0"/>
                        <a:t> (</a:t>
                      </a:r>
                      <a:r>
                        <a:rPr lang="de-DE" sz="1600" dirty="0" err="1"/>
                        <a:t>involves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consumer</a:t>
                      </a:r>
                      <a:r>
                        <a:rPr lang="de-DE" sz="1600" dirty="0"/>
                        <a:t>/</a:t>
                      </a:r>
                      <a:r>
                        <a:rPr lang="de-DE" sz="1600" dirty="0" err="1"/>
                        <a:t>intermediary</a:t>
                      </a:r>
                      <a:r>
                        <a:rPr lang="de-DE" sz="1600" dirty="0"/>
                        <a:t>/</a:t>
                      </a:r>
                      <a:r>
                        <a:rPr lang="de-DE" sz="1600" dirty="0" err="1"/>
                        <a:t>directory</a:t>
                      </a:r>
                      <a:r>
                        <a:rPr lang="de-DE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53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Configuration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Includes</a:t>
                      </a:r>
                      <a:r>
                        <a:rPr lang="de-DE" sz="1600" dirty="0"/>
                        <a:t> Firmware update, update </a:t>
                      </a:r>
                      <a:r>
                        <a:rPr lang="de-DE" sz="1600" dirty="0" err="1"/>
                        <a:t>of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security</a:t>
                      </a:r>
                      <a:r>
                        <a:rPr lang="de-DE" sz="1600" dirty="0"/>
                        <a:t>/</a:t>
                      </a:r>
                      <a:r>
                        <a:rPr lang="de-DE" sz="1600" dirty="0" err="1"/>
                        <a:t>privacy</a:t>
                      </a:r>
                      <a:r>
                        <a:rPr lang="de-DE" sz="1600" dirty="0"/>
                        <a:t> sensitive </a:t>
                      </a:r>
                      <a:r>
                        <a:rPr lang="de-DE" sz="1600" dirty="0" err="1"/>
                        <a:t>information</a:t>
                      </a:r>
                      <a:r>
                        <a:rPr lang="de-DE" sz="1600" dirty="0"/>
                        <a:t>, </a:t>
                      </a:r>
                      <a:r>
                        <a:rPr lang="de-DE" sz="1600" dirty="0" err="1"/>
                        <a:t>hardware</a:t>
                      </a:r>
                      <a:r>
                        <a:rPr lang="de-DE" sz="1600" dirty="0"/>
                        <a:t> update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147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96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Activated</a:t>
                      </a:r>
                      <a:r>
                        <a:rPr lang="de-DE" sz="1600" dirty="0"/>
                        <a:t>/Live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Normal </a:t>
                      </a:r>
                      <a:r>
                        <a:rPr lang="de-DE" sz="1600"/>
                        <a:t>operation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5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Deactivated</a:t>
                      </a:r>
                      <a:r>
                        <a:rPr lang="de-DE" sz="1600" dirty="0"/>
                        <a:t>/</a:t>
                      </a:r>
                      <a:r>
                        <a:rPr lang="de-DE" sz="1600" dirty="0" err="1"/>
                        <a:t>Suspended</a:t>
                      </a:r>
                      <a:r>
                        <a:rPr lang="de-DE" sz="1600" dirty="0"/>
                        <a:t>/</a:t>
                      </a:r>
                      <a:r>
                        <a:rPr lang="de-DE" sz="1600" dirty="0" err="1"/>
                        <a:t>deprovisioned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thing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cannot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again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until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reactivated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3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Deregistered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Removed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from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the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directory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service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24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Decommissioned</a:t>
                      </a:r>
                      <a:r>
                        <a:rPr lang="de-DE" sz="1600" dirty="0"/>
                        <a:t>/</a:t>
                      </a:r>
                      <a:r>
                        <a:rPr lang="de-DE" sz="1600" dirty="0" err="1"/>
                        <a:t>Retired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permanent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longer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trusted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never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allowed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onboarded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26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034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96363-6949-A141-AD27-93385311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73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B2FA-528B-F342-86BF-C5FB1B6F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err="1"/>
              <a:t>Phases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18B4B-8F0B-DD4A-9B1B-5143AE7F4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Bootstrapping –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life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Middle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life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life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8DEC1-0D51-7B40-B362-2D2A91E3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E322-D23D-3D4E-B73E-92C8B5CC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180A3-BE18-8747-9DC0-583A614ED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73E91-537E-3445-92AF-F2487864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280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Title Slides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s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One object (small) + Navigation</Name>
  <PpLayout>32</PpLayout>
  <Index>18</Index>
</p4ppTags>
</file>

<file path=customXml/item10.xml><?xml version="1.0" encoding="utf-8"?>
<p4ppTags>
  <Name>Two columns + Navigation</Name>
  <PpLayout>32</PpLayout>
  <Index>19</Index>
</p4ppTags>
</file>

<file path=customXml/item11.xml><?xml version="1.0" encoding="utf-8"?>
<p4ppTags>
  <Name>Four objects</Name>
  <PpLayout>24</PpLayout>
  <Index>15</Index>
</p4ppTags>
</file>

<file path=customXml/item12.xml><?xml version="1.0" encoding="utf-8"?>
<p4ppTags>
  <Name>One object (small)</Name>
  <PpLayout>16</PpLayout>
  <Index>11</Index>
</p4ppTags>
</file>

<file path=customXml/item13.xml><?xml version="1.0" encoding="utf-8"?>
<p4ppTags>
  <Name>Text + Index</Name>
  <PpLayout>32</PpLayout>
  <Index>8</Index>
</p4ppTags>
</file>

<file path=customXml/item2.xml><?xml version="1.0" encoding="utf-8"?>
<p4ppTags>
  <Name>One object (large)</Name>
  <PpLayout>16</PpLayout>
  <Index>10</Index>
</p4ppTags>
</file>

<file path=customXml/item3.xml><?xml version="1.0" encoding="utf-8"?>
<p4ppTags>
  <Name>Three columns + Navigation</Name>
  <PpLayout>32</PpLayout>
  <Index>20</Index>
</p4ppTags>
</file>

<file path=customXml/item4.xml><?xml version="1.0" encoding="utf-8"?>
<p4ppTags>
  <Name>Free Content</Name>
  <PpLayout>11</PpLayout>
  <Index>9</Index>
</p4ppTags>
</file>

<file path=customXml/item5.xml><?xml version="1.0" encoding="utf-8"?>
<p4ppTags>
  <Name>Free Content + Navigation</Name>
  <PpLayout>32</PpLayout>
  <Index>16</Index>
</p4ppTags>
</file>

<file path=customXml/item6.xml><?xml version="1.0" encoding="utf-8"?>
<p4ppTags>
  <Name>One object (large) + Navigation</Name>
  <PpLayout>32</PpLayout>
  <Index>17</Index>
</p4ppTags>
</file>

<file path=customXml/item7.xml><?xml version="1.0" encoding="utf-8"?>
<p4ppTags>
  <Name>Three columns</Name>
  <PpLayout>32</PpLayout>
  <Index>14</Index>
</p4ppTags>
</file>

<file path=customXml/item8.xml><?xml version="1.0" encoding="utf-8"?>
<p4ppTags>
  <Name>Two rows</Name>
  <PpLayout>32</PpLayout>
  <Index>13</Index>
</p4ppTags>
</file>

<file path=customXml/item9.xml><?xml version="1.0" encoding="utf-8"?>
<p4ppTags>
  <Name>Two columns</Name>
  <PpLayout>29</PpLayout>
  <Index>12</Index>
</p4ppTags>
</file>

<file path=customXml/itemProps1.xml><?xml version="1.0" encoding="utf-8"?>
<ds:datastoreItem xmlns:ds="http://schemas.openxmlformats.org/officeDocument/2006/customXml" ds:itemID="{0091252C-F36F-40C9-984C-22582B3E6FB3}">
  <ds:schemaRefs/>
</ds:datastoreItem>
</file>

<file path=customXml/itemProps10.xml><?xml version="1.0" encoding="utf-8"?>
<ds:datastoreItem xmlns:ds="http://schemas.openxmlformats.org/officeDocument/2006/customXml" ds:itemID="{A27DC4FC-F9FA-4AC8-AAAA-729E607CE7E5}">
  <ds:schemaRefs/>
</ds:datastoreItem>
</file>

<file path=customXml/itemProps11.xml><?xml version="1.0" encoding="utf-8"?>
<ds:datastoreItem xmlns:ds="http://schemas.openxmlformats.org/officeDocument/2006/customXml" ds:itemID="{4E8C063E-54DF-40B8-B6B7-24C91B170904}">
  <ds:schemaRefs/>
</ds:datastoreItem>
</file>

<file path=customXml/itemProps12.xml><?xml version="1.0" encoding="utf-8"?>
<ds:datastoreItem xmlns:ds="http://schemas.openxmlformats.org/officeDocument/2006/customXml" ds:itemID="{B19D05D1-AE0E-4B0D-AA6A-E4DC4507B75E}">
  <ds:schemaRefs/>
</ds:datastoreItem>
</file>

<file path=customXml/itemProps13.xml><?xml version="1.0" encoding="utf-8"?>
<ds:datastoreItem xmlns:ds="http://schemas.openxmlformats.org/officeDocument/2006/customXml" ds:itemID="{0D9599B2-641B-429C-8C85-C591ECF8C990}">
  <ds:schemaRefs/>
</ds:datastoreItem>
</file>

<file path=customXml/itemProps2.xml><?xml version="1.0" encoding="utf-8"?>
<ds:datastoreItem xmlns:ds="http://schemas.openxmlformats.org/officeDocument/2006/customXml" ds:itemID="{864B6C15-1FF1-4ADA-8DBE-CD1DAF35B070}">
  <ds:schemaRefs/>
</ds:datastoreItem>
</file>

<file path=customXml/itemProps3.xml><?xml version="1.0" encoding="utf-8"?>
<ds:datastoreItem xmlns:ds="http://schemas.openxmlformats.org/officeDocument/2006/customXml" ds:itemID="{69E3DA23-9724-4848-A6F6-2F0F36B1F914}">
  <ds:schemaRefs/>
</ds:datastoreItem>
</file>

<file path=customXml/itemProps4.xml><?xml version="1.0" encoding="utf-8"?>
<ds:datastoreItem xmlns:ds="http://schemas.openxmlformats.org/officeDocument/2006/customXml" ds:itemID="{B5096DD8-53C8-4E83-8664-FC4F8BE8B725}">
  <ds:schemaRefs/>
</ds:datastoreItem>
</file>

<file path=customXml/itemProps5.xml><?xml version="1.0" encoding="utf-8"?>
<ds:datastoreItem xmlns:ds="http://schemas.openxmlformats.org/officeDocument/2006/customXml" ds:itemID="{3C206999-0CDF-47B3-B85E-D5652B9D7810}">
  <ds:schemaRefs/>
</ds:datastoreItem>
</file>

<file path=customXml/itemProps6.xml><?xml version="1.0" encoding="utf-8"?>
<ds:datastoreItem xmlns:ds="http://schemas.openxmlformats.org/officeDocument/2006/customXml" ds:itemID="{F718F79D-2091-4AD7-864E-B9B95B323394}">
  <ds:schemaRefs/>
</ds:datastoreItem>
</file>

<file path=customXml/itemProps7.xml><?xml version="1.0" encoding="utf-8"?>
<ds:datastoreItem xmlns:ds="http://schemas.openxmlformats.org/officeDocument/2006/customXml" ds:itemID="{8699A006-2152-4093-B4FC-C6BF20D5E592}">
  <ds:schemaRefs/>
</ds:datastoreItem>
</file>

<file path=customXml/itemProps8.xml><?xml version="1.0" encoding="utf-8"?>
<ds:datastoreItem xmlns:ds="http://schemas.openxmlformats.org/officeDocument/2006/customXml" ds:itemID="{F14BB4E7-BF22-46E2-AA3C-1ABA12A0B021}">
  <ds:schemaRefs/>
</ds:datastoreItem>
</file>

<file path=customXml/itemProps9.xml><?xml version="1.0" encoding="utf-8"?>
<ds:datastoreItem xmlns:ds="http://schemas.openxmlformats.org/officeDocument/2006/customXml" ds:itemID="{9299034F-B9D7-46FC-B241-DC94BF0E67F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3673</TotalTime>
  <Words>442</Words>
  <Application>Microsoft Macintosh PowerPoint</Application>
  <PresentationFormat>Custom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Title Slides</vt:lpstr>
      <vt:lpstr>Content Slides</vt:lpstr>
      <vt:lpstr>WoT Lifecycle</vt:lpstr>
      <vt:lpstr>Scope</vt:lpstr>
      <vt:lpstr>Analysis of lifecycle models</vt:lpstr>
      <vt:lpstr>Actors and Roles</vt:lpstr>
      <vt:lpstr>Device and Consumer Lifecycles</vt:lpstr>
      <vt:lpstr>Proposed Terminology for Lifecycle States</vt:lpstr>
      <vt:lpstr>Lifecycle Phases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lastModifiedBy>Michael Lagally</cp:lastModifiedBy>
  <cp:revision>346</cp:revision>
  <dcterms:created xsi:type="dcterms:W3CDTF">2018-05-15T12:31:41Z</dcterms:created>
  <dcterms:modified xsi:type="dcterms:W3CDTF">2020-01-09T16:29:38Z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1561390765</vt:lpwstr>
  </property>
</Properties>
</file>