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notesMasterIdLst>
    <p:notesMasterId r:id="rId21"/>
  </p:notesMasterIdLst>
  <p:sldIdLst>
    <p:sldId id="345" r:id="rId15"/>
    <p:sldId id="374" r:id="rId16"/>
    <p:sldId id="377" r:id="rId17"/>
    <p:sldId id="376" r:id="rId18"/>
    <p:sldId id="378" r:id="rId19"/>
    <p:sldId id="298" r:id="rId20"/>
  </p:sldIdLst>
  <p:sldSz cx="12198350" cy="6858000"/>
  <p:notesSz cx="6858000" cy="9144000"/>
  <p:custDataLst>
    <p:tags r:id="rId22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4A7B7C"/>
    <a:srgbClr val="66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3" autoAdjust="0"/>
    <p:restoredTop sz="82743" autoAdjust="0"/>
  </p:normalViewPr>
  <p:slideViewPr>
    <p:cSldViewPr>
      <p:cViewPr>
        <p:scale>
          <a:sx n="66" d="100"/>
          <a:sy n="66" d="100"/>
        </p:scale>
        <p:origin x="2573" y="1205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ias.kovatsch@huawei.co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0" y="4036190"/>
            <a:ext cx="12198350" cy="1470025"/>
          </a:xfrm>
        </p:spPr>
        <p:txBody>
          <a:bodyPr/>
          <a:lstStyle/>
          <a:p>
            <a:r>
              <a:rPr lang="en-US" sz="4800" b="1" dirty="0" smtClean="0"/>
              <a:t>WoT Architecture</a:t>
            </a:r>
            <a:endParaRPr lang="en-US" sz="4800" b="1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829753" y="5445224"/>
            <a:ext cx="8538845" cy="141459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Princeton, NJ, USA, January 2019</a:t>
            </a:r>
            <a:endParaRPr lang="en-US" sz="4000" dirty="0"/>
          </a:p>
        </p:txBody>
      </p:sp>
      <p:pic>
        <p:nvPicPr>
          <p:cNvPr id="11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0966" y="116632"/>
            <a:ext cx="7920878" cy="4216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29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024534-28C0-4D7C-8C29-88348E6C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419" y="1"/>
            <a:ext cx="5473629" cy="685799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dirty="0"/>
              <a:t>Terminology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dirty="0"/>
              <a:t>Use Cases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dirty="0"/>
              <a:t>Functional Requirements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dirty="0" smtClean="0"/>
              <a:t>WoT Architecture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dirty="0" smtClean="0"/>
              <a:t>Abstract IoT Architecture</a:t>
            </a:r>
            <a:endParaRPr lang="en-US" dirty="0"/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dirty="0"/>
              <a:t>WoT concepts and </a:t>
            </a:r>
            <a:r>
              <a:rPr lang="en-US" dirty="0" smtClean="0"/>
              <a:t>Normative Assertions</a:t>
            </a:r>
            <a:endParaRPr lang="en-US" dirty="0"/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dirty="0" smtClean="0"/>
              <a:t>Interaction Patterns and Message Flows</a:t>
            </a:r>
            <a:endParaRPr lang="en-US" dirty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dirty="0"/>
              <a:t>WoT Building Blocks</a:t>
            </a:r>
            <a:br>
              <a:rPr lang="en-US" dirty="0"/>
            </a:br>
            <a:r>
              <a:rPr lang="en-US" dirty="0" smtClean="0"/>
              <a:t>(Documents)</a:t>
            </a:r>
            <a:endParaRPr lang="en-US" dirty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dirty="0"/>
              <a:t>WoT Servients</a:t>
            </a:r>
            <a:br>
              <a:rPr lang="en-US" dirty="0"/>
            </a:br>
            <a:r>
              <a:rPr lang="en-US" dirty="0"/>
              <a:t>(Implementation)</a:t>
            </a:r>
            <a:br>
              <a:rPr lang="en-US" dirty="0"/>
            </a:br>
            <a:r>
              <a:rPr lang="en-US" dirty="0"/>
              <a:t>Lifecycle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dirty="0"/>
              <a:t>WoT Deployments</a:t>
            </a:r>
          </a:p>
          <a:p>
            <a:pPr marL="971550" lvl="1" indent="-514350">
              <a:lnSpc>
                <a:spcPct val="110000"/>
              </a:lnSpc>
              <a:buAutoNum type="arabicPeriod"/>
            </a:pPr>
            <a:r>
              <a:rPr lang="de-DE" dirty="0"/>
              <a:t>Device </a:t>
            </a:r>
            <a:r>
              <a:rPr lang="de-DE" dirty="0" err="1"/>
              <a:t>Servients</a:t>
            </a:r>
            <a:endParaRPr lang="de-DE" dirty="0"/>
          </a:p>
          <a:p>
            <a:pPr marL="971550" lvl="1" indent="-514350">
              <a:lnSpc>
                <a:spcPct val="110000"/>
              </a:lnSpc>
              <a:buAutoNum type="arabicPeriod"/>
            </a:pPr>
            <a:r>
              <a:rPr lang="de-DE" dirty="0"/>
              <a:t>Proxy </a:t>
            </a:r>
            <a:r>
              <a:rPr lang="de-DE" dirty="0" err="1"/>
              <a:t>Servients</a:t>
            </a:r>
            <a:endParaRPr lang="de-DE" dirty="0"/>
          </a:p>
          <a:p>
            <a:pPr marL="971550" lvl="1" indent="-514350">
              <a:lnSpc>
                <a:spcPct val="110000"/>
              </a:lnSpc>
              <a:buAutoNum type="arabicPeriod"/>
            </a:pP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Servients</a:t>
            </a:r>
            <a:endParaRPr lang="de-DE" dirty="0"/>
          </a:p>
          <a:p>
            <a:pPr marL="971550" lvl="1" indent="-514350">
              <a:lnSpc>
                <a:spcPct val="110000"/>
              </a:lnSpc>
              <a:buAutoNum type="arabicPeriod"/>
            </a:pPr>
            <a:r>
              <a:rPr lang="de-DE" dirty="0" err="1"/>
              <a:t>Directories</a:t>
            </a:r>
            <a:endParaRPr lang="de-DE" dirty="0"/>
          </a:p>
          <a:p>
            <a:pPr marL="971550" lvl="1" indent="-514350">
              <a:lnSpc>
                <a:spcPct val="110000"/>
              </a:lnSpc>
              <a:buAutoNum type="arabicPeriod"/>
            </a:pPr>
            <a:r>
              <a:rPr lang="de-DE" dirty="0" err="1"/>
              <a:t>Integrations</a:t>
            </a:r>
            <a:endParaRPr lang="en-US" dirty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dirty="0"/>
              <a:t>Security and Privacy Considerations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8A7073BC-611B-46DB-86E0-B478DFCA9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233" y="1184887"/>
            <a:ext cx="2788438" cy="12308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F5AA1FE-CC33-42A9-B87B-1E6567C04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195" y="2800962"/>
            <a:ext cx="1578381" cy="7621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9183ECF-B967-40CC-9610-808028E19C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29" y="3736698"/>
            <a:ext cx="1578381" cy="120447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344D7B4B-C0FB-4FC3-AE25-5420B5E634F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963271" y="1800328"/>
            <a:ext cx="811962" cy="33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9B1A7681-754A-409C-81CC-2576A3A20A9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315199" y="3040307"/>
            <a:ext cx="1239996" cy="14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3F28C726-BF25-4E17-AF8F-6F62E704612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739135" y="3736698"/>
            <a:ext cx="1627694" cy="602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A9A883E3-DB6C-4703-A806-532CB8A88D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568" y="24192"/>
            <a:ext cx="1708778" cy="978933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17B3A2EB-1B04-4063-90CE-E3A9288D63FF}"/>
              </a:ext>
            </a:extLst>
          </p:cNvPr>
          <p:cNvCxnSpPr>
            <a:endCxn id="61" idx="1"/>
          </p:cNvCxnSpPr>
          <p:nvPr/>
        </p:nvCxnSpPr>
        <p:spPr>
          <a:xfrm flipV="1">
            <a:off x="5235079" y="513659"/>
            <a:ext cx="2458489" cy="48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xmlns="" id="{0633D602-1711-4894-BB30-6669BF5D225F}"/>
              </a:ext>
            </a:extLst>
          </p:cNvPr>
          <p:cNvSpPr/>
          <p:nvPr/>
        </p:nvSpPr>
        <p:spPr>
          <a:xfrm rot="10800000">
            <a:off x="9232375" y="2800961"/>
            <a:ext cx="668564" cy="84406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68EE902B-E178-45BC-BCE9-7E267A04A6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88" y="3170239"/>
            <a:ext cx="697551" cy="474785"/>
          </a:xfrm>
          <a:prstGeom prst="rect">
            <a:avLst/>
          </a:prstGeom>
        </p:spPr>
      </p:pic>
      <p:sp>
        <p:nvSpPr>
          <p:cNvPr id="68" name="Rectangle: Folded Corner 67">
            <a:extLst>
              <a:ext uri="{FF2B5EF4-FFF2-40B4-BE49-F238E27FC236}">
                <a16:creationId xmlns:a16="http://schemas.microsoft.com/office/drawing/2014/main" xmlns="" id="{99D1E67D-00AC-428C-90D4-F942333232DB}"/>
              </a:ext>
            </a:extLst>
          </p:cNvPr>
          <p:cNvSpPr/>
          <p:nvPr/>
        </p:nvSpPr>
        <p:spPr>
          <a:xfrm rot="10800000">
            <a:off x="10031793" y="2800961"/>
            <a:ext cx="668564" cy="84406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xmlns="" id="{21640E92-C262-4712-8679-F3167C3C00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806" y="3170239"/>
            <a:ext cx="697551" cy="474785"/>
          </a:xfrm>
          <a:prstGeom prst="rect">
            <a:avLst/>
          </a:prstGeom>
        </p:spPr>
      </p:pic>
      <p:sp>
        <p:nvSpPr>
          <p:cNvPr id="70" name="Rectangle: Folded Corner 69">
            <a:extLst>
              <a:ext uri="{FF2B5EF4-FFF2-40B4-BE49-F238E27FC236}">
                <a16:creationId xmlns:a16="http://schemas.microsoft.com/office/drawing/2014/main" xmlns="" id="{70C6A8EA-FC4B-4B90-B4CB-45050F50EF99}"/>
              </a:ext>
            </a:extLst>
          </p:cNvPr>
          <p:cNvSpPr/>
          <p:nvPr/>
        </p:nvSpPr>
        <p:spPr>
          <a:xfrm rot="10800000">
            <a:off x="10831211" y="2800961"/>
            <a:ext cx="668564" cy="84406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xmlns="" id="{615FECC7-803C-4D4E-9F64-F4E699303F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224" y="3170239"/>
            <a:ext cx="697551" cy="47478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CF5B9F2D-3CE0-4A1C-ADBC-CBCDE4B0B0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8621" y="4974297"/>
            <a:ext cx="2788439" cy="1382829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BFC11FCA-EF5F-49B7-89C6-D8B46E59D487}"/>
              </a:ext>
            </a:extLst>
          </p:cNvPr>
          <p:cNvCxnSpPr>
            <a:endCxn id="78" idx="1"/>
          </p:cNvCxnSpPr>
          <p:nvPr/>
        </p:nvCxnSpPr>
        <p:spPr>
          <a:xfrm>
            <a:off x="6178662" y="4686300"/>
            <a:ext cx="2099959" cy="979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/>
          <p:cNvSpPr/>
          <p:nvPr/>
        </p:nvSpPr>
        <p:spPr>
          <a:xfrm flipH="1">
            <a:off x="3015674" y="1583686"/>
            <a:ext cx="273828" cy="27814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eschweifte Klammer rechts 20"/>
          <p:cNvSpPr/>
          <p:nvPr/>
        </p:nvSpPr>
        <p:spPr>
          <a:xfrm flipH="1">
            <a:off x="3017035" y="4500404"/>
            <a:ext cx="273828" cy="17727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eschweifte Klammer rechts 22"/>
          <p:cNvSpPr/>
          <p:nvPr/>
        </p:nvSpPr>
        <p:spPr>
          <a:xfrm flipH="1">
            <a:off x="3015673" y="758393"/>
            <a:ext cx="273828" cy="7493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689142" y="908720"/>
            <a:ext cx="2253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Toru-</a:t>
            </a:r>
            <a:r>
              <a:rPr lang="de-DE" dirty="0" err="1" smtClean="0"/>
              <a:t>san</a:t>
            </a:r>
            <a:r>
              <a:rPr lang="de-DE" dirty="0" smtClean="0"/>
              <a:t>, Lagally</a:t>
            </a:r>
            <a:endParaRPr lang="en-US" dirty="0"/>
          </a:p>
        </p:txBody>
      </p:sp>
      <p:sp>
        <p:nvSpPr>
          <p:cNvPr id="24" name="Textfeld 23"/>
          <p:cNvSpPr txBox="1"/>
          <p:nvPr/>
        </p:nvSpPr>
        <p:spPr>
          <a:xfrm>
            <a:off x="1649148" y="2743562"/>
            <a:ext cx="129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Matthias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>
            <a:off x="895160" y="5155956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Matsukura-</a:t>
            </a:r>
            <a:r>
              <a:rPr lang="de-DE" dirty="0" err="1" smtClean="0"/>
              <a:t>san</a:t>
            </a:r>
            <a:endParaRPr lang="en-US" dirty="0"/>
          </a:p>
        </p:txBody>
      </p:sp>
      <p:sp>
        <p:nvSpPr>
          <p:cNvPr id="29" name="Geschweifte Klammer rechts 28"/>
          <p:cNvSpPr/>
          <p:nvPr/>
        </p:nvSpPr>
        <p:spPr>
          <a:xfrm flipH="1">
            <a:off x="3015673" y="6324657"/>
            <a:ext cx="273828" cy="3746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9"/>
          <p:cNvSpPr txBox="1"/>
          <p:nvPr/>
        </p:nvSpPr>
        <p:spPr>
          <a:xfrm>
            <a:off x="976657" y="6279703"/>
            <a:ext cx="196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McCool</a:t>
            </a:r>
            <a:r>
              <a:rPr lang="de-DE" smtClean="0"/>
              <a:t>, Elena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9173534" y="2809474"/>
            <a:ext cx="757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0103824" y="280947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10866372" y="2809474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itel 3"/>
          <p:cNvSpPr>
            <a:spLocks noGrp="1"/>
          </p:cNvSpPr>
          <p:nvPr>
            <p:ph type="title"/>
          </p:nvPr>
        </p:nvSpPr>
        <p:spPr>
          <a:xfrm rot="16200000">
            <a:off x="-3084430" y="3084428"/>
            <a:ext cx="6858003" cy="689142"/>
          </a:xfrm>
        </p:spPr>
        <p:txBody>
          <a:bodyPr/>
          <a:lstStyle/>
          <a:p>
            <a:r>
              <a:rPr lang="en-US" dirty="0" smtClean="0"/>
              <a:t>Lyon Restructured </a:t>
            </a:r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024534-28C0-4D7C-8C29-88348E6C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419" y="1"/>
            <a:ext cx="6412156" cy="685799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 smtClean="0"/>
              <a:t>Terminology</a:t>
            </a: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dirty="0" smtClean="0"/>
              <a:t>Terminology (Toru-san)</a:t>
            </a:r>
            <a:endParaRPr lang="en-US" dirty="0"/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/>
              <a:t>Use </a:t>
            </a:r>
            <a:r>
              <a:rPr lang="en-US" dirty="0" smtClean="0"/>
              <a:t>Cases</a:t>
            </a: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 smtClean="0"/>
              <a:t>Functional Requirements</a:t>
            </a: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dirty="0"/>
              <a:t>Functional </a:t>
            </a:r>
            <a:r>
              <a:rPr lang="en-US" dirty="0" smtClean="0"/>
              <a:t>Requirements (Toru-san)</a:t>
            </a:r>
            <a:endParaRPr lang="en-US" dirty="0"/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 smtClean="0"/>
              <a:t>Technical </a:t>
            </a:r>
            <a:r>
              <a:rPr lang="en-US" dirty="0"/>
              <a:t>Requirements </a:t>
            </a:r>
            <a:r>
              <a:rPr lang="en-US" dirty="0" smtClean="0"/>
              <a:t>(</a:t>
            </a:r>
            <a:r>
              <a:rPr lang="en-US" dirty="0" err="1" smtClean="0"/>
              <a:t>Matsukura</a:t>
            </a:r>
            <a:r>
              <a:rPr lang="en-US" dirty="0" smtClean="0"/>
              <a:t>-san)</a:t>
            </a:r>
            <a:endParaRPr lang="en-US" dirty="0"/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/>
              <a:t>WoT Servient </a:t>
            </a:r>
            <a:r>
              <a:rPr lang="en-US" dirty="0" smtClean="0"/>
              <a:t>Architecture (</a:t>
            </a:r>
            <a:r>
              <a:rPr lang="en-US" dirty="0" err="1" smtClean="0"/>
              <a:t>Matsukura</a:t>
            </a:r>
            <a:r>
              <a:rPr lang="en-US" dirty="0" smtClean="0"/>
              <a:t>-san)</a:t>
            </a:r>
            <a:endParaRPr lang="en-US" dirty="0"/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 smtClean="0"/>
              <a:t>WoT </a:t>
            </a:r>
            <a:r>
              <a:rPr lang="en-US" dirty="0"/>
              <a:t>Building </a:t>
            </a:r>
            <a:r>
              <a:rPr lang="en-US" dirty="0" smtClean="0"/>
              <a:t>Blocks</a:t>
            </a:r>
            <a:endParaRPr lang="en-US" dirty="0"/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 smtClean="0"/>
              <a:t>WoT Servient Architecture</a:t>
            </a: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 smtClean="0"/>
              <a:t>Deployments Scenario (</a:t>
            </a:r>
            <a:r>
              <a:rPr lang="en-US" dirty="0" err="1" smtClean="0"/>
              <a:t>Matsukura</a:t>
            </a:r>
            <a:r>
              <a:rPr lang="en-US" dirty="0" smtClean="0"/>
              <a:t>-san)</a:t>
            </a: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 smtClean="0"/>
              <a:t>WoT </a:t>
            </a:r>
            <a:r>
              <a:rPr lang="en-US" dirty="0"/>
              <a:t>Deployment Scenarios and Guidelines</a:t>
            </a: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 smtClean="0"/>
              <a:t>Security </a:t>
            </a:r>
            <a:r>
              <a:rPr lang="en-US" dirty="0"/>
              <a:t>and Privacy </a:t>
            </a:r>
            <a:r>
              <a:rPr lang="en-US" dirty="0" smtClean="0"/>
              <a:t>Considerations</a:t>
            </a: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dirty="0" smtClean="0"/>
              <a:t>Summary</a:t>
            </a:r>
            <a:endParaRPr lang="en-US" dirty="0"/>
          </a:p>
        </p:txBody>
      </p:sp>
      <p:sp>
        <p:nvSpPr>
          <p:cNvPr id="11" name="Titel 3"/>
          <p:cNvSpPr txBox="1">
            <a:spLocks/>
          </p:cNvSpPr>
          <p:nvPr/>
        </p:nvSpPr>
        <p:spPr>
          <a:xfrm rot="16200000">
            <a:off x="-3084430" y="3084428"/>
            <a:ext cx="6858003" cy="689142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>
            <a:lvl1pPr algn="ctr" defTabSz="121953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Working Branch Outline</a:t>
            </a:r>
          </a:p>
        </p:txBody>
      </p:sp>
    </p:spTree>
    <p:extLst>
      <p:ext uri="{BB962C8B-B14F-4D97-AF65-F5344CB8AC3E}">
        <p14:creationId xmlns:p14="http://schemas.microsoft.com/office/powerpoint/2010/main" val="25202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024534-28C0-4D7C-8C29-88348E6C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419" y="1"/>
            <a:ext cx="6412156" cy="685799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 smtClean="0"/>
              <a:t>Terminology</a:t>
            </a: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dirty="0" smtClean="0"/>
              <a:t>Terminology (Toru-san)</a:t>
            </a:r>
            <a:endParaRPr lang="en-US" dirty="0"/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/>
              <a:t>Use </a:t>
            </a:r>
            <a:r>
              <a:rPr lang="en-US" dirty="0" smtClean="0"/>
              <a:t>Cases</a:t>
            </a: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 smtClean="0"/>
              <a:t>Functional Requirements</a:t>
            </a: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dirty="0"/>
              <a:t>Functional </a:t>
            </a:r>
            <a:r>
              <a:rPr lang="en-US" dirty="0" smtClean="0"/>
              <a:t>Requirements (Toru-san)</a:t>
            </a:r>
            <a:endParaRPr lang="en-US" dirty="0"/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 smtClean="0"/>
              <a:t>Technical </a:t>
            </a:r>
            <a:r>
              <a:rPr lang="en-US" dirty="0"/>
              <a:t>Requirements </a:t>
            </a:r>
            <a:r>
              <a:rPr lang="en-US" dirty="0" smtClean="0"/>
              <a:t>(</a:t>
            </a:r>
            <a:r>
              <a:rPr lang="en-US" dirty="0" err="1" smtClean="0"/>
              <a:t>Matsukura</a:t>
            </a:r>
            <a:r>
              <a:rPr lang="en-US" dirty="0" smtClean="0"/>
              <a:t>-san)</a:t>
            </a:r>
            <a:endParaRPr lang="en-US" dirty="0"/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/>
              <a:t>WoT Servient </a:t>
            </a:r>
            <a:r>
              <a:rPr lang="en-US" dirty="0" smtClean="0"/>
              <a:t>Architecture (</a:t>
            </a:r>
            <a:r>
              <a:rPr lang="en-US" dirty="0" err="1" smtClean="0"/>
              <a:t>Matsukura</a:t>
            </a:r>
            <a:r>
              <a:rPr lang="en-US" dirty="0" smtClean="0"/>
              <a:t>-san)</a:t>
            </a:r>
            <a:endParaRPr lang="en-US" dirty="0"/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 smtClean="0"/>
              <a:t>WoT </a:t>
            </a:r>
            <a:r>
              <a:rPr lang="en-US" dirty="0"/>
              <a:t>Building </a:t>
            </a:r>
            <a:r>
              <a:rPr lang="en-US" dirty="0" smtClean="0"/>
              <a:t>Blocks</a:t>
            </a:r>
            <a:endParaRPr lang="en-US" dirty="0"/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 smtClean="0"/>
              <a:t>WoT Servient Architecture</a:t>
            </a: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 smtClean="0"/>
              <a:t>Deployments Scenario (</a:t>
            </a:r>
            <a:r>
              <a:rPr lang="en-US" dirty="0" err="1" smtClean="0"/>
              <a:t>Matsukura</a:t>
            </a:r>
            <a:r>
              <a:rPr lang="en-US" dirty="0" smtClean="0"/>
              <a:t>-san)</a:t>
            </a: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 smtClean="0"/>
              <a:t>WoT </a:t>
            </a:r>
            <a:r>
              <a:rPr lang="en-US" dirty="0"/>
              <a:t>Deployment Scenarios and Guidelines</a:t>
            </a: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dirty="0" smtClean="0"/>
              <a:t>Security </a:t>
            </a:r>
            <a:r>
              <a:rPr lang="en-US" dirty="0"/>
              <a:t>and Privacy </a:t>
            </a:r>
            <a:r>
              <a:rPr lang="en-US" dirty="0" smtClean="0"/>
              <a:t>Considerations</a:t>
            </a: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dirty="0" smtClean="0"/>
              <a:t>Summary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891263" y="260648"/>
            <a:ext cx="2160240" cy="792088"/>
          </a:xfrm>
          <a:prstGeom prst="wedgeRoundRectCallout">
            <a:avLst>
              <a:gd name="adj1" fmla="val -64590"/>
              <a:gd name="adj2" fmla="val 6014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Replace 2</a:t>
            </a:r>
          </a:p>
          <a:p>
            <a:pPr algn="ctr"/>
            <a:r>
              <a:rPr lang="de-DE" sz="1800" dirty="0" smtClean="0"/>
              <a:t>(generate from .md)</a:t>
            </a:r>
            <a:endParaRPr lang="en-US" sz="18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8115399" y="1255588"/>
            <a:ext cx="2160240" cy="504343"/>
          </a:xfrm>
          <a:prstGeom prst="wedgeRoundRectCallout">
            <a:avLst>
              <a:gd name="adj1" fmla="val -84027"/>
              <a:gd name="adj2" fmla="val 19704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Replace 5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9664685" y="1844824"/>
            <a:ext cx="2304256" cy="1538226"/>
          </a:xfrm>
          <a:prstGeom prst="wedgeRoundRectCallout">
            <a:avLst>
              <a:gd name="adj1" fmla="val -97983"/>
              <a:gd name="adj2" fmla="val 3412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Introduces Devices, Applications, Proxies, Directories.</a:t>
            </a:r>
            <a:br>
              <a:rPr lang="de-DE" sz="1800" dirty="0" smtClean="0"/>
            </a:br>
            <a:r>
              <a:rPr lang="de-DE" sz="1800" dirty="0" smtClean="0">
                <a:sym typeface="Wingdings" panose="05000000000000000000" pitchFamily="2" charset="2"/>
              </a:rPr>
              <a:t> </a:t>
            </a:r>
            <a:r>
              <a:rPr lang="de-DE" sz="1800" dirty="0" smtClean="0"/>
              <a:t>Too early, should be in 11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9699575" y="3511714"/>
            <a:ext cx="2304256" cy="1977380"/>
          </a:xfrm>
          <a:prstGeom prst="wedgeRoundRectCallout">
            <a:avLst>
              <a:gd name="adj1" fmla="val -172894"/>
              <a:gd name="adj2" fmla="val -3624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Should be „WoT Architecture“ and have normative assertions for MUST use URIs etc. and define interaction patterns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9195519" y="6027531"/>
            <a:ext cx="2376264" cy="504343"/>
          </a:xfrm>
          <a:prstGeom prst="wedgeRoundRectCallout">
            <a:avLst>
              <a:gd name="adj1" fmla="val -75625"/>
              <a:gd name="adj2" fmla="val -10636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Move content into 10 and remove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653705" y="3676248"/>
            <a:ext cx="2160240" cy="824156"/>
          </a:xfrm>
          <a:prstGeom prst="wedgeRoundRectCallout">
            <a:avLst>
              <a:gd name="adj1" fmla="val 96087"/>
              <a:gd name="adj2" fmla="val -700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Update with all documents</a:t>
            </a:r>
            <a:br>
              <a:rPr lang="de-DE" sz="1800" dirty="0" smtClean="0"/>
            </a:br>
            <a:r>
              <a:rPr lang="de-DE" sz="1800" dirty="0" smtClean="0"/>
              <a:t>(and remove Thing)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7467327" y="4365103"/>
            <a:ext cx="1863824" cy="504343"/>
          </a:xfrm>
          <a:prstGeom prst="wedgeRoundRectCallout">
            <a:avLst>
              <a:gd name="adj1" fmla="val -76862"/>
              <a:gd name="adj2" fmla="val 279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„WoT Servient Implementation“</a:t>
            </a:r>
          </a:p>
        </p:txBody>
      </p:sp>
      <p:sp>
        <p:nvSpPr>
          <p:cNvPr id="39" name="Titel 3"/>
          <p:cNvSpPr txBox="1">
            <a:spLocks/>
          </p:cNvSpPr>
          <p:nvPr/>
        </p:nvSpPr>
        <p:spPr>
          <a:xfrm rot="16200000">
            <a:off x="-3084430" y="3084428"/>
            <a:ext cx="6858003" cy="689142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>
            <a:lvl1pPr algn="ctr" defTabSz="121953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Clean-up Proposal (MK)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024534-28C0-4D7C-8C29-88348E6C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418" y="1"/>
            <a:ext cx="8910931" cy="685799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Introduction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Terminology (Toru-san)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Use Cases (Lagally)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2600" dirty="0" smtClean="0"/>
              <a:t>Functional Requirements (Toru-san)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WoT Architecture (Matthias)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Abstract IoT Architecture (Generic stack: Application / SDK / Data Model / Protocols)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Architecture Constraints (URIs, fixed set of methods, Links, Forms = Uniform Interface and Hypermedia)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Interaction Model (Properties, Actions, Events)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WoT Building Blocks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WoT Thing Description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WoT Binding Templates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WoT Scripting API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(WoT Linked Data) (where is the JSON-LD TD Note?)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WoT Servient Implem</a:t>
            </a:r>
            <a:r>
              <a:rPr lang="en-US" sz="2600" dirty="0" smtClean="0"/>
              <a:t>entation (Matthias)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Servient Overview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WoT Runtime (Scripting API vs Native)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Protocol Bindings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System API (System Things Abstraction)</a:t>
            </a:r>
            <a:endParaRPr lang="en-US" sz="1500" dirty="0" smtClean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Deployments Scenario (</a:t>
            </a:r>
            <a:r>
              <a:rPr lang="en-US" sz="2600" dirty="0" err="1" smtClean="0"/>
              <a:t>Matsukura</a:t>
            </a:r>
            <a:r>
              <a:rPr lang="en-US" sz="2600" dirty="0" smtClean="0"/>
              <a:t>-san)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Device Servients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Proxy Servients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Application Servients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Directories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Integrations</a:t>
            </a:r>
            <a:endParaRPr lang="en-US" sz="1500" dirty="0" smtClean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Security and Privacy Considerations (McCool)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Summary</a:t>
            </a:r>
            <a:endParaRPr lang="en-US" sz="2600" dirty="0"/>
          </a:p>
        </p:txBody>
      </p:sp>
      <p:sp>
        <p:nvSpPr>
          <p:cNvPr id="11" name="Titel 3"/>
          <p:cNvSpPr txBox="1">
            <a:spLocks/>
          </p:cNvSpPr>
          <p:nvPr/>
        </p:nvSpPr>
        <p:spPr>
          <a:xfrm rot="16200000">
            <a:off x="-3084430" y="3084428"/>
            <a:ext cx="6858003" cy="689142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>
            <a:lvl1pPr algn="ctr" defTabSz="121953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Contact</a:t>
            </a: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Matthias Kovatsch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matthias.kovatsch@huawei.com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Free Content + Navigation</Name>
  <PpLayout>32</PpLayout>
  <Index>16</Index>
</p4ppTags>
</file>

<file path=customXml/item10.xml><?xml version="1.0" encoding="utf-8"?>
<p4ppTags>
  <Name>Three columns</Name>
  <PpLayout>32</PpLayout>
  <Index>14</Index>
</p4ppTags>
</file>

<file path=customXml/item11.xml><?xml version="1.0" encoding="utf-8"?>
<p4ppTags>
  <Name>One object (large)</Name>
  <PpLayout>16</PpLayout>
  <Index>10</Index>
</p4ppTags>
</file>

<file path=customXml/item12.xml><?xml version="1.0" encoding="utf-8"?>
<p4ppTags>
  <Name>Two columns</Name>
  <PpLayout>29</PpLayout>
  <Index>12</Index>
</p4ppTags>
</file>

<file path=customXml/item13.xml><?xml version="1.0" encoding="utf-8"?>
<p4ppTags>
  <Name>Three columns + Navigation</Name>
  <PpLayout>32</PpLayout>
  <Index>20</Index>
</p4ppTags>
</file>

<file path=customXml/item2.xml><?xml version="1.0" encoding="utf-8"?>
<p4ppTags>
  <Name>One object (large) + Navigation</Name>
  <PpLayout>32</PpLayout>
  <Index>17</Index>
</p4ppTags>
</file>

<file path=customXml/item3.xml><?xml version="1.0" encoding="utf-8"?>
<p4ppTags>
  <Name>One object (small)</Name>
  <PpLayout>16</PpLayout>
  <Index>11</Index>
</p4ppTags>
</file>

<file path=customXml/item4.xml><?xml version="1.0" encoding="utf-8"?>
<p4ppTags>
  <Name>Text + Index</Name>
  <PpLayout>32</PpLayout>
  <Index>8</Index>
</p4ppTags>
</file>

<file path=customXml/item5.xml><?xml version="1.0" encoding="utf-8"?>
<p4ppTags>
  <Name>Two rows</Name>
  <PpLayout>32</PpLayout>
  <Index>13</Index>
</p4ppTags>
</file>

<file path=customXml/item6.xml><?xml version="1.0" encoding="utf-8"?>
<p4ppTags>
  <Name>One object (small) + Navigation</Name>
  <PpLayout>32</PpLayout>
  <Index>18</Index>
</p4ppTags>
</file>

<file path=customXml/item7.xml><?xml version="1.0" encoding="utf-8"?>
<p4ppTags>
  <Name>Free Content</Name>
  <PpLayout>11</PpLayout>
  <Index>9</Index>
</p4ppTags>
</file>

<file path=customXml/item8.xml><?xml version="1.0" encoding="utf-8"?>
<p4ppTags>
  <Name>Four objects</Name>
  <PpLayout>24</PpLayout>
  <Index>15</Index>
</p4ppTags>
</file>

<file path=customXml/item9.xml><?xml version="1.0" encoding="utf-8"?>
<p4ppTags>
  <Name>Two columns + Navigation</Name>
  <PpLayout>32</PpLayout>
  <Index>19</Index>
</p4ppTags>
</file>

<file path=customXml/itemProps1.xml><?xml version="1.0" encoding="utf-8"?>
<ds:datastoreItem xmlns:ds="http://schemas.openxmlformats.org/officeDocument/2006/customXml" ds:itemID="{3C206999-0CDF-47B3-B85E-D5652B9D7810}">
  <ds:schemaRefs/>
</ds:datastoreItem>
</file>

<file path=customXml/itemProps10.xml><?xml version="1.0" encoding="utf-8"?>
<ds:datastoreItem xmlns:ds="http://schemas.openxmlformats.org/officeDocument/2006/customXml" ds:itemID="{8699A006-2152-4093-B4FC-C6BF20D5E592}">
  <ds:schemaRefs/>
</ds:datastoreItem>
</file>

<file path=customXml/itemProps11.xml><?xml version="1.0" encoding="utf-8"?>
<ds:datastoreItem xmlns:ds="http://schemas.openxmlformats.org/officeDocument/2006/customXml" ds:itemID="{864B6C15-1FF1-4ADA-8DBE-CD1DAF35B070}">
  <ds:schemaRefs/>
</ds:datastoreItem>
</file>

<file path=customXml/itemProps12.xml><?xml version="1.0" encoding="utf-8"?>
<ds:datastoreItem xmlns:ds="http://schemas.openxmlformats.org/officeDocument/2006/customXml" ds:itemID="{9299034F-B9D7-46FC-B241-DC94BF0E67F6}">
  <ds:schemaRefs/>
</ds:datastoreItem>
</file>

<file path=customXml/itemProps13.xml><?xml version="1.0" encoding="utf-8"?>
<ds:datastoreItem xmlns:ds="http://schemas.openxmlformats.org/officeDocument/2006/customXml" ds:itemID="{69E3DA23-9724-4848-A6F6-2F0F36B1F914}">
  <ds:schemaRefs/>
</ds:datastoreItem>
</file>

<file path=customXml/itemProps2.xml><?xml version="1.0" encoding="utf-8"?>
<ds:datastoreItem xmlns:ds="http://schemas.openxmlformats.org/officeDocument/2006/customXml" ds:itemID="{F718F79D-2091-4AD7-864E-B9B95B323394}">
  <ds:schemaRefs/>
</ds:datastoreItem>
</file>

<file path=customXml/itemProps3.xml><?xml version="1.0" encoding="utf-8"?>
<ds:datastoreItem xmlns:ds="http://schemas.openxmlformats.org/officeDocument/2006/customXml" ds:itemID="{B19D05D1-AE0E-4B0D-AA6A-E4DC4507B75E}">
  <ds:schemaRefs/>
</ds:datastoreItem>
</file>

<file path=customXml/itemProps4.xml><?xml version="1.0" encoding="utf-8"?>
<ds:datastoreItem xmlns:ds="http://schemas.openxmlformats.org/officeDocument/2006/customXml" ds:itemID="{0D9599B2-641B-429C-8C85-C591ECF8C990}">
  <ds:schemaRefs/>
</ds:datastoreItem>
</file>

<file path=customXml/itemProps5.xml><?xml version="1.0" encoding="utf-8"?>
<ds:datastoreItem xmlns:ds="http://schemas.openxmlformats.org/officeDocument/2006/customXml" ds:itemID="{F14BB4E7-BF22-46E2-AA3C-1ABA12A0B021}">
  <ds:schemaRefs/>
</ds:datastoreItem>
</file>

<file path=customXml/itemProps6.xml><?xml version="1.0" encoding="utf-8"?>
<ds:datastoreItem xmlns:ds="http://schemas.openxmlformats.org/officeDocument/2006/customXml" ds:itemID="{0091252C-F36F-40C9-984C-22582B3E6FB3}">
  <ds:schemaRefs/>
</ds:datastoreItem>
</file>

<file path=customXml/itemProps7.xml><?xml version="1.0" encoding="utf-8"?>
<ds:datastoreItem xmlns:ds="http://schemas.openxmlformats.org/officeDocument/2006/customXml" ds:itemID="{B5096DD8-53C8-4E83-8664-FC4F8BE8B725}">
  <ds:schemaRefs/>
</ds:datastoreItem>
</file>

<file path=customXml/itemProps8.xml><?xml version="1.0" encoding="utf-8"?>
<ds:datastoreItem xmlns:ds="http://schemas.openxmlformats.org/officeDocument/2006/customXml" ds:itemID="{4E8C063E-54DF-40B8-B6B7-24C91B170904}">
  <ds:schemaRefs/>
</ds:datastoreItem>
</file>

<file path=customXml/itemProps9.xml><?xml version="1.0" encoding="utf-8"?>
<ds:datastoreItem xmlns:ds="http://schemas.openxmlformats.org/officeDocument/2006/customXml" ds:itemID="{A27DC4FC-F9FA-4AC8-AAAA-729E607CE7E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344</Words>
  <Application>Microsoft Office PowerPoint</Application>
  <PresentationFormat>Custom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Larissa</vt:lpstr>
      <vt:lpstr>WoT Architecture</vt:lpstr>
      <vt:lpstr>Lyon Restructured Outline</vt:lpstr>
      <vt:lpstr>PowerPoint Presentation</vt:lpstr>
      <vt:lpstr>PowerPoint Presentation</vt:lpstr>
      <vt:lpstr>PowerPoint Presentation</vt:lpstr>
      <vt:lpstr>Contact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lastModifiedBy>Frank MATTHIAS KOVATSCH</cp:lastModifiedBy>
  <cp:revision>211</cp:revision>
  <dcterms:created xsi:type="dcterms:W3CDTF">2018-05-15T12:31:41Z</dcterms:created>
  <dcterms:modified xsi:type="dcterms:W3CDTF">2019-01-30T10:20:44Z</dcterms:modified>
</cp:coreProperties>
</file>