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ea632cfbf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eea632cfbf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ea632cf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ea632cfb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ea632cfb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ea632cfb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ea632cf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ea632cf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ea632cfb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ea632cfb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ea632cfb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ea632cfb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ea632cf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ea632cf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ea632cfb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ea632cfb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ea632cf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ea632cf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ea632cf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ea632cf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ea632cfb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ea632cfb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a632cfb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ea632cfb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ea632cfb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ea632cfb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ea632cfb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ea632cfb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ea632c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ea632c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ea632cfb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ea632cfb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28650" y="2571750"/>
            <a:ext cx="7886700" cy="104444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3750733"/>
            <a:ext cx="6858000" cy="85301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 name="Google Shape;60;p14"/>
          <p:cNvPicPr preferRelativeResize="0"/>
          <p:nvPr/>
        </p:nvPicPr>
        <p:blipFill rotWithShape="1">
          <a:blip r:embed="rId2">
            <a:alphaModFix/>
          </a:blip>
          <a:srcRect b="0" l="0" r="0" t="0"/>
          <a:stretch/>
        </p:blipFill>
        <p:spPr>
          <a:xfrm>
            <a:off x="2756647" y="333739"/>
            <a:ext cx="3630707" cy="21707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628650" y="273844"/>
            <a:ext cx="7886700" cy="994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628650" y="973667"/>
            <a:ext cx="7886700" cy="36590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sp>
        <p:nvSpPr>
          <p:cNvPr id="66" name="Google Shape;66;p15"/>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7" name="Google Shape;67;p15"/>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74" name="Google Shape;74;p16"/>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78" name="Google Shape;7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50"/>
              <a:buFont typeface="Arial"/>
              <a:buNone/>
              <a:defRPr b="0" i="0" sz="135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61515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a:off x="628650" y="889000"/>
            <a:ext cx="3886200" cy="37437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8"/>
          <p:cNvSpPr txBox="1"/>
          <p:nvPr>
            <p:ph idx="2" type="body"/>
          </p:nvPr>
        </p:nvSpPr>
        <p:spPr>
          <a:xfrm>
            <a:off x="4629150" y="889000"/>
            <a:ext cx="3886200" cy="374372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86" name="Google Shape;86;p18"/>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5"/>
            <a:ext cx="7886700" cy="57573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a:off x="627460" y="850504"/>
            <a:ext cx="3868340" cy="3970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0" name="Google Shape;90;p19"/>
          <p:cNvSpPr txBox="1"/>
          <p:nvPr>
            <p:ph idx="2" type="body"/>
          </p:nvPr>
        </p:nvSpPr>
        <p:spPr>
          <a:xfrm>
            <a:off x="629842" y="1246585"/>
            <a:ext cx="3868340" cy="33956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 name="Google Shape;91;p19"/>
          <p:cNvSpPr txBox="1"/>
          <p:nvPr>
            <p:ph idx="3" type="body"/>
          </p:nvPr>
        </p:nvSpPr>
        <p:spPr>
          <a:xfrm>
            <a:off x="4627959" y="849577"/>
            <a:ext cx="3887391" cy="3970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2" name="Google Shape;92;p19"/>
          <p:cNvSpPr txBox="1"/>
          <p:nvPr>
            <p:ph idx="4" type="body"/>
          </p:nvPr>
        </p:nvSpPr>
        <p:spPr>
          <a:xfrm>
            <a:off x="4629150" y="1246585"/>
            <a:ext cx="3887391" cy="33956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96" name="Google Shape;96;p19"/>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97" name="Shape 97"/>
        <p:cNvGrpSpPr/>
        <p:nvPr/>
      </p:nvGrpSpPr>
      <p:grpSpPr>
        <a:xfrm>
          <a:off x="0" y="0"/>
          <a:ext cx="0" cy="0"/>
          <a:chOff x="0" y="0"/>
          <a:chExt cx="0" cy="0"/>
        </a:xfrm>
      </p:grpSpPr>
      <p:sp>
        <p:nvSpPr>
          <p:cNvPr id="98" name="Google Shape;98;p20"/>
          <p:cNvSpPr txBox="1"/>
          <p:nvPr>
            <p:ph type="title"/>
          </p:nvPr>
        </p:nvSpPr>
        <p:spPr>
          <a:xfrm>
            <a:off x="628650" y="273844"/>
            <a:ext cx="7886700" cy="5757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0"/>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02" name="Google Shape;102;p20"/>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103" name="Shape 103"/>
        <p:cNvGrpSpPr/>
        <p:nvPr/>
      </p:nvGrpSpPr>
      <p:grpSpPr>
        <a:xfrm>
          <a:off x="0" y="0"/>
          <a:ext cx="0" cy="0"/>
          <a:chOff x="0" y="0"/>
          <a:chExt cx="0" cy="0"/>
        </a:xfrm>
      </p:grpSpPr>
      <p:sp>
        <p:nvSpPr>
          <p:cNvPr id="104" name="Google Shape;104;p21"/>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07" name="Google Shape;107;p21"/>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342900"/>
            <a:ext cx="2949178" cy="834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2"/>
          <p:cNvSpPr txBox="1"/>
          <p:nvPr>
            <p:ph idx="1" type="body"/>
          </p:nvPr>
        </p:nvSpPr>
        <p:spPr>
          <a:xfrm>
            <a:off x="3887391" y="678126"/>
            <a:ext cx="4629150" cy="3717662"/>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11" name="Google Shape;111;p22"/>
          <p:cNvSpPr txBox="1"/>
          <p:nvPr>
            <p:ph idx="2" type="body"/>
          </p:nvPr>
        </p:nvSpPr>
        <p:spPr>
          <a:xfrm>
            <a:off x="629841" y="1177528"/>
            <a:ext cx="2949178" cy="3224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2" name="Google Shape;112;p22"/>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2"/>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15" name="Google Shape;115;p22"/>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29841" y="342900"/>
            <a:ext cx="2949178" cy="83462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3"/>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9" name="Google Shape;119;p23"/>
          <p:cNvSpPr txBox="1"/>
          <p:nvPr>
            <p:ph idx="1" type="body"/>
          </p:nvPr>
        </p:nvSpPr>
        <p:spPr>
          <a:xfrm>
            <a:off x="629841" y="1177528"/>
            <a:ext cx="2949178" cy="32242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20" name="Google Shape;120;p23"/>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3"/>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23" name="Google Shape;123;p23"/>
          <p:cNvPicPr preferRelativeResize="0"/>
          <p:nvPr/>
        </p:nvPicPr>
        <p:blipFill rotWithShape="1">
          <a:blip r:embed="rId2">
            <a:alphaModFix/>
          </a:blip>
          <a:srcRect b="0" l="0" r="0" t="0"/>
          <a:stretch/>
        </p:blipFill>
        <p:spPr>
          <a:xfrm>
            <a:off x="8084677" y="88922"/>
            <a:ext cx="1008016" cy="60267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a:off x="628650" y="273844"/>
            <a:ext cx="7886700" cy="69982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4"/>
          <p:cNvSpPr txBox="1"/>
          <p:nvPr>
            <p:ph idx="1" type="body"/>
          </p:nvPr>
        </p:nvSpPr>
        <p:spPr>
          <a:xfrm rot="5400000">
            <a:off x="2742472" y="-1140155"/>
            <a:ext cx="3659056"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7" name="Google Shape;127;p2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4"/>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30" name="Google Shape;130;p24"/>
          <p:cNvPicPr preferRelativeResize="0"/>
          <p:nvPr/>
        </p:nvPicPr>
        <p:blipFill rotWithShape="1">
          <a:blip r:embed="rId2">
            <a:alphaModFix/>
          </a:blip>
          <a:srcRect b="0" l="0" r="0" t="0"/>
          <a:stretch/>
        </p:blipFill>
        <p:spPr>
          <a:xfrm rot="5400000">
            <a:off x="8299208" y="4334126"/>
            <a:ext cx="1008016" cy="60267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131" name="Shape 131"/>
        <p:cNvGrpSpPr/>
        <p:nvPr/>
      </p:nvGrpSpPr>
      <p:grpSpPr>
        <a:xfrm>
          <a:off x="0" y="0"/>
          <a:ext cx="0" cy="0"/>
          <a:chOff x="0" y="0"/>
          <a:chExt cx="0" cy="0"/>
        </a:xfrm>
      </p:grpSpPr>
      <p:sp>
        <p:nvSpPr>
          <p:cNvPr id="132" name="Google Shape;132;p25"/>
          <p:cNvSpPr txBox="1"/>
          <p:nvPr>
            <p:ph type="title"/>
          </p:nvPr>
        </p:nvSpPr>
        <p:spPr>
          <a:xfrm rot="5400000">
            <a:off x="5727369" y="1844741"/>
            <a:ext cx="4358879" cy="121708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5"/>
          <p:cNvSpPr txBox="1"/>
          <p:nvPr>
            <p:ph idx="1" type="body"/>
          </p:nvPr>
        </p:nvSpPr>
        <p:spPr>
          <a:xfrm rot="5400000">
            <a:off x="1784019" y="-881525"/>
            <a:ext cx="4358879" cy="666961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4" name="Google Shape;134;p25"/>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5"/>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it"/>
              <a:t>‹#›</a:t>
            </a:fld>
            <a:endParaRPr/>
          </a:p>
        </p:txBody>
      </p:sp>
      <p:pic>
        <p:nvPicPr>
          <p:cNvPr id="137" name="Google Shape;137;p25"/>
          <p:cNvPicPr preferRelativeResize="0"/>
          <p:nvPr/>
        </p:nvPicPr>
        <p:blipFill rotWithShape="1">
          <a:blip r:embed="rId2">
            <a:alphaModFix/>
          </a:blip>
          <a:srcRect b="0" l="0" r="0" t="0"/>
          <a:stretch/>
        </p:blipFill>
        <p:spPr>
          <a:xfrm rot="5400000">
            <a:off x="8299208" y="4334126"/>
            <a:ext cx="1008016" cy="60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628650" y="973667"/>
            <a:ext cx="7886700" cy="365905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Google Shape;52;p13"/>
          <p:cNvSpPr txBox="1"/>
          <p:nvPr>
            <p:ph type="title"/>
          </p:nvPr>
        </p:nvSpPr>
        <p:spPr>
          <a:xfrm>
            <a:off x="628650" y="273844"/>
            <a:ext cx="7886700" cy="63209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9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None/>
              <a:defRPr b="0" i="0" sz="135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github.com/w3c/wot-discovery/issues/182#issuecomment-91371641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github.com/w3c/wot-thing-description/issues/899#issuecomment-64417182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ctrTitle"/>
          </p:nvPr>
        </p:nvSpPr>
        <p:spPr>
          <a:xfrm>
            <a:off x="311700" y="2526100"/>
            <a:ext cx="8520600" cy="853016"/>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4500"/>
              <a:buFont typeface="Calibri"/>
              <a:buNone/>
            </a:pPr>
            <a:r>
              <a:rPr lang="it"/>
              <a:t>Yet another Action model</a:t>
            </a:r>
            <a:endParaRPr/>
          </a:p>
        </p:txBody>
      </p:sp>
      <p:sp>
        <p:nvSpPr>
          <p:cNvPr id="143" name="Google Shape;143;p26"/>
          <p:cNvSpPr txBox="1"/>
          <p:nvPr>
            <p:ph idx="1" type="subTitle"/>
          </p:nvPr>
        </p:nvSpPr>
        <p:spPr>
          <a:xfrm>
            <a:off x="1143000" y="3750733"/>
            <a:ext cx="6858000" cy="853016"/>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800"/>
              <a:buNone/>
            </a:pPr>
            <a:r>
              <a:rPr lang="it"/>
              <a:t>Trying to describe action queues and </a:t>
            </a:r>
            <a:r>
              <a:rPr lang="it"/>
              <a:t>dynamic</a:t>
            </a:r>
            <a:r>
              <a:rPr lang="it"/>
              <a:t> resources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628650" y="191301"/>
            <a:ext cx="7886700" cy="8967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it"/>
              <a:t>Proposal: Leverage on Thing Models and Action Thing Descriptions</a:t>
            </a:r>
            <a:endParaRPr/>
          </a:p>
        </p:txBody>
      </p:sp>
      <p:pic>
        <p:nvPicPr>
          <p:cNvPr id="226" name="Google Shape;226;p35"/>
          <p:cNvPicPr preferRelativeResize="0"/>
          <p:nvPr/>
        </p:nvPicPr>
        <p:blipFill>
          <a:blip r:embed="rId3">
            <a:alphaModFix/>
          </a:blip>
          <a:stretch>
            <a:fillRect/>
          </a:stretch>
        </p:blipFill>
        <p:spPr>
          <a:xfrm>
            <a:off x="735225" y="1499100"/>
            <a:ext cx="3223175" cy="3548925"/>
          </a:xfrm>
          <a:prstGeom prst="rect">
            <a:avLst/>
          </a:prstGeom>
          <a:noFill/>
          <a:ln>
            <a:noFill/>
          </a:ln>
        </p:spPr>
      </p:pic>
      <p:pic>
        <p:nvPicPr>
          <p:cNvPr id="227" name="Google Shape;227;p35"/>
          <p:cNvPicPr preferRelativeResize="0"/>
          <p:nvPr/>
        </p:nvPicPr>
        <p:blipFill>
          <a:blip r:embed="rId4">
            <a:alphaModFix/>
          </a:blip>
          <a:stretch>
            <a:fillRect/>
          </a:stretch>
        </p:blipFill>
        <p:spPr>
          <a:xfrm>
            <a:off x="5581508" y="1439489"/>
            <a:ext cx="2678149" cy="3668148"/>
          </a:xfrm>
          <a:prstGeom prst="rect">
            <a:avLst/>
          </a:prstGeom>
          <a:noFill/>
          <a:ln>
            <a:noFill/>
          </a:ln>
        </p:spPr>
      </p:pic>
      <p:sp>
        <p:nvSpPr>
          <p:cNvPr id="228" name="Google Shape;228;p35"/>
          <p:cNvSpPr txBox="1"/>
          <p:nvPr/>
        </p:nvSpPr>
        <p:spPr>
          <a:xfrm>
            <a:off x="1440950" y="1088000"/>
            <a:ext cx="181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Thing Description</a:t>
            </a:r>
            <a:endParaRPr>
              <a:latin typeface="Calibri"/>
              <a:ea typeface="Calibri"/>
              <a:cs typeface="Calibri"/>
              <a:sym typeface="Calibri"/>
            </a:endParaRPr>
          </a:p>
        </p:txBody>
      </p:sp>
      <p:sp>
        <p:nvSpPr>
          <p:cNvPr id="229" name="Google Shape;229;p35"/>
          <p:cNvSpPr txBox="1"/>
          <p:nvPr/>
        </p:nvSpPr>
        <p:spPr>
          <a:xfrm>
            <a:off x="6014732" y="978125"/>
            <a:ext cx="181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Thing Model</a:t>
            </a:r>
            <a:endParaRPr>
              <a:latin typeface="Calibri"/>
              <a:ea typeface="Calibri"/>
              <a:cs typeface="Calibri"/>
              <a:sym typeface="Calibri"/>
            </a:endParaRPr>
          </a:p>
        </p:txBody>
      </p:sp>
      <p:cxnSp>
        <p:nvCxnSpPr>
          <p:cNvPr id="230" name="Google Shape;230;p35"/>
          <p:cNvCxnSpPr/>
          <p:nvPr/>
        </p:nvCxnSpPr>
        <p:spPr>
          <a:xfrm>
            <a:off x="3079300" y="4288675"/>
            <a:ext cx="3424200" cy="19500"/>
          </a:xfrm>
          <a:prstGeom prst="straightConnector1">
            <a:avLst/>
          </a:prstGeom>
          <a:noFill/>
          <a:ln cap="flat" cmpd="sng" w="9525">
            <a:solidFill>
              <a:schemeClr val="accent2"/>
            </a:solidFill>
            <a:prstDash val="solid"/>
            <a:round/>
            <a:headEnd len="med" w="med" type="none"/>
            <a:tailEnd len="med" w="med" type="triangle"/>
          </a:ln>
        </p:spPr>
      </p:cxnSp>
      <p:cxnSp>
        <p:nvCxnSpPr>
          <p:cNvPr id="231" name="Google Shape;231;p35"/>
          <p:cNvCxnSpPr/>
          <p:nvPr/>
        </p:nvCxnSpPr>
        <p:spPr>
          <a:xfrm flipH="1" rot="10800000">
            <a:off x="3089025" y="3234775"/>
            <a:ext cx="3317400" cy="1053900"/>
          </a:xfrm>
          <a:prstGeom prst="straightConnector1">
            <a:avLst/>
          </a:prstGeom>
          <a:noFill/>
          <a:ln cap="flat" cmpd="sng" w="9525">
            <a:solidFill>
              <a:schemeClr val="accent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628650" y="191301"/>
            <a:ext cx="7886700" cy="896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Proposal: GreenField (core profile?)</a:t>
            </a:r>
            <a:endParaRPr/>
          </a:p>
        </p:txBody>
      </p:sp>
      <p:sp>
        <p:nvSpPr>
          <p:cNvPr id="237" name="Google Shape;237;p36"/>
          <p:cNvSpPr txBox="1"/>
          <p:nvPr/>
        </p:nvSpPr>
        <p:spPr>
          <a:xfrm>
            <a:off x="1440950" y="1088000"/>
            <a:ext cx="181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Thing Description</a:t>
            </a:r>
            <a:endParaRPr>
              <a:latin typeface="Calibri"/>
              <a:ea typeface="Calibri"/>
              <a:cs typeface="Calibri"/>
              <a:sym typeface="Calibri"/>
            </a:endParaRPr>
          </a:p>
        </p:txBody>
      </p:sp>
      <p:sp>
        <p:nvSpPr>
          <p:cNvPr id="238" name="Google Shape;238;p36"/>
          <p:cNvSpPr txBox="1"/>
          <p:nvPr/>
        </p:nvSpPr>
        <p:spPr>
          <a:xfrm>
            <a:off x="5716623" y="973275"/>
            <a:ext cx="220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Action </a:t>
            </a:r>
            <a:r>
              <a:rPr lang="it">
                <a:latin typeface="Calibri"/>
                <a:ea typeface="Calibri"/>
                <a:cs typeface="Calibri"/>
                <a:sym typeface="Calibri"/>
              </a:rPr>
              <a:t>Thing Description </a:t>
            </a:r>
            <a:endParaRPr>
              <a:latin typeface="Calibri"/>
              <a:ea typeface="Calibri"/>
              <a:cs typeface="Calibri"/>
              <a:sym typeface="Calibri"/>
            </a:endParaRPr>
          </a:p>
        </p:txBody>
      </p:sp>
      <p:pic>
        <p:nvPicPr>
          <p:cNvPr id="239" name="Google Shape;239;p36"/>
          <p:cNvPicPr preferRelativeResize="0"/>
          <p:nvPr/>
        </p:nvPicPr>
        <p:blipFill>
          <a:blip r:embed="rId3">
            <a:alphaModFix/>
          </a:blip>
          <a:stretch>
            <a:fillRect/>
          </a:stretch>
        </p:blipFill>
        <p:spPr>
          <a:xfrm>
            <a:off x="954675" y="1581800"/>
            <a:ext cx="2784225" cy="2049866"/>
          </a:xfrm>
          <a:prstGeom prst="rect">
            <a:avLst/>
          </a:prstGeom>
          <a:noFill/>
          <a:ln>
            <a:noFill/>
          </a:ln>
        </p:spPr>
      </p:pic>
      <p:pic>
        <p:nvPicPr>
          <p:cNvPr id="240" name="Google Shape;240;p36"/>
          <p:cNvPicPr preferRelativeResize="0"/>
          <p:nvPr/>
        </p:nvPicPr>
        <p:blipFill>
          <a:blip r:embed="rId4">
            <a:alphaModFix/>
          </a:blip>
          <a:stretch>
            <a:fillRect/>
          </a:stretch>
        </p:blipFill>
        <p:spPr>
          <a:xfrm>
            <a:off x="4993825" y="1373475"/>
            <a:ext cx="3569778" cy="3465224"/>
          </a:xfrm>
          <a:prstGeom prst="rect">
            <a:avLst/>
          </a:prstGeom>
          <a:noFill/>
          <a:ln>
            <a:noFill/>
          </a:ln>
        </p:spPr>
      </p:pic>
      <p:cxnSp>
        <p:nvCxnSpPr>
          <p:cNvPr id="241" name="Google Shape;241;p36"/>
          <p:cNvCxnSpPr/>
          <p:nvPr/>
        </p:nvCxnSpPr>
        <p:spPr>
          <a:xfrm flipH="1" rot="10800000">
            <a:off x="709125" y="3074550"/>
            <a:ext cx="918000" cy="879000"/>
          </a:xfrm>
          <a:prstGeom prst="straightConnector1">
            <a:avLst/>
          </a:prstGeom>
          <a:noFill/>
          <a:ln cap="flat" cmpd="sng" w="9525">
            <a:solidFill>
              <a:schemeClr val="accent2"/>
            </a:solidFill>
            <a:prstDash val="solid"/>
            <a:round/>
            <a:headEnd len="med" w="med" type="none"/>
            <a:tailEnd len="med" w="med" type="triangle"/>
          </a:ln>
        </p:spPr>
      </p:cxnSp>
      <p:sp>
        <p:nvSpPr>
          <p:cNvPr id="242" name="Google Shape;242;p36"/>
          <p:cNvSpPr txBox="1"/>
          <p:nvPr/>
        </p:nvSpPr>
        <p:spPr>
          <a:xfrm>
            <a:off x="432275" y="3857100"/>
            <a:ext cx="306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alibri"/>
                <a:ea typeface="Calibri"/>
                <a:cs typeface="Calibri"/>
                <a:sym typeface="Calibri"/>
              </a:rPr>
              <a:t>Use </a:t>
            </a:r>
            <a:r>
              <a:rPr b="1" lang="it">
                <a:latin typeface="Calibri"/>
                <a:ea typeface="Calibri"/>
                <a:cs typeface="Calibri"/>
                <a:sym typeface="Calibri"/>
              </a:rPr>
              <a:t>model</a:t>
            </a:r>
            <a:r>
              <a:rPr lang="it">
                <a:latin typeface="Calibri"/>
                <a:ea typeface="Calibri"/>
                <a:cs typeface="Calibri"/>
                <a:sym typeface="Calibri"/>
              </a:rPr>
              <a:t> as a validation hint for the returned json object. Thanks to the advancement in json schema community it is possible to define new validation terms.</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Pros</a:t>
            </a:r>
            <a:endParaRPr/>
          </a:p>
        </p:txBody>
      </p:sp>
      <p:sp>
        <p:nvSpPr>
          <p:cNvPr id="248" name="Google Shape;248;p37"/>
          <p:cNvSpPr txBox="1"/>
          <p:nvPr>
            <p:ph idx="1" type="body"/>
          </p:nvPr>
        </p:nvSpPr>
        <p:spPr>
          <a:xfrm>
            <a:off x="628650" y="1068550"/>
            <a:ext cx="7886700" cy="3661500"/>
          </a:xfrm>
          <a:prstGeom prst="rect">
            <a:avLst/>
          </a:prstGeom>
        </p:spPr>
        <p:txBody>
          <a:bodyPr anchorCtr="0" anchor="t" bIns="45700" lIns="91425" spcFirstLastPara="1" rIns="91425" wrap="square" tIns="45700">
            <a:normAutofit fontScale="77500" lnSpcReduction="20000"/>
          </a:bodyPr>
          <a:lstStyle/>
          <a:p>
            <a:pPr indent="-317182" lvl="0" marL="457200" rtl="0" algn="l">
              <a:lnSpc>
                <a:spcPct val="150000"/>
              </a:lnSpc>
              <a:spcBef>
                <a:spcPts val="750"/>
              </a:spcBef>
              <a:spcAft>
                <a:spcPts val="0"/>
              </a:spcAft>
              <a:buSzPct val="85714"/>
              <a:buChar char="-"/>
            </a:pPr>
            <a:r>
              <a:rPr lang="it"/>
              <a:t>No id tracking </a:t>
            </a:r>
            <a:endParaRPr/>
          </a:p>
          <a:p>
            <a:pPr indent="-317182" lvl="0" marL="457200" rtl="0" algn="l">
              <a:lnSpc>
                <a:spcPct val="150000"/>
              </a:lnSpc>
              <a:spcBef>
                <a:spcPts val="0"/>
              </a:spcBef>
              <a:spcAft>
                <a:spcPts val="0"/>
              </a:spcAft>
              <a:buSzPct val="85714"/>
              <a:buChar char="-"/>
            </a:pPr>
            <a:r>
              <a:rPr lang="it"/>
              <a:t>Statically describe </a:t>
            </a:r>
            <a:r>
              <a:rPr b="1" lang="it"/>
              <a:t>Action Request</a:t>
            </a:r>
            <a:r>
              <a:rPr lang="it"/>
              <a:t> operations thanks to the </a:t>
            </a:r>
            <a:r>
              <a:rPr lang="it"/>
              <a:t>TM</a:t>
            </a:r>
            <a:endParaRPr/>
          </a:p>
          <a:p>
            <a:pPr indent="-317182" lvl="0" marL="457200" rtl="0" algn="l">
              <a:lnSpc>
                <a:spcPct val="150000"/>
              </a:lnSpc>
              <a:spcBef>
                <a:spcPts val="0"/>
              </a:spcBef>
              <a:spcAft>
                <a:spcPts val="0"/>
              </a:spcAft>
              <a:buSzPct val="85714"/>
              <a:buChar char="-"/>
            </a:pPr>
            <a:r>
              <a:rPr lang="it"/>
              <a:t>Backward compatible</a:t>
            </a:r>
            <a:endParaRPr/>
          </a:p>
          <a:p>
            <a:pPr indent="-317182" lvl="0" marL="457200" rtl="0" algn="l">
              <a:lnSpc>
                <a:spcPct val="150000"/>
              </a:lnSpc>
              <a:spcBef>
                <a:spcPts val="0"/>
              </a:spcBef>
              <a:spcAft>
                <a:spcPts val="0"/>
              </a:spcAft>
              <a:buSzPct val="85714"/>
              <a:buChar char="-"/>
            </a:pPr>
            <a:r>
              <a:rPr lang="it"/>
              <a:t>Flexible (it covers </a:t>
            </a:r>
            <a:r>
              <a:rPr b="1" lang="it"/>
              <a:t>green field</a:t>
            </a:r>
            <a:r>
              <a:rPr lang="it"/>
              <a:t> and </a:t>
            </a:r>
            <a:r>
              <a:rPr b="1" lang="it"/>
              <a:t>brown filed</a:t>
            </a:r>
            <a:r>
              <a:rPr lang="it"/>
              <a:t> devices). it might as well be used for other use cases: used in properties it might describes operations that can be performed on collections of Web Things (</a:t>
            </a:r>
            <a:r>
              <a:rPr lang="it" u="sng"/>
              <a:t>to be verified</a:t>
            </a:r>
            <a:r>
              <a:rPr lang="it"/>
              <a:t>)</a:t>
            </a:r>
            <a:endParaRPr/>
          </a:p>
          <a:p>
            <a:pPr indent="-317182" lvl="0" marL="457200" rtl="0" algn="l">
              <a:lnSpc>
                <a:spcPct val="150000"/>
              </a:lnSpc>
              <a:spcBef>
                <a:spcPts val="0"/>
              </a:spcBef>
              <a:spcAft>
                <a:spcPts val="0"/>
              </a:spcAft>
              <a:buSzPct val="85714"/>
              <a:buChar char="-"/>
            </a:pPr>
            <a:r>
              <a:rPr lang="it"/>
              <a:t>As a side effect we get the ability to specify a </a:t>
            </a:r>
            <a:r>
              <a:rPr lang="it"/>
              <a:t>TM</a:t>
            </a:r>
            <a:r>
              <a:rPr lang="it"/>
              <a:t> as a validation parameter of affordances (</a:t>
            </a:r>
            <a:r>
              <a:rPr lang="it" u="sng">
                <a:solidFill>
                  <a:schemeClr val="hlink"/>
                </a:solidFill>
                <a:hlinkClick r:id="rId3"/>
              </a:rPr>
              <a:t>w3c/wot-discovery#182</a:t>
            </a:r>
            <a:r>
              <a:rPr lang="it"/>
              <a:t>)</a:t>
            </a:r>
            <a:endParaRPr/>
          </a:p>
          <a:p>
            <a:pPr indent="-317182" lvl="0" marL="457200" rtl="0" algn="l">
              <a:lnSpc>
                <a:spcPct val="150000"/>
              </a:lnSpc>
              <a:spcBef>
                <a:spcPts val="0"/>
              </a:spcBef>
              <a:spcAft>
                <a:spcPts val="0"/>
              </a:spcAft>
              <a:buSzPct val="85714"/>
              <a:buChar char="-"/>
            </a:pPr>
            <a:r>
              <a:rPr lang="it"/>
              <a:t>Compact: it does not add too many new parameters</a:t>
            </a:r>
            <a:endParaRPr/>
          </a:p>
          <a:p>
            <a:pPr indent="-317182" lvl="0" marL="457200" rtl="0" algn="l">
              <a:lnSpc>
                <a:spcPct val="150000"/>
              </a:lnSpc>
              <a:spcBef>
                <a:spcPts val="0"/>
              </a:spcBef>
              <a:spcAft>
                <a:spcPts val="0"/>
              </a:spcAft>
              <a:buSzPct val="85714"/>
              <a:buChar char="-"/>
            </a:pPr>
            <a:r>
              <a:rPr lang="it"/>
              <a:t>Lightweight</a:t>
            </a:r>
            <a:r>
              <a:rPr lang="it"/>
              <a:t>: Consumers of a particular profile can just use the model reference as a tag and process the returned object according to their specification.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628650" y="191301"/>
            <a:ext cx="7886700" cy="896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About Action Thing Description semantic</a:t>
            </a:r>
            <a:endParaRPr/>
          </a:p>
        </p:txBody>
      </p:sp>
      <p:sp>
        <p:nvSpPr>
          <p:cNvPr id="254" name="Google Shape;254;p38"/>
          <p:cNvSpPr txBox="1"/>
          <p:nvPr/>
        </p:nvSpPr>
        <p:spPr>
          <a:xfrm>
            <a:off x="650825" y="1015100"/>
            <a:ext cx="7678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700">
                <a:latin typeface="Calibri"/>
                <a:ea typeface="Calibri"/>
                <a:cs typeface="Calibri"/>
                <a:sym typeface="Calibri"/>
              </a:rPr>
              <a:t>Thing Descriptions</a:t>
            </a:r>
            <a:r>
              <a:rPr lang="it" sz="1700">
                <a:latin typeface="Calibri"/>
                <a:ea typeface="Calibri"/>
                <a:cs typeface="Calibri"/>
                <a:sym typeface="Calibri"/>
              </a:rPr>
              <a:t> should describe </a:t>
            </a:r>
            <a:r>
              <a:rPr lang="it" sz="1700">
                <a:latin typeface="Calibri"/>
                <a:ea typeface="Calibri"/>
                <a:cs typeface="Calibri"/>
                <a:sym typeface="Calibri"/>
              </a:rPr>
              <a:t>physical</a:t>
            </a:r>
            <a:r>
              <a:rPr lang="it" sz="1700">
                <a:latin typeface="Calibri"/>
                <a:ea typeface="Calibri"/>
                <a:cs typeface="Calibri"/>
                <a:sym typeface="Calibri"/>
              </a:rPr>
              <a:t> devices. </a:t>
            </a:r>
            <a:endParaRPr sz="1700">
              <a:latin typeface="Calibri"/>
              <a:ea typeface="Calibri"/>
              <a:cs typeface="Calibri"/>
              <a:sym typeface="Calibri"/>
            </a:endParaRPr>
          </a:p>
          <a:p>
            <a:pPr indent="0" lvl="0" marL="0" rtl="0" algn="l">
              <a:spcBef>
                <a:spcPts val="0"/>
              </a:spcBef>
              <a:spcAft>
                <a:spcPts val="0"/>
              </a:spcAft>
              <a:buNone/>
            </a:pPr>
            <a:r>
              <a:rPr b="1" lang="it" sz="1700">
                <a:latin typeface="Calibri"/>
                <a:ea typeface="Calibri"/>
                <a:cs typeface="Calibri"/>
                <a:sym typeface="Calibri"/>
              </a:rPr>
              <a:t>Action Requests</a:t>
            </a:r>
            <a:r>
              <a:rPr lang="it" sz="1700">
                <a:latin typeface="Calibri"/>
                <a:ea typeface="Calibri"/>
                <a:cs typeface="Calibri"/>
                <a:sym typeface="Calibri"/>
              </a:rPr>
              <a:t> are not physical devices. </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0" lvl="0" marL="0" rtl="0" algn="l">
              <a:spcBef>
                <a:spcPts val="0"/>
              </a:spcBef>
              <a:spcAft>
                <a:spcPts val="0"/>
              </a:spcAft>
              <a:buNone/>
            </a:pPr>
            <a:r>
              <a:rPr lang="it" sz="1700">
                <a:latin typeface="Calibri"/>
                <a:ea typeface="Calibri"/>
                <a:cs typeface="Calibri"/>
                <a:sym typeface="Calibri"/>
              </a:rPr>
              <a:t>Semantically speaking we should expand our ontology model to cover also this use case. Options: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it" sz="1700">
                <a:latin typeface="Calibri"/>
                <a:ea typeface="Calibri"/>
                <a:cs typeface="Calibri"/>
                <a:sym typeface="Calibri"/>
              </a:rPr>
              <a:t>Be less restrictive with what can be described by a Thing Description (we already forcing the definition </a:t>
            </a:r>
            <a:r>
              <a:rPr lang="it" sz="1700">
                <a:solidFill>
                  <a:schemeClr val="dk1"/>
                </a:solidFill>
                <a:latin typeface="Calibri"/>
                <a:ea typeface="Calibri"/>
                <a:cs typeface="Calibri"/>
                <a:sym typeface="Calibri"/>
              </a:rPr>
              <a:t>a little bit</a:t>
            </a:r>
            <a:r>
              <a:rPr lang="it" sz="1700">
                <a:latin typeface="Calibri"/>
                <a:ea typeface="Calibri"/>
                <a:cs typeface="Calibri"/>
                <a:sym typeface="Calibri"/>
              </a:rPr>
              <a:t> with TDDs and ThingLinks)</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it" sz="1700">
                <a:latin typeface="Calibri"/>
                <a:ea typeface="Calibri"/>
                <a:cs typeface="Calibri"/>
                <a:sym typeface="Calibri"/>
              </a:rPr>
              <a:t>Introduce a new entity type</a:t>
            </a:r>
            <a:endParaRPr sz="1700">
              <a:latin typeface="Calibri"/>
              <a:ea typeface="Calibri"/>
              <a:cs typeface="Calibri"/>
              <a:sym typeface="Calibri"/>
            </a:endParaRPr>
          </a:p>
        </p:txBody>
      </p:sp>
      <p:pic>
        <p:nvPicPr>
          <p:cNvPr id="255" name="Google Shape;255;p38"/>
          <p:cNvPicPr preferRelativeResize="0"/>
          <p:nvPr/>
        </p:nvPicPr>
        <p:blipFill>
          <a:blip r:embed="rId3">
            <a:alphaModFix/>
          </a:blip>
          <a:stretch>
            <a:fillRect/>
          </a:stretch>
        </p:blipFill>
        <p:spPr>
          <a:xfrm>
            <a:off x="1267625" y="3293000"/>
            <a:ext cx="5954650" cy="1626200"/>
          </a:xfrm>
          <a:prstGeom prst="rect">
            <a:avLst/>
          </a:prstGeom>
          <a:noFill/>
          <a:ln>
            <a:noFill/>
          </a:ln>
        </p:spPr>
      </p:pic>
      <p:sp>
        <p:nvSpPr>
          <p:cNvPr id="256" name="Google Shape;256;p38"/>
          <p:cNvSpPr/>
          <p:nvPr/>
        </p:nvSpPr>
        <p:spPr>
          <a:xfrm>
            <a:off x="3253350" y="4235250"/>
            <a:ext cx="2637300" cy="102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628650" y="273848"/>
            <a:ext cx="7886700" cy="6441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it"/>
              <a:t>Open question do we still need new operation types?</a:t>
            </a:r>
            <a:endParaRPr/>
          </a:p>
        </p:txBody>
      </p:sp>
      <p:sp>
        <p:nvSpPr>
          <p:cNvPr id="262" name="Google Shape;262;p39"/>
          <p:cNvSpPr txBox="1"/>
          <p:nvPr>
            <p:ph idx="1" type="body"/>
          </p:nvPr>
        </p:nvSpPr>
        <p:spPr>
          <a:xfrm>
            <a:off x="628650" y="1245675"/>
            <a:ext cx="4359300" cy="3659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it"/>
              <a:t>Operation types might be used in the </a:t>
            </a:r>
            <a:r>
              <a:rPr lang="it"/>
              <a:t>TM</a:t>
            </a:r>
            <a:r>
              <a:rPr lang="it"/>
              <a:t> </a:t>
            </a:r>
            <a:r>
              <a:rPr lang="it"/>
              <a:t>as well</a:t>
            </a:r>
            <a:r>
              <a:rPr lang="it"/>
              <a:t>. But are they useful? </a:t>
            </a:r>
            <a:endParaRPr/>
          </a:p>
          <a:p>
            <a:pPr indent="0" lvl="0" marL="0" rtl="0" algn="l">
              <a:spcBef>
                <a:spcPts val="750"/>
              </a:spcBef>
              <a:spcAft>
                <a:spcPts val="0"/>
              </a:spcAft>
              <a:buNone/>
            </a:pPr>
            <a:r>
              <a:rPr lang="it"/>
              <a:t>Consumers will use the </a:t>
            </a:r>
            <a:r>
              <a:rPr lang="it"/>
              <a:t>TM</a:t>
            </a:r>
            <a:r>
              <a:rPr lang="it"/>
              <a:t> as a semantic annotation for forms.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it"/>
              <a:t>We might need to standardize a common Thing Model for actions or define </a:t>
            </a:r>
            <a:r>
              <a:rPr b="1" lang="it"/>
              <a:t>Affordances Types</a:t>
            </a:r>
            <a:r>
              <a:rPr lang="it"/>
              <a:t> to tag Action </a:t>
            </a:r>
            <a:r>
              <a:rPr lang="it"/>
              <a:t>TM</a:t>
            </a:r>
            <a:r>
              <a:rPr lang="it"/>
              <a:t> . </a:t>
            </a:r>
            <a:endParaRPr/>
          </a:p>
        </p:txBody>
      </p:sp>
      <p:pic>
        <p:nvPicPr>
          <p:cNvPr id="263" name="Google Shape;263;p39"/>
          <p:cNvPicPr preferRelativeResize="0"/>
          <p:nvPr/>
        </p:nvPicPr>
        <p:blipFill>
          <a:blip r:embed="rId3">
            <a:alphaModFix/>
          </a:blip>
          <a:stretch>
            <a:fillRect/>
          </a:stretch>
        </p:blipFill>
        <p:spPr>
          <a:xfrm>
            <a:off x="5290133" y="1153726"/>
            <a:ext cx="2678149" cy="36681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628650" y="273844"/>
            <a:ext cx="7886700" cy="994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33333"/>
              <a:buFont typeface="Arial"/>
              <a:buNone/>
            </a:pPr>
            <a:r>
              <a:rPr lang="it"/>
              <a:t>Open question do we still need new operation types?</a:t>
            </a:r>
            <a:endParaRPr/>
          </a:p>
        </p:txBody>
      </p:sp>
      <p:sp>
        <p:nvSpPr>
          <p:cNvPr id="269" name="Google Shape;269;p40"/>
          <p:cNvSpPr txBox="1"/>
          <p:nvPr>
            <p:ph idx="1" type="body"/>
          </p:nvPr>
        </p:nvSpPr>
        <p:spPr>
          <a:xfrm>
            <a:off x="628650" y="1268049"/>
            <a:ext cx="7886700" cy="33648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b="1" lang="it"/>
              <a:t>Action Thing Descriptions</a:t>
            </a:r>
            <a:r>
              <a:rPr lang="it"/>
              <a:t> work well for indicating operations that can be performed on a </a:t>
            </a:r>
            <a:r>
              <a:rPr b="1" lang="it"/>
              <a:t>Action Request</a:t>
            </a:r>
            <a:r>
              <a:rPr lang="it"/>
              <a:t>. However, we are still missing to describe endpoints for action queues.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it"/>
              <a:t>In this case, a new operation type works well because the action queue is a static resource. For example: </a:t>
            </a:r>
            <a:r>
              <a:rPr b="1" lang="it"/>
              <a:t>queryactions</a:t>
            </a:r>
            <a:r>
              <a:rPr lang="it"/>
              <a:t> and </a:t>
            </a:r>
            <a:r>
              <a:rPr b="1" lang="it"/>
              <a:t>cancelactions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Conclusions</a:t>
            </a:r>
            <a:endParaRPr/>
          </a:p>
        </p:txBody>
      </p:sp>
      <p:sp>
        <p:nvSpPr>
          <p:cNvPr id="275" name="Google Shape;275;p41"/>
          <p:cNvSpPr txBox="1"/>
          <p:nvPr>
            <p:ph idx="1" type="body"/>
          </p:nvPr>
        </p:nvSpPr>
        <p:spPr>
          <a:xfrm>
            <a:off x="628650" y="1107375"/>
            <a:ext cx="7886700" cy="3525300"/>
          </a:xfrm>
          <a:prstGeom prst="rect">
            <a:avLst/>
          </a:prstGeom>
        </p:spPr>
        <p:txBody>
          <a:bodyPr anchorCtr="0" anchor="t" bIns="45700" lIns="91425" spcFirstLastPara="1" rIns="91425" wrap="square" tIns="45700">
            <a:normAutofit/>
          </a:bodyPr>
          <a:lstStyle/>
          <a:p>
            <a:pPr indent="0" lvl="0" marL="0" rtl="0" algn="l">
              <a:lnSpc>
                <a:spcPct val="115000"/>
              </a:lnSpc>
              <a:spcBef>
                <a:spcPts val="750"/>
              </a:spcBef>
              <a:spcAft>
                <a:spcPts val="0"/>
              </a:spcAft>
              <a:buNone/>
            </a:pPr>
            <a:r>
              <a:rPr lang="it"/>
              <a:t>The proposal is taking the best of the current approaching. It is able to describe dynamic resources without losing the ability to statically describe the operations. Moreover, it solves the id tracking problem leveraging on </a:t>
            </a:r>
            <a:r>
              <a:rPr b="1" lang="it"/>
              <a:t>Thing Models</a:t>
            </a:r>
            <a:r>
              <a:rPr lang="it"/>
              <a:t> mapping rules. Finally it uses the new operation types to describe </a:t>
            </a:r>
            <a:r>
              <a:rPr b="1" lang="it"/>
              <a:t>action queues</a:t>
            </a:r>
            <a:r>
              <a:rPr lang="it"/>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Problem</a:t>
            </a:r>
            <a:endParaRPr/>
          </a:p>
        </p:txBody>
      </p:sp>
      <p:sp>
        <p:nvSpPr>
          <p:cNvPr id="149" name="Google Shape;149;p27"/>
          <p:cNvSpPr txBox="1"/>
          <p:nvPr>
            <p:ph idx="1" type="body"/>
          </p:nvPr>
        </p:nvSpPr>
        <p:spPr>
          <a:xfrm>
            <a:off x="628650" y="973697"/>
            <a:ext cx="7886700" cy="7650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it"/>
              <a:t>How to describe complex action interaction models of the IoT world. </a:t>
            </a:r>
            <a:endParaRPr/>
          </a:p>
          <a:p>
            <a:pPr indent="0" lvl="0" marL="0" rtl="0" algn="l">
              <a:spcBef>
                <a:spcPts val="750"/>
              </a:spcBef>
              <a:spcAft>
                <a:spcPts val="0"/>
              </a:spcAft>
              <a:buNone/>
            </a:pPr>
            <a:r>
              <a:t/>
            </a:r>
            <a:endParaRPr/>
          </a:p>
        </p:txBody>
      </p:sp>
      <p:sp>
        <p:nvSpPr>
          <p:cNvPr id="150" name="Google Shape;150;p27"/>
          <p:cNvSpPr txBox="1"/>
          <p:nvPr>
            <p:ph idx="1" type="body"/>
          </p:nvPr>
        </p:nvSpPr>
        <p:spPr>
          <a:xfrm>
            <a:off x="698475" y="1840076"/>
            <a:ext cx="7886700" cy="1821900"/>
          </a:xfrm>
          <a:prstGeom prst="rect">
            <a:avLst/>
          </a:prstGeom>
        </p:spPr>
        <p:txBody>
          <a:bodyPr anchorCtr="0" anchor="t" bIns="45700" lIns="91425" spcFirstLastPara="1" rIns="91425" wrap="square" tIns="45700">
            <a:normAutofit lnSpcReduction="10000"/>
          </a:bodyPr>
          <a:lstStyle/>
          <a:p>
            <a:pPr indent="0" lvl="0" marL="0" rtl="0" algn="l">
              <a:spcBef>
                <a:spcPts val="750"/>
              </a:spcBef>
              <a:spcAft>
                <a:spcPts val="0"/>
              </a:spcAft>
              <a:buNone/>
            </a:pPr>
            <a:r>
              <a:rPr lang="it"/>
              <a:t>Features of complex action models:</a:t>
            </a:r>
            <a:endParaRPr/>
          </a:p>
          <a:p>
            <a:pPr indent="-342900" lvl="0" marL="457200" rtl="0" algn="l">
              <a:spcBef>
                <a:spcPts val="750"/>
              </a:spcBef>
              <a:spcAft>
                <a:spcPts val="0"/>
              </a:spcAft>
              <a:buSzPts val="1800"/>
              <a:buChar char="-"/>
            </a:pPr>
            <a:r>
              <a:rPr lang="it"/>
              <a:t>Actions can last longer of a regular protocol request</a:t>
            </a:r>
            <a:endParaRPr/>
          </a:p>
          <a:p>
            <a:pPr indent="-342900" lvl="0" marL="457200" rtl="0" algn="l">
              <a:spcBef>
                <a:spcPts val="0"/>
              </a:spcBef>
              <a:spcAft>
                <a:spcPts val="0"/>
              </a:spcAft>
              <a:buSzPts val="1800"/>
              <a:buChar char="-"/>
            </a:pPr>
            <a:r>
              <a:rPr lang="it"/>
              <a:t>Users can stop or query or perform other operation on an action Request</a:t>
            </a:r>
            <a:endParaRPr/>
          </a:p>
          <a:p>
            <a:pPr indent="-342900" lvl="0" marL="457200" rtl="0" algn="l">
              <a:spcBef>
                <a:spcPts val="0"/>
              </a:spcBef>
              <a:spcAft>
                <a:spcPts val="0"/>
              </a:spcAft>
              <a:buSzPts val="1800"/>
              <a:buChar char="-"/>
            </a:pPr>
            <a:r>
              <a:rPr lang="it"/>
              <a:t>Users might queue an action requests</a:t>
            </a:r>
            <a:endParaRPr/>
          </a:p>
          <a:p>
            <a:pPr indent="0" lvl="0" marL="0" rtl="0" algn="l">
              <a:spcBef>
                <a:spcPts val="75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p:nvPr/>
        </p:nvSpPr>
        <p:spPr>
          <a:xfrm>
            <a:off x="5512500" y="2511050"/>
            <a:ext cx="1408500" cy="195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ph type="title"/>
          </p:nvPr>
        </p:nvSpPr>
        <p:spPr>
          <a:xfrm>
            <a:off x="628650" y="273848"/>
            <a:ext cx="7886700" cy="702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Problem</a:t>
            </a:r>
            <a:endParaRPr/>
          </a:p>
        </p:txBody>
      </p:sp>
      <p:sp>
        <p:nvSpPr>
          <p:cNvPr id="157" name="Google Shape;157;p28"/>
          <p:cNvSpPr/>
          <p:nvPr/>
        </p:nvSpPr>
        <p:spPr>
          <a:xfrm>
            <a:off x="5122575" y="1403625"/>
            <a:ext cx="1204500" cy="4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Action Request</a:t>
            </a:r>
            <a:endParaRPr/>
          </a:p>
        </p:txBody>
      </p:sp>
      <p:sp>
        <p:nvSpPr>
          <p:cNvPr id="158" name="Google Shape;158;p28"/>
          <p:cNvSpPr/>
          <p:nvPr/>
        </p:nvSpPr>
        <p:spPr>
          <a:xfrm>
            <a:off x="2825225" y="1435275"/>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8"/>
          <p:cNvCxnSpPr>
            <a:stCxn id="158" idx="6"/>
            <a:endCxn id="157" idx="1"/>
          </p:cNvCxnSpPr>
          <p:nvPr/>
        </p:nvCxnSpPr>
        <p:spPr>
          <a:xfrm>
            <a:off x="3242825" y="1644075"/>
            <a:ext cx="18798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8"/>
          <p:cNvSpPr txBox="1"/>
          <p:nvPr/>
        </p:nvSpPr>
        <p:spPr>
          <a:xfrm>
            <a:off x="3624100" y="1243875"/>
            <a:ext cx="11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latin typeface="Calibri"/>
                <a:ea typeface="Calibri"/>
                <a:cs typeface="Calibri"/>
                <a:sym typeface="Calibri"/>
              </a:rPr>
              <a:t>Query/Cancel</a:t>
            </a:r>
            <a:endParaRPr sz="1200">
              <a:latin typeface="Calibri"/>
              <a:ea typeface="Calibri"/>
              <a:cs typeface="Calibri"/>
              <a:sym typeface="Calibri"/>
            </a:endParaRPr>
          </a:p>
        </p:txBody>
      </p:sp>
      <p:sp>
        <p:nvSpPr>
          <p:cNvPr id="161" name="Google Shape;161;p28"/>
          <p:cNvSpPr txBox="1"/>
          <p:nvPr/>
        </p:nvSpPr>
        <p:spPr>
          <a:xfrm>
            <a:off x="2550125" y="1940300"/>
            <a:ext cx="111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Consumers</a:t>
            </a:r>
            <a:endParaRPr>
              <a:latin typeface="Calibri"/>
              <a:ea typeface="Calibri"/>
              <a:cs typeface="Calibri"/>
              <a:sym typeface="Calibri"/>
            </a:endParaRPr>
          </a:p>
        </p:txBody>
      </p:sp>
      <p:sp>
        <p:nvSpPr>
          <p:cNvPr id="162" name="Google Shape;162;p28"/>
          <p:cNvSpPr/>
          <p:nvPr/>
        </p:nvSpPr>
        <p:spPr>
          <a:xfrm>
            <a:off x="2899925" y="1490525"/>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2984325" y="1565225"/>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5614500" y="2631875"/>
            <a:ext cx="1204500" cy="4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Action Request0</a:t>
            </a:r>
            <a:endParaRPr/>
          </a:p>
        </p:txBody>
      </p:sp>
      <p:sp>
        <p:nvSpPr>
          <p:cNvPr id="165" name="Google Shape;165;p28"/>
          <p:cNvSpPr/>
          <p:nvPr/>
        </p:nvSpPr>
        <p:spPr>
          <a:xfrm>
            <a:off x="2522400" y="3817050"/>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txBox="1"/>
          <p:nvPr/>
        </p:nvSpPr>
        <p:spPr>
          <a:xfrm>
            <a:off x="4180950" y="2717375"/>
            <a:ext cx="111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7" name="Google Shape;167;p28"/>
          <p:cNvSpPr txBox="1"/>
          <p:nvPr/>
        </p:nvSpPr>
        <p:spPr>
          <a:xfrm>
            <a:off x="2223000" y="4312350"/>
            <a:ext cx="111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Consumers</a:t>
            </a:r>
            <a:endParaRPr>
              <a:latin typeface="Calibri"/>
              <a:ea typeface="Calibri"/>
              <a:cs typeface="Calibri"/>
              <a:sym typeface="Calibri"/>
            </a:endParaRPr>
          </a:p>
        </p:txBody>
      </p:sp>
      <p:sp>
        <p:nvSpPr>
          <p:cNvPr id="168" name="Google Shape;168;p28"/>
          <p:cNvSpPr/>
          <p:nvPr/>
        </p:nvSpPr>
        <p:spPr>
          <a:xfrm>
            <a:off x="2522400" y="3321750"/>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2522400" y="2689950"/>
            <a:ext cx="417600" cy="41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5614500" y="3216550"/>
            <a:ext cx="1204500" cy="4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Action Request1</a:t>
            </a:r>
            <a:endParaRPr/>
          </a:p>
        </p:txBody>
      </p:sp>
      <p:sp>
        <p:nvSpPr>
          <p:cNvPr id="171" name="Google Shape;171;p28"/>
          <p:cNvSpPr/>
          <p:nvPr/>
        </p:nvSpPr>
        <p:spPr>
          <a:xfrm>
            <a:off x="5614500" y="3849800"/>
            <a:ext cx="1204500" cy="4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Action RequestN</a:t>
            </a:r>
            <a:endParaRPr/>
          </a:p>
        </p:txBody>
      </p:sp>
      <p:sp>
        <p:nvSpPr>
          <p:cNvPr id="172" name="Google Shape;172;p28"/>
          <p:cNvSpPr txBox="1"/>
          <p:nvPr/>
        </p:nvSpPr>
        <p:spPr>
          <a:xfrm>
            <a:off x="5626650" y="4507250"/>
            <a:ext cx="118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latin typeface="Calibri"/>
                <a:ea typeface="Calibri"/>
                <a:cs typeface="Calibri"/>
                <a:sym typeface="Calibri"/>
              </a:rPr>
              <a:t>Action Queue</a:t>
            </a:r>
            <a:endParaRPr>
              <a:latin typeface="Calibri"/>
              <a:ea typeface="Calibri"/>
              <a:cs typeface="Calibri"/>
              <a:sym typeface="Calibri"/>
            </a:endParaRPr>
          </a:p>
        </p:txBody>
      </p:sp>
      <p:cxnSp>
        <p:nvCxnSpPr>
          <p:cNvPr id="173" name="Google Shape;173;p28"/>
          <p:cNvCxnSpPr>
            <a:stCxn id="169" idx="6"/>
            <a:endCxn id="164" idx="1"/>
          </p:cNvCxnSpPr>
          <p:nvPr/>
        </p:nvCxnSpPr>
        <p:spPr>
          <a:xfrm flipH="1" rot="10800000">
            <a:off x="2940000" y="2872350"/>
            <a:ext cx="2674500" cy="264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8"/>
          <p:cNvCxnSpPr>
            <a:stCxn id="168" idx="6"/>
            <a:endCxn id="164" idx="1"/>
          </p:cNvCxnSpPr>
          <p:nvPr/>
        </p:nvCxnSpPr>
        <p:spPr>
          <a:xfrm flipH="1" rot="10800000">
            <a:off x="2940000" y="2872350"/>
            <a:ext cx="2674500" cy="6582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8"/>
          <p:cNvCxnSpPr>
            <a:endCxn id="170" idx="1"/>
          </p:cNvCxnSpPr>
          <p:nvPr/>
        </p:nvCxnSpPr>
        <p:spPr>
          <a:xfrm flipH="1" rot="10800000">
            <a:off x="2952900" y="3457000"/>
            <a:ext cx="2661600" cy="933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8"/>
          <p:cNvCxnSpPr>
            <a:stCxn id="165" idx="6"/>
          </p:cNvCxnSpPr>
          <p:nvPr/>
        </p:nvCxnSpPr>
        <p:spPr>
          <a:xfrm flipH="1" rot="10800000">
            <a:off x="2940000" y="4021650"/>
            <a:ext cx="2562900" cy="420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28"/>
          <p:cNvSpPr txBox="1"/>
          <p:nvPr/>
        </p:nvSpPr>
        <p:spPr>
          <a:xfrm>
            <a:off x="3718650" y="2921350"/>
            <a:ext cx="1117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100">
                <a:latin typeface="Calibri"/>
                <a:ea typeface="Calibri"/>
                <a:cs typeface="Calibri"/>
                <a:sym typeface="Calibri"/>
              </a:rPr>
              <a:t>Query/Cancel</a:t>
            </a:r>
            <a:endParaRPr sz="1100">
              <a:latin typeface="Calibri"/>
              <a:ea typeface="Calibri"/>
              <a:cs typeface="Calibri"/>
              <a:sym typeface="Calibri"/>
            </a:endParaRPr>
          </a:p>
        </p:txBody>
      </p:sp>
      <p:sp>
        <p:nvSpPr>
          <p:cNvPr id="178" name="Google Shape;178;p28"/>
          <p:cNvSpPr txBox="1"/>
          <p:nvPr/>
        </p:nvSpPr>
        <p:spPr>
          <a:xfrm>
            <a:off x="3677400" y="2511050"/>
            <a:ext cx="1117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000">
                <a:latin typeface="Calibri"/>
                <a:ea typeface="Calibri"/>
                <a:cs typeface="Calibri"/>
                <a:sym typeface="Calibri"/>
              </a:rPr>
              <a:t>Query/Cancel</a:t>
            </a:r>
            <a:endParaRPr sz="1000">
              <a:latin typeface="Calibri"/>
              <a:ea typeface="Calibri"/>
              <a:cs typeface="Calibri"/>
              <a:sym typeface="Calibri"/>
            </a:endParaRPr>
          </a:p>
        </p:txBody>
      </p:sp>
      <p:sp>
        <p:nvSpPr>
          <p:cNvPr id="179" name="Google Shape;179;p28"/>
          <p:cNvSpPr txBox="1"/>
          <p:nvPr/>
        </p:nvSpPr>
        <p:spPr>
          <a:xfrm>
            <a:off x="3744775" y="3216550"/>
            <a:ext cx="1117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100">
                <a:latin typeface="Calibri"/>
                <a:ea typeface="Calibri"/>
                <a:cs typeface="Calibri"/>
                <a:sym typeface="Calibri"/>
              </a:rPr>
              <a:t>Query/Cancel</a:t>
            </a:r>
            <a:endParaRPr sz="1100">
              <a:latin typeface="Calibri"/>
              <a:ea typeface="Calibri"/>
              <a:cs typeface="Calibri"/>
              <a:sym typeface="Calibri"/>
            </a:endParaRPr>
          </a:p>
        </p:txBody>
      </p:sp>
      <p:sp>
        <p:nvSpPr>
          <p:cNvPr id="180" name="Google Shape;180;p28"/>
          <p:cNvSpPr txBox="1"/>
          <p:nvPr/>
        </p:nvSpPr>
        <p:spPr>
          <a:xfrm>
            <a:off x="3624750" y="3669525"/>
            <a:ext cx="1305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100">
                <a:latin typeface="Calibri"/>
                <a:ea typeface="Calibri"/>
                <a:cs typeface="Calibri"/>
                <a:sym typeface="Calibri"/>
              </a:rPr>
              <a:t>QueryAll/CancelAll</a:t>
            </a:r>
            <a:endParaRPr sz="11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Use cases: webthings.io</a:t>
            </a:r>
            <a:endParaRPr/>
          </a:p>
        </p:txBody>
      </p:sp>
      <p:sp>
        <p:nvSpPr>
          <p:cNvPr id="186" name="Google Shape;186;p29"/>
          <p:cNvSpPr txBox="1"/>
          <p:nvPr>
            <p:ph idx="1" type="body"/>
          </p:nvPr>
        </p:nvSpPr>
        <p:spPr>
          <a:xfrm>
            <a:off x="628650" y="973675"/>
            <a:ext cx="7886700" cy="36453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it"/>
              <a:t>Each action affordance has its own queue, there is a global queue per WebThing where all actions requests are scheduled. </a:t>
            </a:r>
            <a:endParaRPr/>
          </a:p>
          <a:p>
            <a:pPr indent="0" lvl="0" marL="0" rtl="0" algn="l">
              <a:spcBef>
                <a:spcPts val="750"/>
              </a:spcBef>
              <a:spcAft>
                <a:spcPts val="0"/>
              </a:spcAft>
              <a:buNone/>
            </a:pPr>
            <a:r>
              <a:rPr lang="it" sz="1800"/>
              <a:t>Examples:</a:t>
            </a:r>
            <a:endParaRPr sz="1800"/>
          </a:p>
        </p:txBody>
      </p:sp>
      <p:pic>
        <p:nvPicPr>
          <p:cNvPr id="187" name="Google Shape;187;p29"/>
          <p:cNvPicPr preferRelativeResize="0"/>
          <p:nvPr/>
        </p:nvPicPr>
        <p:blipFill>
          <a:blip r:embed="rId3">
            <a:alphaModFix/>
          </a:blip>
          <a:stretch>
            <a:fillRect/>
          </a:stretch>
        </p:blipFill>
        <p:spPr>
          <a:xfrm>
            <a:off x="4572000" y="1977150"/>
            <a:ext cx="3548849" cy="2967200"/>
          </a:xfrm>
          <a:prstGeom prst="rect">
            <a:avLst/>
          </a:prstGeom>
          <a:noFill/>
          <a:ln>
            <a:noFill/>
          </a:ln>
        </p:spPr>
      </p:pic>
      <p:pic>
        <p:nvPicPr>
          <p:cNvPr id="188" name="Google Shape;188;p29"/>
          <p:cNvPicPr preferRelativeResize="0"/>
          <p:nvPr/>
        </p:nvPicPr>
        <p:blipFill>
          <a:blip r:embed="rId4">
            <a:alphaModFix/>
          </a:blip>
          <a:stretch>
            <a:fillRect/>
          </a:stretch>
        </p:blipFill>
        <p:spPr>
          <a:xfrm>
            <a:off x="789850" y="1952925"/>
            <a:ext cx="3101550" cy="296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628650" y="273848"/>
            <a:ext cx="7886700" cy="644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it"/>
              <a:t>Use cases: BRAIN-IOT TD example</a:t>
            </a:r>
            <a:endParaRPr/>
          </a:p>
        </p:txBody>
      </p:sp>
      <p:pic>
        <p:nvPicPr>
          <p:cNvPr id="194" name="Google Shape;194;p30"/>
          <p:cNvPicPr preferRelativeResize="0"/>
          <p:nvPr/>
        </p:nvPicPr>
        <p:blipFill>
          <a:blip r:embed="rId3">
            <a:alphaModFix/>
          </a:blip>
          <a:stretch>
            <a:fillRect/>
          </a:stretch>
        </p:blipFill>
        <p:spPr>
          <a:xfrm>
            <a:off x="2746000" y="917948"/>
            <a:ext cx="3897552" cy="3920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it"/>
              <a:t>Use cases: BRAIN-IOT TD example cont.</a:t>
            </a:r>
            <a:endParaRPr/>
          </a:p>
        </p:txBody>
      </p:sp>
      <p:pic>
        <p:nvPicPr>
          <p:cNvPr id="200" name="Google Shape;200;p31"/>
          <p:cNvPicPr preferRelativeResize="0"/>
          <p:nvPr/>
        </p:nvPicPr>
        <p:blipFill rotWithShape="1">
          <a:blip r:embed="rId3">
            <a:alphaModFix/>
          </a:blip>
          <a:srcRect b="1806" l="0" r="1166" t="0"/>
          <a:stretch/>
        </p:blipFill>
        <p:spPr>
          <a:xfrm>
            <a:off x="1904600" y="1321150"/>
            <a:ext cx="5334799" cy="314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628650" y="273848"/>
            <a:ext cx="7886700" cy="600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Use cases: OPCUA</a:t>
            </a:r>
            <a:endParaRPr/>
          </a:p>
        </p:txBody>
      </p:sp>
      <p:sp>
        <p:nvSpPr>
          <p:cNvPr id="206" name="Google Shape;206;p32"/>
          <p:cNvSpPr txBox="1"/>
          <p:nvPr>
            <p:ph idx="1" type="body"/>
          </p:nvPr>
        </p:nvSpPr>
        <p:spPr>
          <a:xfrm>
            <a:off x="628650" y="973669"/>
            <a:ext cx="7886700" cy="7749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i="1" lang="it" sz="1350">
                <a:highlight>
                  <a:srgbClr val="FFFFFF"/>
                </a:highlight>
                <a:latin typeface="Arial"/>
                <a:ea typeface="Arial"/>
                <a:cs typeface="Arial"/>
                <a:sym typeface="Arial"/>
              </a:rPr>
              <a:t>Programs</a:t>
            </a:r>
            <a:r>
              <a:rPr lang="it" sz="1350">
                <a:highlight>
                  <a:srgbClr val="FFFFFF"/>
                </a:highlight>
                <a:latin typeface="Arial"/>
                <a:ea typeface="Arial"/>
                <a:cs typeface="Arial"/>
                <a:sym typeface="Arial"/>
              </a:rPr>
              <a:t> are complex </a:t>
            </a:r>
            <a:r>
              <a:rPr i="1" lang="it" sz="1350">
                <a:highlight>
                  <a:srgbClr val="FFFFFF"/>
                </a:highlight>
                <a:latin typeface="Arial"/>
                <a:ea typeface="Arial"/>
                <a:cs typeface="Arial"/>
                <a:sym typeface="Arial"/>
              </a:rPr>
              <a:t>Functions</a:t>
            </a:r>
            <a:r>
              <a:rPr lang="it" sz="1350">
                <a:highlight>
                  <a:srgbClr val="FFFFFF"/>
                </a:highlight>
                <a:latin typeface="Arial"/>
                <a:ea typeface="Arial"/>
                <a:cs typeface="Arial"/>
                <a:sym typeface="Arial"/>
              </a:rPr>
              <a:t> in a </a:t>
            </a:r>
            <a:r>
              <a:rPr i="1" lang="it" sz="1350">
                <a:highlight>
                  <a:srgbClr val="FFFFFF"/>
                </a:highlight>
                <a:latin typeface="Arial"/>
                <a:ea typeface="Arial"/>
                <a:cs typeface="Arial"/>
                <a:sym typeface="Arial"/>
              </a:rPr>
              <a:t>Server</a:t>
            </a:r>
            <a:r>
              <a:rPr lang="it" sz="1350">
                <a:highlight>
                  <a:srgbClr val="FFFFFF"/>
                </a:highlight>
                <a:latin typeface="Arial"/>
                <a:ea typeface="Arial"/>
                <a:cs typeface="Arial"/>
                <a:sym typeface="Arial"/>
              </a:rPr>
              <a:t> or underlying system that can be invoked and managed by a </a:t>
            </a:r>
            <a:r>
              <a:rPr i="1" lang="it" sz="1350">
                <a:highlight>
                  <a:srgbClr val="FFFFFF"/>
                </a:highlight>
                <a:latin typeface="Arial"/>
                <a:ea typeface="Arial"/>
                <a:cs typeface="Arial"/>
                <a:sym typeface="Arial"/>
              </a:rPr>
              <a:t>Client</a:t>
            </a:r>
            <a:r>
              <a:rPr lang="it" sz="1350">
                <a:highlight>
                  <a:srgbClr val="FFFFFF"/>
                </a:highlight>
                <a:latin typeface="Arial"/>
                <a:ea typeface="Arial"/>
                <a:cs typeface="Arial"/>
                <a:sym typeface="Arial"/>
              </a:rPr>
              <a:t>. </a:t>
            </a:r>
            <a:r>
              <a:rPr i="1" lang="it" sz="1350">
                <a:highlight>
                  <a:srgbClr val="FFFFFF"/>
                </a:highlight>
                <a:latin typeface="Arial"/>
                <a:ea typeface="Arial"/>
                <a:cs typeface="Arial"/>
                <a:sym typeface="Arial"/>
              </a:rPr>
              <a:t>Programs</a:t>
            </a:r>
            <a:r>
              <a:rPr lang="it" sz="1350">
                <a:highlight>
                  <a:srgbClr val="FFFFFF"/>
                </a:highlight>
                <a:latin typeface="Arial"/>
                <a:ea typeface="Arial"/>
                <a:cs typeface="Arial"/>
                <a:sym typeface="Arial"/>
              </a:rPr>
              <a:t> can represent any level of functionality within a system or process in which </a:t>
            </a:r>
            <a:r>
              <a:rPr i="1" lang="it" sz="1350">
                <a:highlight>
                  <a:srgbClr val="FFFFFF"/>
                </a:highlight>
                <a:latin typeface="Arial"/>
                <a:ea typeface="Arial"/>
                <a:cs typeface="Arial"/>
                <a:sym typeface="Arial"/>
              </a:rPr>
              <a:t>Client</a:t>
            </a:r>
            <a:r>
              <a:rPr lang="it" sz="1350">
                <a:highlight>
                  <a:srgbClr val="FFFFFF"/>
                </a:highlight>
                <a:latin typeface="Arial"/>
                <a:ea typeface="Arial"/>
                <a:cs typeface="Arial"/>
                <a:sym typeface="Arial"/>
              </a:rPr>
              <a:t> control or intervention is required and progress monitoring is desired.</a:t>
            </a:r>
            <a:endParaRPr/>
          </a:p>
        </p:txBody>
      </p:sp>
      <p:pic>
        <p:nvPicPr>
          <p:cNvPr id="207" name="Google Shape;207;p32"/>
          <p:cNvPicPr preferRelativeResize="0"/>
          <p:nvPr/>
        </p:nvPicPr>
        <p:blipFill>
          <a:blip r:embed="rId3">
            <a:alphaModFix/>
          </a:blip>
          <a:stretch>
            <a:fillRect/>
          </a:stretch>
        </p:blipFill>
        <p:spPr>
          <a:xfrm>
            <a:off x="3042250" y="1789244"/>
            <a:ext cx="2723213" cy="30901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628650" y="273844"/>
            <a:ext cx="7886700" cy="994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it"/>
              <a:t>State of the art</a:t>
            </a:r>
            <a:endParaRPr/>
          </a:p>
        </p:txBody>
      </p:sp>
      <p:sp>
        <p:nvSpPr>
          <p:cNvPr id="213" name="Google Shape;213;p33"/>
          <p:cNvSpPr txBox="1"/>
          <p:nvPr>
            <p:ph idx="1" type="body"/>
          </p:nvPr>
        </p:nvSpPr>
        <p:spPr>
          <a:xfrm>
            <a:off x="628650" y="988675"/>
            <a:ext cx="3402600" cy="3659100"/>
          </a:xfrm>
          <a:prstGeom prst="rect">
            <a:avLst/>
          </a:prstGeom>
        </p:spPr>
        <p:txBody>
          <a:bodyPr anchorCtr="0" anchor="t" bIns="45700" lIns="91425" spcFirstLastPara="1" rIns="91425" wrap="square" tIns="45700">
            <a:normAutofit lnSpcReduction="10000"/>
          </a:bodyPr>
          <a:lstStyle/>
          <a:p>
            <a:pPr indent="0" lvl="0" marL="0" rtl="0" algn="l">
              <a:spcBef>
                <a:spcPts val="750"/>
              </a:spcBef>
              <a:spcAft>
                <a:spcPts val="0"/>
              </a:spcAft>
              <a:buNone/>
            </a:pPr>
            <a:r>
              <a:rPr lang="it"/>
              <a:t>Dynamic TDs</a:t>
            </a:r>
            <a:endParaRPr/>
          </a:p>
          <a:p>
            <a:pPr indent="0" lvl="0" marL="0" rtl="0" algn="l">
              <a:spcBef>
                <a:spcPts val="750"/>
              </a:spcBef>
              <a:spcAft>
                <a:spcPts val="0"/>
              </a:spcAft>
              <a:buNone/>
            </a:pPr>
            <a:r>
              <a:rPr lang="it" sz="1600"/>
              <a:t>Describe different forms to access </a:t>
            </a:r>
            <a:r>
              <a:rPr b="1" lang="it" sz="1600"/>
              <a:t>Action Request</a:t>
            </a:r>
            <a:r>
              <a:rPr lang="it" sz="1600"/>
              <a:t> and queues with a dynamic TD. The TD is update every once a new action request is issued. </a:t>
            </a:r>
            <a:endParaRPr sz="1600"/>
          </a:p>
          <a:p>
            <a:pPr indent="0" lvl="0" marL="0" rtl="0" algn="l">
              <a:spcBef>
                <a:spcPts val="750"/>
              </a:spcBef>
              <a:spcAft>
                <a:spcPts val="0"/>
              </a:spcAft>
              <a:buNone/>
            </a:pPr>
            <a:r>
              <a:t/>
            </a:r>
            <a:endParaRPr sz="1600"/>
          </a:p>
          <a:p>
            <a:pPr indent="0" lvl="0" marL="0" rtl="0" algn="l">
              <a:spcBef>
                <a:spcPts val="750"/>
              </a:spcBef>
              <a:spcAft>
                <a:spcPts val="0"/>
              </a:spcAft>
              <a:buNone/>
            </a:pPr>
            <a:r>
              <a:rPr lang="it" sz="1600"/>
              <a:t>Group found this solution to be troublesome:</a:t>
            </a:r>
            <a:endParaRPr sz="1600"/>
          </a:p>
          <a:p>
            <a:pPr indent="-330200" lvl="0" marL="457200" rtl="0" algn="l">
              <a:spcBef>
                <a:spcPts val="750"/>
              </a:spcBef>
              <a:spcAft>
                <a:spcPts val="0"/>
              </a:spcAft>
              <a:buSzPts val="1600"/>
              <a:buChar char="-"/>
            </a:pPr>
            <a:r>
              <a:rPr lang="it" sz="1600"/>
              <a:t>Caching issues</a:t>
            </a:r>
            <a:endParaRPr sz="1600"/>
          </a:p>
          <a:p>
            <a:pPr indent="-330200" lvl="0" marL="457200" rtl="0" algn="l">
              <a:spcBef>
                <a:spcPts val="0"/>
              </a:spcBef>
              <a:spcAft>
                <a:spcPts val="0"/>
              </a:spcAft>
              <a:buSzPts val="1600"/>
              <a:buChar char="-"/>
            </a:pPr>
            <a:r>
              <a:rPr lang="it" sz="1600"/>
              <a:t>Consumers needs to keep track of TD changes</a:t>
            </a:r>
            <a:endParaRPr sz="1600"/>
          </a:p>
          <a:p>
            <a:pPr indent="-330200" lvl="0" marL="457200" rtl="0" algn="l">
              <a:spcBef>
                <a:spcPts val="0"/>
              </a:spcBef>
              <a:spcAft>
                <a:spcPts val="0"/>
              </a:spcAft>
              <a:buSzPts val="1600"/>
              <a:buChar char="-"/>
            </a:pPr>
            <a:r>
              <a:rPr lang="it" sz="1600"/>
              <a:t>Security concerns (?)</a:t>
            </a:r>
            <a:endParaRPr sz="1600"/>
          </a:p>
          <a:p>
            <a:pPr indent="-330200" lvl="0" marL="457200" rtl="0" algn="l">
              <a:spcBef>
                <a:spcPts val="0"/>
              </a:spcBef>
              <a:spcAft>
                <a:spcPts val="0"/>
              </a:spcAft>
              <a:buSzPts val="1600"/>
              <a:buChar char="-"/>
            </a:pPr>
            <a:r>
              <a:rPr lang="it" sz="1600"/>
              <a:t>No static description of the possible operation. (Bad for documentation)</a:t>
            </a:r>
            <a:endParaRPr sz="1600"/>
          </a:p>
        </p:txBody>
      </p:sp>
      <p:sp>
        <p:nvSpPr>
          <p:cNvPr id="214" name="Google Shape;214;p33"/>
          <p:cNvSpPr txBox="1"/>
          <p:nvPr>
            <p:ph idx="1" type="body"/>
          </p:nvPr>
        </p:nvSpPr>
        <p:spPr>
          <a:xfrm>
            <a:off x="4846325" y="973675"/>
            <a:ext cx="3454200" cy="3689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rPr lang="it"/>
              <a:t>New Ops and URI templates</a:t>
            </a:r>
            <a:endParaRPr/>
          </a:p>
          <a:p>
            <a:pPr indent="0" lvl="0" marL="0" rtl="0" algn="l">
              <a:spcBef>
                <a:spcPts val="750"/>
              </a:spcBef>
              <a:spcAft>
                <a:spcPts val="0"/>
              </a:spcAft>
              <a:buNone/>
            </a:pPr>
            <a:r>
              <a:rPr lang="it" sz="1600"/>
              <a:t>Describes </a:t>
            </a:r>
            <a:r>
              <a:rPr b="1" lang="it" sz="1600"/>
              <a:t>Action queues</a:t>
            </a:r>
            <a:r>
              <a:rPr lang="it" sz="1600"/>
              <a:t> and operations on </a:t>
            </a:r>
            <a:r>
              <a:rPr b="1" lang="it" sz="1600"/>
              <a:t>Action Requests</a:t>
            </a:r>
            <a:r>
              <a:rPr lang="it" sz="1600"/>
              <a:t> with new op member. Use URI template to describe </a:t>
            </a:r>
            <a:r>
              <a:rPr lang="it" sz="1600"/>
              <a:t>dynamically</a:t>
            </a:r>
            <a:r>
              <a:rPr lang="it" sz="1600"/>
              <a:t> changing Forms.</a:t>
            </a:r>
            <a:endParaRPr sz="1600"/>
          </a:p>
          <a:p>
            <a:pPr indent="0" lvl="0" marL="0" rtl="0" algn="l">
              <a:spcBef>
                <a:spcPts val="750"/>
              </a:spcBef>
              <a:spcAft>
                <a:spcPts val="0"/>
              </a:spcAft>
              <a:buNone/>
            </a:pPr>
            <a:r>
              <a:t/>
            </a:r>
            <a:endParaRPr sz="1600"/>
          </a:p>
          <a:p>
            <a:pPr indent="0" lvl="0" marL="0" rtl="0" algn="l">
              <a:spcBef>
                <a:spcPts val="750"/>
              </a:spcBef>
              <a:spcAft>
                <a:spcPts val="0"/>
              </a:spcAft>
              <a:buNone/>
            </a:pPr>
            <a:r>
              <a:rPr lang="it" sz="1600"/>
              <a:t>Group welcomed this solution. Nonetheless there are some concerns about how consumers would understand URI templates without out-of-band information.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628650" y="273851"/>
            <a:ext cx="7886700" cy="8967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it"/>
              <a:t>Proposal: Leverage on Thing Models and Action Thing Descriptions</a:t>
            </a:r>
            <a:endParaRPr/>
          </a:p>
        </p:txBody>
      </p:sp>
      <p:sp>
        <p:nvSpPr>
          <p:cNvPr id="220" name="Google Shape;220;p34"/>
          <p:cNvSpPr txBox="1"/>
          <p:nvPr>
            <p:ph idx="1" type="body"/>
          </p:nvPr>
        </p:nvSpPr>
        <p:spPr>
          <a:xfrm>
            <a:off x="628650" y="1362238"/>
            <a:ext cx="7886700" cy="3242100"/>
          </a:xfrm>
          <a:prstGeom prst="rect">
            <a:avLst/>
          </a:prstGeom>
        </p:spPr>
        <p:txBody>
          <a:bodyPr anchorCtr="0" anchor="t" bIns="45700" lIns="91425" spcFirstLastPara="1" rIns="91425" wrap="square" tIns="45700">
            <a:normAutofit lnSpcReduction="10000"/>
          </a:bodyPr>
          <a:lstStyle/>
          <a:p>
            <a:pPr indent="0" lvl="0" marL="0" rtl="0" algn="l">
              <a:spcBef>
                <a:spcPts val="750"/>
              </a:spcBef>
              <a:spcAft>
                <a:spcPts val="0"/>
              </a:spcAft>
              <a:buNone/>
            </a:pPr>
            <a:r>
              <a:rPr lang="it"/>
              <a:t>The idea is to use a Thing Model to describe further operations that the consumer can do after an invokeaction operation. At runtime consumers will build a Action Thing Description that can be use to access further operations like </a:t>
            </a:r>
            <a:r>
              <a:rPr lang="it"/>
              <a:t>querying</a:t>
            </a:r>
            <a:r>
              <a:rPr lang="it"/>
              <a:t> the status or cancel the action execution.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it"/>
              <a:t>This approach should work for both green and brown field devices. </a:t>
            </a:r>
            <a:endParaRPr/>
          </a:p>
          <a:p>
            <a:pPr indent="0" lvl="0" marL="0" rtl="0" algn="l">
              <a:spcBef>
                <a:spcPts val="750"/>
              </a:spcBef>
              <a:spcAft>
                <a:spcPts val="0"/>
              </a:spcAft>
              <a:buNone/>
            </a:pPr>
            <a:r>
              <a:t/>
            </a:r>
            <a:endParaRPr/>
          </a:p>
          <a:p>
            <a:pPr indent="0" lvl="0" marL="0" rtl="0" algn="l">
              <a:spcBef>
                <a:spcPts val="750"/>
              </a:spcBef>
              <a:spcAft>
                <a:spcPts val="0"/>
              </a:spcAft>
              <a:buNone/>
            </a:pPr>
            <a:r>
              <a:t/>
            </a:r>
            <a:endParaRPr/>
          </a:p>
          <a:p>
            <a:pPr indent="0" lvl="0" marL="0" rtl="0" algn="l">
              <a:spcBef>
                <a:spcPts val="750"/>
              </a:spcBef>
              <a:spcAft>
                <a:spcPts val="0"/>
              </a:spcAft>
              <a:buNone/>
            </a:pPr>
            <a:r>
              <a:rPr lang="it" sz="1400"/>
              <a:t>Early ideas can be found </a:t>
            </a:r>
            <a:r>
              <a:rPr lang="it" sz="1400" u="sng">
                <a:solidFill>
                  <a:schemeClr val="hlink"/>
                </a:solidFill>
                <a:hlinkClick r:id="rId3"/>
              </a:rPr>
              <a:t>here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