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4" r:id="rId2"/>
    <p:sldId id="313" r:id="rId3"/>
    <p:sldId id="310" r:id="rId4"/>
    <p:sldId id="312" r:id="rId5"/>
    <p:sldId id="309" r:id="rId6"/>
    <p:sldId id="311" r:id="rId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134" d="100"/>
          <a:sy n="134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3746688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917129" y="444197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7" name="正方形/長方形 56"/>
          <p:cNvSpPr/>
          <p:nvPr/>
        </p:nvSpPr>
        <p:spPr>
          <a:xfrm>
            <a:off x="994172" y="452637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56" name="正方形/長方形 55"/>
          <p:cNvSpPr/>
          <p:nvPr/>
        </p:nvSpPr>
        <p:spPr>
          <a:xfrm>
            <a:off x="1071215" y="461076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dirty="0" err="1" smtClean="0"/>
              <a:t>Servients</a:t>
            </a:r>
            <a:r>
              <a:rPr lang="en-US" altLang="ja-JP" sz="2000" dirty="0" smtClean="0"/>
              <a:t> from participants on TPAC2017 </a:t>
            </a:r>
            <a:r>
              <a:rPr lang="en-US" altLang="ja-JP" sz="2000" dirty="0" err="1" smtClean="0"/>
              <a:t>plugfest</a:t>
            </a:r>
            <a:endParaRPr kumimoji="1" lang="ja-JP" altLang="en-US" sz="2000" dirty="0"/>
          </a:p>
        </p:txBody>
      </p:sp>
      <p:sp>
        <p:nvSpPr>
          <p:cNvPr id="79" name="正方形/長方形 78"/>
          <p:cNvSpPr/>
          <p:nvPr/>
        </p:nvSpPr>
        <p:spPr>
          <a:xfrm>
            <a:off x="2667419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6" name="正方形/長方形 85"/>
          <p:cNvSpPr/>
          <p:nvPr/>
        </p:nvSpPr>
        <p:spPr>
          <a:xfrm>
            <a:off x="2320898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err="1" smtClean="0"/>
              <a:t>BACnet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7" name="正方形/長方形 86"/>
          <p:cNvSpPr/>
          <p:nvPr/>
        </p:nvSpPr>
        <p:spPr>
          <a:xfrm>
            <a:off x="3025086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Modbus/TCP</a:t>
            </a:r>
            <a:endParaRPr kumimoji="1" lang="en-US" altLang="ja-JP" sz="800" dirty="0" smtClean="0"/>
          </a:p>
          <a:p>
            <a:pPr algn="ctr"/>
            <a:r>
              <a:rPr lang="en-US" altLang="ja-JP" sz="800" dirty="0" smtClean="0"/>
              <a:t>(Siemens)</a:t>
            </a:r>
            <a:endParaRPr kumimoji="1" lang="ja-JP" altLang="en-US" sz="800" dirty="0"/>
          </a:p>
        </p:txBody>
      </p:sp>
      <p:sp>
        <p:nvSpPr>
          <p:cNvPr id="88" name="正方形/長方形 87"/>
          <p:cNvSpPr/>
          <p:nvPr/>
        </p:nvSpPr>
        <p:spPr>
          <a:xfrm>
            <a:off x="1148258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kumimoji="1" lang="en-US" altLang="ja-JP" sz="800" dirty="0" smtClean="0"/>
              <a:t>(Panasonic)</a:t>
            </a:r>
            <a:endParaRPr kumimoji="1" lang="ja-JP" altLang="en-US" sz="800" dirty="0"/>
          </a:p>
        </p:txBody>
      </p:sp>
      <p:sp>
        <p:nvSpPr>
          <p:cNvPr id="92" name="正方形/長方形 91"/>
          <p:cNvSpPr/>
          <p:nvPr/>
        </p:nvSpPr>
        <p:spPr>
          <a:xfrm>
            <a:off x="3810267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020243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Rotating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7809699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7809699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Air Conditioner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780969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LED Light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(Fujitsu)</a:t>
            </a:r>
            <a:endParaRPr kumimoji="1" lang="ja-JP" altLang="en-US" sz="800" dirty="0"/>
          </a:p>
        </p:txBody>
      </p:sp>
      <p:sp>
        <p:nvSpPr>
          <p:cNvPr id="99" name="正方形/長方形 98"/>
          <p:cNvSpPr/>
          <p:nvPr/>
        </p:nvSpPr>
        <p:spPr>
          <a:xfrm>
            <a:off x="7026711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Scripting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835979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(Fujitsu)</a:t>
            </a:r>
          </a:p>
        </p:txBody>
      </p:sp>
      <p:cxnSp>
        <p:nvCxnSpPr>
          <p:cNvPr id="101" name="直線コネクタ 100"/>
          <p:cNvCxnSpPr>
            <a:stCxn id="86" idx="0"/>
            <a:endCxn id="113" idx="2"/>
          </p:cNvCxnSpPr>
          <p:nvPr/>
        </p:nvCxnSpPr>
        <p:spPr>
          <a:xfrm flipV="1">
            <a:off x="2636378" y="3914797"/>
            <a:ext cx="353601" cy="76784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87" idx="0"/>
            <a:endCxn id="113" idx="2"/>
          </p:cNvCxnSpPr>
          <p:nvPr/>
        </p:nvCxnSpPr>
        <p:spPr>
          <a:xfrm flipH="1" flipV="1">
            <a:off x="2989979" y="3914797"/>
            <a:ext cx="350587" cy="77284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V="1">
            <a:off x="7342802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158026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44894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349270" y="1616581"/>
            <a:ext cx="359814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449454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2667420" y="3345171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</a:t>
            </a:r>
            <a:r>
              <a:rPr lang="ja-JP" altLang="en-US" sz="800" dirty="0" smtClean="0"/>
              <a:t> </a:t>
            </a:r>
            <a:r>
              <a:rPr lang="en-US" altLang="ja-JP" sz="800" dirty="0" smtClean="0"/>
              <a:t>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H="1" flipV="1">
            <a:off x="2989978" y="2802110"/>
            <a:ext cx="1" cy="54306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1463127" y="1613987"/>
            <a:ext cx="3133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453885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/>
              <a:t>Scripting</a:t>
            </a:r>
            <a:endParaRPr lang="en-US" altLang="ja-JP" sz="800" dirty="0" smtClean="0"/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745320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1067879" y="1605917"/>
            <a:ext cx="395248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612971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410606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(Siemens)</a:t>
            </a:r>
          </a:p>
        </p:txBody>
      </p:sp>
      <p:cxnSp>
        <p:nvCxnSpPr>
          <p:cNvPr id="131" name="直線コネクタ 130"/>
          <p:cNvCxnSpPr>
            <a:stCxn id="79" idx="0"/>
            <a:endCxn id="130" idx="2"/>
          </p:cNvCxnSpPr>
          <p:nvPr/>
        </p:nvCxnSpPr>
        <p:spPr>
          <a:xfrm flipV="1">
            <a:off x="2989978" y="1616581"/>
            <a:ext cx="0" cy="6159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/>
              <a:t>IRI</a:t>
            </a:r>
            <a:r>
              <a:rPr lang="en-US" altLang="ja-JP" sz="800" dirty="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218542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605782" y="-1931987"/>
            <a:ext cx="14853" cy="709065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561560" y="-1171129"/>
            <a:ext cx="2594" cy="557282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344193" y="-121732"/>
            <a:ext cx="10675" cy="4719106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stCxn id="88" idx="0"/>
            <a:endCxn id="94" idx="0"/>
          </p:cNvCxnSpPr>
          <p:nvPr/>
        </p:nvCxnSpPr>
        <p:spPr>
          <a:xfrm rot="5400000" flipH="1" flipV="1">
            <a:off x="4397563" y="1749922"/>
            <a:ext cx="10802" cy="5879675"/>
          </a:xfrm>
          <a:prstGeom prst="bentConnector3">
            <a:avLst>
              <a:gd name="adj1" fmla="val 22162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113" idx="2"/>
            <a:endCxn id="93" idx="2"/>
          </p:cNvCxnSpPr>
          <p:nvPr/>
        </p:nvCxnSpPr>
        <p:spPr>
          <a:xfrm rot="16200000" flipH="1">
            <a:off x="5163036" y="1741739"/>
            <a:ext cx="6708" cy="4352823"/>
          </a:xfrm>
          <a:prstGeom prst="bentConnector3">
            <a:avLst>
              <a:gd name="adj1" fmla="val 35078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586296" y="2732727"/>
            <a:ext cx="4793" cy="390463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544342" y="3481472"/>
            <a:ext cx="2394" cy="240994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533229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4133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Internet</a:t>
            </a:r>
            <a:endParaRPr kumimoji="1" lang="ja-JP" altLang="en-US" sz="1200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45013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dirty="0" smtClean="0"/>
              <a:t>Local network</a:t>
            </a:r>
            <a:endParaRPr kumimoji="1" lang="ja-JP" altLang="en-US" sz="12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28862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Osaka, Japan</a:t>
            </a:r>
            <a:endParaRPr kumimoji="1" lang="ja-JP" altLang="en-US" sz="12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40644" y="6031885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Kanazawa, Japan</a:t>
            </a:r>
            <a:endParaRPr kumimoji="1" lang="ja-JP" altLang="en-US" sz="1200" dirty="0"/>
          </a:p>
        </p:txBody>
      </p:sp>
      <p:sp>
        <p:nvSpPr>
          <p:cNvPr id="62" name="角丸四角形 61"/>
          <p:cNvSpPr/>
          <p:nvPr/>
        </p:nvSpPr>
        <p:spPr>
          <a:xfrm>
            <a:off x="2269408" y="4357798"/>
            <a:ext cx="5460577" cy="1019545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501227" y="3157297"/>
            <a:ext cx="8113087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678056" y="1982541"/>
                </a:lnTo>
                <a:cubicBezTo>
                  <a:pt x="1681737" y="1329267"/>
                  <a:pt x="1662701" y="664633"/>
                  <a:pt x="1666382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29409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NAT / Firewall</a:t>
            </a:r>
            <a:endParaRPr kumimoji="1" lang="ja-JP" altLang="en-US" sz="1050" dirty="0"/>
          </a:p>
        </p:txBody>
      </p:sp>
      <p:sp>
        <p:nvSpPr>
          <p:cNvPr id="67" name="角丸四角形 66"/>
          <p:cNvSpPr/>
          <p:nvPr/>
        </p:nvSpPr>
        <p:spPr>
          <a:xfrm>
            <a:off x="810422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7774956" y="4338817"/>
            <a:ext cx="839358" cy="171033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8397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San Francisco</a:t>
            </a: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020243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386525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6802586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7611854" y="1051144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342802" y="3921505"/>
            <a:ext cx="349635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342802" y="2812785"/>
            <a:ext cx="366282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7709084" y="2812785"/>
            <a:ext cx="880011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125145" y="1616581"/>
            <a:ext cx="583939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7709084" y="1620770"/>
            <a:ext cx="225329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851217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1247690" y="104436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539125" y="1036291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V="1">
            <a:off x="719032" y="1605917"/>
            <a:ext cx="142652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5413568" y="1049742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(EUROCOM)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390622" y="-1923022"/>
            <a:ext cx="14853" cy="7072729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346400" y="-1162164"/>
            <a:ext cx="2594" cy="5554896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16200000" flipH="1">
            <a:off x="4361659" y="244899"/>
            <a:ext cx="2787" cy="2746149"/>
          </a:xfrm>
          <a:prstGeom prst="bentConnector3">
            <a:avLst>
              <a:gd name="adj1" fmla="val 83023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4972145" y="-493779"/>
            <a:ext cx="10675" cy="5463201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endCxn id="93" idx="2"/>
          </p:cNvCxnSpPr>
          <p:nvPr/>
        </p:nvCxnSpPr>
        <p:spPr>
          <a:xfrm flipV="1">
            <a:off x="4798695" y="3921505"/>
            <a:ext cx="2544107" cy="2161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en-US" altLang="ja-JP" smtClean="0"/>
              <a:pPr/>
              <a:t>2</a:t>
            </a:fld>
            <a:endParaRPr kumimoji="1" lang="en-US" altLang="ja-JP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endCxn id="80" idx="2"/>
          </p:cNvCxnSpPr>
          <p:nvPr/>
        </p:nvCxnSpPr>
        <p:spPr>
          <a:xfrm rot="10800000">
            <a:off x="3061695" y="3902582"/>
            <a:ext cx="1889400" cy="2350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29"/>
          <p:cNvSpPr/>
          <p:nvPr/>
        </p:nvSpPr>
        <p:spPr>
          <a:xfrm>
            <a:off x="3832830" y="3332955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local Applications?</a:t>
            </a:r>
          </a:p>
        </p:txBody>
      </p:sp>
      <p:sp>
        <p:nvSpPr>
          <p:cNvPr id="111" name="正方形/長方形 129"/>
          <p:cNvSpPr/>
          <p:nvPr/>
        </p:nvSpPr>
        <p:spPr>
          <a:xfrm>
            <a:off x="3725254" y="1046954"/>
            <a:ext cx="645117" cy="56962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More remote Applications?</a:t>
            </a:r>
          </a:p>
        </p:txBody>
      </p: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8283723" y="171424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cxnSp>
        <p:nvCxnSpPr>
          <p:cNvPr id="89" name="カギ線コネクタ 77"/>
          <p:cNvCxnSpPr>
            <a:stCxn id="85" idx="1"/>
          </p:cNvCxnSpPr>
          <p:nvPr/>
        </p:nvCxnSpPr>
        <p:spPr>
          <a:xfrm rot="10800000" flipV="1">
            <a:off x="7727569" y="1999057"/>
            <a:ext cx="556154" cy="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755703"/>
              </p:ext>
            </p:extLst>
          </p:nvPr>
        </p:nvGraphicFramePr>
        <p:xfrm>
          <a:off x="165101" y="1825625"/>
          <a:ext cx="876935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308955"/>
              </p:ext>
            </p:extLst>
          </p:nvPr>
        </p:nvGraphicFramePr>
        <p:xfrm>
          <a:off x="177802" y="1825625"/>
          <a:ext cx="873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1456265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EUROCOM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High-level description of Issues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ja-JP" dirty="0"/>
              <a:t>Fujitsu’s </a:t>
            </a:r>
            <a:r>
              <a:rPr lang="en-US" altLang="ja-JP" dirty="0" smtClean="0"/>
              <a:t>issues</a:t>
            </a:r>
          </a:p>
          <a:p>
            <a:pPr lvl="1"/>
            <a:r>
              <a:rPr lang="en-US" altLang="ja-JP" dirty="0" smtClean="0"/>
              <a:t>Interface </a:t>
            </a:r>
            <a:r>
              <a:rPr lang="en-US" altLang="ja-JP" dirty="0"/>
              <a:t>between </a:t>
            </a:r>
            <a:r>
              <a:rPr lang="en-US" altLang="ja-JP" dirty="0" err="1"/>
              <a:t>Servients</a:t>
            </a:r>
            <a:endParaRPr lang="en-US" altLang="ja-JP" dirty="0"/>
          </a:p>
          <a:p>
            <a:pPr lvl="2"/>
            <a:r>
              <a:rPr lang="en-US" altLang="ja-JP" dirty="0"/>
              <a:t>Authentication</a:t>
            </a:r>
          </a:p>
          <a:p>
            <a:pPr lvl="2"/>
            <a:r>
              <a:rPr lang="en-US" altLang="ja-JP" dirty="0"/>
              <a:t>Discovery and </a:t>
            </a:r>
            <a:r>
              <a:rPr lang="en-US" altLang="ja-JP" dirty="0" smtClean="0"/>
              <a:t>exchange of </a:t>
            </a:r>
            <a:r>
              <a:rPr lang="en-US" altLang="ja-JP" dirty="0"/>
              <a:t>TDs</a:t>
            </a:r>
          </a:p>
          <a:p>
            <a:pPr lvl="2"/>
            <a:r>
              <a:rPr lang="en-US" altLang="ja-JP" dirty="0"/>
              <a:t>Firewall and NAT traversal</a:t>
            </a:r>
          </a:p>
          <a:p>
            <a:pPr lvl="2"/>
            <a:r>
              <a:rPr lang="en-US" altLang="ja-JP" dirty="0" smtClean="0"/>
              <a:t>Event </a:t>
            </a:r>
            <a:r>
              <a:rPr lang="en-US" altLang="ja-JP" dirty="0"/>
              <a:t>operation </a:t>
            </a:r>
            <a:r>
              <a:rPr lang="en-US" altLang="ja-JP" dirty="0" smtClean="0"/>
              <a:t>using HTTP</a:t>
            </a:r>
          </a:p>
          <a:p>
            <a:pPr lvl="1"/>
            <a:r>
              <a:rPr lang="en-US" altLang="ja-JP" dirty="0" smtClean="0"/>
              <a:t>Sequence diagram </a:t>
            </a:r>
            <a:endParaRPr lang="en-US" altLang="ja-JP" dirty="0"/>
          </a:p>
          <a:p>
            <a:pPr lvl="1"/>
            <a:r>
              <a:rPr lang="en-US" altLang="ja-JP" dirty="0"/>
              <a:t>Thing Description </a:t>
            </a:r>
            <a:r>
              <a:rPr lang="en-US" altLang="ja-JP" dirty="0" smtClean="0"/>
              <a:t>management</a:t>
            </a:r>
          </a:p>
          <a:p>
            <a:pPr lvl="2"/>
            <a:r>
              <a:rPr lang="en-US" altLang="ja-JP" dirty="0" smtClean="0"/>
              <a:t>Life cycle management of TD</a:t>
            </a:r>
          </a:p>
          <a:p>
            <a:pPr lvl="2"/>
            <a:r>
              <a:rPr lang="en-US" altLang="ja-JP" dirty="0" smtClean="0"/>
              <a:t>TD repositories on the Servient</a:t>
            </a:r>
            <a:endParaRPr lang="en-US" altLang="ja-JP" dirty="0"/>
          </a:p>
          <a:p>
            <a:r>
              <a:rPr lang="en-US" altLang="ja-JP" dirty="0" smtClean="0"/>
              <a:t>Intel’s issues</a:t>
            </a:r>
          </a:p>
          <a:p>
            <a:r>
              <a:rPr lang="en-US" altLang="ja-JP" dirty="0" smtClean="0"/>
              <a:t>SmartThings’s issues</a:t>
            </a:r>
          </a:p>
          <a:p>
            <a:r>
              <a:rPr lang="en-US" altLang="ja-JP" dirty="0" smtClean="0"/>
              <a:t>Siemens’s issues</a:t>
            </a:r>
          </a:p>
          <a:p>
            <a:r>
              <a:rPr lang="en-US" altLang="ja-JP" dirty="0" smtClean="0"/>
              <a:t>Panasonic’s issues</a:t>
            </a:r>
          </a:p>
          <a:p>
            <a:pPr lvl="1"/>
            <a:r>
              <a:rPr lang="en-US" altLang="ja-JP" dirty="0" smtClean="0"/>
              <a:t>Event operation using WSS</a:t>
            </a:r>
          </a:p>
          <a:p>
            <a:r>
              <a:rPr lang="en-US" altLang="ja-JP" dirty="0" smtClean="0"/>
              <a:t>IRI’s issues</a:t>
            </a:r>
          </a:p>
          <a:p>
            <a:r>
              <a:rPr lang="en-US" altLang="ja-JP" dirty="0" err="1" smtClean="0"/>
              <a:t>Xxx’s</a:t>
            </a:r>
            <a:r>
              <a:rPr lang="en-US" altLang="ja-JP" dirty="0" smtClean="0"/>
              <a:t> issues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Deadlines and </a:t>
            </a:r>
            <a:r>
              <a:rPr lang="en-US" altLang="ja-JP" dirty="0" err="1" smtClean="0"/>
              <a:t>plugfest</a:t>
            </a:r>
            <a:r>
              <a:rPr lang="en-US" altLang="ja-JP" dirty="0" smtClean="0"/>
              <a:t> schedule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Oct. 18</a:t>
            </a:r>
          </a:p>
          <a:p>
            <a:pPr lvl="1"/>
            <a:r>
              <a:rPr lang="en-US" altLang="ja-JP" dirty="0" smtClean="0"/>
              <a:t>Complete the table “Servient and protocol”</a:t>
            </a:r>
          </a:p>
          <a:p>
            <a:pPr lvl="2"/>
            <a:r>
              <a:rPr lang="en-US" altLang="ja-JP" dirty="0" smtClean="0"/>
              <a:t>Who provides which </a:t>
            </a:r>
            <a:r>
              <a:rPr lang="en-US" altLang="ja-JP" dirty="0" err="1" smtClean="0"/>
              <a:t>servients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Collection of TD for the </a:t>
            </a:r>
            <a:r>
              <a:rPr lang="en-US" altLang="ja-JP" dirty="0" err="1" smtClean="0"/>
              <a:t>Servients</a:t>
            </a:r>
            <a:r>
              <a:rPr lang="en-US" altLang="ja-JP" dirty="0" smtClean="0"/>
              <a:t> on the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Application scenarios</a:t>
            </a:r>
            <a:endParaRPr lang="en-US" altLang="ja-JP" dirty="0"/>
          </a:p>
          <a:p>
            <a:r>
              <a:rPr kumimoji="1" lang="en-US" altLang="ja-JP" dirty="0" smtClean="0"/>
              <a:t>Oct. 25</a:t>
            </a:r>
          </a:p>
          <a:p>
            <a:pPr lvl="1"/>
            <a:r>
              <a:rPr lang="en-US" altLang="ja-JP" dirty="0" smtClean="0"/>
              <a:t>Specify Inter-Servient interface</a:t>
            </a:r>
          </a:p>
          <a:p>
            <a:r>
              <a:rPr lang="en-US" altLang="ja-JP" dirty="0" smtClean="0"/>
              <a:t>Open: 9am-6pm on Nov. 4, 5</a:t>
            </a:r>
          </a:p>
          <a:p>
            <a:pPr lvl="1"/>
            <a:r>
              <a:rPr lang="en-US" altLang="ja-JP" dirty="0" smtClean="0"/>
              <a:t>1</a:t>
            </a:r>
            <a:r>
              <a:rPr lang="en-US" altLang="ja-JP" baseline="30000" dirty="0" smtClean="0"/>
              <a:t>st</a:t>
            </a:r>
            <a:r>
              <a:rPr lang="en-US" altLang="ja-JP" dirty="0" smtClean="0"/>
              <a:t> day: preparation and </a:t>
            </a:r>
            <a:r>
              <a:rPr lang="en-US" altLang="ja-JP" dirty="0" err="1" smtClean="0"/>
              <a:t>plugfest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day: </a:t>
            </a:r>
            <a:r>
              <a:rPr lang="en-US" altLang="ja-JP" dirty="0" err="1" smtClean="0"/>
              <a:t>plugfest</a:t>
            </a:r>
            <a:r>
              <a:rPr kumimoji="1" lang="en-US" altLang="ja-JP" dirty="0" smtClean="0"/>
              <a:t> in the morning </a:t>
            </a:r>
          </a:p>
          <a:p>
            <a:pPr lvl="1"/>
            <a:r>
              <a:rPr lang="en-US" altLang="ja-JP" dirty="0" smtClean="0"/>
              <a:t>demonstration and discussion in the afternoon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37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624</Words>
  <Application>Microsoft Office PowerPoint</Application>
  <PresentationFormat>画面に合わせる (4:3)</PresentationFormat>
  <Paragraphs>243</Paragraphs>
  <Slides>6</Slides>
  <Notes>2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Servients from participants on TPAC2017 plugfest</vt:lpstr>
      <vt:lpstr>Servients from participants on TPAC2017 PlugFest</vt:lpstr>
      <vt:lpstr>Servients and protocols (1 of 2)</vt:lpstr>
      <vt:lpstr>Servients and protocols (2 of 2)</vt:lpstr>
      <vt:lpstr>High-level description of Issues</vt:lpstr>
      <vt:lpstr>Deadlines and plugfest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山田 健&lt;yamada.takesi@jp.panasonic.com&gt;</cp:lastModifiedBy>
  <cp:revision>246</cp:revision>
  <cp:lastPrinted>2017-10-04T10:03:01Z</cp:lastPrinted>
  <dcterms:created xsi:type="dcterms:W3CDTF">2017-08-13T06:02:55Z</dcterms:created>
  <dcterms:modified xsi:type="dcterms:W3CDTF">2017-10-19T03:07:55Z</dcterms:modified>
</cp:coreProperties>
</file>