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D89F0-0361-C449-A019-153CDAF35BD8}" v="6" dt="2023-01-17T09:54:1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25"/>
    <p:restoredTop sz="94720"/>
  </p:normalViewPr>
  <p:slideViewPr>
    <p:cSldViewPr snapToGrid="0">
      <p:cViewPr varScale="1">
        <p:scale>
          <a:sx n="211" d="100"/>
          <a:sy n="211" d="100"/>
        </p:scale>
        <p:origin x="1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kan, Ege (T CED EWT-DE)" userId="d4a09f25-e37d-4f6d-95cf-a8c302d7e2d2" providerId="ADAL" clId="{CE4D89F0-0361-C449-A019-153CDAF35BD8}"/>
    <pc:docChg chg="modSld">
      <pc:chgData name="Korkan, Ege (T CED EWT-DE)" userId="d4a09f25-e37d-4f6d-95cf-a8c302d7e2d2" providerId="ADAL" clId="{CE4D89F0-0361-C449-A019-153CDAF35BD8}" dt="2023-01-17T13:07:28.022" v="42" actId="20577"/>
      <pc:docMkLst>
        <pc:docMk/>
      </pc:docMkLst>
      <pc:sldChg chg="modSp mod">
        <pc:chgData name="Korkan, Ege (T CED EWT-DE)" userId="d4a09f25-e37d-4f6d-95cf-a8c302d7e2d2" providerId="ADAL" clId="{CE4D89F0-0361-C449-A019-153CDAF35BD8}" dt="2023-01-17T13:07:28.022" v="42" actId="20577"/>
        <pc:sldMkLst>
          <pc:docMk/>
          <pc:sldMk cId="685580511" sldId="263"/>
        </pc:sldMkLst>
        <pc:spChg chg="mod">
          <ac:chgData name="Korkan, Ege (T CED EWT-DE)" userId="d4a09f25-e37d-4f6d-95cf-a8c302d7e2d2" providerId="ADAL" clId="{CE4D89F0-0361-C449-A019-153CDAF35BD8}" dt="2023-01-17T13:07:28.022" v="42" actId="20577"/>
          <ac:spMkLst>
            <pc:docMk/>
            <pc:sldMk cId="685580511" sldId="263"/>
            <ac:spMk id="3" creationId="{1B9001D9-85F2-6AC1-E847-9A9AB201C9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4E33-CDD7-4150-B8D2-04D5DADC7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B0DF3-9F65-C12D-6A1E-2EEA87594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7E7D-0FDB-C1C7-98C5-CC6510A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BE54-2686-F5D3-0965-A6BBAC6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D23C-0B1C-CFED-0CEC-49A68EF9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07EE-AB2F-DD59-DB60-C9459B97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085EA-CA04-EC48-2994-693FA918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3964-6BB9-9C77-244E-C0409349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34E5-6376-EDF2-65A1-B6DB88FF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7C38-6D05-DF48-D816-8E0728F1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4543A-EE83-97C8-042E-DC3B4263E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B253E-8ACB-FE38-72B0-81D3760E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96BC-818F-CA59-5380-1C6BACE4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CBD-2721-D2E7-74A0-4B69773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C00D-98BF-6E4C-70FC-69CCB329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9275-86C1-04E0-DA6F-CEC7E72B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A189-F665-BC13-2ED2-08DD2513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CFA9-E0D9-7A85-79A6-24810AA3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346E-46A6-48F6-6A07-3044B205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5100-37D2-C3A1-5894-76FE15FD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5348-56E3-3D3E-7C99-662EC09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F754E-BACC-D586-ACD6-B186A23D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0904-1615-CCA6-F401-5AA4B970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10C7-1030-7CE1-1F65-D7E34E04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33CA-545F-E206-53C9-4087FFCC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9B7C-CA29-C64F-687E-81208FEF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BB2A-F922-59CD-E7C2-469FECD02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F859-B4B9-2E8C-421E-0DA822B6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4B80A-5F9C-2F14-8305-00B99C1C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8088-F96C-7BA8-023C-5BFA9B3D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7D4AC-68F1-608B-86F4-437C1E3E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9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238-55DF-BFB6-DEB0-2B5664D0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7A90-CA7C-22F6-AF7F-38E2FF63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7E411-D088-0D5E-728E-80E8783E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B72D9-C3F2-4AFE-802F-36D07E735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75820-04EB-23A0-1F48-FEEEAE511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961A-2FF0-56D2-C304-E410E677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750F-FC97-E16E-0115-BDF8E9E7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8ECC4-61E5-1081-90ED-CD8D712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DEEA-8733-2D5D-8ACF-ADB756D5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E35B-77A4-7653-AA76-699BB38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E64C3-5E2E-F1F8-DA12-0815A636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BFC43-D7E5-CB33-5EE3-62218EE7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316C-6EC2-592D-8EC1-8D5FFD9D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CC07A-8F99-C3E2-753A-3384E736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BB9FD-A3E5-C637-8A2C-D96C551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6DE9-FEA3-29B0-B99E-FE5DCA0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75FD-9C9B-8023-2CCC-AF91E30D8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086E7-6120-FF02-925F-D66AF577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E022-8D5C-FA8E-4CD4-E2EBF955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C48-75C8-7BEF-F325-58E364B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7CDC-A1EB-DF8B-64BE-A09F2C5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3C1D-3953-AE08-816E-1E0A0E5A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D33C1-AA54-13BD-64A5-6E3D34E19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80793-A217-926B-6D7C-FDFF3D7F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CC44F-C345-9B9E-40B7-A08B292F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DF32-9601-1776-88CB-F9B8CDE1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30279-434E-D094-877F-934B1069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47234-C4CD-F393-D721-72AA905B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8C39D-44BD-92B8-BCEB-54C622E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14E2-6F9E-EE6E-7DAD-925930C91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4FD8-674D-3342-A8B7-C96E3558603F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6DC1-6ADD-9B87-5875-5527C67D2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95E0-A31B-0591-99CD-D77ABABC9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EA27-B0F5-6E40-8F43-455A09FE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2021/Process-20211102/#dfn-wide-review" TargetMode="External"/><Relationship Id="rId3" Type="http://schemas.openxmlformats.org/officeDocument/2006/relationships/hyperlink" Target="https://www.w3.org/2021/Process-20211102/#registry" TargetMode="External"/><Relationship Id="rId7" Type="http://schemas.openxmlformats.org/officeDocument/2006/relationships/hyperlink" Target="https://www.w3.org/2021/Process-20211102/#registry-definition" TargetMode="External"/><Relationship Id="rId2" Type="http://schemas.openxmlformats.org/officeDocument/2006/relationships/hyperlink" Target="https://www.w3.org/2021/Process-20211102/#GroupsW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2021/Process-20211102/#registry-section" TargetMode="External"/><Relationship Id="rId5" Type="http://schemas.openxmlformats.org/officeDocument/2006/relationships/hyperlink" Target="https://www.w3.org/2021/Process-20211102/#w3c-recommendation-track" TargetMode="External"/><Relationship Id="rId10" Type="http://schemas.openxmlformats.org/officeDocument/2006/relationships/hyperlink" Target="https://www.w3.org/2021/Process-20211102/#registries" TargetMode="External"/><Relationship Id="rId4" Type="http://schemas.openxmlformats.org/officeDocument/2006/relationships/hyperlink" Target="https://www.w3.org/2021/Process-20211102/#registry-report" TargetMode="External"/><Relationship Id="rId9" Type="http://schemas.openxmlformats.org/officeDocument/2006/relationships/hyperlink" Target="https://www.w3.org/2021/Process-20211102/#def-Consens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1/Process-20211102/#registry-table" TargetMode="External"/><Relationship Id="rId2" Type="http://schemas.openxmlformats.org/officeDocument/2006/relationships/hyperlink" Target="https://www.w3.org/2021/Process-20211102/#registry-defi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2021/Process-20211102/#regist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.org/TR/2022/DRY-webcodecs-codec-registry-2022101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webcodecs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1/Process-20211102/#registry-section" TargetMode="External"/><Relationship Id="rId2" Type="http://schemas.openxmlformats.org/officeDocument/2006/relationships/hyperlink" Target="https://www.w3.org/2021/Process-20211102/#registry-re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2021/Process-20211102/#w3c-recommendation-track" TargetMode="External"/><Relationship Id="rId4" Type="http://schemas.openxmlformats.org/officeDocument/2006/relationships/hyperlink" Target="https://www.w3.org/2021/Process-20211102/#biblio-patent-poli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3676D-0067-4394-733B-08BDEF63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Registry Track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BE488-1770-616D-FA71-A6B9F472BE1D}"/>
              </a:ext>
            </a:extLst>
          </p:cNvPr>
          <p:cNvSpPr txBox="1"/>
          <p:nvPr/>
        </p:nvSpPr>
        <p:spPr>
          <a:xfrm>
            <a:off x="1234068" y="46154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Ege</a:t>
            </a:r>
            <a:r>
              <a:rPr lang="en-US" dirty="0"/>
              <a:t> </a:t>
            </a:r>
            <a:r>
              <a:rPr lang="en-US" dirty="0" err="1"/>
              <a:t>Korkan</a:t>
            </a:r>
            <a:endParaRPr lang="en-US" dirty="0"/>
          </a:p>
          <a:p>
            <a:r>
              <a:rPr lang="en-US" dirty="0"/>
              <a:t>Siemens 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FEDFA-DE7E-C77E-4CD8-B3B267B0E75D}"/>
              </a:ext>
            </a:extLst>
          </p:cNvPr>
          <p:cNvSpPr txBox="1"/>
          <p:nvPr/>
        </p:nvSpPr>
        <p:spPr>
          <a:xfrm>
            <a:off x="1234068" y="5527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WoT Charter Discussion - 18.01.2023</a:t>
            </a:r>
          </a:p>
        </p:txBody>
      </p:sp>
    </p:spTree>
    <p:extLst>
      <p:ext uri="{BB962C8B-B14F-4D97-AF65-F5344CB8AC3E}">
        <p14:creationId xmlns:p14="http://schemas.microsoft.com/office/powerpoint/2010/main" val="204195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BE17-06FF-D2AE-31A7-B0092442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CF8C-57A8-3381-C90D-DAE3BD81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Document: Going for a normal REC track would not allow updating the list of bindings as the time goes on. A new REC publication is necessary even if we publish (separately) just another protocol binding and want to reference it in the core document.</a:t>
            </a:r>
          </a:p>
          <a:p>
            <a:pPr lvl="1"/>
            <a:r>
              <a:rPr lang="en-US" dirty="0"/>
              <a:t>Each binding being published as a REC is not the issue, referencing them in the core document is.</a:t>
            </a:r>
          </a:p>
        </p:txBody>
      </p:sp>
    </p:spTree>
    <p:extLst>
      <p:ext uri="{BB962C8B-B14F-4D97-AF65-F5344CB8AC3E}">
        <p14:creationId xmlns:p14="http://schemas.microsoft.com/office/powerpoint/2010/main" val="404352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BE17-06FF-D2AE-31A7-B0092442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CF8C-57A8-3381-C90D-DAE3BD81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Tables are definitely needed. There are two ways to have them:</a:t>
            </a:r>
          </a:p>
          <a:p>
            <a:pPr lvl="1"/>
            <a:r>
              <a:rPr lang="en-US" dirty="0"/>
              <a:t>Binding Templates Core Document goes for REC with 3 registry sections</a:t>
            </a:r>
          </a:p>
          <a:p>
            <a:pPr lvl="1"/>
            <a:r>
              <a:rPr lang="en-US" dirty="0"/>
              <a:t>Binding Templates Core Document goes for Registry Track with 3 registry tables</a:t>
            </a:r>
          </a:p>
          <a:p>
            <a:pPr lvl="1"/>
            <a:endParaRPr lang="en-US" dirty="0"/>
          </a:p>
          <a:p>
            <a:r>
              <a:rPr lang="en-US" dirty="0"/>
              <a:t>I do not see a big difference between the two in our case. Updating purely informative text (e.g. what is a binding) needs to be clarified for </a:t>
            </a:r>
            <a:r>
              <a:rPr lang="en-US"/>
              <a:t>the registry track.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6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53676D-0067-4394-733B-08BDEF63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2998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7BFD-50A4-B2A6-2F65-5A6CDBD1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1D9-85F2-6AC1-E847-9A9AB20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 about registry track from W3C Process Document</a:t>
            </a:r>
          </a:p>
          <a:p>
            <a:pPr lvl="1"/>
            <a:r>
              <a:rPr lang="en-US" dirty="0"/>
              <a:t>With some interpretation indicated separately</a:t>
            </a:r>
          </a:p>
          <a:p>
            <a:r>
              <a:rPr lang="en-US" dirty="0"/>
              <a:t>Give outlook to the future of binding templates, and possibly profiles and introduction mechanisms for discovery</a:t>
            </a:r>
          </a:p>
        </p:txBody>
      </p:sp>
    </p:spTree>
    <p:extLst>
      <p:ext uri="{BB962C8B-B14F-4D97-AF65-F5344CB8AC3E}">
        <p14:creationId xmlns:p14="http://schemas.microsoft.com/office/powerpoint/2010/main" val="68558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C51-0EE4-6B01-F538-C50B916B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from W3C Process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4475-35B6-A404-9AF2-43C54BBC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Working Groups</a:t>
            </a:r>
            <a:r>
              <a:rPr lang="en-GB" dirty="0"/>
              <a:t> can also publish </a:t>
            </a:r>
            <a:r>
              <a:rPr lang="en-GB" dirty="0">
                <a:hlinkClick r:id="rId3"/>
              </a:rPr>
              <a:t>registries</a:t>
            </a:r>
            <a:r>
              <a:rPr lang="en-GB" dirty="0"/>
              <a:t> in order to document collections of values or other data. These are typically published in a separate </a:t>
            </a:r>
            <a:r>
              <a:rPr lang="en-GB" dirty="0">
                <a:hlinkClick r:id="rId4"/>
              </a:rPr>
              <a:t>registry report</a:t>
            </a:r>
            <a:r>
              <a:rPr lang="en-GB" dirty="0"/>
              <a:t>, although they can also be directly embedded in </a:t>
            </a:r>
            <a:r>
              <a:rPr lang="en-GB" dirty="0">
                <a:hlinkClick r:id="rId5"/>
              </a:rPr>
              <a:t>Recommendation Track</a:t>
            </a:r>
            <a:r>
              <a:rPr lang="en-GB" dirty="0"/>
              <a:t> documents as a </a:t>
            </a:r>
            <a:r>
              <a:rPr lang="en-GB" dirty="0">
                <a:hlinkClick r:id="rId6"/>
              </a:rPr>
              <a:t>registry section</a:t>
            </a:r>
            <a:r>
              <a:rPr lang="en-GB" dirty="0"/>
              <a:t>. </a:t>
            </a:r>
            <a:r>
              <a:rPr lang="en-GB" dirty="0">
                <a:hlinkClick r:id="rId7"/>
              </a:rPr>
              <a:t>Defining a registry</a:t>
            </a:r>
            <a:r>
              <a:rPr lang="en-GB" dirty="0"/>
              <a:t> requires </a:t>
            </a:r>
            <a:r>
              <a:rPr lang="en-GB" dirty="0">
                <a:hlinkClick r:id="rId8"/>
              </a:rPr>
              <a:t>wide review</a:t>
            </a:r>
            <a:r>
              <a:rPr lang="en-GB" dirty="0"/>
              <a:t> and </a:t>
            </a:r>
            <a:r>
              <a:rPr lang="en-GB" dirty="0">
                <a:hlinkClick r:id="rId9"/>
              </a:rPr>
              <a:t>consensus</a:t>
            </a:r>
            <a:r>
              <a:rPr lang="en-GB" dirty="0"/>
              <a:t>, but once set up, changes to registry entries are lightweight and can even be done without a </a:t>
            </a:r>
            <a:r>
              <a:rPr lang="en-GB" dirty="0">
                <a:hlinkClick r:id="rId2"/>
              </a:rPr>
              <a:t>Working Group</a:t>
            </a:r>
            <a:r>
              <a:rPr lang="en-GB" dirty="0"/>
              <a:t>. See </a:t>
            </a:r>
            <a:r>
              <a:rPr lang="en-GB" dirty="0">
                <a:hlinkClick r:id="rId10"/>
              </a:rPr>
              <a:t>§ 6.5 The Registry Track</a:t>
            </a:r>
            <a:r>
              <a:rPr lang="en-GB" dirty="0"/>
              <a:t> for details.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3CF-054A-2AAD-1021-EAB7B7FD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5B6B-59E5-F77F-EC23-63BF9C77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continue as a normal Recommendation/Note</a:t>
            </a:r>
          </a:p>
          <a:p>
            <a:r>
              <a:rPr lang="en-US" dirty="0"/>
              <a:t>Include a </a:t>
            </a:r>
            <a:r>
              <a:rPr lang="en-US" b="1" dirty="0"/>
              <a:t>Registry Section</a:t>
            </a:r>
            <a:r>
              <a:rPr lang="en-US" dirty="0"/>
              <a:t> in the recommendation/note</a:t>
            </a:r>
          </a:p>
          <a:p>
            <a:r>
              <a:rPr lang="en-US" dirty="0"/>
              <a:t>Switch to a </a:t>
            </a:r>
            <a:r>
              <a:rPr lang="en-US" b="1" dirty="0"/>
              <a:t>Registry Report</a:t>
            </a:r>
          </a:p>
        </p:txBody>
      </p:sp>
    </p:spTree>
    <p:extLst>
      <p:ext uri="{BB962C8B-B14F-4D97-AF65-F5344CB8AC3E}">
        <p14:creationId xmlns:p14="http://schemas.microsoft.com/office/powerpoint/2010/main" val="406254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F3C5-FCBA-375F-77AC-CB24FDA7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170A-E644-E4EC-4490-C911C266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registry</a:t>
            </a:r>
            <a:r>
              <a:rPr lang="en-US" dirty="0"/>
              <a:t> documents a data set consisting of one or more associated </a:t>
            </a:r>
            <a:r>
              <a:rPr lang="en-US" b="1" dirty="0"/>
              <a:t>registry tables</a:t>
            </a:r>
            <a:r>
              <a:rPr lang="en-US" dirty="0"/>
              <a:t>, each table representing an updatable collection of logically independent, consistently-structured </a:t>
            </a:r>
            <a:r>
              <a:rPr lang="en-US" b="1" dirty="0"/>
              <a:t>registry entries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Analogy: </a:t>
            </a:r>
            <a:r>
              <a:rPr lang="en-US" dirty="0"/>
              <a:t>Looking at the binding templates document, the core document is the registry document which has 3 registry tables: protocols, payloads and platforms. Each table has multiple entries, e.g. protocols has HTTP, CoAP etc.</a:t>
            </a:r>
          </a:p>
        </p:txBody>
      </p:sp>
    </p:spTree>
    <p:extLst>
      <p:ext uri="{BB962C8B-B14F-4D97-AF65-F5344CB8AC3E}">
        <p14:creationId xmlns:p14="http://schemas.microsoft.com/office/powerpoint/2010/main" val="18557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F3C5-FCBA-375F-77AC-CB24FDA7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170A-E644-E4EC-4490-C911C266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registry has three associated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hlinkClick r:id="rId2"/>
              </a:rPr>
              <a:t>registry definition</a:t>
            </a:r>
            <a:r>
              <a:rPr lang="en-GB" dirty="0"/>
              <a:t>, defining how the </a:t>
            </a:r>
            <a:r>
              <a:rPr lang="en-GB" dirty="0">
                <a:hlinkClick r:id="rId3"/>
              </a:rPr>
              <a:t>registry tables</a:t>
            </a:r>
            <a:r>
              <a:rPr lang="en-GB" dirty="0"/>
              <a:t> are structured and maintained</a:t>
            </a:r>
          </a:p>
          <a:p>
            <a:pPr lvl="1"/>
            <a:r>
              <a:rPr lang="en-US" dirty="0"/>
              <a:t>Analogy: </a:t>
            </a:r>
            <a:r>
              <a:rPr lang="en-GB" dirty="0"/>
              <a:t>How to write a protocol in the binding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 or more </a:t>
            </a:r>
            <a:r>
              <a:rPr lang="en-GB" dirty="0">
                <a:hlinkClick r:id="rId3"/>
              </a:rPr>
              <a:t>registry tables</a:t>
            </a:r>
            <a:r>
              <a:rPr lang="en-GB" dirty="0"/>
              <a:t>, holding the data set represented by the </a:t>
            </a:r>
            <a:r>
              <a:rPr lang="en-GB" dirty="0">
                <a:hlinkClick r:id="rId4"/>
              </a:rPr>
              <a:t>registry</a:t>
            </a:r>
            <a:r>
              <a:rPr lang="en-GB" dirty="0"/>
              <a:t> (the </a:t>
            </a:r>
            <a:r>
              <a:rPr lang="en-GB" i="1" dirty="0"/>
              <a:t>registry data</a:t>
            </a:r>
            <a:r>
              <a:rPr lang="en-GB" dirty="0"/>
              <a:t>) </a:t>
            </a:r>
          </a:p>
          <a:p>
            <a:pPr lvl="1"/>
            <a:r>
              <a:rPr lang="en-US" dirty="0"/>
              <a:t>Analogy: </a:t>
            </a:r>
            <a:r>
              <a:rPr lang="en-GB" dirty="0"/>
              <a:t>3 tables with list of bindings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 or more referencing specifications, which make use of the </a:t>
            </a:r>
            <a:r>
              <a:rPr lang="en-GB" dirty="0">
                <a:hlinkClick r:id="rId4"/>
              </a:rPr>
              <a:t>registry</a:t>
            </a:r>
            <a:r>
              <a:rPr lang="en-GB" dirty="0"/>
              <a:t> </a:t>
            </a:r>
          </a:p>
          <a:p>
            <a:pPr lvl="1"/>
            <a:r>
              <a:rPr lang="en-US" dirty="0"/>
              <a:t>Analogy: </a:t>
            </a:r>
            <a:r>
              <a:rPr lang="en-GB" dirty="0"/>
              <a:t>The individual bindings</a:t>
            </a:r>
          </a:p>
        </p:txBody>
      </p:sp>
    </p:spTree>
    <p:extLst>
      <p:ext uri="{BB962C8B-B14F-4D97-AF65-F5344CB8AC3E}">
        <p14:creationId xmlns:p14="http://schemas.microsoft.com/office/powerpoint/2010/main" val="374322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1C9F-C5B5-614D-A620-F87B7344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Registry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89E3-FBB2-ADE5-6235-06249058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>
                <a:effectLst/>
                <a:latin typeface="Arial" panose="020B0604020202020204" pitchFamily="34" charset="0"/>
                <a:hlinkClick r:id="rId2"/>
              </a:rPr>
              <a:t>WebCodecs</a:t>
            </a:r>
            <a:r>
              <a:rPr lang="en-GB" b="1" dirty="0">
                <a:effectLst/>
                <a:latin typeface="Arial" panose="020B0604020202020204" pitchFamily="34" charset="0"/>
                <a:hlinkClick r:id="rId2"/>
              </a:rPr>
              <a:t> Codec Registry</a:t>
            </a:r>
            <a:endParaRPr lang="en-GB" b="1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7DA64-1DA1-1EB1-CD68-17FBB25A5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27" y="2419814"/>
            <a:ext cx="4714178" cy="4003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19712-F131-DCF2-65C1-7EA1B515D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97" y="2046017"/>
            <a:ext cx="5473700" cy="3378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4F4397-A04E-9192-6E88-346BFB14191F}"/>
              </a:ext>
            </a:extLst>
          </p:cNvPr>
          <p:cNvCxnSpPr/>
          <p:nvPr/>
        </p:nvCxnSpPr>
        <p:spPr>
          <a:xfrm>
            <a:off x="5679688" y="3285893"/>
            <a:ext cx="61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380A23-B96C-46EC-10BA-49F62AE8F8F9}"/>
              </a:ext>
            </a:extLst>
          </p:cNvPr>
          <p:cNvSpPr txBox="1"/>
          <p:nvPr/>
        </p:nvSpPr>
        <p:spPr>
          <a:xfrm>
            <a:off x="6981090" y="6311900"/>
            <a:ext cx="422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also </a:t>
            </a:r>
            <a:r>
              <a:rPr lang="en-US" dirty="0" err="1">
                <a:hlinkClick r:id="rId5"/>
              </a:rPr>
              <a:t>WebCodecs</a:t>
            </a:r>
            <a:r>
              <a:rPr lang="en-US" dirty="0">
                <a:hlinkClick r:id="rId5"/>
              </a:rPr>
              <a:t>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8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3676D-0067-4394-733B-08BDEF63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6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D6482-328D-98C2-1641-D4D3E005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Policies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E5A1F-8730-822D-7AB7-F4FBD668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>
                <a:hlinkClick r:id="rId2"/>
              </a:rPr>
              <a:t>registry report</a:t>
            </a:r>
            <a:r>
              <a:rPr lang="en-GB" dirty="0"/>
              <a:t> or </a:t>
            </a:r>
            <a:r>
              <a:rPr lang="en-GB" dirty="0">
                <a:hlinkClick r:id="rId3"/>
              </a:rPr>
              <a:t>registry section</a:t>
            </a:r>
            <a:r>
              <a:rPr lang="en-GB" dirty="0"/>
              <a:t> is purely documentational, is not subject to the W3C Patent Policy, and </a:t>
            </a:r>
            <a:r>
              <a:rPr lang="en-GB" i="1" dirty="0"/>
              <a:t>must not</a:t>
            </a:r>
            <a:r>
              <a:rPr lang="en-GB" dirty="0"/>
              <a:t> contain any requirements on implementations. For the purposes of the Patent Policy </a:t>
            </a:r>
            <a:r>
              <a:rPr lang="en-GB" dirty="0">
                <a:hlinkClick r:id="rId4"/>
              </a:rPr>
              <a:t>[PATENT-POLICY]</a:t>
            </a:r>
            <a:r>
              <a:rPr lang="en-GB" dirty="0"/>
              <a:t>, any </a:t>
            </a:r>
            <a:r>
              <a:rPr lang="en-GB" dirty="0">
                <a:hlinkClick r:id="rId3"/>
              </a:rPr>
              <a:t>registry section</a:t>
            </a:r>
            <a:r>
              <a:rPr lang="en-GB" dirty="0"/>
              <a:t> in a </a:t>
            </a:r>
            <a:r>
              <a:rPr lang="en-GB" dirty="0">
                <a:hlinkClick r:id="rId5"/>
              </a:rPr>
              <a:t>Recommendation track</a:t>
            </a:r>
            <a:r>
              <a:rPr lang="en-GB" dirty="0"/>
              <a:t> document is not a normative portion of that specification.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Interpretation for Binding Templates: If the core document is a registry report, it cannot contain normative parts other than registry definition that applies for individual bindings.</a:t>
            </a:r>
          </a:p>
        </p:txBody>
      </p:sp>
    </p:spTree>
    <p:extLst>
      <p:ext uri="{BB962C8B-B14F-4D97-AF65-F5344CB8AC3E}">
        <p14:creationId xmlns:p14="http://schemas.microsoft.com/office/powerpoint/2010/main" val="825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560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Registry Track</vt:lpstr>
      <vt:lpstr>Goal of this Presentation</vt:lpstr>
      <vt:lpstr>Definition from W3C Process Document</vt:lpstr>
      <vt:lpstr>Meaning</vt:lpstr>
      <vt:lpstr>Overall Structure</vt:lpstr>
      <vt:lpstr>Overall Structure</vt:lpstr>
      <vt:lpstr>Example Registry Report</vt:lpstr>
      <vt:lpstr>Questions?</vt:lpstr>
      <vt:lpstr>Patent Policies</vt:lpstr>
      <vt:lpstr>Way Forward</vt:lpstr>
      <vt:lpstr>Way Forward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Registry Track</dc:title>
  <dc:creator>Korkan, Ege (T CED EWT-DE)</dc:creator>
  <cp:lastModifiedBy>Korkan, Ege (T CED EWT-DE)</cp:lastModifiedBy>
  <cp:revision>1</cp:revision>
  <dcterms:created xsi:type="dcterms:W3CDTF">2023-01-16T12:37:51Z</dcterms:created>
  <dcterms:modified xsi:type="dcterms:W3CDTF">2023-01-17T13:07:37Z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2023-01-17T09:06:23Z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446c3aa4-622a-4ce8-bd3b-126f07831142</vt:lpwstr>
  </property>
  <property fmtid="{D5CDD505-2E9C-101B-9397-08002B2CF9AE}" pid="8" name="MSIP_Label_9d258917-277f-42cd-a3cd-14c4e9ee58bc_ContentBits">
    <vt:lpwstr>0</vt:lpwstr>
  </property>
</Properties>
</file>