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18"/>
    <p:restoredTop sz="96327"/>
  </p:normalViewPr>
  <p:slideViewPr>
    <p:cSldViewPr snapToGrid="0">
      <p:cViewPr varScale="1">
        <p:scale>
          <a:sx n="118" d="100"/>
          <a:sy n="118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7BC8-6A5E-AE7E-B5B6-F220744A6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181B1-224E-9AAD-F508-0667965C7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86E3D-453E-CC24-3B21-C5135D60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49E-D02D-9B46-8BF4-60CFCAEDC61E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22DB8-2EA2-90FD-EA37-F0EFD4B1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B7A5-B4F3-4707-B10B-D8C10DD7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317-816E-9044-98B2-6E86CDA2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2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61C9-94A6-7661-E2EE-2990B112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69D0A-1046-80E8-EBE7-1950D04BD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2DFA-EA51-2D32-E8DD-D91A0495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49E-D02D-9B46-8BF4-60CFCAEDC61E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8850D-6D9C-946A-B4F2-3D496DCF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BC62F-666B-F426-30A8-6600FFF8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317-816E-9044-98B2-6E86CDA2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8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E8FC71-EC4D-7F8D-2D80-69E2A7CF0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82866-7E16-21D5-3909-FCAC7B503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64ED3-7408-1E08-5EDC-0EECEAFF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49E-D02D-9B46-8BF4-60CFCAEDC61E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60CAE-C1F9-50D7-621C-4663AE96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0FE7-7850-1FA6-C0B5-65A77BFD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317-816E-9044-98B2-6E86CDA2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8A92-14B5-E806-1FE2-A7968393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9AC8-D0DB-F94E-7038-99944CD65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74D2D-FA85-C2E0-B49D-8B9B1207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49E-D02D-9B46-8BF4-60CFCAEDC61E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FF936-3100-7FF5-1239-FFABD0F5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A9C1C-3E24-50A8-80B5-9A69E135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317-816E-9044-98B2-6E86CDA2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8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7855-1EF1-AF0C-5507-3D1598D5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487CA-32B7-E6CD-280C-25489D5D6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BE6C9-9804-E0A9-58D0-27BE70C4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49E-D02D-9B46-8BF4-60CFCAEDC61E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FD23A-048C-A245-50F2-77498A42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B430F-BB1E-DC3B-164C-94142EF2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317-816E-9044-98B2-6E86CDA2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AB0E-C9C6-4BCD-CEDA-22E2D003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BADAA-9E21-2FCC-BE65-070893363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EC360-C661-9248-1DAD-7C38C6B9F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425BC-9C11-56D8-BEAD-6592544C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49E-D02D-9B46-8BF4-60CFCAEDC61E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2F920-5751-AE29-9BD1-356458F2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8EBC6-2A71-037C-6339-0877D298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317-816E-9044-98B2-6E86CDA2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7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96F8-163E-6B5B-721B-BC05A502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A11F7-07E9-0500-AFBA-30BFFA14C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3F794-5ABC-4A77-DA21-4EE18D973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EF861-31CD-1172-2C8F-780493A02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DBFBC-6FA4-D9AE-F01C-68A40D40C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57E03-6403-5EBE-FE36-A3C7D5F5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49E-D02D-9B46-8BF4-60CFCAEDC61E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D4C3E-BC54-8578-B326-2734897C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8765C-D5C7-3677-EAF3-47FA8FDE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317-816E-9044-98B2-6E86CDA2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9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81A5-B57F-8329-BC15-6F728A8C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D0E08A-110E-89DA-AF01-0CF87B25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49E-D02D-9B46-8BF4-60CFCAEDC61E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CAB3E-7649-AC36-30AD-16DA4196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94AD4-E8EC-AB31-AA08-8C396F32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317-816E-9044-98B2-6E86CDA2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85249-196C-C693-38B1-A8315718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49E-D02D-9B46-8BF4-60CFCAEDC61E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53EB0-B50D-F4E7-4571-2E9ED55A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FD245-93D6-67E8-8E5D-36539BA7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317-816E-9044-98B2-6E86CDA2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9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4E02-276B-1073-7CED-3BA33434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37031-2C31-6D77-6AA3-6373A750E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61B95-B6A4-8678-248C-71E31C606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298F5-C938-3267-9C64-938E7DE6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49E-D02D-9B46-8BF4-60CFCAEDC61E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592EE-EE5B-F337-ED20-5C12D13C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D17A9-FFFC-1D9F-9CB8-696BDE93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317-816E-9044-98B2-6E86CDA2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2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48E9-F3A2-3387-2366-8620EF78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3A049-D243-08A2-62E6-B50361103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66B49-67F9-0FB4-ECFC-AD45EF0BC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C96E6-5618-8A9B-46F7-5225F74E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F49E-D02D-9B46-8BF4-60CFCAEDC61E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D4979-FFCA-F367-E254-82A531CC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0BE25-FF9F-E5B3-CEE1-509C7CAB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4317-816E-9044-98B2-6E86CDA2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9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545C69-DDA2-0A6A-ACEC-464D0AEC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DE8D3-8C1D-A997-74DD-A581CDDE1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2E0DD-D405-537F-DEC1-DE49E57AB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F49E-D02D-9B46-8BF4-60CFCAEDC61E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EE3C7-6F21-65F4-0F0F-33A407FF6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61E3-513F-669B-18D7-375C4231D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4317-816E-9044-98B2-6E86CDA29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8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B176AF-19F8-9D97-C0F2-35002C9A829C}"/>
              </a:ext>
            </a:extLst>
          </p:cNvPr>
          <p:cNvSpPr txBox="1"/>
          <p:nvPr/>
        </p:nvSpPr>
        <p:spPr>
          <a:xfrm>
            <a:off x="923278" y="97654"/>
            <a:ext cx="298088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</a:t>
            </a:r>
            <a:r>
              <a:rPr lang="en-US" dirty="0" err="1"/>
              <a:t>join_a</a:t>
            </a:r>
            <a:r>
              <a:rPr lang="en-US" dirty="0"/>
              <a:t>=b S </a:t>
            </a:r>
            <a:r>
              <a:rPr lang="en-US" dirty="0" err="1"/>
              <a:t>join_b</a:t>
            </a:r>
            <a:r>
              <a:rPr lang="en-US" dirty="0"/>
              <a:t>=c T</a:t>
            </a:r>
          </a:p>
          <a:p>
            <a:r>
              <a:rPr lang="en-US" dirty="0"/>
              <a:t>R(a):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1000 tuples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tree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R.a</a:t>
            </a:r>
            <a:r>
              <a:rPr lang="en-US" dirty="0"/>
              <a:t> uniform: 0-1000</a:t>
            </a:r>
          </a:p>
          <a:p>
            <a:r>
              <a:rPr lang="en-US" dirty="0"/>
              <a:t>S(b)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500 tuples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heap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Secondary hash index on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S.b</a:t>
            </a:r>
            <a:r>
              <a:rPr lang="en-US" dirty="0"/>
              <a:t> uniform: 0-50</a:t>
            </a:r>
          </a:p>
          <a:p>
            <a:r>
              <a:rPr lang="en-US" dirty="0"/>
              <a:t>T(c)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10000 tuples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tree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Secondary tree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T.c</a:t>
            </a:r>
            <a:r>
              <a:rPr lang="en-US" dirty="0"/>
              <a:t> uniform: 0-10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ICARD(</a:t>
            </a:r>
            <a:r>
              <a:rPr lang="en-US" dirty="0" err="1"/>
              <a:t>T.c</a:t>
            </a:r>
            <a:r>
              <a:rPr lang="en-US" dirty="0"/>
              <a:t>) =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71164-804F-841D-435A-55B1BE99A970}"/>
              </a:ext>
            </a:extLst>
          </p:cNvPr>
          <p:cNvSpPr txBox="1"/>
          <p:nvPr/>
        </p:nvSpPr>
        <p:spPr>
          <a:xfrm>
            <a:off x="923278" y="4929703"/>
            <a:ext cx="3675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Tuples: 100bytes</a:t>
            </a:r>
          </a:p>
          <a:p>
            <a:r>
              <a:rPr lang="en-US" dirty="0"/>
              <a:t>Page: 1000 bytes</a:t>
            </a:r>
          </a:p>
          <a:p>
            <a:r>
              <a:rPr lang="en-US" dirty="0"/>
              <a:t>DE: 10 bytes</a:t>
            </a:r>
          </a:p>
          <a:p>
            <a:r>
              <a:rPr lang="en-US" dirty="0"/>
              <a:t>Fill factor: 100%</a:t>
            </a:r>
          </a:p>
          <a:p>
            <a:r>
              <a:rPr lang="en-US" dirty="0"/>
              <a:t>Tuples/page: 10</a:t>
            </a:r>
          </a:p>
          <a:p>
            <a:r>
              <a:rPr lang="en-US" dirty="0"/>
              <a:t>DE/page: 100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878A3-99DD-8C42-4D0D-BA79FE6B5AC1}"/>
              </a:ext>
            </a:extLst>
          </p:cNvPr>
          <p:cNvSpPr txBox="1"/>
          <p:nvPr/>
        </p:nvSpPr>
        <p:spPr>
          <a:xfrm>
            <a:off x="3974237" y="0"/>
            <a:ext cx="7682144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R(a) index: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leaf/data pages: 1000(tuples) / 10 (tuples/page) = 100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directory page can point to 100 child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 data pages / 100 de/page = 1 parent page of leaves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Height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Selectivity of a=?: 1/1000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R(a = ?): 1 directory page + 1 data page to read 1000*1/1000 tuples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S(b) secondary index: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Selectivity(b=?): 1/50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Cardinality(b=?): 500 / 50 =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S(b=?): 500 tuples/100 (de/page) = 5 / 50 buckets = pages/bucket = 1 data page + # tuples = 11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T(c) primary index: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pages = 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Height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Selectivity of c=?: 1/10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T(c=?): 2 </a:t>
            </a:r>
            <a:r>
              <a:rPr lang="en-US" dirty="0" err="1"/>
              <a:t>dir</a:t>
            </a:r>
            <a:r>
              <a:rPr lang="en-US" dirty="0"/>
              <a:t> pages + (1000*1/10) = 102 pages.</a:t>
            </a:r>
          </a:p>
          <a:p>
            <a:endParaRPr lang="en-US" dirty="0"/>
          </a:p>
          <a:p>
            <a:r>
              <a:rPr lang="en-US" dirty="0"/>
              <a:t>T(c) secondary index: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pages = 10000 / 100 =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Height: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Cardinality of c=?: 10000 * selectivity = 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T(c=?): 1 + (100*1/10) data pages + (# tuples) = 1 + 10 + 1000 = 1011.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B176AF-19F8-9D97-C0F2-35002C9A829C}"/>
              </a:ext>
            </a:extLst>
          </p:cNvPr>
          <p:cNvSpPr txBox="1"/>
          <p:nvPr/>
        </p:nvSpPr>
        <p:spPr>
          <a:xfrm>
            <a:off x="923278" y="97654"/>
            <a:ext cx="298088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</a:t>
            </a:r>
            <a:r>
              <a:rPr lang="en-US" dirty="0" err="1"/>
              <a:t>join_a</a:t>
            </a:r>
            <a:r>
              <a:rPr lang="en-US" dirty="0"/>
              <a:t>=b S </a:t>
            </a:r>
            <a:r>
              <a:rPr lang="en-US" dirty="0" err="1"/>
              <a:t>join_b</a:t>
            </a:r>
            <a:r>
              <a:rPr lang="en-US" dirty="0"/>
              <a:t>=c T</a:t>
            </a:r>
          </a:p>
          <a:p>
            <a:r>
              <a:rPr lang="en-US" dirty="0"/>
              <a:t>R(a):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1000 tuples; 100 </a:t>
            </a:r>
            <a:r>
              <a:rPr lang="en-US" dirty="0" err="1"/>
              <a:t>pgs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tree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R.a</a:t>
            </a:r>
            <a:r>
              <a:rPr lang="en-US" dirty="0"/>
              <a:t> uniform: 0-1000</a:t>
            </a:r>
          </a:p>
          <a:p>
            <a:r>
              <a:rPr lang="en-US" dirty="0"/>
              <a:t>S(b)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500 tuples: 50 </a:t>
            </a:r>
            <a:r>
              <a:rPr lang="en-US" dirty="0" err="1"/>
              <a:t>pgs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heap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Secondary hash index on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S.b</a:t>
            </a:r>
            <a:r>
              <a:rPr lang="en-US" dirty="0"/>
              <a:t> uniform: 0-50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bucket per </a:t>
            </a:r>
            <a:r>
              <a:rPr lang="en-US" dirty="0" err="1"/>
              <a:t>S.b</a:t>
            </a:r>
            <a:r>
              <a:rPr lang="en-US" dirty="0"/>
              <a:t> value</a:t>
            </a:r>
          </a:p>
          <a:p>
            <a:r>
              <a:rPr lang="en-US" dirty="0"/>
              <a:t>T(c)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10000 tuples: 1000 </a:t>
            </a:r>
            <a:r>
              <a:rPr lang="en-US" dirty="0" err="1"/>
              <a:t>pgs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tree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Secondary tree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T.c</a:t>
            </a:r>
            <a:r>
              <a:rPr lang="en-US" dirty="0"/>
              <a:t> uniform: 0-10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ICARD(</a:t>
            </a:r>
            <a:r>
              <a:rPr lang="en-US" dirty="0" err="1"/>
              <a:t>T.c</a:t>
            </a:r>
            <a:r>
              <a:rPr lang="en-US" dirty="0"/>
              <a:t>) =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71164-804F-841D-435A-55B1BE99A970}"/>
              </a:ext>
            </a:extLst>
          </p:cNvPr>
          <p:cNvSpPr txBox="1"/>
          <p:nvPr/>
        </p:nvSpPr>
        <p:spPr>
          <a:xfrm>
            <a:off x="923278" y="4929703"/>
            <a:ext cx="3675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Tuples: 100bytes</a:t>
            </a:r>
          </a:p>
          <a:p>
            <a:r>
              <a:rPr lang="en-US" dirty="0"/>
              <a:t>Page: 1000 bytes</a:t>
            </a:r>
          </a:p>
          <a:p>
            <a:r>
              <a:rPr lang="en-US" dirty="0"/>
              <a:t>DE: 10 bytes</a:t>
            </a:r>
          </a:p>
          <a:p>
            <a:r>
              <a:rPr lang="en-US" dirty="0"/>
              <a:t>Fill factor: 100%</a:t>
            </a:r>
          </a:p>
          <a:p>
            <a:r>
              <a:rPr lang="en-US" dirty="0"/>
              <a:t>Tuples/page: 10</a:t>
            </a:r>
          </a:p>
          <a:p>
            <a:r>
              <a:rPr lang="en-US" dirty="0"/>
              <a:t>DE/page: 100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878A3-99DD-8C42-4D0D-BA79FE6B5AC1}"/>
              </a:ext>
            </a:extLst>
          </p:cNvPr>
          <p:cNvSpPr txBox="1"/>
          <p:nvPr/>
        </p:nvSpPr>
        <p:spPr>
          <a:xfrm>
            <a:off x="4018625" y="97654"/>
            <a:ext cx="768214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copied from previous slide</a:t>
            </a:r>
          </a:p>
          <a:p>
            <a:r>
              <a:rPr lang="en-US" dirty="0"/>
              <a:t>R(a) index: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R(a = ?): 2</a:t>
            </a:r>
          </a:p>
          <a:p>
            <a:r>
              <a:rPr lang="en-US" dirty="0"/>
              <a:t>S(b) secondary index: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S(b=?): 11 pages.</a:t>
            </a:r>
          </a:p>
          <a:p>
            <a:r>
              <a:rPr lang="en-US" dirty="0"/>
              <a:t>T(c) primary index: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T(c=?): 2 </a:t>
            </a:r>
            <a:r>
              <a:rPr lang="en-US" dirty="0" err="1"/>
              <a:t>dir</a:t>
            </a:r>
            <a:r>
              <a:rPr lang="en-US" dirty="0"/>
              <a:t> pages + (1000*1/10) = 102 pages</a:t>
            </a:r>
          </a:p>
          <a:p>
            <a:r>
              <a:rPr lang="en-US" dirty="0"/>
              <a:t>T(c) secondary index: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T(c=?): 1 + (100*1/10) data pages + (# tuples) = 1 + 10 + 1000 = 1011.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Bestjoin</a:t>
            </a:r>
            <a:r>
              <a:rPr lang="en-US" dirty="0"/>
              <a:t>(R join S):</a:t>
            </a:r>
          </a:p>
          <a:p>
            <a:r>
              <a:rPr lang="en-US" dirty="0"/>
              <a:t>R join 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NL S: 100 + 100* 50 = 5100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INL S: 100 + 1000 * 11 = 11100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HJ S: 50 + 100 + 1000 * (10) = 10000 + 150 = 10150</a:t>
            </a:r>
          </a:p>
          <a:p>
            <a:r>
              <a:rPr lang="en-US" dirty="0"/>
              <a:t>S join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 NL R: 50 + 50 * 100 = 5050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 INL R: 50 + 500 * 2 = 1000 + 50 = 1050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S HJ R: 100 + 50 + 500 * 1 = 650</a:t>
            </a:r>
            <a:endParaRPr lang="en-US" dirty="0"/>
          </a:p>
          <a:p>
            <a:r>
              <a:rPr lang="en-US" dirty="0" err="1"/>
              <a:t>Bestjoin</a:t>
            </a:r>
            <a:r>
              <a:rPr lang="en-US" dirty="0"/>
              <a:t>(S, T)</a:t>
            </a:r>
          </a:p>
          <a:p>
            <a:r>
              <a:rPr lang="en-US" dirty="0" err="1"/>
              <a:t>Bestjoin</a:t>
            </a:r>
            <a:r>
              <a:rPr lang="en-US" dirty="0"/>
              <a:t>(R, T)</a:t>
            </a:r>
          </a:p>
          <a:p>
            <a:r>
              <a:rPr lang="en-US" dirty="0" err="1"/>
              <a:t>Bestjoin</a:t>
            </a:r>
            <a:r>
              <a:rPr lang="en-US" dirty="0"/>
              <a:t>(</a:t>
            </a:r>
            <a:r>
              <a:rPr lang="en-US" dirty="0" err="1"/>
              <a:t>Bestjoin</a:t>
            </a:r>
            <a:r>
              <a:rPr lang="en-US" dirty="0"/>
              <a:t>(R, S), T)</a:t>
            </a:r>
          </a:p>
          <a:p>
            <a:r>
              <a:rPr lang="en-US" dirty="0" err="1"/>
              <a:t>Bestjoin</a:t>
            </a:r>
            <a:r>
              <a:rPr lang="en-US" dirty="0"/>
              <a:t>(</a:t>
            </a:r>
            <a:r>
              <a:rPr lang="en-US" dirty="0" err="1"/>
              <a:t>Bestjoin</a:t>
            </a:r>
            <a:r>
              <a:rPr lang="en-US" dirty="0"/>
              <a:t>(S, T), R)</a:t>
            </a:r>
          </a:p>
          <a:p>
            <a:r>
              <a:rPr lang="en-US" dirty="0" err="1"/>
              <a:t>Bestjoin</a:t>
            </a:r>
            <a:r>
              <a:rPr lang="en-US" dirty="0"/>
              <a:t>(</a:t>
            </a:r>
            <a:r>
              <a:rPr lang="en-US" dirty="0" err="1"/>
              <a:t>Bestjoin</a:t>
            </a:r>
            <a:r>
              <a:rPr lang="en-US" dirty="0"/>
              <a:t>(R, T), 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4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B176AF-19F8-9D97-C0F2-35002C9A829C}"/>
              </a:ext>
            </a:extLst>
          </p:cNvPr>
          <p:cNvSpPr txBox="1"/>
          <p:nvPr/>
        </p:nvSpPr>
        <p:spPr>
          <a:xfrm>
            <a:off x="923278" y="97654"/>
            <a:ext cx="298088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</a:t>
            </a:r>
            <a:r>
              <a:rPr lang="en-US" dirty="0" err="1"/>
              <a:t>join_a</a:t>
            </a:r>
            <a:r>
              <a:rPr lang="en-US" dirty="0"/>
              <a:t>=b S </a:t>
            </a:r>
            <a:r>
              <a:rPr lang="en-US" dirty="0" err="1"/>
              <a:t>join_b</a:t>
            </a:r>
            <a:r>
              <a:rPr lang="en-US" dirty="0"/>
              <a:t>=c T</a:t>
            </a:r>
          </a:p>
          <a:p>
            <a:r>
              <a:rPr lang="en-US" dirty="0"/>
              <a:t>R(a):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1000 tuples; 100 </a:t>
            </a:r>
            <a:r>
              <a:rPr lang="en-US" dirty="0" err="1"/>
              <a:t>pgs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tree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R.a</a:t>
            </a:r>
            <a:r>
              <a:rPr lang="en-US" dirty="0"/>
              <a:t> uniform: 0-1000</a:t>
            </a:r>
          </a:p>
          <a:p>
            <a:r>
              <a:rPr lang="en-US" dirty="0"/>
              <a:t>S(b)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500 tuples: 50 </a:t>
            </a:r>
            <a:r>
              <a:rPr lang="en-US" dirty="0" err="1"/>
              <a:t>pgs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heap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Secondary hash index on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S.b</a:t>
            </a:r>
            <a:r>
              <a:rPr lang="en-US" dirty="0"/>
              <a:t> uniform: 0-50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bucket per </a:t>
            </a:r>
            <a:r>
              <a:rPr lang="en-US" dirty="0" err="1"/>
              <a:t>S.b</a:t>
            </a:r>
            <a:r>
              <a:rPr lang="en-US" dirty="0"/>
              <a:t> value</a:t>
            </a:r>
          </a:p>
          <a:p>
            <a:r>
              <a:rPr lang="en-US" dirty="0"/>
              <a:t>T(c)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10000 tuples: 1000 </a:t>
            </a:r>
            <a:r>
              <a:rPr lang="en-US" dirty="0" err="1"/>
              <a:t>pgs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tree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Secondary tree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T.c</a:t>
            </a:r>
            <a:r>
              <a:rPr lang="en-US" dirty="0"/>
              <a:t> uniform: 0-10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ICARD(</a:t>
            </a:r>
            <a:r>
              <a:rPr lang="en-US" dirty="0" err="1"/>
              <a:t>T.c</a:t>
            </a:r>
            <a:r>
              <a:rPr lang="en-US" dirty="0"/>
              <a:t>) =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71164-804F-841D-435A-55B1BE99A970}"/>
              </a:ext>
            </a:extLst>
          </p:cNvPr>
          <p:cNvSpPr txBox="1"/>
          <p:nvPr/>
        </p:nvSpPr>
        <p:spPr>
          <a:xfrm>
            <a:off x="923278" y="4929703"/>
            <a:ext cx="3675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Tuples: 100bytes</a:t>
            </a:r>
          </a:p>
          <a:p>
            <a:r>
              <a:rPr lang="en-US" dirty="0"/>
              <a:t>Page: 1000 bytes</a:t>
            </a:r>
          </a:p>
          <a:p>
            <a:r>
              <a:rPr lang="en-US" dirty="0"/>
              <a:t>DE: 10 bytes</a:t>
            </a:r>
          </a:p>
          <a:p>
            <a:r>
              <a:rPr lang="en-US" dirty="0"/>
              <a:t>Fill factor: 100%</a:t>
            </a:r>
          </a:p>
          <a:p>
            <a:r>
              <a:rPr lang="en-US" dirty="0"/>
              <a:t>Tuples/page: 10</a:t>
            </a:r>
          </a:p>
          <a:p>
            <a:r>
              <a:rPr lang="en-US" dirty="0"/>
              <a:t>DE/page: 100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878A3-99DD-8C42-4D0D-BA79FE6B5AC1}"/>
              </a:ext>
            </a:extLst>
          </p:cNvPr>
          <p:cNvSpPr txBox="1"/>
          <p:nvPr/>
        </p:nvSpPr>
        <p:spPr>
          <a:xfrm>
            <a:off x="4018625" y="97654"/>
            <a:ext cx="76821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copied from previous slide</a:t>
            </a:r>
          </a:p>
          <a:p>
            <a:r>
              <a:rPr lang="en-US" dirty="0"/>
              <a:t>R(a) index: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R(a = ?): 2</a:t>
            </a:r>
          </a:p>
          <a:p>
            <a:r>
              <a:rPr lang="en-US" dirty="0"/>
              <a:t>S(b) secondary index: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S(b=?): 11 pages.</a:t>
            </a:r>
          </a:p>
          <a:p>
            <a:r>
              <a:rPr lang="en-US" dirty="0"/>
              <a:t>T(c) primary index: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T(c=?): 2 </a:t>
            </a:r>
            <a:r>
              <a:rPr lang="en-US" dirty="0" err="1"/>
              <a:t>dir</a:t>
            </a:r>
            <a:r>
              <a:rPr lang="en-US" dirty="0"/>
              <a:t> pages + (1000*1/10) = 102 pages</a:t>
            </a:r>
          </a:p>
          <a:p>
            <a:r>
              <a:rPr lang="en-US" dirty="0"/>
              <a:t>T(c) secondary index: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T(c=?): 1 + (100*1/10) data pages + (# tuples) = 1 + 10 + 1000 = 1011.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Bestjoin</a:t>
            </a:r>
            <a:r>
              <a:rPr lang="en-US" dirty="0"/>
              <a:t>(R join 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S HJ R: 100 + 50 + 500 * 1 = 650</a:t>
            </a:r>
          </a:p>
          <a:p>
            <a:r>
              <a:rPr lang="en-US" dirty="0"/>
              <a:t>Cardinality of R join S?</a:t>
            </a:r>
          </a:p>
          <a:p>
            <a:r>
              <a:rPr lang="en-US" dirty="0"/>
              <a:t>* 1000 * 500 * (1/max(1000,50)) = 500 tuples = 50 pages</a:t>
            </a:r>
          </a:p>
          <a:p>
            <a:endParaRPr lang="en-US" dirty="0"/>
          </a:p>
          <a:p>
            <a:r>
              <a:rPr lang="en-US" dirty="0" err="1"/>
              <a:t>Bestjoin</a:t>
            </a:r>
            <a:r>
              <a:rPr lang="en-US" dirty="0"/>
              <a:t>(</a:t>
            </a:r>
            <a:r>
              <a:rPr lang="en-US" dirty="0" err="1"/>
              <a:t>Bestjoin</a:t>
            </a:r>
            <a:r>
              <a:rPr lang="en-US" dirty="0"/>
              <a:t>(R, S), 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SQ NL T: 650 + 50 * 1000 = 50000 + 650 = 50650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 INL T: 650 + 500 * 102 = 51000 + 650 = 51650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 HJ T: 1000 + 650 + 500 * 1000 = 500000 + 1650 = 501650</a:t>
            </a:r>
          </a:p>
        </p:txBody>
      </p:sp>
    </p:spTree>
    <p:extLst>
      <p:ext uri="{BB962C8B-B14F-4D97-AF65-F5344CB8AC3E}">
        <p14:creationId xmlns:p14="http://schemas.microsoft.com/office/powerpoint/2010/main" val="321401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7CC23B-D043-F8C6-CA11-9660C8009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0"/>
            <a:ext cx="7772400" cy="480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7F61C4-E0EF-25CA-E18D-193A25F107DB}"/>
              </a:ext>
            </a:extLst>
          </p:cNvPr>
          <p:cNvSpPr txBox="1"/>
          <p:nvPr/>
        </p:nvSpPr>
        <p:spPr>
          <a:xfrm>
            <a:off x="133164" y="204186"/>
            <a:ext cx="45694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Analysis:</a:t>
            </a:r>
          </a:p>
          <a:p>
            <a:r>
              <a:rPr lang="en-US" dirty="0"/>
              <a:t>T1: committed</a:t>
            </a:r>
          </a:p>
          <a:p>
            <a:r>
              <a:rPr lang="en-US" dirty="0"/>
              <a:t>T2: abort</a:t>
            </a:r>
          </a:p>
          <a:p>
            <a:r>
              <a:rPr lang="en-US" dirty="0"/>
              <a:t>T3: abort</a:t>
            </a:r>
          </a:p>
          <a:p>
            <a:endParaRPr lang="en-US" dirty="0"/>
          </a:p>
          <a:p>
            <a:r>
              <a:rPr lang="en-US" dirty="0"/>
              <a:t>Which log records are reflected on the data pages on disk?   And which need to be redone?</a:t>
            </a:r>
          </a:p>
          <a:p>
            <a:r>
              <a:rPr lang="en-US" dirty="0"/>
              <a:t>3: no redo</a:t>
            </a:r>
          </a:p>
          <a:p>
            <a:r>
              <a:rPr lang="en-US" dirty="0"/>
              <a:t>5: redo</a:t>
            </a:r>
          </a:p>
          <a:p>
            <a:r>
              <a:rPr lang="en-US" dirty="0"/>
              <a:t>8: no redo</a:t>
            </a:r>
          </a:p>
          <a:p>
            <a:r>
              <a:rPr lang="en-US" dirty="0"/>
              <a:t>9: redo</a:t>
            </a:r>
          </a:p>
          <a:p>
            <a:r>
              <a:rPr lang="en-US" dirty="0"/>
              <a:t>10: redo</a:t>
            </a:r>
          </a:p>
          <a:p>
            <a:endParaRPr lang="en-US" dirty="0"/>
          </a:p>
          <a:p>
            <a:r>
              <a:rPr lang="en-US" dirty="0"/>
              <a:t>Redo: 5, 9, 10</a:t>
            </a:r>
          </a:p>
          <a:p>
            <a:r>
              <a:rPr lang="en-US" dirty="0"/>
              <a:t>Undo: 10, 9, 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1FB7F0-E1BE-488B-3AC8-6544839E6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994" y="4800600"/>
            <a:ext cx="7772400" cy="83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6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8085E6-FE5D-8DE2-02AA-013D5B53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0"/>
            <a:ext cx="7772400" cy="2352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371381-8E14-2368-41C2-AB7AFCB0FBBF}"/>
              </a:ext>
            </a:extLst>
          </p:cNvPr>
          <p:cNvSpPr txBox="1"/>
          <p:nvPr/>
        </p:nvSpPr>
        <p:spPr>
          <a:xfrm>
            <a:off x="2448392" y="43722"/>
            <a:ext cx="6559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ok</a:t>
            </a:r>
          </a:p>
          <a:p>
            <a:r>
              <a:rPr lang="en-US" dirty="0"/>
              <a:t>2 ok</a:t>
            </a:r>
          </a:p>
          <a:p>
            <a:r>
              <a:rPr lang="en-US" dirty="0"/>
              <a:t>3 ok</a:t>
            </a:r>
          </a:p>
          <a:p>
            <a:r>
              <a:rPr lang="en-US" dirty="0"/>
              <a:t>4 ok</a:t>
            </a:r>
          </a:p>
          <a:p>
            <a:r>
              <a:rPr lang="en-US" dirty="0"/>
              <a:t>5 ok</a:t>
            </a:r>
          </a:p>
          <a:p>
            <a:r>
              <a:rPr lang="en-US" dirty="0"/>
              <a:t>6 ok</a:t>
            </a:r>
          </a:p>
          <a:p>
            <a:r>
              <a:rPr lang="en-US" dirty="0"/>
              <a:t>7 ok</a:t>
            </a:r>
          </a:p>
          <a:p>
            <a:r>
              <a:rPr lang="en-US" dirty="0"/>
              <a:t>8. no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C75F9E-68C3-8428-971B-EEFA7596A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660"/>
          <a:stretch/>
        </p:blipFill>
        <p:spPr>
          <a:xfrm>
            <a:off x="3773009" y="3126420"/>
            <a:ext cx="7772400" cy="1513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51741-8714-7277-7DC7-CC01E0DC3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328" b="18746"/>
          <a:stretch/>
        </p:blipFill>
        <p:spPr>
          <a:xfrm>
            <a:off x="3773009" y="4639733"/>
            <a:ext cx="7772400" cy="209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031EC0-9B3E-311F-9489-ECA85D6A8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595" b="25340"/>
          <a:stretch/>
        </p:blipFill>
        <p:spPr>
          <a:xfrm>
            <a:off x="3773009" y="5324673"/>
            <a:ext cx="7772400" cy="2602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7A1007-1CA0-9C48-03F2-DDE9B2757D00}"/>
              </a:ext>
            </a:extLst>
          </p:cNvPr>
          <p:cNvSpPr txBox="1"/>
          <p:nvPr/>
        </p:nvSpPr>
        <p:spPr>
          <a:xfrm>
            <a:off x="4773881" y="4902501"/>
            <a:ext cx="80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unsafe</a:t>
            </a:r>
          </a:p>
        </p:txBody>
      </p:sp>
    </p:spTree>
    <p:extLst>
      <p:ext uri="{BB962C8B-B14F-4D97-AF65-F5344CB8AC3E}">
        <p14:creationId xmlns:p14="http://schemas.microsoft.com/office/powerpoint/2010/main" val="207298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1025</Words>
  <Application>Microsoft Macintosh PowerPoint</Application>
  <PresentationFormat>Widescreen</PresentationFormat>
  <Paragraphs>159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Eugene Wu</cp:lastModifiedBy>
  <cp:revision>2</cp:revision>
  <cp:lastPrinted>2024-12-05T14:48:28Z</cp:lastPrinted>
  <dcterms:created xsi:type="dcterms:W3CDTF">2024-12-05T13:45:21Z</dcterms:created>
  <dcterms:modified xsi:type="dcterms:W3CDTF">2024-12-10T12:18:23Z</dcterms:modified>
</cp:coreProperties>
</file>