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6" r:id="rId3"/>
    <p:sldId id="300" r:id="rId4"/>
    <p:sldId id="326" r:id="rId5"/>
    <p:sldId id="325" r:id="rId6"/>
    <p:sldId id="318" r:id="rId7"/>
    <p:sldId id="321" r:id="rId8"/>
    <p:sldId id="306" r:id="rId9"/>
    <p:sldId id="302" r:id="rId10"/>
    <p:sldId id="303" r:id="rId11"/>
    <p:sldId id="304" r:id="rId12"/>
    <p:sldId id="305" r:id="rId13"/>
    <p:sldId id="313" r:id="rId14"/>
    <p:sldId id="314" r:id="rId15"/>
    <p:sldId id="315" r:id="rId16"/>
    <p:sldId id="310" r:id="rId17"/>
    <p:sldId id="301" r:id="rId18"/>
    <p:sldId id="317" r:id="rId19"/>
    <p:sldId id="257" r:id="rId20"/>
    <p:sldId id="322" r:id="rId21"/>
    <p:sldId id="323" r:id="rId22"/>
    <p:sldId id="32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Crystal" initials="CC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 autoAdjust="0"/>
    <p:restoredTop sz="92676" autoAdjust="0"/>
  </p:normalViewPr>
  <p:slideViewPr>
    <p:cSldViewPr snapToGrid="0">
      <p:cViewPr varScale="1">
        <p:scale>
          <a:sx n="121" d="100"/>
          <a:sy n="121" d="100"/>
        </p:scale>
        <p:origin x="2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___4.xlsx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___5.xlsx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___6.xlsx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>
                <a:solidFill>
                  <a:schemeClr val="tx1"/>
                </a:solidFill>
              </a:rPr>
              <a:t>Error</a:t>
            </a:r>
            <a:r>
              <a:rPr lang="zh-TW" altLang="en-US" sz="1800" b="1">
                <a:solidFill>
                  <a:schemeClr val="tx1"/>
                </a:solidFill>
              </a:rPr>
              <a:t> </a:t>
            </a:r>
            <a:r>
              <a:rPr lang="en-US" altLang="zh-TW" sz="1800" b="1">
                <a:solidFill>
                  <a:schemeClr val="tx1"/>
                </a:solidFill>
              </a:rPr>
              <a:t>Of</a:t>
            </a:r>
            <a:r>
              <a:rPr lang="zh-TW" altLang="en-US" sz="1800" b="1">
                <a:solidFill>
                  <a:schemeClr val="tx1"/>
                </a:solidFill>
              </a:rPr>
              <a:t> </a:t>
            </a:r>
            <a:r>
              <a:rPr lang="en-US" altLang="zh-TW" sz="1800" b="1">
                <a:solidFill>
                  <a:schemeClr val="tx1"/>
                </a:solidFill>
              </a:rPr>
              <a:t>Commission</a:t>
            </a:r>
          </a:p>
        </c:rich>
      </c:tx>
      <c:layout>
        <c:manualLayout>
          <c:xMode val="edge"/>
          <c:yMode val="edge"/>
          <c:x val="0.255682962094122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Obj_TTest!$B$1</c:f>
              <c:strCache>
                <c:ptCount val="1"/>
                <c:pt idx="0">
                  <c:v>ErrorOfCommission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37-4DEE-AD9A-2CF12BE0765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37-4DEE-AD9A-2CF12BE07659}"/>
              </c:ext>
            </c:extLst>
          </c:dPt>
          <c:errBars>
            <c:errBarType val="both"/>
            <c:errValType val="cust"/>
            <c:noEndCap val="0"/>
            <c:plus>
              <c:numRef>
                <c:f>Obj_TTest!$C$2:$C$3</c:f>
                <c:numCache>
                  <c:formatCode>General</c:formatCode>
                  <c:ptCount val="2"/>
                  <c:pt idx="0">
                    <c:v>0.00492609024037098</c:v>
                  </c:pt>
                  <c:pt idx="1">
                    <c:v>0.0121550962058241</c:v>
                  </c:pt>
                </c:numCache>
              </c:numRef>
            </c:plus>
            <c:minus>
              <c:numRef>
                <c:f>Obj_TTest!$C$2:$C$3</c:f>
                <c:numCache>
                  <c:formatCode>General</c:formatCode>
                  <c:ptCount val="2"/>
                  <c:pt idx="0">
                    <c:v>0.00492609024037098</c:v>
                  </c:pt>
                  <c:pt idx="1">
                    <c:v>0.0121550962058241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Obj_TTest!$A$2:$A$3</c:f>
              <c:strCache>
                <c:ptCount val="2"/>
                <c:pt idx="0">
                  <c:v>Low</c:v>
                </c:pt>
                <c:pt idx="1">
                  <c:v>High</c:v>
                </c:pt>
              </c:strCache>
            </c:strRef>
          </c:cat>
          <c:val>
            <c:numRef>
              <c:f>Obj_TTest!$B$2:$B$3</c:f>
              <c:numCache>
                <c:formatCode>General</c:formatCode>
                <c:ptCount val="2"/>
                <c:pt idx="0">
                  <c:v>0.0358695652173913</c:v>
                </c:pt>
                <c:pt idx="1">
                  <c:v>0.0554347826086957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C37-4DEE-AD9A-2CF12BE07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80938880"/>
        <c:axId val="-1980935552"/>
      </c:barChart>
      <c:catAx>
        <c:axId val="-198093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80935552"/>
        <c:crosses val="autoZero"/>
        <c:auto val="1"/>
        <c:lblAlgn val="ctr"/>
        <c:lblOffset val="100"/>
        <c:noMultiLvlLbl val="0"/>
      </c:catAx>
      <c:valAx>
        <c:axId val="-1980935552"/>
        <c:scaling>
          <c:orientation val="minMax"/>
          <c:max val="0.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Percengate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8093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i="0" u="none" strike="noStrike" baseline="0" dirty="0" err="1">
                <a:effectLst/>
              </a:rPr>
              <a:t>nonTarget</a:t>
            </a:r>
            <a:r>
              <a:rPr lang="en-US" altLang="zh-TW" sz="1800" b="1" i="0" u="none" strike="noStrike" baseline="0" dirty="0">
                <a:effectLst/>
              </a:rPr>
              <a:t> </a:t>
            </a:r>
            <a:r>
              <a:rPr lang="en-US" altLang="zh-TW" sz="1800" b="1" i="0" u="none" strike="noStrike" baseline="0" dirty="0" err="1">
                <a:effectLst/>
              </a:rPr>
              <a:t>MeanRT</a:t>
            </a:r>
            <a:r>
              <a:rPr lang="en-US" altLang="zh-TW" sz="1800" b="1" i="0" u="none" strike="noStrike" baseline="0" dirty="0"/>
              <a:t> </a:t>
            </a:r>
            <a:endParaRPr lang="en-US" altLang="zh-TW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92632973963113"/>
          <c:y val="0.0665105139716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Obj_TTest!$F$1</c:f>
              <c:strCache>
                <c:ptCount val="1"/>
                <c:pt idx="0">
                  <c:v>RT_Mean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88-4485-BF4F-57C76FAFE62D}"/>
              </c:ext>
            </c:extLst>
          </c:dPt>
          <c:errBars>
            <c:errBarType val="both"/>
            <c:errValType val="cust"/>
            <c:noEndCap val="0"/>
            <c:plus>
              <c:numRef>
                <c:f>Obj_TTest!$G$2:$G$3</c:f>
                <c:numCache>
                  <c:formatCode>General</c:formatCode>
                  <c:ptCount val="2"/>
                  <c:pt idx="0">
                    <c:v>0.0129677964241415</c:v>
                  </c:pt>
                  <c:pt idx="1">
                    <c:v>0.0187180484708145</c:v>
                  </c:pt>
                </c:numCache>
              </c:numRef>
            </c:plus>
            <c:minus>
              <c:numRef>
                <c:f>Obj_TTest!$G$2:$G$3</c:f>
                <c:numCache>
                  <c:formatCode>General</c:formatCode>
                  <c:ptCount val="2"/>
                  <c:pt idx="0">
                    <c:v>0.0129677964241415</c:v>
                  </c:pt>
                  <c:pt idx="1">
                    <c:v>0.0187180484708145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Obj_TTest!$A$2:$A$3</c:f>
              <c:strCache>
                <c:ptCount val="2"/>
                <c:pt idx="0">
                  <c:v>Low</c:v>
                </c:pt>
                <c:pt idx="1">
                  <c:v>High</c:v>
                </c:pt>
              </c:strCache>
            </c:strRef>
          </c:cat>
          <c:val>
            <c:numRef>
              <c:f>Obj_TTest!$F$2:$F$3</c:f>
              <c:numCache>
                <c:formatCode>General</c:formatCode>
                <c:ptCount val="2"/>
                <c:pt idx="0">
                  <c:v>0.355867957312532</c:v>
                </c:pt>
                <c:pt idx="1">
                  <c:v>0.399887382608164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88-4485-BF4F-57C76FAFE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8918336"/>
        <c:axId val="1788917440"/>
      </c:barChart>
      <c:catAx>
        <c:axId val="178891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8917440"/>
        <c:crosses val="autoZero"/>
        <c:auto val="1"/>
        <c:lblAlgn val="ctr"/>
        <c:lblOffset val="100"/>
        <c:noMultiLvlLbl val="0"/>
      </c:catAx>
      <c:valAx>
        <c:axId val="1788917440"/>
        <c:scaling>
          <c:orientation val="minMax"/>
          <c:max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ms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891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1" i="0" u="none" strike="noStrike" baseline="0">
                <a:effectLst/>
              </a:rPr>
              <a:t>Anticipation</a:t>
            </a:r>
            <a:r>
              <a:rPr lang="en-US" altLang="zh-TW" sz="1800" b="1" i="0" u="none" strike="noStrike" baseline="0"/>
              <a:t> </a:t>
            </a:r>
            <a:endParaRPr lang="en-US" altLang="zh-TW" sz="18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2060508068994"/>
          <c:y val="0.152473502064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Obj_TTest!$H$1</c:f>
              <c:strCache>
                <c:ptCount val="1"/>
                <c:pt idx="0">
                  <c:v>Anticipation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8DA-49A2-807D-E5177B04EAB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8DA-49A2-807D-E5177B04EAB5}"/>
              </c:ext>
            </c:extLst>
          </c:dPt>
          <c:errBars>
            <c:errBarType val="both"/>
            <c:errValType val="cust"/>
            <c:noEndCap val="0"/>
            <c:plus>
              <c:numRef>
                <c:f>Obj_TTest!$C$2:$C$3</c:f>
                <c:numCache>
                  <c:formatCode>General</c:formatCode>
                  <c:ptCount val="2"/>
                  <c:pt idx="0">
                    <c:v>0.00492609024037098</c:v>
                  </c:pt>
                  <c:pt idx="1">
                    <c:v>0.0121550962058241</c:v>
                  </c:pt>
                </c:numCache>
              </c:numRef>
            </c:plus>
            <c:minus>
              <c:numRef>
                <c:f>Obj_TTest!$I$2:$I$3</c:f>
                <c:numCache>
                  <c:formatCode>General</c:formatCode>
                  <c:ptCount val="2"/>
                  <c:pt idx="0">
                    <c:v>0.015460404331045</c:v>
                  </c:pt>
                  <c:pt idx="1">
                    <c:v>0.00551944919993829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Obj_TTest!$A$2:$A$3</c:f>
              <c:strCache>
                <c:ptCount val="2"/>
                <c:pt idx="0">
                  <c:v>Low</c:v>
                </c:pt>
                <c:pt idx="1">
                  <c:v>High</c:v>
                </c:pt>
              </c:strCache>
            </c:strRef>
          </c:cat>
          <c:val>
            <c:numRef>
              <c:f>Obj_TTest!$H$2:$H$3</c:f>
              <c:numCache>
                <c:formatCode>0.0000</c:formatCode>
                <c:ptCount val="2"/>
                <c:pt idx="0">
                  <c:v>0.0146739130434783</c:v>
                </c:pt>
                <c:pt idx="1">
                  <c:v>0.00907608695652174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8DA-49A2-807D-E5177B04E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77133088"/>
        <c:axId val="-1977015024"/>
      </c:barChart>
      <c:catAx>
        <c:axId val="-197713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77015024"/>
        <c:crosses val="autoZero"/>
        <c:auto val="1"/>
        <c:lblAlgn val="ctr"/>
        <c:lblOffset val="100"/>
        <c:noMultiLvlLbl val="0"/>
      </c:catAx>
      <c:valAx>
        <c:axId val="-1977015024"/>
        <c:scaling>
          <c:orientation val="minMax"/>
          <c:max val="0.07"/>
          <c:min val="0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Percengate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7713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D861-5658-4B46-8791-6A05D6FDF8DD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5D92-304E-424F-876C-9F1721BC2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3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It suggests that the uninformative peripheral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cues cause less automatic shifts of attention for the high-MW group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09916-DABA-47A9-A947-8FF9CB99D6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0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55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1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09916-DABA-47A9-A947-8FF9CB99D6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https://www.sciencedirect.com/science/article/pii/S1053810007000323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0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It suggests that the uninformative peripheral cues cause less automatic shifts of attention for the high-MW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09916-DABA-47A9-A947-8FF9CB99D6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3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78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CMMAS:</a:t>
            </a:r>
            <a:r>
              <a:rPr lang="zh-TW" altLang="en-US" dirty="0"/>
              <a:t> 了解個體能否接受並覺察當下所有的經驗，以做為測量止觀傾向個別差異的工具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89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3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2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(probe only presented when errors were detected 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E5D92-304E-424F-876C-9F1721BC2AF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4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4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8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4" y="1588344"/>
            <a:ext cx="745763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113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55" lvl="1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32" lvl="2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09" lvl="3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886" lvl="4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064" lvl="5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240" lvl="6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418" lvl="7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595" lvl="8" indent="-298435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914355">
              <a:buClr>
                <a:srgbClr val="000000"/>
              </a:buClr>
            </a:pPr>
            <a:fld id="{00000000-1234-1234-1234-123412341234}" type="slidenum">
              <a:rPr lang="en-US" altLang="zh-TW" kern="0" smtClean="0">
                <a:solidFill>
                  <a:srgbClr val="595959"/>
                </a:solidFill>
              </a:rPr>
              <a:pPr defTabSz="914355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4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tx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xmlns="" id="{0D9184B9-0E8A-EF4D-9A8D-FCF1A47262EC}"/>
              </a:ext>
            </a:extLst>
          </p:cNvPr>
          <p:cNvSpPr/>
          <p:nvPr/>
        </p:nvSpPr>
        <p:spPr>
          <a:xfrm>
            <a:off x="0" y="1"/>
            <a:ext cx="9144000" cy="650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" name="Google Shape;11;p2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6" name="Google Shape;12;p2">
              <a:extLst>
                <a:ext uri="{FF2B5EF4-FFF2-40B4-BE49-F238E27FC236}">
                  <a16:creationId xmlns:a16="http://schemas.microsoft.com/office/drawing/2014/main" xmlns="" id="{DD293C16-FE3B-0C4B-B9BB-AA0009DDE417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7" name="Google Shape;13;p2">
              <a:extLst>
                <a:ext uri="{FF2B5EF4-FFF2-40B4-BE49-F238E27FC236}">
                  <a16:creationId xmlns:a16="http://schemas.microsoft.com/office/drawing/2014/main" xmlns="" id="{21C03C1C-C92E-3A47-831B-D430FFC4C0EE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600"/>
          </a:xfrm>
          <a:prstGeom prst="rect">
            <a:avLst/>
          </a:prstGeom>
        </p:spPr>
        <p:txBody>
          <a:bodyPr spcFirstLastPara="1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xmlns="" id="{3BB07D31-0E09-4844-AC6F-66ED44EDC0A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63B3E2C5-6E5C-4E44-8059-BEA91CCA543D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25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8;p3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4" name="Google Shape;19;p3">
              <a:extLst>
                <a:ext uri="{FF2B5EF4-FFF2-40B4-BE49-F238E27FC236}">
                  <a16:creationId xmlns:a16="http://schemas.microsoft.com/office/drawing/2014/main" xmlns="" id="{A3F1E73C-57E8-2E40-BA2C-35D48C0A4417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5" name="Google Shape;20;p3">
              <a:extLst>
                <a:ext uri="{FF2B5EF4-FFF2-40B4-BE49-F238E27FC236}">
                  <a16:creationId xmlns:a16="http://schemas.microsoft.com/office/drawing/2014/main" xmlns="" id="{C75E4BE5-E40A-274E-ABF1-BA4E5D4DE10A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8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Google Shape;22;p3">
            <a:extLst>
              <a:ext uri="{FF2B5EF4-FFF2-40B4-BE49-F238E27FC236}">
                <a16:creationId xmlns:a16="http://schemas.microsoft.com/office/drawing/2014/main" xmlns="" id="{02AC5271-15C6-3843-8977-66B0BD00D1B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C7775B22-A075-4EFE-AD59-5B650F2EC659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45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;p4">
            <a:extLst>
              <a:ext uri="{FF2B5EF4-FFF2-40B4-BE49-F238E27FC236}">
                <a16:creationId xmlns:a16="http://schemas.microsoft.com/office/drawing/2014/main" xmlns="" id="{1AADAFBF-3FFF-D042-B8AD-8FE78B1D604A}"/>
              </a:ext>
            </a:extLst>
          </p:cNvPr>
          <p:cNvSpPr/>
          <p:nvPr/>
        </p:nvSpPr>
        <p:spPr>
          <a:xfrm>
            <a:off x="0" y="1"/>
            <a:ext cx="9144000" cy="650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" name="Google Shape;25;p4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6" name="Google Shape;26;p4">
              <a:extLst>
                <a:ext uri="{FF2B5EF4-FFF2-40B4-BE49-F238E27FC236}">
                  <a16:creationId xmlns:a16="http://schemas.microsoft.com/office/drawing/2014/main" xmlns="" id="{0F0A6D0C-4D49-264B-93A7-EE06E1CFDDDD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7" name="Google Shape;27;p4">
              <a:extLst>
                <a:ext uri="{FF2B5EF4-FFF2-40B4-BE49-F238E27FC236}">
                  <a16:creationId xmlns:a16="http://schemas.microsoft.com/office/drawing/2014/main" xmlns="" id="{893CB2B7-4F27-2540-B72E-9B1E69ACA663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/>
          <a:lstStyle>
            <a:lvl1pPr marL="457178" lvl="0" indent="-31113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55" lvl="1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32" lvl="2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09" lvl="3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886" lvl="4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064" lvl="5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240" lvl="6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418" lvl="7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595" lvl="8" indent="-298435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30;p4">
            <a:extLst>
              <a:ext uri="{FF2B5EF4-FFF2-40B4-BE49-F238E27FC236}">
                <a16:creationId xmlns:a16="http://schemas.microsoft.com/office/drawing/2014/main" xmlns="" id="{C6897271-7695-A841-80EB-74A3EE44F0C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BC165582-7BC3-450C-86E9-D085CB36A96F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720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6">
            <a:extLst>
              <a:ext uri="{FF2B5EF4-FFF2-40B4-BE49-F238E27FC236}">
                <a16:creationId xmlns:a16="http://schemas.microsoft.com/office/drawing/2014/main" xmlns="" id="{35EEF8D4-582B-7F4F-A8AC-EC7EF9C8FB7E}"/>
              </a:ext>
            </a:extLst>
          </p:cNvPr>
          <p:cNvSpPr/>
          <p:nvPr/>
        </p:nvSpPr>
        <p:spPr>
          <a:xfrm>
            <a:off x="0" y="1"/>
            <a:ext cx="9144000" cy="650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4" name="Google Shape;42;p6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5" name="Google Shape;43;p6">
              <a:extLst>
                <a:ext uri="{FF2B5EF4-FFF2-40B4-BE49-F238E27FC236}">
                  <a16:creationId xmlns:a16="http://schemas.microsoft.com/office/drawing/2014/main" xmlns="" id="{C88F7996-36E6-8448-883A-4BD2C45957A5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6" name="Google Shape;44;p6">
              <a:extLst>
                <a:ext uri="{FF2B5EF4-FFF2-40B4-BE49-F238E27FC236}">
                  <a16:creationId xmlns:a16="http://schemas.microsoft.com/office/drawing/2014/main" xmlns="" id="{74439747-1659-914C-9624-9CB41DF22477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46;p6">
            <a:extLst>
              <a:ext uri="{FF2B5EF4-FFF2-40B4-BE49-F238E27FC236}">
                <a16:creationId xmlns:a16="http://schemas.microsoft.com/office/drawing/2014/main" xmlns="" id="{07B4007B-1122-ED4F-AC06-22E0E08B886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C42ECD90-3793-47B2-8285-9740C802F8FC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37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;p7">
            <a:extLst>
              <a:ext uri="{FF2B5EF4-FFF2-40B4-BE49-F238E27FC236}">
                <a16:creationId xmlns:a16="http://schemas.microsoft.com/office/drawing/2014/main" xmlns="" id="{69A9F299-CC1B-5C40-8DB2-AE0FCA8709C2}"/>
              </a:ext>
            </a:extLst>
          </p:cNvPr>
          <p:cNvSpPr/>
          <p:nvPr/>
        </p:nvSpPr>
        <p:spPr>
          <a:xfrm>
            <a:off x="0" y="1"/>
            <a:ext cx="9144000" cy="650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marL="0" marR="0" lvl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5" name="Google Shape;49;p7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6" name="Google Shape;50;p7">
              <a:extLst>
                <a:ext uri="{FF2B5EF4-FFF2-40B4-BE49-F238E27FC236}">
                  <a16:creationId xmlns:a16="http://schemas.microsoft.com/office/drawing/2014/main" xmlns="" id="{7D6D8E5D-F01E-D348-A574-702D37500513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7" name="Google Shape;51;p7">
              <a:extLst>
                <a:ext uri="{FF2B5EF4-FFF2-40B4-BE49-F238E27FC236}">
                  <a16:creationId xmlns:a16="http://schemas.microsoft.com/office/drawing/2014/main" xmlns="" id="{F33700FB-527C-5C47-A077-F22BBC8445C1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/>
          <a:lstStyle>
            <a:lvl1pPr marL="457178" lvl="0" indent="-311135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55" lvl="1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32" lvl="2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09" lvl="3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886" lvl="4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064" lvl="5" indent="-298435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240" lvl="6" indent="-298435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418" lvl="7" indent="-298435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595" lvl="8" indent="-298435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54;p7">
            <a:extLst>
              <a:ext uri="{FF2B5EF4-FFF2-40B4-BE49-F238E27FC236}">
                <a16:creationId xmlns:a16="http://schemas.microsoft.com/office/drawing/2014/main" xmlns="" id="{82738946-291A-AA42-80D3-1BBAA634CAC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D522AE4D-0AF8-438F-99EC-AD7B4B4E399D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66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EB56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6;p8"/>
          <p:cNvGrpSpPr>
            <a:grpSpLocks/>
          </p:cNvGrpSpPr>
          <p:nvPr/>
        </p:nvGrpSpPr>
        <p:grpSpPr bwMode="auto">
          <a:xfrm>
            <a:off x="829866" y="5559426"/>
            <a:ext cx="746522" cy="60325"/>
            <a:chOff x="4580561" y="2589004"/>
            <a:chExt cx="1064464" cy="25200"/>
          </a:xfrm>
        </p:grpSpPr>
        <p:sp>
          <p:nvSpPr>
            <p:cNvPr id="4" name="Google Shape;57;p8">
              <a:extLst>
                <a:ext uri="{FF2B5EF4-FFF2-40B4-BE49-F238E27FC236}">
                  <a16:creationId xmlns:a16="http://schemas.microsoft.com/office/drawing/2014/main" xmlns="" id="{852CDBC2-26D1-084F-A8D2-2DBC466A929E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5" name="Google Shape;58;p8">
              <a:extLst>
                <a:ext uri="{FF2B5EF4-FFF2-40B4-BE49-F238E27FC236}">
                  <a16:creationId xmlns:a16="http://schemas.microsoft.com/office/drawing/2014/main" xmlns="" id="{4907A5CD-E282-5647-86BE-58EB7497708E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0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Google Shape;60;p8">
            <a:extLst>
              <a:ext uri="{FF2B5EF4-FFF2-40B4-BE49-F238E27FC236}">
                <a16:creationId xmlns:a16="http://schemas.microsoft.com/office/drawing/2014/main" xmlns="" id="{62B2AEE1-D1D8-C247-A1A4-B5F7AD13D35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273015FD-DBA0-40D2-B858-62630446FF5C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906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000"/>
          </a:xfrm>
          <a:prstGeom prst="rect">
            <a:avLst/>
          </a:prstGeom>
        </p:spPr>
        <p:txBody>
          <a:bodyPr spcFirstLastPara="1" anchor="ctr"/>
          <a:lstStyle>
            <a:lvl1pPr marL="457178" lvl="0" indent="-228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xmlns="" id="{5F7ED487-7F16-8644-961C-EF2141054E6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5C483CA-D0E8-4830-B9F8-F42D0DC9D438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1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09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tx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4;p11"/>
          <p:cNvGrpSpPr>
            <a:grpSpLocks/>
          </p:cNvGrpSpPr>
          <p:nvPr/>
        </p:nvGrpSpPr>
        <p:grpSpPr bwMode="auto">
          <a:xfrm>
            <a:off x="829866" y="5559426"/>
            <a:ext cx="746522" cy="60325"/>
            <a:chOff x="4580561" y="2589004"/>
            <a:chExt cx="1064464" cy="25200"/>
          </a:xfrm>
        </p:grpSpPr>
        <p:sp>
          <p:nvSpPr>
            <p:cNvPr id="5" name="Google Shape;75;p11">
              <a:extLst>
                <a:ext uri="{FF2B5EF4-FFF2-40B4-BE49-F238E27FC236}">
                  <a16:creationId xmlns:a16="http://schemas.microsoft.com/office/drawing/2014/main" xmlns="" id="{B434633A-9D71-A54D-8D1F-E19990B5E678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6" name="Google Shape;76;p11">
              <a:extLst>
                <a:ext uri="{FF2B5EF4-FFF2-40B4-BE49-F238E27FC236}">
                  <a16:creationId xmlns:a16="http://schemas.microsoft.com/office/drawing/2014/main" xmlns="" id="{7BEBBE41-EF50-6749-BE7F-E1A36D33D3C8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/>
          <a:lstStyle>
            <a:lvl1pPr marL="457178" lvl="0" indent="-31113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355" lvl="1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532" lvl="2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709" lvl="3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5886" lvl="4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064" lvl="5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240" lvl="6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418" lvl="7" indent="-29843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595" lvl="8" indent="-298435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9;p11">
            <a:extLst>
              <a:ext uri="{FF2B5EF4-FFF2-40B4-BE49-F238E27FC236}">
                <a16:creationId xmlns:a16="http://schemas.microsoft.com/office/drawing/2014/main" xmlns="" id="{5BBBFE40-EAAE-F94A-A837-69329BB58FC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1ABFDE0-7932-4DCF-A63C-2FDAA9B2D3FD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164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xmlns="" id="{5F7ED487-7F16-8644-961C-EF2141054E6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06CFAB33-6BE6-46F6-BB00-C4517539DF30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726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9">
            <a:extLst>
              <a:ext uri="{FF2B5EF4-FFF2-40B4-BE49-F238E27FC236}">
                <a16:creationId xmlns:a16="http://schemas.microsoft.com/office/drawing/2014/main" xmlns="" id="{F7B5AB65-4D7C-754D-BB88-58C682933F1E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Arial"/>
              <a:sym typeface="Arial"/>
            </a:endParaRPr>
          </a:p>
        </p:txBody>
      </p:sp>
      <p:grpSp>
        <p:nvGrpSpPr>
          <p:cNvPr id="6" name="Google Shape;63;p9"/>
          <p:cNvGrpSpPr>
            <a:grpSpLocks/>
          </p:cNvGrpSpPr>
          <p:nvPr/>
        </p:nvGrpSpPr>
        <p:grpSpPr bwMode="auto">
          <a:xfrm>
            <a:off x="829866" y="1589089"/>
            <a:ext cx="746522" cy="60325"/>
            <a:chOff x="4580561" y="2589004"/>
            <a:chExt cx="1064464" cy="25200"/>
          </a:xfrm>
        </p:grpSpPr>
        <p:sp>
          <p:nvSpPr>
            <p:cNvPr id="7" name="Google Shape;64;p9">
              <a:extLst>
                <a:ext uri="{FF2B5EF4-FFF2-40B4-BE49-F238E27FC236}">
                  <a16:creationId xmlns:a16="http://schemas.microsoft.com/office/drawing/2014/main" xmlns="" id="{3AEE0094-EE02-5B4D-A8CC-0CF3650EEB5A}"/>
                </a:ext>
              </a:extLst>
            </p:cNvPr>
            <p:cNvSpPr/>
            <p:nvPr/>
          </p:nvSpPr>
          <p:spPr>
            <a:xfrm rot="-5400000">
              <a:off x="5366734" y="2335913"/>
              <a:ext cx="25200" cy="5313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  <p:sp>
          <p:nvSpPr>
            <p:cNvPr id="8" name="Google Shape;65;p9">
              <a:extLst>
                <a:ext uri="{FF2B5EF4-FFF2-40B4-BE49-F238E27FC236}">
                  <a16:creationId xmlns:a16="http://schemas.microsoft.com/office/drawing/2014/main" xmlns="" id="{8D539A90-A98B-E744-A650-6B44EA980871}"/>
                </a:ext>
              </a:extLst>
            </p:cNvPr>
            <p:cNvSpPr/>
            <p:nvPr/>
          </p:nvSpPr>
          <p:spPr>
            <a:xfrm rot="-5400000">
              <a:off x="4836199" y="2333366"/>
              <a:ext cx="25200" cy="53647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marL="0" marR="0" lvl="0" indent="0" algn="l" defTabSz="9143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2000"/>
          </a:xfrm>
          <a:prstGeom prst="rect">
            <a:avLst/>
          </a:prstGeom>
        </p:spPr>
        <p:txBody>
          <a:bodyPr spcFirstLastPara="1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000"/>
          </a:xfrm>
          <a:prstGeom prst="rect">
            <a:avLst/>
          </a:prstGeom>
        </p:spPr>
        <p:txBody>
          <a:bodyPr spcFirstLastPara="1"/>
          <a:lstStyle>
            <a:lvl1pPr marL="457166" lvl="0" indent="-31112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829" lvl="4" indent="-298427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2995" lvl="5" indent="-298427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160" lvl="6" indent="-298427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326" lvl="7" indent="-298427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493" lvl="8" indent="-298427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69;p9">
            <a:extLst>
              <a:ext uri="{FF2B5EF4-FFF2-40B4-BE49-F238E27FC236}">
                <a16:creationId xmlns:a16="http://schemas.microsoft.com/office/drawing/2014/main" xmlns="" id="{BD7C10E1-6D23-A440-A911-BC58C441442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FD06F5C6-D9AA-4F06-9C6C-BD3175220CDF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8691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3" y="1588343"/>
            <a:ext cx="745763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2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6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3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7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6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8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3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6F55-CC33-4C0F-976B-53901C6B4A53}" type="datetimeFigureOut">
              <a:rPr lang="zh-TW" altLang="en-US" smtClean="0"/>
              <a:t>2019/2/18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BC80-4A40-4744-93E0-8630F5EA7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9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944" y="593725"/>
            <a:ext cx="85201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>
              <a:sym typeface="Arial" panose="020B0604020202020204" pitchFamily="34" charset="0"/>
            </a:endParaRPr>
          </a:p>
        </p:txBody>
      </p:sp>
      <p:sp>
        <p:nvSpPr>
          <p:cNvPr id="1126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944" y="1536700"/>
            <a:ext cx="8520113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>
              <a:sym typeface="Arial" panose="020B0604020202020204" pitchFamily="34" charset="0"/>
            </a:endParaRPr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xmlns="" id="{5F7ED487-7F16-8644-961C-EF2141054E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781" y="6332538"/>
            <a:ext cx="547688" cy="5254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buClr>
                <a:srgbClr val="000000"/>
              </a:buClr>
              <a:defRPr kumimoji="0" sz="97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F8E2F98A-7453-48CA-85A9-C01CF52AC95C}" type="slidenum">
              <a:rPr lang="en-US" altLang="zh-TW" smtClean="0"/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737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___1.xls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Excel____2.xlsx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package" Target="../embeddings/Microsoft_Excel____3.xlsx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43D184-F99C-4AD5-BEA0-8065A307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58034"/>
            <a:ext cx="7772400" cy="147136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Arial" panose="020B0604020202020204" pitchFamily="34" charset="0"/>
                <a:cs typeface="Arial" panose="020B0604020202020204" pitchFamily="34" charset="0"/>
              </a:rPr>
              <a:t>Developing An Attention Detection System</a:t>
            </a:r>
            <a:endParaRPr lang="zh-TW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634FA1F-69CE-4F00-B207-130BACE16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09668"/>
            <a:ext cx="6858000" cy="1655762"/>
          </a:xfrm>
        </p:spPr>
        <p:txBody>
          <a:bodyPr/>
          <a:lstStyle/>
          <a:p>
            <a:r>
              <a:rPr lang="en-US" altLang="zh-TW" dirty="0"/>
              <a:t>2019-01-21</a:t>
            </a:r>
          </a:p>
          <a:p>
            <a:r>
              <a:rPr lang="en-US" altLang="zh-TW" dirty="0" err="1"/>
              <a:t>Yijhen</a:t>
            </a:r>
            <a:r>
              <a:rPr lang="en-US" altLang="zh-TW" dirty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65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EB3409C-6C92-4AA2-AFD6-7BC024DA6830}"/>
              </a:ext>
            </a:extLst>
          </p:cNvPr>
          <p:cNvSpPr txBox="1"/>
          <p:nvPr/>
        </p:nvSpPr>
        <p:spPr>
          <a:xfrm>
            <a:off x="4415547" y="305966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9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27165"/>
      </p:ext>
    </p:extLst>
  </p:cSld>
  <p:clrMapOvr>
    <a:masterClrMapping/>
  </p:clrMapOvr>
  <p:transition advTm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EB3409C-6C92-4AA2-AFD6-7BC024DA6830}"/>
              </a:ext>
            </a:extLst>
          </p:cNvPr>
          <p:cNvSpPr txBox="1"/>
          <p:nvPr/>
        </p:nvSpPr>
        <p:spPr>
          <a:xfrm>
            <a:off x="4415547" y="305966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3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76037"/>
      </p:ext>
    </p:extLst>
  </p:cSld>
  <p:clrMapOvr>
    <a:masterClrMapping/>
  </p:clrMapOvr>
  <p:transition advTm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EB3409C-6C92-4AA2-AFD6-7BC024DA6830}"/>
              </a:ext>
            </a:extLst>
          </p:cNvPr>
          <p:cNvSpPr txBox="1"/>
          <p:nvPr/>
        </p:nvSpPr>
        <p:spPr>
          <a:xfrm>
            <a:off x="4415547" y="305966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2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5215"/>
      </p:ext>
    </p:extLst>
  </p:cSld>
  <p:clrMapOvr>
    <a:masterClrMapping/>
  </p:clrMapOvr>
  <p:transition advTm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72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23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號: 向右 2">
            <a:extLst>
              <a:ext uri="{FF2B5EF4-FFF2-40B4-BE49-F238E27FC236}">
                <a16:creationId xmlns:a16="http://schemas.microsoft.com/office/drawing/2014/main" xmlns="" id="{54DFB963-FBCB-42AE-9462-4F833327D659}"/>
              </a:ext>
            </a:extLst>
          </p:cNvPr>
          <p:cNvSpPr/>
          <p:nvPr/>
        </p:nvSpPr>
        <p:spPr>
          <a:xfrm>
            <a:off x="242437" y="1348384"/>
            <a:ext cx="8659123" cy="8383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xmlns="" id="{93F7C5E7-89BA-4596-88DB-C8C34FDF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87" y="3382582"/>
            <a:ext cx="1460413" cy="14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ãgoproãçåçæå°çµæ">
            <a:extLst>
              <a:ext uri="{FF2B5EF4-FFF2-40B4-BE49-F238E27FC236}">
                <a16:creationId xmlns:a16="http://schemas.microsoft.com/office/drawing/2014/main" xmlns="" id="{0A78C3B9-0986-46A1-A537-D47C3609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144">
            <a:off x="2548440" y="3045899"/>
            <a:ext cx="673367" cy="6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7527852A-CDC7-4766-8097-12A6B0AE7BE5}"/>
              </a:ext>
            </a:extLst>
          </p:cNvPr>
          <p:cNvSpPr txBox="1"/>
          <p:nvPr/>
        </p:nvSpPr>
        <p:spPr>
          <a:xfrm>
            <a:off x="1810371" y="2415069"/>
            <a:ext cx="335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  <a:t>Sustained to Response Task, </a:t>
            </a:r>
            <a:b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</a:rPr>
              <a:t>SART</a:t>
            </a:r>
            <a:endParaRPr lang="zh-TW" alt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836676" y="2398115"/>
            <a:ext cx="2385044" cy="3452408"/>
            <a:chOff x="6326936" y="2298957"/>
            <a:chExt cx="2385044" cy="3452408"/>
          </a:xfrm>
        </p:grpSpPr>
        <p:sp>
          <p:nvSpPr>
            <p:cNvPr id="5" name="文字方塊 4"/>
            <p:cNvSpPr txBox="1"/>
            <p:nvPr/>
          </p:nvSpPr>
          <p:spPr>
            <a:xfrm>
              <a:off x="6478339" y="2298957"/>
              <a:ext cx="1802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Questionnaires</a:t>
              </a:r>
              <a:endParaRPr lang="zh-TW" alt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26936" y="2773627"/>
              <a:ext cx="2385044" cy="2977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匹茲堡睡眠量表</a:t>
              </a:r>
              <a:r>
                <a:rPr lang="en-US" altLang="zh-TW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TW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C-PSQI</a:t>
              </a:r>
              <a:r>
                <a:rPr lang="en-US" altLang="zh-TW" sz="1200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sz="1200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TW" sz="140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(Tsai, P. et al., 2005)</a:t>
              </a:r>
              <a: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lang="en-US" altLang="zh-TW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止觀覺察量表</a:t>
              </a:r>
              <a: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TW" b="1" dirty="0" smtClean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C-MMAS </a:t>
              </a:r>
              <a:r>
                <a:rPr lang="en-US" altLang="zh-TW" sz="200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sz="200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TW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zh-TW" altLang="en-US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張仁和、林以正、黃金蘭，</a:t>
              </a:r>
              <a:r>
                <a:rPr lang="en-US" altLang="zh-TW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2011)</a:t>
              </a:r>
              <a:r>
                <a:rPr lang="en-US" altLang="zh-TW" sz="200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sz="200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BSSS-V </a:t>
              </a:r>
              <a:b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zh-TW" altLang="en-US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zh-TW" altLang="en-US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林素貞，</a:t>
              </a:r>
              <a:r>
                <a:rPr lang="en-US" altLang="zh-TW" sz="1050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2012)</a:t>
              </a:r>
              <a:r>
                <a:rPr lang="en-US" altLang="zh-TW" sz="2000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sz="2000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altLang="zh-TW" b="1" dirty="0">
                  <a:solidFill>
                    <a:schemeClr val="tx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lang="en-US" altLang="zh-TW" sz="105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4699FD4-1E85-40CF-BE60-258D713813E9}"/>
              </a:ext>
            </a:extLst>
          </p:cNvPr>
          <p:cNvSpPr/>
          <p:nvPr/>
        </p:nvSpPr>
        <p:spPr>
          <a:xfrm>
            <a:off x="141263" y="2348624"/>
            <a:ext cx="1842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 –Sleepiness</a:t>
            </a:r>
            <a:b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(1-4)</a:t>
            </a:r>
            <a:endParaRPr lang="zh-TW" altLang="en-US" sz="12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xmlns="" id="{D9ABF1B0-3A25-423D-A874-4BA6794FFDFC}"/>
              </a:ext>
            </a:extLst>
          </p:cNvPr>
          <p:cNvCxnSpPr/>
          <p:nvPr/>
        </p:nvCxnSpPr>
        <p:spPr>
          <a:xfrm>
            <a:off x="875949" y="1565332"/>
            <a:ext cx="0" cy="80187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xmlns="" id="{1F6E1AE8-466D-4829-9614-9420AABFB696}"/>
              </a:ext>
            </a:extLst>
          </p:cNvPr>
          <p:cNvCxnSpPr/>
          <p:nvPr/>
        </p:nvCxnSpPr>
        <p:spPr>
          <a:xfrm>
            <a:off x="3301161" y="1563812"/>
            <a:ext cx="0" cy="80187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1A45814-65A1-4F63-BA8E-03BEB55D7E1D}"/>
              </a:ext>
            </a:extLst>
          </p:cNvPr>
          <p:cNvSpPr/>
          <p:nvPr/>
        </p:nvSpPr>
        <p:spPr>
          <a:xfrm>
            <a:off x="5042290" y="2398115"/>
            <a:ext cx="1945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–Sleepiness</a:t>
            </a:r>
            <a:b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(1-4)</a:t>
            </a:r>
            <a:endParaRPr lang="zh-TW" altLang="en-US" sz="12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xmlns="" id="{B3469F7E-F4D5-4D15-9C6E-E1D65CF925D8}"/>
              </a:ext>
            </a:extLst>
          </p:cNvPr>
          <p:cNvCxnSpPr/>
          <p:nvPr/>
        </p:nvCxnSpPr>
        <p:spPr>
          <a:xfrm>
            <a:off x="6015183" y="1563812"/>
            <a:ext cx="0" cy="80187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1D5D4586-99C5-445F-B8F1-D3B742A1C5AF}"/>
              </a:ext>
            </a:extLst>
          </p:cNvPr>
          <p:cNvCxnSpPr/>
          <p:nvPr/>
        </p:nvCxnSpPr>
        <p:spPr>
          <a:xfrm>
            <a:off x="7539047" y="1569169"/>
            <a:ext cx="0" cy="80187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1">
            <a:extLst>
              <a:ext uri="{FF2B5EF4-FFF2-40B4-BE49-F238E27FC236}">
                <a16:creationId xmlns:a16="http://schemas.microsoft.com/office/drawing/2014/main" xmlns="" id="{F1783998-1DF8-42FD-AA32-37ED1449B31A}"/>
              </a:ext>
            </a:extLst>
          </p:cNvPr>
          <p:cNvSpPr txBox="1">
            <a:spLocks/>
          </p:cNvSpPr>
          <p:nvPr/>
        </p:nvSpPr>
        <p:spPr>
          <a:xfrm>
            <a:off x="242438" y="252673"/>
            <a:ext cx="7688700" cy="702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43" defTabSz="914400"/>
            <a:r>
              <a:rPr lang="en-US" altLang="zh-TW" sz="3200" b="1" kern="0" dirty="0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Procedure</a:t>
            </a:r>
            <a:endParaRPr lang="en-US" altLang="zh-TW" kern="0" dirty="0">
              <a:solidFill>
                <a:schemeClr val="accent1">
                  <a:lumMod val="7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3BCDCC2-A1C4-47B0-A409-A791DFB2F5B0}"/>
              </a:ext>
            </a:extLst>
          </p:cNvPr>
          <p:cNvSpPr txBox="1"/>
          <p:nvPr/>
        </p:nvSpPr>
        <p:spPr>
          <a:xfrm>
            <a:off x="4130868" y="159818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 30 min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3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5491BF6-C75F-4586-9FA0-AC5A699AB03A}"/>
              </a:ext>
            </a:extLst>
          </p:cNvPr>
          <p:cNvSpPr/>
          <p:nvPr/>
        </p:nvSpPr>
        <p:spPr>
          <a:xfrm>
            <a:off x="581891" y="1445392"/>
            <a:ext cx="85621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u="sng" dirty="0">
                <a:solidFill>
                  <a:schemeClr val="bg2"/>
                </a:solidFill>
              </a:rPr>
              <a:t>Objective </a:t>
            </a:r>
            <a:r>
              <a:rPr lang="en-US" altLang="zh-TW" sz="2000" b="1" dirty="0">
                <a:solidFill>
                  <a:schemeClr val="bg2"/>
                </a:solidFill>
              </a:rPr>
              <a:t>Attentional Dynamic: </a:t>
            </a:r>
            <a:r>
              <a:rPr lang="en-US" altLang="zh-TW" sz="2000" dirty="0"/>
              <a:t>SART performances</a:t>
            </a:r>
          </a:p>
          <a:p>
            <a:r>
              <a:rPr lang="en-US" altLang="zh-TW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of Commission (%)  -  fail to withhold keypress while target 3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Omission (%) – fail to perform keypress while nontarget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nonTarget</a:t>
            </a: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Mean RT (</a:t>
            </a:r>
            <a:r>
              <a:rPr lang="en-US" altLang="zh-TW" sz="20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Anticipation -  non-target RTs less than 100ms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 coefficient variability (RTCVs) - coefficients of nontarget RT (&gt;200ms) variability</a:t>
            </a:r>
            <a:endParaRPr lang="en-US" altLang="zh-TW" sz="2000" b="1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bg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1B0E1B-7FCE-473D-8FA8-C8E9973FF14B}"/>
              </a:ext>
            </a:extLst>
          </p:cNvPr>
          <p:cNvSpPr/>
          <p:nvPr/>
        </p:nvSpPr>
        <p:spPr>
          <a:xfrm>
            <a:off x="581891" y="4490879"/>
            <a:ext cx="833403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u="sng" dirty="0">
                <a:solidFill>
                  <a:schemeClr val="bg2"/>
                </a:solidFill>
              </a:rPr>
              <a:t>Subjective</a:t>
            </a:r>
            <a:r>
              <a:rPr lang="en-US" altLang="zh-TW" sz="2000" b="1" dirty="0">
                <a:solidFill>
                  <a:schemeClr val="bg2"/>
                </a:solidFill>
              </a:rPr>
              <a:t> Attentional States: </a:t>
            </a:r>
            <a:r>
              <a:rPr lang="en-US" altLang="zh-TW" sz="2000" dirty="0"/>
              <a:t>Probe questions</a:t>
            </a:r>
            <a:r>
              <a:rPr lang="en-US" altLang="zh-TW" dirty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endParaRPr lang="en-US" altLang="zh-TW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Focus/ distracted/ mind-wandering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Self-aware performance (1-7)</a:t>
            </a:r>
            <a:endParaRPr lang="en-US" altLang="zh-TW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xmlns="" id="{8B3891DB-C894-4174-A3E9-1F1BB819D64B}"/>
              </a:ext>
            </a:extLst>
          </p:cNvPr>
          <p:cNvSpPr txBox="1">
            <a:spLocks/>
          </p:cNvSpPr>
          <p:nvPr/>
        </p:nvSpPr>
        <p:spPr>
          <a:xfrm>
            <a:off x="242438" y="252673"/>
            <a:ext cx="7688700" cy="702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43" defTabSz="914400"/>
            <a:r>
              <a:rPr lang="en-US" altLang="zh-TW" sz="3200" b="1" kern="0" dirty="0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Variables</a:t>
            </a:r>
            <a:endParaRPr lang="en-US" altLang="zh-TW" kern="0" dirty="0">
              <a:solidFill>
                <a:schemeClr val="accent1">
                  <a:lumMod val="75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3E55543-BA92-4390-9118-771BC86B9B56}"/>
              </a:ext>
            </a:extLst>
          </p:cNvPr>
          <p:cNvSpPr/>
          <p:nvPr/>
        </p:nvSpPr>
        <p:spPr>
          <a:xfrm>
            <a:off x="5411055" y="3760917"/>
            <a:ext cx="373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(Cheyne et al., 2009; Hu et al., 2012)</a:t>
            </a:r>
          </a:p>
        </p:txBody>
      </p:sp>
    </p:spTree>
    <p:extLst>
      <p:ext uri="{BB962C8B-B14F-4D97-AF65-F5344CB8AC3E}">
        <p14:creationId xmlns:p14="http://schemas.microsoft.com/office/powerpoint/2010/main" val="235565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DC00612-FE3A-4635-85C8-A184A3941BA2}"/>
              </a:ext>
            </a:extLst>
          </p:cNvPr>
          <p:cNvSpPr/>
          <p:nvPr/>
        </p:nvSpPr>
        <p:spPr>
          <a:xfrm>
            <a:off x="274800" y="457569"/>
            <a:ext cx="7289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2"/>
                </a:solidFill>
              </a:rPr>
              <a:t>Result- Demographic characteristics</a:t>
            </a:r>
            <a:endParaRPr lang="zh-TW" altLang="en-US" sz="3200" b="1" dirty="0">
              <a:solidFill>
                <a:schemeClr val="bg2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FD0C812-E800-4BA3-8950-A5B2112ADEC0}"/>
              </a:ext>
            </a:extLst>
          </p:cNvPr>
          <p:cNvSpPr txBox="1"/>
          <p:nvPr/>
        </p:nvSpPr>
        <p:spPr>
          <a:xfrm>
            <a:off x="376400" y="1204847"/>
            <a:ext cx="573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</a:rPr>
              <a:t>24 subjects (male = 12, </a:t>
            </a:r>
            <a:r>
              <a:rPr lang="en-US" altLang="zh-TW" sz="1600" dirty="0" err="1">
                <a:solidFill>
                  <a:schemeClr val="bg2"/>
                </a:solidFill>
              </a:rPr>
              <a:t>Age</a:t>
            </a:r>
            <a:r>
              <a:rPr lang="en-US" altLang="zh-TW" sz="1200" dirty="0" err="1">
                <a:solidFill>
                  <a:schemeClr val="bg2"/>
                </a:solidFill>
              </a:rPr>
              <a:t>Mean</a:t>
            </a:r>
            <a:r>
              <a:rPr lang="en-US" altLang="zh-TW" dirty="0">
                <a:solidFill>
                  <a:schemeClr val="bg2"/>
                </a:solidFill>
              </a:rPr>
              <a:t> = 24.8, </a:t>
            </a:r>
            <a:r>
              <a:rPr lang="en-US" altLang="zh-TW" sz="1600" dirty="0" err="1">
                <a:solidFill>
                  <a:schemeClr val="bg2"/>
                </a:solidFill>
              </a:rPr>
              <a:t>Age</a:t>
            </a:r>
            <a:r>
              <a:rPr lang="en-US" altLang="zh-TW" sz="1200" dirty="0" err="1">
                <a:solidFill>
                  <a:schemeClr val="bg2"/>
                </a:solidFill>
              </a:rPr>
              <a:t>SD</a:t>
            </a:r>
            <a:r>
              <a:rPr lang="en-US" altLang="zh-TW" sz="1200" dirty="0">
                <a:solidFill>
                  <a:schemeClr val="bg2"/>
                </a:solidFill>
              </a:rPr>
              <a:t> </a:t>
            </a:r>
            <a:r>
              <a:rPr lang="en-US" altLang="zh-TW" dirty="0">
                <a:solidFill>
                  <a:schemeClr val="bg2"/>
                </a:solidFill>
              </a:rPr>
              <a:t>= 3.1)</a:t>
            </a:r>
            <a:br>
              <a:rPr lang="en-US" altLang="zh-TW" dirty="0">
                <a:solidFill>
                  <a:schemeClr val="bg2"/>
                </a:solidFill>
              </a:rPr>
            </a:br>
            <a:endParaRPr lang="en-US" altLang="zh-TW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</a:rPr>
              <a:t>no probe was presented: 1 subjects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22D34662-460B-4D2A-AD85-F3189652C894}"/>
              </a:ext>
            </a:extLst>
          </p:cNvPr>
          <p:cNvSpPr txBox="1"/>
          <p:nvPr/>
        </p:nvSpPr>
        <p:spPr>
          <a:xfrm>
            <a:off x="7812780" y="22656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N= 23</a:t>
            </a: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xmlns="" id="{E4800D14-C49B-432B-B791-E2B4AE2EA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2995"/>
              </p:ext>
            </p:extLst>
          </p:nvPr>
        </p:nvGraphicFramePr>
        <p:xfrm>
          <a:off x="595118" y="2642372"/>
          <a:ext cx="7953761" cy="9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5" imgW="5387305" imgH="624856" progId="Excel.Sheet.12">
                  <p:embed/>
                </p:oleObj>
              </mc:Choice>
              <mc:Fallback>
                <p:oleObj name="Worksheet" r:id="rId5" imgW="5387305" imgH="6248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18" y="2642372"/>
                        <a:ext cx="7953761" cy="92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A230FAE-8D08-442A-8C81-5413DD05993E}"/>
              </a:ext>
            </a:extLst>
          </p:cNvPr>
          <p:cNvSpPr/>
          <p:nvPr/>
        </p:nvSpPr>
        <p:spPr>
          <a:xfrm>
            <a:off x="595119" y="3880445"/>
            <a:ext cx="79537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PSQI:  Total score = 21, the higher the score the worse the sleep quality</a:t>
            </a:r>
            <a:b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TW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C-MMAS: Total score = 90, higher score indexing better capacity to accept and  perceive all experience in the present</a:t>
            </a:r>
            <a:b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TW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SSS: Total score = 8, higher score indexing the stronger the sensation seeking tendency  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6237211-9366-4974-BE03-E5C56E81136C}"/>
              </a:ext>
            </a:extLst>
          </p:cNvPr>
          <p:cNvSpPr/>
          <p:nvPr/>
        </p:nvSpPr>
        <p:spPr>
          <a:xfrm>
            <a:off x="481504" y="2265647"/>
            <a:ext cx="16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Questionnaires</a:t>
            </a:r>
            <a:endParaRPr lang="zh-TW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5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967F38-8632-4273-B5CB-22E5384E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Result- Correlation Matrix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物件 24">
            <a:extLst>
              <a:ext uri="{FF2B5EF4-FFF2-40B4-BE49-F238E27FC236}">
                <a16:creationId xmlns:a16="http://schemas.microsoft.com/office/drawing/2014/main" xmlns="" id="{6C0D729A-1C7D-4388-BD07-6AF922C0D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193785"/>
              </p:ext>
            </p:extLst>
          </p:nvPr>
        </p:nvGraphicFramePr>
        <p:xfrm>
          <a:off x="6733299" y="4538662"/>
          <a:ext cx="2392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Worksheet" r:id="rId5" imgW="2392751" imgH="434387" progId="Excel.Sheet.12">
                  <p:embed/>
                </p:oleObj>
              </mc:Choice>
              <mc:Fallback>
                <p:oleObj name="Worksheet" r:id="rId5" imgW="2392751" imgH="434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3299" y="4538662"/>
                        <a:ext cx="2392363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xmlns="" id="{46998CE4-AB35-4D01-929B-7724BBAC4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87197"/>
              </p:ext>
            </p:extLst>
          </p:nvPr>
        </p:nvGraphicFramePr>
        <p:xfrm>
          <a:off x="0" y="1476375"/>
          <a:ext cx="8628063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Worksheet" r:id="rId8" imgW="11940363" imgH="3626963" progId="Excel.Sheet.12">
                  <p:embed/>
                </p:oleObj>
              </mc:Choice>
              <mc:Fallback>
                <p:oleObj name="Worksheet" r:id="rId8" imgW="11940363" imgH="36269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476375"/>
                        <a:ext cx="8628063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B9CC1F8-E0C2-44CB-938D-D86782424310}"/>
              </a:ext>
            </a:extLst>
          </p:cNvPr>
          <p:cNvSpPr/>
          <p:nvPr/>
        </p:nvSpPr>
        <p:spPr>
          <a:xfrm>
            <a:off x="799155" y="1110483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/>
              <a:t>Objective Attentional Dynamic</a:t>
            </a:r>
            <a:endParaRPr lang="zh-TW" altLang="en-US" b="1" i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5567221-1D8A-4734-80E5-AEF111B943B2}"/>
              </a:ext>
            </a:extLst>
          </p:cNvPr>
          <p:cNvSpPr/>
          <p:nvPr/>
        </p:nvSpPr>
        <p:spPr>
          <a:xfrm>
            <a:off x="3906049" y="1117931"/>
            <a:ext cx="29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/>
              <a:t>Subjective Attentional States</a:t>
            </a:r>
            <a:endParaRPr lang="zh-TW" altLang="en-US" b="1" i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8C060B-9C81-4FEA-A64D-E7D4A83A7B7D}"/>
              </a:ext>
            </a:extLst>
          </p:cNvPr>
          <p:cNvSpPr/>
          <p:nvPr/>
        </p:nvSpPr>
        <p:spPr>
          <a:xfrm>
            <a:off x="7113136" y="1137759"/>
            <a:ext cx="1632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rgbClr val="1A1A1A"/>
                </a:solidFill>
                <a:cs typeface="Calibri" panose="020F0502020204030204" pitchFamily="34" charset="0"/>
              </a:rPr>
              <a:t>Questionnaires</a:t>
            </a:r>
            <a:endParaRPr lang="zh-TW" altLang="en-US" b="1" i="1" dirty="0">
              <a:solidFill>
                <a:srgbClr val="1A9988"/>
              </a:solidFill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CA5760F-0D63-4C53-9680-F888B88A4658}"/>
              </a:ext>
            </a:extLst>
          </p:cNvPr>
          <p:cNvSpPr/>
          <p:nvPr/>
        </p:nvSpPr>
        <p:spPr>
          <a:xfrm>
            <a:off x="801300" y="5212410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F3E539-7D78-41EE-9A79-B0269E622540}"/>
              </a:ext>
            </a:extLst>
          </p:cNvPr>
          <p:cNvSpPr/>
          <p:nvPr/>
        </p:nvSpPr>
        <p:spPr>
          <a:xfrm>
            <a:off x="273298" y="4888473"/>
            <a:ext cx="8354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There was a significant correlation between Error of Commission and all subjective reported attention states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RTCVs</a:t>
            </a:r>
            <a:r>
              <a:rPr lang="en-US" altLang="zh-TW" dirty="0"/>
              <a:t> shown significant correlation between most of the subjective attentional states, except distraction.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b="1" dirty="0"/>
              <a:t>CMMAS </a:t>
            </a:r>
            <a:r>
              <a:rPr lang="en-US" altLang="zh-TW" dirty="0"/>
              <a:t>has negatively correlated with RTCVs.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40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055445CE-3EAF-4A14-9896-F358B28B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88283"/>
              </p:ext>
            </p:extLst>
          </p:nvPr>
        </p:nvGraphicFramePr>
        <p:xfrm>
          <a:off x="310057" y="1135170"/>
          <a:ext cx="8408272" cy="1097280"/>
        </p:xfrm>
        <a:graphic>
          <a:graphicData uri="http://schemas.openxmlformats.org/drawingml/2006/table">
            <a:tbl>
              <a:tblPr/>
              <a:tblGrid>
                <a:gridCol w="874556">
                  <a:extLst>
                    <a:ext uri="{9D8B030D-6E8A-4147-A177-3AD203B41FA5}">
                      <a16:colId xmlns:a16="http://schemas.microsoft.com/office/drawing/2014/main" xmlns="" val="1413557953"/>
                    </a:ext>
                  </a:extLst>
                </a:gridCol>
                <a:gridCol w="686228">
                  <a:extLst>
                    <a:ext uri="{9D8B030D-6E8A-4147-A177-3AD203B41FA5}">
                      <a16:colId xmlns:a16="http://schemas.microsoft.com/office/drawing/2014/main" xmlns="" val="3820133167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xmlns="" val="2620268028"/>
                    </a:ext>
                  </a:extLst>
                </a:gridCol>
                <a:gridCol w="253878">
                  <a:extLst>
                    <a:ext uri="{9D8B030D-6E8A-4147-A177-3AD203B41FA5}">
                      <a16:colId xmlns:a16="http://schemas.microsoft.com/office/drawing/2014/main" xmlns="" val="3395337643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3313984308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550375117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xmlns="" val="2439576463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3516851286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1801663151"/>
                    </a:ext>
                  </a:extLst>
                </a:gridCol>
                <a:gridCol w="280379">
                  <a:extLst>
                    <a:ext uri="{9D8B030D-6E8A-4147-A177-3AD203B41FA5}">
                      <a16:colId xmlns:a16="http://schemas.microsoft.com/office/drawing/2014/main" xmlns="" val="3706573777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3910397875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1437171563"/>
                    </a:ext>
                  </a:extLst>
                </a:gridCol>
                <a:gridCol w="280379">
                  <a:extLst>
                    <a:ext uri="{9D8B030D-6E8A-4147-A177-3AD203B41FA5}">
                      <a16:colId xmlns:a16="http://schemas.microsoft.com/office/drawing/2014/main" xmlns="" val="3598886820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3065516003"/>
                    </a:ext>
                  </a:extLst>
                </a:gridCol>
                <a:gridCol w="598143">
                  <a:extLst>
                    <a:ext uri="{9D8B030D-6E8A-4147-A177-3AD203B41FA5}">
                      <a16:colId xmlns:a16="http://schemas.microsoft.com/office/drawing/2014/main" xmlns="" val="237769766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Condition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Error Of Commission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Omission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nontarget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MeanRT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Anticipation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RTCVs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4991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17913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1585553"/>
                  </a:ext>
                </a:extLst>
              </a:tr>
              <a:tr h="196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0.0037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271982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7A1A3B4-1E02-4089-B3EC-228256D5446A}"/>
              </a:ext>
            </a:extLst>
          </p:cNvPr>
          <p:cNvSpPr/>
          <p:nvPr/>
        </p:nvSpPr>
        <p:spPr>
          <a:xfrm>
            <a:off x="208235" y="767586"/>
            <a:ext cx="2244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SART performances</a:t>
            </a:r>
            <a:endParaRPr lang="zh-TW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AF8ACD22-8703-4B6B-A500-AB5F0D84077A}"/>
              </a:ext>
            </a:extLst>
          </p:cNvPr>
          <p:cNvSpPr txBox="1">
            <a:spLocks/>
          </p:cNvSpPr>
          <p:nvPr/>
        </p:nvSpPr>
        <p:spPr>
          <a:xfrm>
            <a:off x="208235" y="15305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Result-  Paired T-Test</a:t>
            </a:r>
            <a:endParaRPr lang="zh-TW" alt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xmlns="" id="{373D98F8-6F77-4760-A376-71B165A84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821711"/>
              </p:ext>
            </p:extLst>
          </p:nvPr>
        </p:nvGraphicFramePr>
        <p:xfrm>
          <a:off x="310057" y="2366240"/>
          <a:ext cx="3938835" cy="22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xmlns="" id="{76FF7B3C-0620-44A2-8AEA-B445D3D27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62456"/>
              </p:ext>
            </p:extLst>
          </p:nvPr>
        </p:nvGraphicFramePr>
        <p:xfrm>
          <a:off x="362861" y="4333787"/>
          <a:ext cx="3938835" cy="258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圖表 24">
            <a:extLst>
              <a:ext uri="{FF2B5EF4-FFF2-40B4-BE49-F238E27FC236}">
                <a16:creationId xmlns:a16="http://schemas.microsoft.com/office/drawing/2014/main" xmlns="" id="{6C4350F7-0CF8-40D1-BC0B-942EA545C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67647"/>
              </p:ext>
            </p:extLst>
          </p:nvPr>
        </p:nvGraphicFramePr>
        <p:xfrm>
          <a:off x="4301696" y="2137956"/>
          <a:ext cx="4048584" cy="258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E0544A91-56CB-4520-A1CC-5A714423F47B}"/>
              </a:ext>
            </a:extLst>
          </p:cNvPr>
          <p:cNvGrpSpPr/>
          <p:nvPr/>
        </p:nvGrpSpPr>
        <p:grpSpPr>
          <a:xfrm>
            <a:off x="1678844" y="2589356"/>
            <a:ext cx="1547446" cy="369332"/>
            <a:chOff x="1565449" y="3404397"/>
            <a:chExt cx="1547446" cy="369332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xmlns="" id="{55473711-CEB7-4FEA-BCCA-2D145957E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65449" y="3659373"/>
              <a:ext cx="154744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256230F4-1638-4F04-9510-A7D48F888536}"/>
                </a:ext>
              </a:extLst>
            </p:cNvPr>
            <p:cNvSpPr txBox="1"/>
            <p:nvPr/>
          </p:nvSpPr>
          <p:spPr>
            <a:xfrm>
              <a:off x="2212728" y="3404397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2"/>
                  </a:solidFill>
                  <a:latin typeface="Agency FB" panose="020B0503020202020204" pitchFamily="34" charset="0"/>
                </a:rPr>
                <a:t>***</a:t>
              </a:r>
              <a:endParaRPr lang="zh-TW" altLang="en-US" dirty="0">
                <a:solidFill>
                  <a:schemeClr val="bg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xmlns="" id="{38CFF2CE-C6FF-4DB0-94AB-2B8036D94B76}"/>
              </a:ext>
            </a:extLst>
          </p:cNvPr>
          <p:cNvGrpSpPr/>
          <p:nvPr/>
        </p:nvGrpSpPr>
        <p:grpSpPr>
          <a:xfrm>
            <a:off x="1757098" y="4912147"/>
            <a:ext cx="1547446" cy="369332"/>
            <a:chOff x="1565449" y="3404397"/>
            <a:chExt cx="1547446" cy="369332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xmlns="" id="{398F5118-0EC9-4F75-BD6E-0CCD9AE4B8FB}"/>
                </a:ext>
              </a:extLst>
            </p:cNvPr>
            <p:cNvCxnSpPr>
              <a:cxnSpLocks/>
            </p:cNvCxnSpPr>
            <p:nvPr/>
          </p:nvCxnSpPr>
          <p:spPr>
            <a:xfrm>
              <a:off x="1565449" y="3659373"/>
              <a:ext cx="154744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D79FC49A-FCCC-4A2B-8BDD-7F505C038767}"/>
                </a:ext>
              </a:extLst>
            </p:cNvPr>
            <p:cNvSpPr txBox="1"/>
            <p:nvPr/>
          </p:nvSpPr>
          <p:spPr>
            <a:xfrm>
              <a:off x="2212728" y="3404397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2"/>
                  </a:solidFill>
                  <a:latin typeface="Agency FB" panose="020B0503020202020204" pitchFamily="34" charset="0"/>
                </a:rPr>
                <a:t>***</a:t>
              </a:r>
              <a:endParaRPr lang="zh-TW" altLang="en-US" dirty="0">
                <a:solidFill>
                  <a:schemeClr val="bg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xmlns="" id="{F4DE25D2-0574-4BF9-A2A3-D508B2D11831}"/>
              </a:ext>
            </a:extLst>
          </p:cNvPr>
          <p:cNvGrpSpPr/>
          <p:nvPr/>
        </p:nvGrpSpPr>
        <p:grpSpPr>
          <a:xfrm>
            <a:off x="5810166" y="3194699"/>
            <a:ext cx="1547446" cy="369332"/>
            <a:chOff x="1565449" y="3404397"/>
            <a:chExt cx="1547446" cy="36933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xmlns="" id="{4D9C0F19-954A-447F-AF96-3325119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1565449" y="3659373"/>
              <a:ext cx="154744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8705F9D4-B1E1-4291-AFB5-9E3564F2FC2A}"/>
                </a:ext>
              </a:extLst>
            </p:cNvPr>
            <p:cNvSpPr txBox="1"/>
            <p:nvPr/>
          </p:nvSpPr>
          <p:spPr>
            <a:xfrm>
              <a:off x="2212728" y="340439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2"/>
                  </a:solidFill>
                  <a:latin typeface="Agency FB" panose="020B0503020202020204" pitchFamily="34" charset="0"/>
                </a:rPr>
                <a:t>*</a:t>
              </a:r>
              <a:endParaRPr lang="zh-TW" altLang="en-US" dirty="0">
                <a:solidFill>
                  <a:schemeClr val="bg2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68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764" y="941962"/>
            <a:ext cx="7688700" cy="702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Attentional Lapses in Daily Scenarios </a:t>
            </a:r>
            <a:endParaRPr lang="zh-TW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6764" y="2147752"/>
            <a:ext cx="8143998" cy="2261100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ea typeface="微軟正黑體" panose="020B0604030504040204" pitchFamily="34" charset="-120"/>
              </a:rPr>
              <a:t>Retrospective memory failures </a:t>
            </a:r>
            <a:br>
              <a:rPr lang="en-US" altLang="zh-TW" sz="2400" b="1" dirty="0">
                <a:latin typeface="Calibri (本文)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(Freeman &amp; Gelernter, 2007; Karger, 2007)</a:t>
            </a:r>
          </a:p>
          <a:p>
            <a:endParaRPr lang="en-US" altLang="zh-TW" sz="2000" dirty="0"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Calibri (本文)"/>
                <a:ea typeface="微軟正黑體" panose="020B0604030504040204" pitchFamily="34" charset="-120"/>
              </a:rPr>
              <a:t>Task resumption failure 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(context restore):</a:t>
            </a:r>
            <a:br>
              <a:rPr lang="en-US" altLang="zh-TW" sz="2400" dirty="0">
                <a:latin typeface="Calibri (本文)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it is significantly more difficult to switch to tasks that require ‘returning to’ after an interruption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(Czerwinski et al., 2004:178-9)</a:t>
            </a:r>
            <a:b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</a:b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Calibri (本文)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Habituation errors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Calibri (本文)"/>
                <a:ea typeface="微軟正黑體" panose="020B0604030504040204" pitchFamily="34" charset="-120"/>
              </a:rPr>
            </a:br>
            <a:r>
              <a:rPr lang="en-US" altLang="zh-TW" sz="2400" dirty="0" err="1">
                <a:latin typeface="Calibri (本文)"/>
                <a:ea typeface="微軟正黑體" panose="020B0604030504040204" pitchFamily="34" charset="-120"/>
              </a:rPr>
              <a:t>Automacity</a:t>
            </a:r>
            <a:r>
              <a:rPr lang="en-US" altLang="zh-TW" sz="2400" dirty="0">
                <a:latin typeface="Calibri (本文)"/>
                <a:ea typeface="微軟正黑體" panose="020B0604030504040204" pitchFamily="34" charset="-120"/>
              </a:rPr>
              <a:t> refers to an effect that once an action learned, it could perform without conscious awareness, regardless right or wrong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Raskin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本文)"/>
                <a:ea typeface="微軟正黑體" panose="020B0604030504040204" pitchFamily="34" charset="-120"/>
              </a:rPr>
              <a:t>, 2000).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Calibri (本文)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Calibri (本文)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99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583A279A-9C40-4F4C-8E13-93181ABB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35639"/>
              </p:ext>
            </p:extLst>
          </p:nvPr>
        </p:nvGraphicFramePr>
        <p:xfrm>
          <a:off x="208235" y="1962873"/>
          <a:ext cx="8408273" cy="1428462"/>
        </p:xfrm>
        <a:graphic>
          <a:graphicData uri="http://schemas.openxmlformats.org/drawingml/2006/table">
            <a:tbl>
              <a:tblPr/>
              <a:tblGrid>
                <a:gridCol w="893065">
                  <a:extLst>
                    <a:ext uri="{9D8B030D-6E8A-4147-A177-3AD203B41FA5}">
                      <a16:colId xmlns:a16="http://schemas.microsoft.com/office/drawing/2014/main" xmlns="" val="3368399409"/>
                    </a:ext>
                  </a:extLst>
                </a:gridCol>
                <a:gridCol w="919097">
                  <a:extLst>
                    <a:ext uri="{9D8B030D-6E8A-4147-A177-3AD203B41FA5}">
                      <a16:colId xmlns:a16="http://schemas.microsoft.com/office/drawing/2014/main" xmlns="" val="1829792911"/>
                    </a:ext>
                  </a:extLst>
                </a:gridCol>
                <a:gridCol w="486293">
                  <a:extLst>
                    <a:ext uri="{9D8B030D-6E8A-4147-A177-3AD203B41FA5}">
                      <a16:colId xmlns:a16="http://schemas.microsoft.com/office/drawing/2014/main" xmlns="" val="1992543734"/>
                    </a:ext>
                  </a:extLst>
                </a:gridCol>
                <a:gridCol w="380102">
                  <a:extLst>
                    <a:ext uri="{9D8B030D-6E8A-4147-A177-3AD203B41FA5}">
                      <a16:colId xmlns:a16="http://schemas.microsoft.com/office/drawing/2014/main" xmlns="" val="3434568717"/>
                    </a:ext>
                  </a:extLst>
                </a:gridCol>
                <a:gridCol w="1203461">
                  <a:extLst>
                    <a:ext uri="{9D8B030D-6E8A-4147-A177-3AD203B41FA5}">
                      <a16:colId xmlns:a16="http://schemas.microsoft.com/office/drawing/2014/main" xmlns="" val="677878665"/>
                    </a:ext>
                  </a:extLst>
                </a:gridCol>
                <a:gridCol w="486293">
                  <a:extLst>
                    <a:ext uri="{9D8B030D-6E8A-4147-A177-3AD203B41FA5}">
                      <a16:colId xmlns:a16="http://schemas.microsoft.com/office/drawing/2014/main" xmlns="" val="1233059241"/>
                    </a:ext>
                  </a:extLst>
                </a:gridCol>
                <a:gridCol w="428624">
                  <a:extLst>
                    <a:ext uri="{9D8B030D-6E8A-4147-A177-3AD203B41FA5}">
                      <a16:colId xmlns:a16="http://schemas.microsoft.com/office/drawing/2014/main" xmlns="" val="106933884"/>
                    </a:ext>
                  </a:extLst>
                </a:gridCol>
                <a:gridCol w="1154939">
                  <a:extLst>
                    <a:ext uri="{9D8B030D-6E8A-4147-A177-3AD203B41FA5}">
                      <a16:colId xmlns:a16="http://schemas.microsoft.com/office/drawing/2014/main" xmlns="" val="486252487"/>
                    </a:ext>
                  </a:extLst>
                </a:gridCol>
                <a:gridCol w="486293">
                  <a:extLst>
                    <a:ext uri="{9D8B030D-6E8A-4147-A177-3AD203B41FA5}">
                      <a16:colId xmlns:a16="http://schemas.microsoft.com/office/drawing/2014/main" xmlns="" val="1035552427"/>
                    </a:ext>
                  </a:extLst>
                </a:gridCol>
                <a:gridCol w="366187">
                  <a:extLst>
                    <a:ext uri="{9D8B030D-6E8A-4147-A177-3AD203B41FA5}">
                      <a16:colId xmlns:a16="http://schemas.microsoft.com/office/drawing/2014/main" xmlns="" val="3499118152"/>
                    </a:ext>
                  </a:extLst>
                </a:gridCol>
                <a:gridCol w="1117626">
                  <a:extLst>
                    <a:ext uri="{9D8B030D-6E8A-4147-A177-3AD203B41FA5}">
                      <a16:colId xmlns:a16="http://schemas.microsoft.com/office/drawing/2014/main" xmlns="" val="1981249325"/>
                    </a:ext>
                  </a:extLst>
                </a:gridCol>
                <a:gridCol w="486293">
                  <a:extLst>
                    <a:ext uri="{9D8B030D-6E8A-4147-A177-3AD203B41FA5}">
                      <a16:colId xmlns:a16="http://schemas.microsoft.com/office/drawing/2014/main" xmlns="" val="4188401989"/>
                    </a:ext>
                  </a:extLst>
                </a:gridCol>
              </a:tblGrid>
              <a:tr h="401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Condition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Focus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Distracted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Self-aware  Performance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396885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425812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42.52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18.45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19.03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4.07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8059557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51.20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11.74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17.06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4.05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452134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BD8884C-E3E4-4A15-A48D-95CB34628B78}"/>
              </a:ext>
            </a:extLst>
          </p:cNvPr>
          <p:cNvSpPr/>
          <p:nvPr/>
        </p:nvSpPr>
        <p:spPr>
          <a:xfrm>
            <a:off x="208235" y="1278564"/>
            <a:ext cx="1815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Probe </a:t>
            </a:r>
            <a:r>
              <a:rPr lang="en-US" altLang="zh-TW" sz="2000" b="1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zh-TW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A8082154-DEE6-4B40-903C-B9A3A844B289}"/>
              </a:ext>
            </a:extLst>
          </p:cNvPr>
          <p:cNvSpPr txBox="1">
            <a:spLocks/>
          </p:cNvSpPr>
          <p:nvPr/>
        </p:nvSpPr>
        <p:spPr>
          <a:xfrm>
            <a:off x="208235" y="15305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Result-  Paired T-Test</a:t>
            </a:r>
            <a:endParaRPr lang="zh-TW" alt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8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799C14-9BE0-4417-B2F3-352C42862964}"/>
              </a:ext>
            </a:extLst>
          </p:cNvPr>
          <p:cNvSpPr txBox="1">
            <a:spLocks/>
          </p:cNvSpPr>
          <p:nvPr/>
        </p:nvSpPr>
        <p:spPr>
          <a:xfrm>
            <a:off x="208235" y="15305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US" altLang="zh-TW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TW" alt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B47427B-7AE6-4F87-A237-CFFC114C44D1}"/>
              </a:ext>
            </a:extLst>
          </p:cNvPr>
          <p:cNvSpPr/>
          <p:nvPr/>
        </p:nvSpPr>
        <p:spPr>
          <a:xfrm>
            <a:off x="394617" y="1410167"/>
            <a:ext cx="8354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Objective attentional parameters, including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Error of Commissions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RTCVs 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had shown significant correlations with subjective attentional states, especially both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negatively correlated with self-report mind-wandering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en-US" altLang="zh-TW" dirty="0">
                <a:solidFill>
                  <a:prstClr val="black"/>
                </a:solidFill>
                <a:latin typeface="Calibri" panose="020F0502020204030204"/>
              </a:rPr>
            </a:br>
            <a:endParaRPr lang="en-US" altLang="zh-TW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Objective attentional parameters: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Error of Commission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Anticipation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Mean RT to non-target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, all shown significant differences between low and high target presentation probability. </a:t>
            </a:r>
            <a:br>
              <a:rPr lang="en-US" altLang="zh-TW" dirty="0">
                <a:solidFill>
                  <a:prstClr val="black"/>
                </a:solidFill>
                <a:latin typeface="Calibri" panose="020F0502020204030204"/>
              </a:rPr>
            </a:br>
            <a:endParaRPr lang="en-US" altLang="zh-TW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Error of commission toward target was higher while more targets were presented, along with the longer mean reaction time to nontarget. </a:t>
            </a:r>
            <a:br>
              <a:rPr lang="en-US" altLang="zh-TW" dirty="0">
                <a:solidFill>
                  <a:prstClr val="black"/>
                </a:solidFill>
                <a:latin typeface="Calibri" panose="020F0502020204030204"/>
              </a:rPr>
            </a:br>
            <a:endParaRPr lang="en-US" altLang="zh-TW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On the other hand, the number of Anticipation (reaction time less than 100 </a:t>
            </a: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</a:rPr>
              <a:t>ms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) was higher under fewer target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196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764" y="941962"/>
            <a:ext cx="7688700" cy="702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Attentional Shift &amp;</a:t>
            </a:r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Affective States</a:t>
            </a:r>
            <a:endParaRPr lang="zh-TW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ED6506A6-9851-4028-9910-2303366C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64" y="1867811"/>
            <a:ext cx="8059396" cy="45671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/>
              <a:t>Higher frequencies of oﬀ task thinking, has been associated with: </a:t>
            </a:r>
          </a:p>
          <a:p>
            <a:pPr marL="146043" indent="0">
              <a:lnSpc>
                <a:spcPct val="120000"/>
              </a:lnSpc>
              <a:buNone/>
            </a:pPr>
            <a:r>
              <a:rPr lang="en-US" altLang="zh-TW" sz="1800" dirty="0"/>
              <a:t>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) </a:t>
            </a:r>
            <a:r>
              <a:rPr lang="en-US" altLang="zh-TW" sz="1800" b="1" dirty="0"/>
              <a:t>positive and negative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mood </a:t>
            </a:r>
            <a:r>
              <a:rPr lang="en-US" altLang="zh-TW" sz="1800" dirty="0"/>
              <a:t>induction procedures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(Seibert &amp; Ellis, 1991)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(ii) </a:t>
            </a:r>
            <a:r>
              <a:rPr lang="en-US" altLang="zh-TW" sz="1800" b="1" dirty="0"/>
              <a:t>dysphoria </a:t>
            </a:r>
            <a:r>
              <a:rPr lang="en-US" altLang="zh-TW" sz="1800" dirty="0"/>
              <a:t>in variety of undergraduate</a:t>
            </a:r>
            <a:r>
              <a:rPr lang="zh-TW" altLang="en-US" sz="1800" dirty="0"/>
              <a:t> </a:t>
            </a:r>
            <a:r>
              <a:rPr lang="en-US" altLang="zh-TW" sz="1800" dirty="0"/>
              <a:t>samples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(Smallwood et al., 2004; see also Lyubomirsky, 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Krasri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, &amp; 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Zehm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, 2003).</a:t>
            </a:r>
          </a:p>
          <a:p>
            <a:pPr marL="146043" indent="0">
              <a:lnSpc>
                <a:spcPct val="120000"/>
              </a:lnSpc>
              <a:buNone/>
            </a:pPr>
            <a:endParaRPr lang="zh-TW" alt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 marL="146043" indent="0">
              <a:lnSpc>
                <a:spcPct val="120000"/>
              </a:lnSpc>
              <a:buNone/>
            </a:pPr>
            <a:r>
              <a:rPr lang="en-US" altLang="zh-TW" sz="2000" dirty="0"/>
              <a:t>→ </a:t>
            </a:r>
            <a:r>
              <a:rPr lang="en-US" altLang="zh-TW" sz="2000" b="1" dirty="0"/>
              <a:t>Attentional states are somehow observable through affective states.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dirty="0"/>
          </a:p>
          <a:p>
            <a:pPr>
              <a:lnSpc>
                <a:spcPct val="120000"/>
              </a:lnSpc>
            </a:pPr>
            <a:r>
              <a:rPr lang="en-US" altLang="zh-TW" sz="1800" dirty="0"/>
              <a:t>However, compared with many relatively mature emotion recognition systems, </a:t>
            </a:r>
            <a:r>
              <a:rPr lang="en-US" altLang="zh-TW" sz="1800" b="1" dirty="0"/>
              <a:t>it is still challenging to identify attentional states only by observing facial expressions: </a:t>
            </a:r>
            <a:r>
              <a:rPr lang="en-US" altLang="zh-TW" sz="1800" dirty="0"/>
              <a:t>agreement between external observers and self-reports also is very low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D’Mello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 et al., 2008; 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D’Mello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, Dowell, &amp; 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Graesser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, 2013; 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Graesser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 et al., 2006)  </a:t>
            </a:r>
            <a:r>
              <a:rPr lang="en-US" altLang="zh-TW" sz="1800" dirty="0"/>
              <a:t>and training increases only  agreement between observers but not between the self and observer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zh-TW" sz="1800" dirty="0" err="1">
                <a:solidFill>
                  <a:schemeClr val="bg2">
                    <a:lumMod val="75000"/>
                  </a:schemeClr>
                </a:solidFill>
              </a:rPr>
              <a:t>D’Mello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, 2016). 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272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E57AE46-292F-45A1-82A6-32E4A14F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59FC036-FA95-4F18-AC3B-3704CB4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930"/>
            <a:ext cx="7886700" cy="483515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Developing an affective feature criterion that can be used to identify individual’s current attentional state.</a:t>
            </a:r>
            <a:br>
              <a:rPr lang="en-US" altLang="zh-TW" sz="2000" dirty="0"/>
            </a:br>
            <a:endParaRPr lang="en-US" altLang="zh-TW" sz="2000" dirty="0"/>
          </a:p>
          <a:p>
            <a:r>
              <a:rPr lang="en-US" altLang="zh-TW" sz="2000" dirty="0"/>
              <a:t>This system should have the following characteristics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Sensitivity (for both users and the environment)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Generalizability (to different individuals)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2A9F7A8-FD78-4763-95F7-14455C639040}"/>
              </a:ext>
            </a:extLst>
          </p:cNvPr>
          <p:cNvSpPr/>
          <p:nvPr/>
        </p:nvSpPr>
        <p:spPr>
          <a:xfrm>
            <a:off x="628650" y="3913035"/>
            <a:ext cx="7886700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prstClr val="black"/>
                </a:solidFill>
              </a:rPr>
              <a:t>Workflow</a:t>
            </a:r>
            <a:r>
              <a:rPr lang="en-US" altLang="zh-TW" sz="2000" dirty="0">
                <a:solidFill>
                  <a:prstClr val="black"/>
                </a:solidFill>
              </a:rPr>
              <a:t>: 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srgbClr val="ED7D31">
                    <a:lumMod val="75000"/>
                  </a:srgbClr>
                </a:solidFill>
              </a:rPr>
              <a:t>Find the behavioral indexes that are sensitive to attentional dynamics.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prstClr val="black"/>
                </a:solidFill>
              </a:rPr>
              <a:t>Develop an algorithm which is able to extract the most critical affective components (with computer vision) that closely related to these behavioral indexes. 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TW" sz="2000" dirty="0">
                <a:solidFill>
                  <a:prstClr val="black"/>
                </a:solidFill>
              </a:rPr>
              <a:t>Examine the generalizability by applying the algorithm to different subjects &amp;  under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007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764" y="941962"/>
            <a:ext cx="7688700" cy="702200"/>
          </a:xfrm>
        </p:spPr>
        <p:txBody>
          <a:bodyPr>
            <a:normAutofit/>
          </a:bodyPr>
          <a:lstStyle/>
          <a:p>
            <a:pPr marL="146043"/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Sustained to Response Task</a:t>
            </a:r>
            <a:endParaRPr lang="en-US" altLang="zh-TW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xmlns="" id="{4375FC95-0DE2-455C-BC09-0A015F5B6AC0}"/>
              </a:ext>
            </a:extLst>
          </p:cNvPr>
          <p:cNvSpPr txBox="1">
            <a:spLocks/>
          </p:cNvSpPr>
          <p:nvPr/>
        </p:nvSpPr>
        <p:spPr>
          <a:xfrm>
            <a:off x="586764" y="1865782"/>
            <a:ext cx="8143998" cy="38572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78" lvl="0" indent="-31113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5" lvl="1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32" lvl="2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lvl="3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886" lvl="4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064" lvl="5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240" lvl="6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418" lvl="7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595" lvl="8" indent="-29843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latin typeface="Calibri (本文)"/>
                <a:cs typeface="Arial" panose="020B0604020202020204" pitchFamily="34" charset="0"/>
              </a:rPr>
              <a:t>Sustained attention :  the ability to self-sustain mindful, conscious processing of stimuli whose non repetitive, non-arousing qualities would otherwise lead to habituation and distraction to other stimuli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  <a:latin typeface="Calibri (本文)"/>
                <a:cs typeface="Arial" panose="020B0604020202020204" pitchFamily="34" charset="0"/>
              </a:rPr>
              <a:t>(Robertson et al., 1997)</a:t>
            </a:r>
            <a:endParaRPr lang="en-US" altLang="zh-TW" sz="1800" dirty="0">
              <a:latin typeface="Calibri (本文)"/>
              <a:cs typeface="Arial" panose="020B0604020202020204" pitchFamily="34" charset="0"/>
            </a:endParaRPr>
          </a:p>
          <a:p>
            <a:pPr marL="146043" indent="0">
              <a:buNone/>
            </a:pPr>
            <a:endParaRPr lang="en-US" altLang="zh-TW" sz="1800" dirty="0">
              <a:latin typeface="Calibri (本文)"/>
              <a:cs typeface="Arial" panose="020B0604020202020204" pitchFamily="34" charset="0"/>
            </a:endParaRPr>
          </a:p>
          <a:p>
            <a:r>
              <a:rPr lang="en-US" altLang="zh-TW" sz="1800" b="1" dirty="0">
                <a:latin typeface="Calibri (本文)"/>
                <a:cs typeface="Arial" panose="020B0604020202020204" pitchFamily="34" charset="0"/>
              </a:rPr>
              <a:t>The pattern of response time </a:t>
            </a:r>
            <a:r>
              <a:rPr lang="en-US" altLang="zh-TW" sz="1800" dirty="0">
                <a:latin typeface="Calibri (本文)"/>
                <a:cs typeface="Arial" panose="020B0604020202020204" pitchFamily="34" charset="0"/>
              </a:rPr>
              <a:t>performed in SART was able to distinguish between normal and brain injured patients </a:t>
            </a:r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  <a:latin typeface="Calibri (本文)"/>
                <a:cs typeface="Arial" panose="020B0604020202020204" pitchFamily="34" charset="0"/>
              </a:rPr>
              <a:t>(Robertson et al., 1997).</a:t>
            </a:r>
          </a:p>
          <a:p>
            <a:pPr marL="146043" indent="0">
              <a:buNone/>
            </a:pP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Calibri (本文)"/>
              <a:cs typeface="Arial" panose="020B0604020202020204" pitchFamily="34" charset="0"/>
            </a:endParaRPr>
          </a:p>
          <a:p>
            <a:r>
              <a:rPr lang="en-US" altLang="zh-TW" sz="1800" b="1" dirty="0">
                <a:solidFill>
                  <a:schemeClr val="tx2">
                    <a:lumMod val="25000"/>
                  </a:schemeClr>
                </a:solidFill>
                <a:latin typeface="Calibri (本文)"/>
                <a:cs typeface="Arial" panose="020B0604020202020204" pitchFamily="34" charset="0"/>
              </a:rPr>
              <a:t>Lowered the frequency</a:t>
            </a:r>
            <a:r>
              <a:rPr lang="en-US" altLang="zh-TW" sz="1800" dirty="0">
                <a:solidFill>
                  <a:schemeClr val="tx2">
                    <a:lumMod val="25000"/>
                  </a:schemeClr>
                </a:solidFill>
                <a:latin typeface="Calibri (本文)"/>
                <a:cs typeface="Arial" panose="020B0604020202020204" pitchFamily="34" charset="0"/>
              </a:rPr>
              <a:t> of the task-irrelevant stimuli, was observed to associate with </a:t>
            </a:r>
            <a:r>
              <a:rPr lang="en-US" altLang="zh-TW" sz="1800" b="1" dirty="0">
                <a:solidFill>
                  <a:schemeClr val="tx2">
                    <a:lumMod val="25000"/>
                  </a:schemeClr>
                </a:solidFill>
                <a:latin typeface="Calibri (本文)"/>
                <a:cs typeface="Arial" panose="020B0604020202020204" pitchFamily="34" charset="0"/>
              </a:rPr>
              <a:t>high levels of TUT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alibri (本文)"/>
                <a:cs typeface="Arial" panose="020B0604020202020204" pitchFamily="34" charset="0"/>
              </a:rPr>
              <a:t>(Barron, 2011)</a:t>
            </a:r>
            <a:b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Calibri (本文)"/>
                <a:cs typeface="Arial" panose="020B0604020202020204" pitchFamily="34" charset="0"/>
              </a:rPr>
            </a:b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Calibri (本文)"/>
              <a:cs typeface="Arial" panose="020B0604020202020204" pitchFamily="34" charset="0"/>
            </a:endParaRPr>
          </a:p>
          <a:p>
            <a:r>
              <a:rPr lang="en-US" altLang="zh-TW" sz="1800" b="1" dirty="0">
                <a:latin typeface="Calibri (本文)"/>
                <a:cs typeface="Arial" panose="020B0604020202020204" pitchFamily="34" charset="0"/>
              </a:rPr>
              <a:t>Momentary lapses of attention and reengaging in task </a:t>
            </a:r>
            <a:r>
              <a:rPr lang="en-US" altLang="zh-TW" sz="1800" dirty="0">
                <a:latin typeface="Calibri (本文)"/>
                <a:cs typeface="Arial" panose="020B0604020202020204" pitchFamily="34" charset="0"/>
              </a:rPr>
              <a:t>set after the detection of errors 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本文)"/>
                <a:cs typeface="Arial" panose="020B0604020202020204" pitchFamily="34" charset="0"/>
              </a:rPr>
              <a:t>(Jackson &amp; </a:t>
            </a:r>
            <a:r>
              <a:rPr lang="en-US" altLang="zh-TW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本文)"/>
                <a:cs typeface="Arial" panose="020B0604020202020204" pitchFamily="34" charset="0"/>
              </a:rPr>
              <a:t>Balota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本文)"/>
                <a:cs typeface="Arial" panose="020B0604020202020204" pitchFamily="34" charset="0"/>
              </a:rPr>
              <a:t>, 2011; Robertson et al., 1997; Smallwood et al., 2004). </a:t>
            </a:r>
            <a:r>
              <a:rPr lang="en-US" altLang="zh-TW" sz="1800" dirty="0">
                <a:latin typeface="Calibri (本文)"/>
                <a:cs typeface="Arial" panose="020B0604020202020204" pitchFamily="34" charset="0"/>
              </a:rPr>
              <a:t>This pattern of speeding and slowing would </a:t>
            </a:r>
            <a:r>
              <a:rPr lang="en-US" altLang="zh-TW" sz="1800" b="1" dirty="0">
                <a:latin typeface="Calibri (本文)"/>
                <a:cs typeface="Arial" panose="020B0604020202020204" pitchFamily="34" charset="0"/>
              </a:rPr>
              <a:t>increase the variability of RT 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本文)"/>
                <a:cs typeface="Arial" panose="020B0604020202020204" pitchFamily="34" charset="0"/>
              </a:rPr>
              <a:t>(Johnson et al., 2007) </a:t>
            </a:r>
          </a:p>
          <a:p>
            <a:pPr marL="146043" indent="0">
              <a:buNone/>
            </a:pPr>
            <a:endParaRPr lang="en-US" altLang="zh-TW" sz="1800" dirty="0">
              <a:solidFill>
                <a:schemeClr val="bg2">
                  <a:lumMod val="75000"/>
                </a:schemeClr>
              </a:solidFill>
              <a:latin typeface="Calibri (本文)"/>
              <a:cs typeface="Arial" panose="020B0604020202020204" pitchFamily="34" charset="0"/>
            </a:endParaRPr>
          </a:p>
          <a:p>
            <a:endParaRPr lang="en-US" altLang="zh-TW" sz="1800" dirty="0">
              <a:solidFill>
                <a:schemeClr val="bg2">
                  <a:lumMod val="75000"/>
                </a:schemeClr>
              </a:solidFill>
              <a:latin typeface="Calibri (本文)"/>
              <a:cs typeface="Arial" panose="020B0604020202020204" pitchFamily="34" charset="0"/>
            </a:endParaRPr>
          </a:p>
          <a:p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Calibri (本文)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E3D033A0-DC98-453D-8572-F2500B6D2C91}"/>
              </a:ext>
            </a:extLst>
          </p:cNvPr>
          <p:cNvGrpSpPr/>
          <p:nvPr/>
        </p:nvGrpSpPr>
        <p:grpSpPr>
          <a:xfrm>
            <a:off x="884952" y="1142740"/>
            <a:ext cx="6089762" cy="4572519"/>
            <a:chOff x="856009" y="697500"/>
            <a:chExt cx="6089762" cy="4572519"/>
          </a:xfrm>
        </p:grpSpPr>
        <p:sp>
          <p:nvSpPr>
            <p:cNvPr id="5" name="左大括弧 4">
              <a:extLst>
                <a:ext uri="{FF2B5EF4-FFF2-40B4-BE49-F238E27FC236}">
                  <a16:creationId xmlns:a16="http://schemas.microsoft.com/office/drawing/2014/main" xmlns="" id="{483AD542-1001-4E2B-82DA-14EE514A345B}"/>
                </a:ext>
              </a:extLst>
            </p:cNvPr>
            <p:cNvSpPr/>
            <p:nvPr/>
          </p:nvSpPr>
          <p:spPr>
            <a:xfrm rot="18698178">
              <a:off x="2275293" y="2147084"/>
              <a:ext cx="565609" cy="133723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xmlns="" id="{85411E0E-2924-4F86-8323-4A51A99E3F56}"/>
                </a:ext>
              </a:extLst>
            </p:cNvPr>
            <p:cNvGrpSpPr/>
            <p:nvPr/>
          </p:nvGrpSpPr>
          <p:grpSpPr>
            <a:xfrm>
              <a:off x="856009" y="697500"/>
              <a:ext cx="6089762" cy="4572519"/>
              <a:chOff x="856009" y="697500"/>
              <a:chExt cx="6089762" cy="4572519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xmlns="" id="{A514D697-1A20-45F1-800D-78A332897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0491" y="697500"/>
                <a:ext cx="5075280" cy="4572519"/>
              </a:xfrm>
              <a:prstGeom prst="rect">
                <a:avLst/>
              </a:prstGeom>
            </p:spPr>
          </p:pic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904B0104-4420-4A30-B21B-9B383EBD480B}"/>
                  </a:ext>
                </a:extLst>
              </p:cNvPr>
              <p:cNvSpPr/>
              <p:nvPr/>
            </p:nvSpPr>
            <p:spPr>
              <a:xfrm>
                <a:off x="856009" y="1421447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zh-TW" dirty="0"/>
              </a:p>
              <a:p>
                <a:pPr lvl="1"/>
                <a:r>
                  <a:rPr lang="en-US" altLang="zh-TW" dirty="0"/>
                  <a:t>500ms </a:t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endParaRPr lang="en-US" altLang="zh-TW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E05331C-5749-458A-82A9-13861BC10EB1}"/>
                  </a:ext>
                </a:extLst>
              </p:cNvPr>
              <p:cNvSpPr/>
              <p:nvPr/>
            </p:nvSpPr>
            <p:spPr>
              <a:xfrm>
                <a:off x="1158668" y="3101964"/>
                <a:ext cx="1200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ISI 2000ms</a:t>
                </a:r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xmlns="" id="{B196666E-4C66-447D-AB38-C0DC7BB6608D}"/>
                  </a:ext>
                </a:extLst>
              </p:cNvPr>
              <p:cNvSpPr txBox="1"/>
              <p:nvPr/>
            </p:nvSpPr>
            <p:spPr>
              <a:xfrm>
                <a:off x="3556812" y="1348501"/>
                <a:ext cx="1238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nonTarget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xmlns="" id="{51A71F7C-7173-4949-B490-DE5E53FCCE2E}"/>
                  </a:ext>
                </a:extLst>
              </p:cNvPr>
              <p:cNvSpPr txBox="1"/>
              <p:nvPr/>
            </p:nvSpPr>
            <p:spPr>
              <a:xfrm>
                <a:off x="4476475" y="2257114"/>
                <a:ext cx="1238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nonTarget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xmlns="" id="{22D31799-9D34-4FBF-945F-1E8F83CCF3CC}"/>
                  </a:ext>
                </a:extLst>
              </p:cNvPr>
              <p:cNvSpPr txBox="1"/>
              <p:nvPr/>
            </p:nvSpPr>
            <p:spPr>
              <a:xfrm>
                <a:off x="5428009" y="3059668"/>
                <a:ext cx="1238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Target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E66D5456-F76B-4CCC-99B9-7AEC071304F3}"/>
              </a:ext>
            </a:extLst>
          </p:cNvPr>
          <p:cNvSpPr txBox="1">
            <a:spLocks/>
          </p:cNvSpPr>
          <p:nvPr/>
        </p:nvSpPr>
        <p:spPr>
          <a:xfrm>
            <a:off x="85483" y="170900"/>
            <a:ext cx="7688700" cy="702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43" defTabSz="914400"/>
            <a:r>
              <a:rPr lang="en-US" altLang="zh-TW" sz="3200" b="1" kern="0" dirty="0">
                <a:solidFill>
                  <a:srgbClr val="595959">
                    <a:lumMod val="75000"/>
                  </a:srgbClr>
                </a:solidFill>
                <a:ea typeface="微軟正黑體" panose="020B0604030504040204" pitchFamily="34" charset="-120"/>
              </a:rPr>
              <a:t>The modified version of SART </a:t>
            </a:r>
            <a:endParaRPr lang="en-US" altLang="zh-TW" kern="0" dirty="0">
              <a:solidFill>
                <a:srgbClr val="595959">
                  <a:lumMod val="75000"/>
                </a:srgb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xmlns="" id="{BBE086CB-39FC-4491-8BF6-7B71C8E93D4F}"/>
              </a:ext>
            </a:extLst>
          </p:cNvPr>
          <p:cNvSpPr/>
          <p:nvPr/>
        </p:nvSpPr>
        <p:spPr>
          <a:xfrm rot="18884298">
            <a:off x="5402951" y="-79636"/>
            <a:ext cx="1073398" cy="5563982"/>
          </a:xfrm>
          <a:prstGeom prst="rightBrace">
            <a:avLst>
              <a:gd name="adj1" fmla="val 8333"/>
              <a:gd name="adj2" fmla="val 299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E3A12128-F8E9-4089-A5D9-E2574205B940}"/>
              </a:ext>
            </a:extLst>
          </p:cNvPr>
          <p:cNvSpPr txBox="1"/>
          <p:nvPr/>
        </p:nvSpPr>
        <p:spPr>
          <a:xfrm>
            <a:off x="5939650" y="1317870"/>
            <a:ext cx="1116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x </a:t>
            </a:r>
          </a:p>
          <a:p>
            <a:pPr algn="ctr"/>
            <a:r>
              <a:rPr lang="en-US" altLang="zh-TW" sz="2400" dirty="0"/>
              <a:t>40 runs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E06A0CE-A76F-4868-AE75-43709D4B1696}"/>
              </a:ext>
            </a:extLst>
          </p:cNvPr>
          <p:cNvSpPr/>
          <p:nvPr/>
        </p:nvSpPr>
        <p:spPr>
          <a:xfrm>
            <a:off x="5898887" y="2116261"/>
            <a:ext cx="32256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runs, Low: p (Target) = 0.1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runs, High: p (Target) = 0.5</a:t>
            </a:r>
            <a:br>
              <a:rPr lang="en-US" altLang="zh-TW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subjects counterbalancing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F073D69-951A-4B2A-8C34-B0BA89D51BFC}"/>
              </a:ext>
            </a:extLst>
          </p:cNvPr>
          <p:cNvSpPr/>
          <p:nvPr/>
        </p:nvSpPr>
        <p:spPr>
          <a:xfrm>
            <a:off x="5898887" y="1052606"/>
            <a:ext cx="1276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2400" b="1" dirty="0">
                <a:solidFill>
                  <a:srgbClr val="4472C4"/>
                </a:solidFill>
              </a:rPr>
              <a:t>20 trials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FBA324C-0659-4710-A8FD-7D977ABA79FD}"/>
              </a:ext>
            </a:extLst>
          </p:cNvPr>
          <p:cNvSpPr txBox="1"/>
          <p:nvPr/>
        </p:nvSpPr>
        <p:spPr>
          <a:xfrm>
            <a:off x="924471" y="4551132"/>
            <a:ext cx="5660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probe will present while: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Error of Commission (Target error 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Omission (non target error) &gt;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0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C3A100F-9EAE-4635-B484-2FC9DFE7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9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EB3409C-6C92-4AA2-AFD6-7BC024DA6830}"/>
              </a:ext>
            </a:extLst>
          </p:cNvPr>
          <p:cNvSpPr txBox="1"/>
          <p:nvPr/>
        </p:nvSpPr>
        <p:spPr>
          <a:xfrm>
            <a:off x="4415547" y="305966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2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54682"/>
      </p:ext>
    </p:extLst>
  </p:cSld>
  <p:clrMapOvr>
    <a:masterClrMapping/>
  </p:clrMapOvr>
  <p:transition advClick="0" advTm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EB3409C-6C92-4AA2-AFD6-7BC024DA6830}"/>
              </a:ext>
            </a:extLst>
          </p:cNvPr>
          <p:cNvSpPr txBox="1"/>
          <p:nvPr/>
        </p:nvSpPr>
        <p:spPr>
          <a:xfrm>
            <a:off x="4415547" y="305966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/>
                </a:solidFill>
              </a:rPr>
              <a:t>7</a:t>
            </a:r>
            <a:endParaRPr lang="zh-TW" alt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9694"/>
      </p:ext>
    </p:extLst>
  </p:cSld>
  <p:clrMapOvr>
    <a:masterClrMapping/>
  </p:clrMapOvr>
  <p:transition advClick="0" advTm="500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659</Words>
  <Application>Microsoft Macintosh PowerPoint</Application>
  <PresentationFormat>如螢幕大小 (4:3)</PresentationFormat>
  <Paragraphs>212</Paragraphs>
  <Slides>21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Agency FB</vt:lpstr>
      <vt:lpstr>Calibri</vt:lpstr>
      <vt:lpstr>Calibri (本文)</vt:lpstr>
      <vt:lpstr>Calibri Light</vt:lpstr>
      <vt:lpstr>Lato</vt:lpstr>
      <vt:lpstr>Times New Roman</vt:lpstr>
      <vt:lpstr>微軟正黑體</vt:lpstr>
      <vt:lpstr>新細明體</vt:lpstr>
      <vt:lpstr>Arial</vt:lpstr>
      <vt:lpstr>Office 佈景主題</vt:lpstr>
      <vt:lpstr>1_Streamline</vt:lpstr>
      <vt:lpstr>Worksheet</vt:lpstr>
      <vt:lpstr>Developing An Attention Detection System</vt:lpstr>
      <vt:lpstr>Attentional Lapses in Daily Scenarios </vt:lpstr>
      <vt:lpstr>Attentional Shift &amp;  Affective States</vt:lpstr>
      <vt:lpstr>Objective </vt:lpstr>
      <vt:lpstr>Sustained to Response Task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Result- Correlation Matrix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Crystal</dc:creator>
  <cp:lastModifiedBy>Chen Crystal</cp:lastModifiedBy>
  <cp:revision>72</cp:revision>
  <dcterms:created xsi:type="dcterms:W3CDTF">2019-01-10T15:32:01Z</dcterms:created>
  <dcterms:modified xsi:type="dcterms:W3CDTF">2019-02-18T05:52:14Z</dcterms:modified>
</cp:coreProperties>
</file>