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66" r:id="rId2"/>
    <p:sldId id="478" r:id="rId3"/>
    <p:sldId id="1114" r:id="rId4"/>
    <p:sldId id="1112" r:id="rId5"/>
    <p:sldId id="1113" r:id="rId6"/>
    <p:sldId id="536" r:id="rId7"/>
    <p:sldId id="370" r:id="rId8"/>
    <p:sldId id="1040" r:id="rId9"/>
    <p:sldId id="1041" r:id="rId10"/>
    <p:sldId id="1115" r:id="rId11"/>
    <p:sldId id="526" r:id="rId12"/>
    <p:sldId id="331" r:id="rId13"/>
    <p:sldId id="332" r:id="rId14"/>
    <p:sldId id="493" r:id="rId15"/>
    <p:sldId id="333" r:id="rId16"/>
    <p:sldId id="955" r:id="rId17"/>
    <p:sldId id="335" r:id="rId18"/>
    <p:sldId id="345" r:id="rId19"/>
    <p:sldId id="344" r:id="rId20"/>
    <p:sldId id="361" r:id="rId21"/>
    <p:sldId id="351" r:id="rId22"/>
    <p:sldId id="956" r:id="rId23"/>
    <p:sldId id="353" r:id="rId24"/>
    <p:sldId id="485" r:id="rId25"/>
    <p:sldId id="1116" r:id="rId26"/>
    <p:sldId id="997" r:id="rId27"/>
    <p:sldId id="262" r:id="rId28"/>
    <p:sldId id="264" r:id="rId29"/>
    <p:sldId id="1001" r:id="rId30"/>
    <p:sldId id="291" r:id="rId31"/>
    <p:sldId id="1004" r:id="rId32"/>
    <p:sldId id="1011" r:id="rId33"/>
    <p:sldId id="289" r:id="rId34"/>
    <p:sldId id="1117" r:id="rId35"/>
    <p:sldId id="282" r:id="rId36"/>
    <p:sldId id="1025" r:id="rId37"/>
    <p:sldId id="274" r:id="rId38"/>
    <p:sldId id="1118" r:id="rId39"/>
  </p:sldIdLst>
  <p:sldSz cx="10691813" cy="7559675"/>
  <p:notesSz cx="6858000" cy="9144000"/>
  <p:defaultTextStyle>
    <a:defPPr>
      <a:defRPr lang="es-E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C6411BB-5305-4301-83DF-314398D3E075}">
          <p14:sldIdLst>
            <p14:sldId id="266"/>
            <p14:sldId id="478"/>
            <p14:sldId id="1114"/>
            <p14:sldId id="1112"/>
            <p14:sldId id="1113"/>
            <p14:sldId id="536"/>
            <p14:sldId id="370"/>
            <p14:sldId id="1040"/>
            <p14:sldId id="1041"/>
            <p14:sldId id="1115"/>
            <p14:sldId id="526"/>
            <p14:sldId id="331"/>
            <p14:sldId id="332"/>
            <p14:sldId id="493"/>
            <p14:sldId id="333"/>
            <p14:sldId id="955"/>
            <p14:sldId id="335"/>
            <p14:sldId id="345"/>
            <p14:sldId id="344"/>
            <p14:sldId id="361"/>
            <p14:sldId id="351"/>
            <p14:sldId id="956"/>
            <p14:sldId id="353"/>
            <p14:sldId id="485"/>
            <p14:sldId id="1116"/>
            <p14:sldId id="997"/>
            <p14:sldId id="262"/>
            <p14:sldId id="264"/>
            <p14:sldId id="1001"/>
            <p14:sldId id="291"/>
            <p14:sldId id="1004"/>
            <p14:sldId id="1011"/>
            <p14:sldId id="289"/>
            <p14:sldId id="1117"/>
            <p14:sldId id="282"/>
            <p14:sldId id="1025"/>
            <p14:sldId id="274"/>
            <p14:sldId id="11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96" d="100"/>
          <a:sy n="96" d="100"/>
        </p:scale>
        <p:origin x="15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ADD0-825B-4187-B882-3A6349FC3B37}" type="datetimeFigureOut">
              <a:rPr lang="en-US" smtClean="0"/>
              <a:t>2023-07-04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8984-C047-4F8D-B2D3-8D3E33FA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87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4AC23-13AB-4182-92B4-39B6DF9D4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19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6254" y="7157193"/>
            <a:ext cx="2488612" cy="402483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9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086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1853172"/>
            <a:ext cx="4523138" cy="455594"/>
          </a:xfrm>
        </p:spPr>
        <p:txBody>
          <a:bodyPr anchor="b"/>
          <a:lstStyle>
            <a:lvl1pPr marL="0" indent="0">
              <a:buNone/>
              <a:defRPr sz="2105" b="0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2308766"/>
            <a:ext cx="4523138" cy="4514192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172"/>
            <a:ext cx="4545413" cy="455594"/>
          </a:xfrm>
        </p:spPr>
        <p:txBody>
          <a:bodyPr anchor="b"/>
          <a:lstStyle>
            <a:lvl1pPr marL="0" indent="0">
              <a:buNone/>
              <a:defRPr sz="2105" b="0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308766"/>
            <a:ext cx="4545413" cy="4514192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CC9D9CE-C315-CC2D-2FC3-D1E19373E3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875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  <p:pic>
        <p:nvPicPr>
          <p:cNvPr id="4" name="Segnaposto contenuto 9">
            <a:extLst>
              <a:ext uri="{FF2B5EF4-FFF2-40B4-BE49-F238E27FC236}">
                <a16:creationId xmlns:a16="http://schemas.microsoft.com/office/drawing/2014/main" id="{0B499675-E0D9-485E-4D22-5670A9EA6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40" y="5218275"/>
            <a:ext cx="1887773" cy="23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45F25D-FB41-4C1E-869D-D595188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/>
          <a:lstStyle>
            <a:lvl1pPr>
              <a:defRPr sz="24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5957" indent="-251986">
              <a:buFont typeface="Wingdings" panose="05000000000000000000" pitchFamily="2" charset="2"/>
              <a:buChar char="q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buFont typeface="Wingdings" panose="05000000000000000000" pitchFamily="2" charset="2"/>
              <a:buChar char="v"/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14" name="Imagen 13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7"/>
          <a:stretch/>
        </p:blipFill>
        <p:spPr>
          <a:xfrm rot="10800000">
            <a:off x="8612823" y="6482080"/>
            <a:ext cx="2078990" cy="1077595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626096" y="1180516"/>
            <a:ext cx="10044000" cy="5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53"/>
          </a:p>
        </p:txBody>
      </p:sp>
      <p:sp>
        <p:nvSpPr>
          <p:cNvPr id="8" name="Rectángulo 7"/>
          <p:cNvSpPr/>
          <p:nvPr userDrawn="1"/>
        </p:nvSpPr>
        <p:spPr>
          <a:xfrm>
            <a:off x="3926" y="6837560"/>
            <a:ext cx="9972000" cy="57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53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  <a:solidFill>
            <a:srgbClr val="008000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26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0D15F7-8406-44A3-B0B6-9E8F332F0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414" y="302529"/>
            <a:ext cx="1722270" cy="954107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2ED8993-B252-4E19-AA6A-A68C0119A58F}"/>
              </a:ext>
            </a:extLst>
          </p:cNvPr>
          <p:cNvSpPr/>
          <p:nvPr userDrawn="1"/>
        </p:nvSpPr>
        <p:spPr>
          <a:xfrm>
            <a:off x="626097" y="7006701"/>
            <a:ext cx="1348518" cy="47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Partner</a:t>
            </a:r>
            <a:r>
              <a:rPr lang="es-ES" sz="1100" dirty="0"/>
              <a:t> logo</a:t>
            </a:r>
          </a:p>
        </p:txBody>
      </p:sp>
      <p:pic>
        <p:nvPicPr>
          <p:cNvPr id="10" name="Immagine 46">
            <a:extLst>
              <a:ext uri="{FF2B5EF4-FFF2-40B4-BE49-F238E27FC236}">
                <a16:creationId xmlns:a16="http://schemas.microsoft.com/office/drawing/2014/main" id="{6AB549B8-92C3-465D-B86B-3888AE13E279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560509" y="6410267"/>
            <a:ext cx="1890360" cy="1111680"/>
          </a:xfrm>
          <a:prstGeom prst="rect">
            <a:avLst/>
          </a:prstGeom>
          <a:ln w="0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20503-E5B8-4AA9-B1FC-467B728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3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5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7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2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55553-66B7-499D-AA3A-C319FB4051E8}"/>
              </a:ext>
            </a:extLst>
          </p:cNvPr>
          <p:cNvSpPr txBox="1"/>
          <p:nvPr userDrawn="1"/>
        </p:nvSpPr>
        <p:spPr>
          <a:xfrm>
            <a:off x="1937891" y="5701396"/>
            <a:ext cx="279319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400" b="1" noProof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 School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DD1EF28-89DF-4A67-A82E-0160D7213DC8}"/>
              </a:ext>
            </a:extLst>
          </p:cNvPr>
          <p:cNvGrpSpPr/>
          <p:nvPr userDrawn="1"/>
        </p:nvGrpSpPr>
        <p:grpSpPr>
          <a:xfrm>
            <a:off x="2890125" y="2276475"/>
            <a:ext cx="3444000" cy="1906942"/>
            <a:chOff x="2890125" y="2276475"/>
            <a:chExt cx="3444000" cy="190694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8FD4674-9506-4696-B12B-9C3F6511FD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25" y="2276475"/>
              <a:ext cx="3210532" cy="1283995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D9A14DF-7614-4FB0-9141-8093FFA5C361}"/>
                </a:ext>
              </a:extLst>
            </p:cNvPr>
            <p:cNvSpPr/>
            <p:nvPr userDrawn="1"/>
          </p:nvSpPr>
          <p:spPr>
            <a:xfrm>
              <a:off x="3503563" y="3228975"/>
              <a:ext cx="2487662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AA69887-D20D-4B07-97E4-1234959B70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67811" y="2899422"/>
              <a:ext cx="3066314" cy="1283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0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18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0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C25BA-8504-423E-9DB3-74CA91391315}"/>
              </a:ext>
            </a:extLst>
          </p:cNvPr>
          <p:cNvSpPr txBox="1"/>
          <p:nvPr userDrawn="1"/>
        </p:nvSpPr>
        <p:spPr>
          <a:xfrm>
            <a:off x="3914745" y="7006700"/>
            <a:ext cx="2862322" cy="499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 dirty="0"/>
          </a:p>
          <a:p>
            <a:pPr lvl="0"/>
            <a:r>
              <a:rPr lang="it-IT" dirty="0"/>
              <a:t>WeLASER </a:t>
            </a:r>
            <a:r>
              <a:rPr lang="it-IT" dirty="0" err="1"/>
              <a:t>Summer</a:t>
            </a:r>
            <a:r>
              <a:rPr lang="it-IT" dirty="0"/>
              <a:t> School</a:t>
            </a:r>
          </a:p>
        </p:txBody>
      </p:sp>
    </p:spTree>
    <p:extLst>
      <p:ext uri="{BB962C8B-B14F-4D97-AF65-F5344CB8AC3E}">
        <p14:creationId xmlns:p14="http://schemas.microsoft.com/office/powerpoint/2010/main" val="4651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444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eagate.com/business/linus-tech-tips-want-petabyte-syste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using-regions-availability-zone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.csr.unibo.it/" TargetMode="External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topics/developers-practitioners/serverless-vs-fully-managed-whats-difference" TargetMode="External"/><Relationship Id="rId2" Type="http://schemas.openxmlformats.org/officeDocument/2006/relationships/hyperlink" Target="https://cloud.google.com/blog/products/bigquery/separation-of-storage-and-compute-in-bigque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084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://fiware-ges.github.io/orion/api/v2/stable/" TargetMode="External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5006658" y="2738268"/>
            <a:ext cx="5571241" cy="20831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Cloud computing for agriculture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Matteo Francia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2023-07-10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magine 226">
            <a:extLst>
              <a:ext uri="{FF2B5EF4-FFF2-40B4-BE49-F238E27FC236}">
                <a16:creationId xmlns:a16="http://schemas.microsoft.com/office/drawing/2014/main" id="{3C59113B-7A7B-4C2B-B725-E5F02380D84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6000" y="2268000"/>
            <a:ext cx="4499280" cy="2771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164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275E4-DB62-A28E-D1B7-40EB76C0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3" y="2788716"/>
            <a:ext cx="8458486" cy="266328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67601F-E314-4FEA-9152-03CA296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F91558-0A76-4ABC-B420-4EA8C50D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426FD4-E8EA-4A6B-8BB5-C2D1733247A1}"/>
              </a:ext>
            </a:extLst>
          </p:cNvPr>
          <p:cNvSpPr txBox="1"/>
          <p:nvPr/>
        </p:nvSpPr>
        <p:spPr>
          <a:xfrm>
            <a:off x="1637647" y="5354365"/>
            <a:ext cx="741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https://xkcd.com/1444/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4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noProof="0" dirty="0"/>
              <a:t>Cloud computing</a:t>
            </a:r>
            <a:r>
              <a:rPr lang="en-US" noProof="0" dirty="0"/>
              <a:t> (National Institute of Standards and Technology)</a:t>
            </a:r>
          </a:p>
          <a:p>
            <a:pPr marL="400964" lvl="1" indent="0">
              <a:buNone/>
            </a:pPr>
            <a:r>
              <a:rPr lang="en-US" i="1" noProof="0" dirty="0"/>
              <a:t>“A model for enabling </a:t>
            </a:r>
            <a:r>
              <a:rPr lang="en-US" i="1" noProof="0" dirty="0">
                <a:solidFill>
                  <a:srgbClr val="FF0000"/>
                </a:solidFill>
              </a:rPr>
              <a:t>ubiquitous, convenient, on-demand </a:t>
            </a:r>
            <a:r>
              <a:rPr lang="en-US" i="1" noProof="0" dirty="0"/>
              <a:t>network access to a </a:t>
            </a:r>
            <a:r>
              <a:rPr lang="en-US" i="1" noProof="0" dirty="0">
                <a:solidFill>
                  <a:srgbClr val="0070C0"/>
                </a:solidFill>
              </a:rPr>
              <a:t>shared pool</a:t>
            </a:r>
            <a:r>
              <a:rPr lang="en-US" i="1" noProof="0" dirty="0"/>
              <a:t> of configurable computing resources (e.g., networks, servers, storage, services) that can be rapidly provisioned and released with </a:t>
            </a:r>
            <a:r>
              <a:rPr lang="en-US" i="1" noProof="0" dirty="0">
                <a:solidFill>
                  <a:srgbClr val="00B050"/>
                </a:solidFill>
              </a:rPr>
              <a:t>minimal management effort </a:t>
            </a:r>
            <a:r>
              <a:rPr lang="en-US" i="1" noProof="0" dirty="0"/>
              <a:t>or service provider interaction.”</a:t>
            </a:r>
          </a:p>
          <a:p>
            <a:endParaRPr lang="en-US" noProof="0" dirty="0"/>
          </a:p>
          <a:p>
            <a:pPr lvl="1"/>
            <a:r>
              <a:rPr lang="en-US" noProof="0" dirty="0"/>
              <a:t>On-demand self-service (consume services when you want)</a:t>
            </a:r>
          </a:p>
          <a:p>
            <a:pPr lvl="1"/>
            <a:r>
              <a:rPr lang="en-US" noProof="0" dirty="0"/>
              <a:t>Broad network access (consume services from anywhere)</a:t>
            </a:r>
          </a:p>
          <a:p>
            <a:pPr lvl="1"/>
            <a:r>
              <a:rPr lang="en-US" noProof="0" dirty="0"/>
              <a:t>Resource pooling (infrastructure, virtual platforms, and applications)</a:t>
            </a:r>
          </a:p>
          <a:p>
            <a:pPr lvl="1"/>
            <a:r>
              <a:rPr lang="en-US" noProof="0" dirty="0"/>
              <a:t>Rapid elasticity (enable horizontal scalability)</a:t>
            </a:r>
          </a:p>
          <a:p>
            <a:pPr lvl="1"/>
            <a:r>
              <a:rPr lang="en-US" noProof="0" dirty="0"/>
              <a:t>Measured service (pay for the service you consume as you consume)</a:t>
            </a:r>
          </a:p>
          <a:p>
            <a:pPr lvl="1"/>
            <a:endParaRPr lang="en-US" noProof="0" dirty="0"/>
          </a:p>
          <a:p>
            <a:r>
              <a:rPr lang="en-US" b="1" noProof="0" dirty="0"/>
              <a:t>Digital transformation </a:t>
            </a:r>
            <a:r>
              <a:rPr lang="en-US" noProof="0" dirty="0"/>
              <a:t>involves the </a:t>
            </a:r>
            <a:r>
              <a:rPr lang="en-US" b="1" noProof="0" dirty="0"/>
              <a:t>cloud</a:t>
            </a:r>
            <a:r>
              <a:rPr lang="en-US" noProof="0" dirty="0"/>
              <a:t> to create/change business flows</a:t>
            </a:r>
          </a:p>
          <a:p>
            <a:pPr lvl="1"/>
            <a:r>
              <a:rPr lang="en-US" noProof="0" dirty="0"/>
              <a:t>Often involves changing the company culture to adapt to this new way of doing business</a:t>
            </a:r>
          </a:p>
          <a:p>
            <a:pPr lvl="1"/>
            <a:r>
              <a:rPr lang="en-US" noProof="0" dirty="0"/>
              <a:t>One of the end goal is to meet ever-changing business and market demand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1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Goal: adjusts capacity to have predictable performance at the lowest cost</a:t>
            </a:r>
          </a:p>
          <a:p>
            <a:endParaRPr lang="en-US" b="1" noProof="0" dirty="0"/>
          </a:p>
          <a:p>
            <a:r>
              <a:rPr lang="en-US" b="1" noProof="0" dirty="0"/>
              <a:t>Scalability</a:t>
            </a:r>
            <a:r>
              <a:rPr lang="en-US" noProof="0" dirty="0"/>
              <a:t> that is not possible on premises</a:t>
            </a:r>
          </a:p>
          <a:p>
            <a:pPr lvl="1"/>
            <a:r>
              <a:rPr lang="en-US" noProof="0" dirty="0"/>
              <a:t>Scale from one to thousands of servers</a:t>
            </a:r>
          </a:p>
          <a:p>
            <a:r>
              <a:rPr lang="en-US" b="1" noProof="0" dirty="0"/>
              <a:t>Elasticity</a:t>
            </a:r>
          </a:p>
          <a:p>
            <a:pPr lvl="1"/>
            <a:r>
              <a:rPr lang="en-US" noProof="0" dirty="0"/>
              <a:t>Automatically scale resources in response to run-time conditions</a:t>
            </a:r>
          </a:p>
          <a:p>
            <a:pPr lvl="1"/>
            <a:r>
              <a:rPr lang="en-US" noProof="0" dirty="0"/>
              <a:t>Adapt to changes in workload by turning on/off resources to match the necessary capacity</a:t>
            </a:r>
          </a:p>
          <a:p>
            <a:pPr lvl="1"/>
            <a:r>
              <a:rPr lang="en-US" noProof="0" dirty="0"/>
              <a:t>Core justification for the cloud adoption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79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Hardware scalability</a:t>
            </a:r>
          </a:p>
          <a:p>
            <a:pPr lvl="1"/>
            <a:r>
              <a:rPr lang="en-US" noProof="0" dirty="0"/>
              <a:t>No longer think about rack space, switches, and power supplies, etc.</a:t>
            </a:r>
          </a:p>
          <a:p>
            <a:r>
              <a:rPr lang="en-US" noProof="0" dirty="0"/>
              <a:t>Grow storage from GBs to PBs</a:t>
            </a:r>
          </a:p>
          <a:p>
            <a:pPr lvl="1"/>
            <a:r>
              <a:rPr lang="en-US" noProof="0" dirty="0"/>
              <a:t>1PB: one hundred 10TB Enterprise Capacity 3.5 HDD hard drives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13" name="Segnaposto contenuto 12" descr="Immagine che contiene interni, persona, ragazzo, computer&#10;&#10;Descrizione generata automaticamente">
            <a:extLst>
              <a:ext uri="{FF2B5EF4-FFF2-40B4-BE49-F238E27FC236}">
                <a16:creationId xmlns:a16="http://schemas.microsoft.com/office/drawing/2014/main" id="{08B225D7-FDCC-40E3-8DB1-35A738376C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8" y="3059113"/>
            <a:ext cx="4543425" cy="2444750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93BD775-1BCA-48F4-A57B-7C0FC86499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>
                <a:hlinkClick r:id="rId3"/>
              </a:rPr>
              <a:t>https://blog.seagate.com/business/linus-tech-tips-want-petabyte-system/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7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Resource pooling</a:t>
            </a:r>
          </a:p>
          <a:p>
            <a:pPr lvl="1"/>
            <a:r>
              <a:rPr lang="en-US" noProof="0" dirty="0"/>
              <a:t>Enable </a:t>
            </a:r>
            <a:r>
              <a:rPr lang="en-US" noProof="0" dirty="0">
                <a:solidFill>
                  <a:srgbClr val="FF5050"/>
                </a:solidFill>
              </a:rPr>
              <a:t>cost-sharing</a:t>
            </a:r>
            <a:r>
              <a:rPr lang="en-US" noProof="0" dirty="0"/>
              <a:t>, a resource to serve different consumers</a:t>
            </a:r>
          </a:p>
          <a:p>
            <a:pPr lvl="1"/>
            <a:r>
              <a:rPr lang="en-US" noProof="0" dirty="0"/>
              <a:t>Resources are dynamically reassigned according to demands</a:t>
            </a:r>
          </a:p>
          <a:p>
            <a:pPr lvl="1"/>
            <a:r>
              <a:rPr lang="en-US" noProof="0" dirty="0"/>
              <a:t>Based on </a:t>
            </a:r>
            <a:r>
              <a:rPr lang="en-US" noProof="0" dirty="0">
                <a:solidFill>
                  <a:srgbClr val="FF5050"/>
                </a:solidFill>
              </a:rPr>
              <a:t>virtualization</a:t>
            </a:r>
            <a:r>
              <a:rPr lang="en-US" noProof="0" dirty="0"/>
              <a:t>,</a:t>
            </a:r>
            <a:r>
              <a:rPr lang="en-US" noProof="0" dirty="0">
                <a:solidFill>
                  <a:srgbClr val="FF5050"/>
                </a:solidFill>
              </a:rPr>
              <a:t> </a:t>
            </a:r>
            <a:r>
              <a:rPr lang="en-US" noProof="0" dirty="0"/>
              <a:t>running multiple virtual instances on top of a physical computer system</a:t>
            </a:r>
          </a:p>
          <a:p>
            <a:pPr lvl="1"/>
            <a:r>
              <a:rPr lang="en-US" noProof="0" dirty="0"/>
              <a:t>Economy of scale for physical resources</a:t>
            </a:r>
          </a:p>
          <a:p>
            <a:r>
              <a:rPr lang="en-US" b="1" noProof="0" dirty="0"/>
              <a:t>Reliability</a:t>
            </a:r>
          </a:p>
          <a:p>
            <a:pPr lvl="1"/>
            <a:r>
              <a:rPr lang="en-US" noProof="0" dirty="0"/>
              <a:t>Built to handle failures</a:t>
            </a:r>
          </a:p>
          <a:p>
            <a:pPr lvl="1"/>
            <a:r>
              <a:rPr lang="en-US" noProof="0" dirty="0"/>
              <a:t>Fault-tolerant or highly available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41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Worldwide </a:t>
            </a:r>
            <a:r>
              <a:rPr lang="en-US" b="1" noProof="0" dirty="0"/>
              <a:t>deployment</a:t>
            </a:r>
          </a:p>
          <a:p>
            <a:pPr lvl="1"/>
            <a:r>
              <a:rPr lang="en-US" noProof="0" dirty="0"/>
              <a:t>Deploy applications as close to customers as possible</a:t>
            </a:r>
          </a:p>
          <a:p>
            <a:pPr lvl="2"/>
            <a:r>
              <a:rPr lang="en-US" noProof="0" dirty="0"/>
              <a:t>E.g., to reduce network latency</a:t>
            </a:r>
          </a:p>
          <a:p>
            <a:pPr lvl="1"/>
            <a:r>
              <a:rPr lang="en-US" noProof="0" dirty="0"/>
              <a:t>Improve data locality </a:t>
            </a:r>
          </a:p>
          <a:p>
            <a:pPr lvl="1"/>
            <a:r>
              <a:rPr lang="en-US" noProof="0" dirty="0"/>
              <a:t>Compliant to privacy regulations (e.g., GDPR)</a:t>
            </a:r>
          </a:p>
          <a:p>
            <a:r>
              <a:rPr lang="en-US" noProof="0" dirty="0"/>
              <a:t>Measured </a:t>
            </a:r>
            <a:r>
              <a:rPr lang="en-US" b="1" noProof="0" dirty="0"/>
              <a:t>quality of service</a:t>
            </a:r>
          </a:p>
          <a:p>
            <a:pPr lvl="1"/>
            <a:r>
              <a:rPr lang="en-US" noProof="0" dirty="0">
                <a:effectLst/>
                <a:latin typeface="Arial" panose="020B0604020202020204" pitchFamily="34" charset="0"/>
              </a:rPr>
              <a:t>Services leverage a quantitative qualitative metering capability making pay-as-you</a:t>
            </a:r>
            <a:r>
              <a:rPr lang="en-US" noProof="0" dirty="0">
                <a:latin typeface="Arial" panose="020B0604020202020204" pitchFamily="34" charset="0"/>
              </a:rPr>
              <a:t>-go (or pay-per-use) </a:t>
            </a:r>
            <a:r>
              <a:rPr lang="en-US" noProof="0" dirty="0">
                <a:effectLst/>
                <a:latin typeface="Arial" panose="020B0604020202020204" pitchFamily="34" charset="0"/>
              </a:rPr>
              <a:t>billing and validation of the service quality available</a:t>
            </a:r>
          </a:p>
          <a:p>
            <a:endParaRPr lang="en-US" b="1" noProof="0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90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Service </a:t>
            </a:r>
            <a:r>
              <a:rPr lang="en-US" b="1" noProof="0" dirty="0"/>
              <a:t>integration</a:t>
            </a:r>
          </a:p>
          <a:p>
            <a:pPr lvl="1"/>
            <a:r>
              <a:rPr lang="en-US" noProof="0" dirty="0"/>
              <a:t>Do not reinvent the wheel, eliminate repetitive tasks</a:t>
            </a:r>
          </a:p>
          <a:p>
            <a:pPr lvl="2"/>
            <a:r>
              <a:rPr lang="en-US" noProof="0" dirty="0"/>
              <a:t>Use services that solve common problems (e.g., load balancing, queuing)</a:t>
            </a:r>
          </a:p>
          <a:p>
            <a:pPr lvl="1"/>
            <a:r>
              <a:rPr lang="en-US" noProof="0" dirty="0"/>
              <a:t>Abstract and automatically adapt the architecture to requirements</a:t>
            </a:r>
          </a:p>
          <a:p>
            <a:pPr lvl="2"/>
            <a:r>
              <a:rPr lang="en-US" noProof="0" dirty="0"/>
              <a:t>E.g., create (test) environments on demand</a:t>
            </a:r>
          </a:p>
          <a:p>
            <a:r>
              <a:rPr lang="en-US" noProof="0" dirty="0">
                <a:solidFill>
                  <a:srgbClr val="FF5050"/>
                </a:solidFill>
              </a:rPr>
              <a:t>Integration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FF5050"/>
                </a:solidFill>
              </a:rPr>
              <a:t>abstraction</a:t>
            </a:r>
            <a:r>
              <a:rPr lang="en-US" noProof="0" dirty="0"/>
              <a:t> are drivers of change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databases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data platforms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on-premises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serverless</a:t>
            </a:r>
            <a:r>
              <a:rPr lang="en-US" noProof="0" dirty="0"/>
              <a:t> architectures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custom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standardized</a:t>
            </a:r>
            <a:r>
              <a:rPr lang="en-US" noProof="0" dirty="0"/>
              <a:t> data pipelines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2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There are different types of cloud</a:t>
            </a:r>
          </a:p>
          <a:p>
            <a:pPr lvl="1"/>
            <a:r>
              <a:rPr lang="en-US" b="1" noProof="0" dirty="0"/>
              <a:t>Public</a:t>
            </a:r>
            <a:r>
              <a:rPr lang="en-US" noProof="0" dirty="0"/>
              <a:t>: accessible to anyone willing to pay (e.g., Microsoft, AWS, Google)</a:t>
            </a:r>
          </a:p>
          <a:p>
            <a:pPr lvl="1"/>
            <a:r>
              <a:rPr lang="en-US" b="1" noProof="0" dirty="0"/>
              <a:t>Private</a:t>
            </a:r>
            <a:r>
              <a:rPr lang="en-US" noProof="0" dirty="0"/>
              <a:t>: accessible by individuals within an institution</a:t>
            </a:r>
          </a:p>
          <a:p>
            <a:pPr lvl="2"/>
            <a:r>
              <a:rPr lang="en-US" noProof="0" dirty="0"/>
              <a:t>In public cloud, any resources that you are not using can be used by other</a:t>
            </a:r>
          </a:p>
          <a:p>
            <a:pPr lvl="2"/>
            <a:r>
              <a:rPr lang="en-US" noProof="0" dirty="0"/>
              <a:t>Users share the costs</a:t>
            </a:r>
          </a:p>
          <a:p>
            <a:pPr lvl="2"/>
            <a:r>
              <a:rPr lang="en-US" noProof="0" dirty="0"/>
              <a:t>Cost-sharing disappears in private clouds</a:t>
            </a:r>
          </a:p>
          <a:p>
            <a:pPr lvl="1"/>
            <a:r>
              <a:rPr lang="en-US" b="1" noProof="0" dirty="0"/>
              <a:t>Hybrid</a:t>
            </a:r>
            <a:r>
              <a:rPr lang="en-US" noProof="0" dirty="0"/>
              <a:t>: a mix of the previous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types of cloud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C050DD48-AD03-98DB-22E2-DAE2D4361F4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451225"/>
            <a:ext cx="3706813" cy="16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services are hosted in separate geographic areas</a:t>
            </a:r>
          </a:p>
          <a:p>
            <a:pPr lvl="1"/>
            <a:r>
              <a:rPr lang="en-US" noProof="0" dirty="0"/>
              <a:t>Locations are composed of </a:t>
            </a:r>
            <a:r>
              <a:rPr lang="en-US" b="1" noProof="0" dirty="0"/>
              <a:t>regions</a:t>
            </a:r>
            <a:r>
              <a:rPr lang="en-US" noProof="0" dirty="0"/>
              <a:t> and </a:t>
            </a:r>
            <a:r>
              <a:rPr lang="en-US" b="1" noProof="0" dirty="0"/>
              <a:t>availability zones</a:t>
            </a:r>
            <a:endParaRPr lang="en-US" noProof="0" dirty="0"/>
          </a:p>
          <a:p>
            <a:r>
              <a:rPr lang="en-US" noProof="0" dirty="0"/>
              <a:t>Region (e.g., us-east-1)</a:t>
            </a:r>
          </a:p>
          <a:p>
            <a:pPr lvl="1"/>
            <a:r>
              <a:rPr lang="en-US" noProof="0" dirty="0"/>
              <a:t>Is an independent geographical area that groups data centers</a:t>
            </a:r>
          </a:p>
          <a:p>
            <a:pPr lvl="1"/>
            <a:r>
              <a:rPr lang="en-US" noProof="0" dirty="0"/>
              <a:t>Has availability zones</a:t>
            </a:r>
          </a:p>
          <a:p>
            <a:r>
              <a:rPr lang="en-US" noProof="0" dirty="0"/>
              <a:t>Availability zones in a region</a:t>
            </a:r>
          </a:p>
          <a:p>
            <a:pPr lvl="1"/>
            <a:r>
              <a:rPr lang="en-US" noProof="0" dirty="0"/>
              <a:t>A data center</a:t>
            </a:r>
          </a:p>
          <a:p>
            <a:pPr lvl="1"/>
            <a:r>
              <a:rPr lang="en-US" noProof="0" dirty="0"/>
              <a:t>Connected through low-latency links</a:t>
            </a:r>
          </a:p>
          <a:p>
            <a:pPr lvl="1"/>
            <a:r>
              <a:rPr lang="en-US" noProof="0" dirty="0"/>
              <a:t>Resources are usually replicated across zones but not regions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types of cloud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B4DC7489-C492-40A3-9C65-2F5D509A2B2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50" y="3275013"/>
            <a:ext cx="4017963" cy="201295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CB35DB-F3E7-4F2E-A990-E7D6824389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>
                <a:hlinkClick r:id="rId3"/>
              </a:rPr>
              <a:t>https://docs.aws.amazon.com/AWSEC2/latest/UserGuide/using-regions-availability-zones.html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3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latin typeface="Consolas" panose="020B0609020204030204" pitchFamily="49" charset="0"/>
              </a:rPr>
              <a:t>whoami</a:t>
            </a:r>
            <a:endParaRPr lang="en-US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Matteo Francia, Ph.D.</a:t>
            </a:r>
          </a:p>
          <a:p>
            <a:pPr lvl="1"/>
            <a:r>
              <a:rPr lang="en-US" noProof="0" dirty="0"/>
              <a:t>Email: </a:t>
            </a:r>
            <a:r>
              <a:rPr lang="en-US" noProof="0" dirty="0">
                <a:hlinkClick r:id="rId2"/>
              </a:rPr>
              <a:t>m.francia@unibo.it</a:t>
            </a:r>
            <a:endParaRPr lang="en-US" noProof="0" dirty="0"/>
          </a:p>
          <a:p>
            <a:pPr lvl="1"/>
            <a:r>
              <a:rPr lang="en-US" noProof="0" dirty="0"/>
              <a:t>Assistant professor (junior) @ DISI --- UniBO</a:t>
            </a:r>
          </a:p>
          <a:p>
            <a:pPr lvl="1"/>
            <a:r>
              <a:rPr lang="en-US" noProof="0" dirty="0"/>
              <a:t>Teacher of “Big Data and Cloud Platforms”</a:t>
            </a:r>
          </a:p>
          <a:p>
            <a:r>
              <a:rPr lang="en-US" noProof="0" dirty="0"/>
              <a:t>Research topics</a:t>
            </a:r>
          </a:p>
          <a:p>
            <a:pPr lvl="1"/>
            <a:r>
              <a:rPr lang="en-US" noProof="0" dirty="0"/>
              <a:t>Big data / database / business intelligence</a:t>
            </a:r>
          </a:p>
          <a:p>
            <a:pPr lvl="1"/>
            <a:r>
              <a:rPr lang="en-US" noProof="0" dirty="0"/>
              <a:t>Precision agriculture and </a:t>
            </a:r>
            <a:r>
              <a:rPr lang="en-US" noProof="0" dirty="0" err="1"/>
              <a:t>spatio</a:t>
            </a:r>
            <a:r>
              <a:rPr lang="en-US" noProof="0" dirty="0"/>
              <a:t>-temporal analytics</a:t>
            </a:r>
          </a:p>
          <a:p>
            <a:r>
              <a:rPr lang="en-US" noProof="0" dirty="0"/>
              <a:t>BIG (Business Intelligence Group)</a:t>
            </a:r>
          </a:p>
          <a:p>
            <a:pPr lvl="1"/>
            <a:r>
              <a:rPr lang="en-US" dirty="0"/>
              <a:t>             </a:t>
            </a:r>
            <a:r>
              <a:rPr lang="en-US" noProof="0" dirty="0">
                <a:hlinkClick r:id="rId3"/>
              </a:rPr>
              <a:t>https://big.csr.unibo.it/</a:t>
            </a:r>
            <a:endParaRPr lang="en-US" noProof="0" dirty="0"/>
          </a:p>
          <a:p>
            <a:pPr lvl="1"/>
            <a:r>
              <a:rPr lang="en-US" dirty="0"/>
              <a:t>Thanks to E. Gallinucci, M. Golfarelli, </a:t>
            </a:r>
            <a:br>
              <a:rPr lang="en-US" dirty="0"/>
            </a:br>
            <a:r>
              <a:rPr lang="en-US" dirty="0"/>
              <a:t>S. Rizzi, J. Giovanelli, C. </a:t>
            </a:r>
            <a:r>
              <a:rPr lang="en-US" dirty="0" err="1"/>
              <a:t>Forresi</a:t>
            </a:r>
            <a:br>
              <a:rPr lang="en-US" dirty="0"/>
            </a:br>
            <a:r>
              <a:rPr lang="en-US" dirty="0"/>
              <a:t>for the shared effort and materials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156450"/>
            <a:ext cx="2487613" cy="4032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7007225"/>
            <a:ext cx="2405063" cy="401638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40DCFD12-E468-40CE-90AD-ABBBDC636B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09" y="4529215"/>
            <a:ext cx="657766" cy="388438"/>
          </a:xfrm>
          <a:prstGeom prst="rect">
            <a:avLst/>
          </a:prstGeom>
        </p:spPr>
      </p:pic>
      <p:cxnSp>
        <p:nvCxnSpPr>
          <p:cNvPr id="8" name="Connettore 1 29">
            <a:extLst>
              <a:ext uri="{FF2B5EF4-FFF2-40B4-BE49-F238E27FC236}">
                <a16:creationId xmlns:a16="http://schemas.microsoft.com/office/drawing/2014/main" id="{332FA901-3DDF-43B2-BA40-F6A39237D14A}"/>
              </a:ext>
            </a:extLst>
          </p:cNvPr>
          <p:cNvCxnSpPr/>
          <p:nvPr/>
        </p:nvCxnSpPr>
        <p:spPr>
          <a:xfrm flipV="1">
            <a:off x="9489938" y="3935907"/>
            <a:ext cx="748930" cy="498986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9">
            <a:extLst>
              <a:ext uri="{FF2B5EF4-FFF2-40B4-BE49-F238E27FC236}">
                <a16:creationId xmlns:a16="http://schemas.microsoft.com/office/drawing/2014/main" id="{2D6EF1C8-8357-4AC6-A51D-8122AEDCF2FF}"/>
              </a:ext>
            </a:extLst>
          </p:cNvPr>
          <p:cNvCxnSpPr/>
          <p:nvPr/>
        </p:nvCxnSpPr>
        <p:spPr>
          <a:xfrm flipV="1">
            <a:off x="8358200" y="4417614"/>
            <a:ext cx="1145942" cy="458301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26">
            <a:extLst>
              <a:ext uri="{FF2B5EF4-FFF2-40B4-BE49-F238E27FC236}">
                <a16:creationId xmlns:a16="http://schemas.microsoft.com/office/drawing/2014/main" id="{3BBC891F-A2D2-4A13-8265-1A8F17AB9096}"/>
              </a:ext>
            </a:extLst>
          </p:cNvPr>
          <p:cNvCxnSpPr/>
          <p:nvPr/>
        </p:nvCxnSpPr>
        <p:spPr>
          <a:xfrm flipV="1">
            <a:off x="8069011" y="4875915"/>
            <a:ext cx="289987" cy="814975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3">
            <a:extLst>
              <a:ext uri="{FF2B5EF4-FFF2-40B4-BE49-F238E27FC236}">
                <a16:creationId xmlns:a16="http://schemas.microsoft.com/office/drawing/2014/main" id="{F583A64E-A69D-4FD5-82F5-046E40C7A108}"/>
              </a:ext>
            </a:extLst>
          </p:cNvPr>
          <p:cNvCxnSpPr/>
          <p:nvPr/>
        </p:nvCxnSpPr>
        <p:spPr>
          <a:xfrm flipV="1">
            <a:off x="7116914" y="5666938"/>
            <a:ext cx="934357" cy="17466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8">
            <a:extLst>
              <a:ext uri="{FF2B5EF4-FFF2-40B4-BE49-F238E27FC236}">
                <a16:creationId xmlns:a16="http://schemas.microsoft.com/office/drawing/2014/main" id="{D51789AF-345E-4584-B0DC-29872A07D75D}"/>
              </a:ext>
            </a:extLst>
          </p:cNvPr>
          <p:cNvCxnSpPr/>
          <p:nvPr/>
        </p:nvCxnSpPr>
        <p:spPr>
          <a:xfrm flipV="1">
            <a:off x="6325797" y="5850289"/>
            <a:ext cx="791576" cy="606841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2">
            <a:extLst>
              <a:ext uri="{FF2B5EF4-FFF2-40B4-BE49-F238E27FC236}">
                <a16:creationId xmlns:a16="http://schemas.microsoft.com/office/drawing/2014/main" id="{63F2D86A-0516-4CC1-8F4B-4FBC018E21C2}"/>
              </a:ext>
            </a:extLst>
          </p:cNvPr>
          <p:cNvSpPr/>
          <p:nvPr/>
        </p:nvSpPr>
        <p:spPr>
          <a:xfrm>
            <a:off x="7922550" y="5538216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Ovale 6">
            <a:extLst>
              <a:ext uri="{FF2B5EF4-FFF2-40B4-BE49-F238E27FC236}">
                <a16:creationId xmlns:a16="http://schemas.microsoft.com/office/drawing/2014/main" id="{601A6C1F-BA7C-4788-83ED-85810DC45949}"/>
              </a:ext>
            </a:extLst>
          </p:cNvPr>
          <p:cNvSpPr/>
          <p:nvPr/>
        </p:nvSpPr>
        <p:spPr>
          <a:xfrm>
            <a:off x="6197076" y="6314561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e 7">
            <a:extLst>
              <a:ext uri="{FF2B5EF4-FFF2-40B4-BE49-F238E27FC236}">
                <a16:creationId xmlns:a16="http://schemas.microsoft.com/office/drawing/2014/main" id="{718F7289-2719-46E7-8860-CC9C11442F3F}"/>
              </a:ext>
            </a:extLst>
          </p:cNvPr>
          <p:cNvSpPr/>
          <p:nvPr/>
        </p:nvSpPr>
        <p:spPr>
          <a:xfrm>
            <a:off x="6988652" y="5712877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e 8">
            <a:extLst>
              <a:ext uri="{FF2B5EF4-FFF2-40B4-BE49-F238E27FC236}">
                <a16:creationId xmlns:a16="http://schemas.microsoft.com/office/drawing/2014/main" id="{349A04FA-62F3-41B8-937A-7C7C77015184}"/>
              </a:ext>
            </a:extLst>
          </p:cNvPr>
          <p:cNvSpPr/>
          <p:nvPr/>
        </p:nvSpPr>
        <p:spPr>
          <a:xfrm>
            <a:off x="8230278" y="4735135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tangolo 9">
            <a:extLst>
              <a:ext uri="{FF2B5EF4-FFF2-40B4-BE49-F238E27FC236}">
                <a16:creationId xmlns:a16="http://schemas.microsoft.com/office/drawing/2014/main" id="{82CE715F-98FB-4B93-9026-EB4D87A10C4F}"/>
              </a:ext>
            </a:extLst>
          </p:cNvPr>
          <p:cNvSpPr/>
          <p:nvPr/>
        </p:nvSpPr>
        <p:spPr>
          <a:xfrm>
            <a:off x="6327649" y="645141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DW Design</a:t>
            </a:r>
          </a:p>
        </p:txBody>
      </p:sp>
      <p:sp>
        <p:nvSpPr>
          <p:cNvPr id="19" name="Rettangolo 10">
            <a:extLst>
              <a:ext uri="{FF2B5EF4-FFF2-40B4-BE49-F238E27FC236}">
                <a16:creationId xmlns:a16="http://schemas.microsoft.com/office/drawing/2014/main" id="{CED14B82-992F-4945-B5F5-3506F6B52EF6}"/>
              </a:ext>
            </a:extLst>
          </p:cNvPr>
          <p:cNvSpPr/>
          <p:nvPr/>
        </p:nvSpPr>
        <p:spPr>
          <a:xfrm>
            <a:off x="5642672" y="5388990"/>
            <a:ext cx="186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DW optimization</a:t>
            </a:r>
          </a:p>
        </p:txBody>
      </p:sp>
      <p:sp>
        <p:nvSpPr>
          <p:cNvPr id="20" name="Rettangolo 11">
            <a:extLst>
              <a:ext uri="{FF2B5EF4-FFF2-40B4-BE49-F238E27FC236}">
                <a16:creationId xmlns:a16="http://schemas.microsoft.com/office/drawing/2014/main" id="{B34E7B50-FD87-4C20-8636-D96AC7225130}"/>
              </a:ext>
            </a:extLst>
          </p:cNvPr>
          <p:cNvSpPr/>
          <p:nvPr/>
        </p:nvSpPr>
        <p:spPr>
          <a:xfrm>
            <a:off x="8183609" y="5767890"/>
            <a:ext cx="141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 Mining</a:t>
            </a:r>
          </a:p>
        </p:txBody>
      </p:sp>
      <p:sp>
        <p:nvSpPr>
          <p:cNvPr id="21" name="Rettangolo 12">
            <a:extLst>
              <a:ext uri="{FF2B5EF4-FFF2-40B4-BE49-F238E27FC236}">
                <a16:creationId xmlns:a16="http://schemas.microsoft.com/office/drawing/2014/main" id="{0E2BDB27-F76D-4FC1-90F0-385A7D553E82}"/>
              </a:ext>
            </a:extLst>
          </p:cNvPr>
          <p:cNvSpPr/>
          <p:nvPr/>
        </p:nvSpPr>
        <p:spPr>
          <a:xfrm>
            <a:off x="7363809" y="4344302"/>
            <a:ext cx="109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Social BI</a:t>
            </a:r>
          </a:p>
        </p:txBody>
      </p:sp>
      <p:sp>
        <p:nvSpPr>
          <p:cNvPr id="22" name="Ovale 13">
            <a:extLst>
              <a:ext uri="{FF2B5EF4-FFF2-40B4-BE49-F238E27FC236}">
                <a16:creationId xmlns:a16="http://schemas.microsoft.com/office/drawing/2014/main" id="{9167DA96-7AA2-4D16-973E-BFB8233D4D12}"/>
              </a:ext>
            </a:extLst>
          </p:cNvPr>
          <p:cNvSpPr/>
          <p:nvPr/>
        </p:nvSpPr>
        <p:spPr>
          <a:xfrm>
            <a:off x="9361217" y="4288893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ttangolo 14">
            <a:extLst>
              <a:ext uri="{FF2B5EF4-FFF2-40B4-BE49-F238E27FC236}">
                <a16:creationId xmlns:a16="http://schemas.microsoft.com/office/drawing/2014/main" id="{83608F34-F784-4EAD-9922-CC0777F05BEB}"/>
              </a:ext>
            </a:extLst>
          </p:cNvPr>
          <p:cNvSpPr/>
          <p:nvPr/>
        </p:nvSpPr>
        <p:spPr>
          <a:xfrm>
            <a:off x="9308686" y="46434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Big Data</a:t>
            </a:r>
          </a:p>
        </p:txBody>
      </p:sp>
      <p:sp>
        <p:nvSpPr>
          <p:cNvPr id="24" name="Ovale 19">
            <a:extLst>
              <a:ext uri="{FF2B5EF4-FFF2-40B4-BE49-F238E27FC236}">
                <a16:creationId xmlns:a16="http://schemas.microsoft.com/office/drawing/2014/main" id="{5BA52A79-7698-4DFD-9AFE-8832E4013081}"/>
              </a:ext>
            </a:extLst>
          </p:cNvPr>
          <p:cNvSpPr/>
          <p:nvPr/>
        </p:nvSpPr>
        <p:spPr>
          <a:xfrm>
            <a:off x="10183688" y="3758609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3C7574E-EE6F-414A-B8AF-3631FCD6A9B2}"/>
              </a:ext>
            </a:extLst>
          </p:cNvPr>
          <p:cNvSpPr/>
          <p:nvPr/>
        </p:nvSpPr>
        <p:spPr>
          <a:xfrm>
            <a:off x="9009040" y="3096187"/>
            <a:ext cx="171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 Platforms</a:t>
            </a:r>
          </a:p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principal vendors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74FDDE-4274-48A7-89A1-B25380AF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3" y="1415962"/>
            <a:ext cx="6122938" cy="5376416"/>
          </a:xfrm>
        </p:spPr>
        <p:txBody>
          <a:bodyPr/>
          <a:lstStyle/>
          <a:p>
            <a:r>
              <a:rPr lang="en-US" noProof="0" dirty="0"/>
              <a:t>Gartner Magic Quadrant</a:t>
            </a:r>
          </a:p>
          <a:p>
            <a:pPr lvl="1"/>
            <a:r>
              <a:rPr lang="en-US" noProof="0" dirty="0"/>
              <a:t>Understanding the technology providers to consider for an investment</a:t>
            </a:r>
          </a:p>
          <a:p>
            <a:pPr lvl="1"/>
            <a:r>
              <a:rPr lang="en-US" b="1" noProof="0" dirty="0"/>
              <a:t>Leaders</a:t>
            </a:r>
            <a:r>
              <a:rPr lang="en-US" noProof="0" dirty="0"/>
              <a:t> execute well and are well positioned for tomorrow</a:t>
            </a:r>
          </a:p>
          <a:p>
            <a:pPr lvl="1"/>
            <a:r>
              <a:rPr lang="en-US" b="1" noProof="0" dirty="0"/>
              <a:t>Visionaries</a:t>
            </a:r>
            <a:r>
              <a:rPr lang="en-US" noProof="0" dirty="0"/>
              <a:t> understand where the market is going but do not yet execute well</a:t>
            </a:r>
          </a:p>
          <a:p>
            <a:pPr lvl="1"/>
            <a:r>
              <a:rPr lang="en-US" b="1" noProof="0" dirty="0"/>
              <a:t>Niche Players</a:t>
            </a:r>
            <a:r>
              <a:rPr lang="en-US" noProof="0" dirty="0"/>
              <a:t> focus successfully on a small segment, or are unfocused and do not out-innovate or outperform others</a:t>
            </a:r>
          </a:p>
          <a:p>
            <a:pPr lvl="1"/>
            <a:r>
              <a:rPr lang="en-US" b="1" noProof="0" dirty="0"/>
              <a:t>Challengers</a:t>
            </a:r>
            <a:r>
              <a:rPr lang="en-US" noProof="0" dirty="0"/>
              <a:t> execute well but do not demonstrate an understanding of market direction</a:t>
            </a:r>
          </a:p>
          <a:p>
            <a:pPr lvl="1"/>
            <a:r>
              <a:rPr lang="en-US" noProof="0" dirty="0"/>
              <a:t>Focusing on leaders isn’t always the best</a:t>
            </a:r>
          </a:p>
          <a:p>
            <a:pPr lvl="2"/>
            <a:r>
              <a:rPr lang="en-US" noProof="0" dirty="0"/>
              <a:t>A niche player may support needs better than a market leader. It depends on how the provider aligns with business goals</a:t>
            </a:r>
          </a:p>
          <a:p>
            <a:endParaRPr lang="en-US" dirty="0"/>
          </a:p>
        </p:txBody>
      </p:sp>
      <p:pic>
        <p:nvPicPr>
          <p:cNvPr id="11" name="Segnaposto contenuto 6">
            <a:extLst>
              <a:ext uri="{FF2B5EF4-FFF2-40B4-BE49-F238E27FC236}">
                <a16:creationId xmlns:a16="http://schemas.microsoft.com/office/drawing/2014/main" id="{E65D7969-B354-47F3-81EE-AD1F5BC97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70" y="2065600"/>
            <a:ext cx="3794943" cy="38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a cloud architecture, you can rely on serverless or managed services</a:t>
            </a:r>
          </a:p>
          <a:p>
            <a:r>
              <a:rPr lang="en-US" dirty="0"/>
              <a:t>Serverless</a:t>
            </a:r>
          </a:p>
          <a:p>
            <a:pPr lvl="1"/>
            <a:r>
              <a:rPr lang="en-US" dirty="0"/>
              <a:t>Standalone independent services built for a specific purpose and integrated by cloud service provider</a:t>
            </a:r>
          </a:p>
          <a:p>
            <a:pPr lvl="1"/>
            <a:r>
              <a:rPr lang="en-US" dirty="0"/>
              <a:t>No visibility into the machines</a:t>
            </a:r>
          </a:p>
          <a:p>
            <a:pPr lvl="2"/>
            <a:r>
              <a:rPr lang="en-US" dirty="0"/>
              <a:t>There are still servers in serverless, but they are abstracted away</a:t>
            </a:r>
          </a:p>
          <a:p>
            <a:pPr lvl="2"/>
            <a:r>
              <a:rPr lang="en-US" dirty="0"/>
              <a:t>No server management, do not have to manage any servers or scale them</a:t>
            </a:r>
          </a:p>
          <a:p>
            <a:pPr lvl="2"/>
            <a:r>
              <a:rPr lang="en-US" dirty="0"/>
              <a:t>E.g., when you run a query on </a:t>
            </a:r>
            <a:r>
              <a:rPr lang="en-US" dirty="0" err="1">
                <a:hlinkClick r:id="rId2"/>
              </a:rPr>
              <a:t>BigQuery</a:t>
            </a:r>
            <a:r>
              <a:rPr lang="en-US" dirty="0"/>
              <a:t> you do not know how many machines were used</a:t>
            </a:r>
          </a:p>
          <a:p>
            <a:pPr lvl="1"/>
            <a:r>
              <a:rPr lang="en-US" dirty="0"/>
              <a:t>Pay for what your application uses, usually per request or per usage </a:t>
            </a:r>
          </a:p>
          <a:p>
            <a:r>
              <a:rPr lang="en-US" dirty="0"/>
              <a:t>(Fully) Managed</a:t>
            </a:r>
          </a:p>
          <a:p>
            <a:pPr lvl="1"/>
            <a:r>
              <a:rPr lang="en-US" dirty="0"/>
              <a:t>Visibility and control of machines</a:t>
            </a:r>
          </a:p>
          <a:p>
            <a:pPr lvl="2"/>
            <a:r>
              <a:rPr lang="en-US" dirty="0"/>
              <a:t>You can choose the number of machines that are being used to run your application</a:t>
            </a:r>
          </a:p>
          <a:p>
            <a:pPr lvl="1"/>
            <a:r>
              <a:rPr lang="en-US" dirty="0"/>
              <a:t>Do not have to set up any machines, the management and backup are taken care for you </a:t>
            </a:r>
          </a:p>
          <a:p>
            <a:pPr lvl="1"/>
            <a:r>
              <a:rPr lang="en-US" dirty="0"/>
              <a:t>Pay for machine runtime, however long you run the machines and resources that your application uses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19B3FC-47AE-FD35-C425-ABCBE7BB5D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40000" lnSpcReduction="20000"/>
          </a:bodyPr>
          <a:lstStyle/>
          <a:p>
            <a:r>
              <a:rPr lang="en-US" noProof="0" dirty="0">
                <a:hlinkClick r:id="rId3"/>
              </a:rPr>
              <a:t>https://cloud.google.com/blog/topics/developers-practitioners/serverless-vs-fully-managed-whats-difference</a:t>
            </a:r>
            <a:r>
              <a:rPr lang="en-US" noProof="0" dirty="0"/>
              <a:t> (accessed 2020-08-01)</a:t>
            </a:r>
          </a:p>
        </p:txBody>
      </p:sp>
    </p:spTree>
    <p:extLst>
      <p:ext uri="{BB962C8B-B14F-4D97-AF65-F5344CB8AC3E}">
        <p14:creationId xmlns:p14="http://schemas.microsoft.com/office/powerpoint/2010/main" val="235293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CE1CD-9BE9-9216-1C69-BFBB1B9C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Understanding architectures is paramount to successful systems</a:t>
            </a:r>
          </a:p>
          <a:p>
            <a:pPr lvl="1"/>
            <a:r>
              <a:rPr lang="en-US" noProof="0" dirty="0"/>
              <a:t>Good architectures help to scale</a:t>
            </a:r>
          </a:p>
          <a:p>
            <a:pPr lvl="1"/>
            <a:r>
              <a:rPr lang="en-US" noProof="0" dirty="0"/>
              <a:t>Poor architectures cause issues that necessitate a costly rewrite</a:t>
            </a:r>
          </a:p>
          <a:p>
            <a:r>
              <a:rPr lang="en-US" b="1" noProof="0" dirty="0" err="1"/>
              <a:t>XaaS</a:t>
            </a:r>
            <a:r>
              <a:rPr lang="en-US" b="1" noProof="0" dirty="0"/>
              <a:t> (anything as a service)</a:t>
            </a:r>
          </a:p>
          <a:p>
            <a:pPr lvl="1"/>
            <a:r>
              <a:rPr lang="en-US" noProof="0" dirty="0"/>
              <a:t>A collective term that refers to the delivery of anything as a service</a:t>
            </a:r>
          </a:p>
          <a:p>
            <a:pPr lvl="1"/>
            <a:r>
              <a:rPr lang="en-US" noProof="0" dirty="0"/>
              <a:t>It encompasses the products, tools and technologies that vendors deliver to users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92" name="Segnaposto contenuto 91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A71CAC8C-C42E-55CB-2FD4-F21AB3DFBDB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52" y="4540617"/>
            <a:ext cx="5331308" cy="2760656"/>
          </a:xfrm>
        </p:spPr>
      </p:pic>
    </p:spTree>
    <p:extLst>
      <p:ext uri="{BB962C8B-B14F-4D97-AF65-F5344CB8AC3E}">
        <p14:creationId xmlns:p14="http://schemas.microsoft.com/office/powerpoint/2010/main" val="318903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Principles of </a:t>
            </a:r>
            <a:r>
              <a:rPr lang="en-US" noProof="0" dirty="0" err="1"/>
              <a:t>FaaS</a:t>
            </a:r>
            <a:r>
              <a:rPr lang="en-US" noProof="0" dirty="0"/>
              <a:t> architectures</a:t>
            </a:r>
          </a:p>
          <a:p>
            <a:pPr lvl="1"/>
            <a:r>
              <a:rPr lang="en-US" noProof="0" dirty="0" err="1"/>
              <a:t>FaaS</a:t>
            </a:r>
            <a:r>
              <a:rPr lang="en-US" noProof="0" dirty="0"/>
              <a:t> is based on a serverless approach, use a compute service to execute code on demand</a:t>
            </a:r>
          </a:p>
          <a:p>
            <a:pPr lvl="1"/>
            <a:r>
              <a:rPr lang="en-US" noProof="0" dirty="0"/>
              <a:t>Every function could be considered as a standalone service</a:t>
            </a:r>
          </a:p>
          <a:p>
            <a:pPr lvl="1"/>
            <a:r>
              <a:rPr lang="en-US" noProof="0" dirty="0"/>
              <a:t>Write single-purpose stateless functions</a:t>
            </a:r>
          </a:p>
          <a:p>
            <a:r>
              <a:rPr lang="en-US" noProof="0" dirty="0"/>
              <a:t>Functions react to events</a:t>
            </a:r>
          </a:p>
          <a:p>
            <a:pPr lvl="1"/>
            <a:r>
              <a:rPr lang="en-US" noProof="0" dirty="0"/>
              <a:t>Design push-based, event-driven pipelines</a:t>
            </a:r>
          </a:p>
          <a:p>
            <a:pPr lvl="1"/>
            <a:r>
              <a:rPr lang="en-US" noProof="0" dirty="0"/>
              <a:t>Create thicker, more powerful front ends</a:t>
            </a:r>
          </a:p>
          <a:p>
            <a:pPr lvl="1"/>
            <a:r>
              <a:rPr lang="en-US" noProof="0" dirty="0"/>
              <a:t>Embrace third-party services (e.g., security)</a:t>
            </a:r>
          </a:p>
          <a:p>
            <a:r>
              <a:rPr lang="en-US" noProof="0" dirty="0" err="1"/>
              <a:t>FaaS</a:t>
            </a:r>
            <a:r>
              <a:rPr lang="en-US" noProof="0" dirty="0"/>
              <a:t> is not a silver bullet</a:t>
            </a:r>
          </a:p>
          <a:p>
            <a:pPr lvl="1"/>
            <a:r>
              <a:rPr lang="en-US" noProof="0" dirty="0"/>
              <a:t>Not appropriate for latency-sensitive applications</a:t>
            </a:r>
          </a:p>
          <a:p>
            <a:pPr lvl="1"/>
            <a:r>
              <a:rPr lang="en-US" noProof="0" dirty="0"/>
              <a:t>Strict specific service-level agreements</a:t>
            </a:r>
          </a:p>
          <a:p>
            <a:pPr lvl="1"/>
            <a:r>
              <a:rPr lang="en-US" noProof="0" dirty="0"/>
              <a:t>Migration costs</a:t>
            </a:r>
          </a:p>
          <a:p>
            <a:pPr lvl="1"/>
            <a:r>
              <a:rPr lang="en-US" noProof="0" dirty="0"/>
              <a:t>Vendor lock-in can be an issue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711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A9CBFD9-2941-4456-9F1C-2356F3A30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2247181"/>
            <a:ext cx="9221787" cy="3746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FA9192-9376-4D9B-9608-6D62F60D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09336-1BD6-406F-8D7C-A70FD7E4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24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131DFE-2B61-4A26-8878-1ED78DF02F2A}"/>
              </a:ext>
            </a:extLst>
          </p:cNvPr>
          <p:cNvSpPr txBox="1"/>
          <p:nvPr/>
        </p:nvSpPr>
        <p:spPr>
          <a:xfrm>
            <a:off x="1637647" y="5828955"/>
            <a:ext cx="741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https://xkcd.com/1084/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in WeLASER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12B4-AD55-42E7-95F4-488A4D47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WeLASER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62EA8-9209-4207-B008-B21990EF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D1339-AAD5-48A1-AD76-86FA64DD5FC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48388" y="2012950"/>
            <a:ext cx="4543425" cy="4795838"/>
          </a:xfrm>
        </p:spPr>
        <p:txBody>
          <a:bodyPr>
            <a:normAutofit/>
          </a:bodyPr>
          <a:lstStyle/>
          <a:p>
            <a:pPr algn="just"/>
            <a:endParaRPr lang="en-US" sz="1579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3C85E667-D6DD-4365-B2B1-71985328D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93" y="1815038"/>
            <a:ext cx="4952678" cy="395633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2678D8-97A7-4E2D-9EDF-7F555731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41" y="1029147"/>
            <a:ext cx="5413326" cy="53764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0" dirty="0">
                <a:solidFill>
                  <a:schemeClr val="tx1"/>
                </a:solidFill>
              </a:rPr>
              <a:t>The EU-funded WeLASER project will develop </a:t>
            </a:r>
            <a:r>
              <a:rPr lang="en-US" sz="2400" dirty="0">
                <a:solidFill>
                  <a:srgbClr val="FF5050"/>
                </a:solidFill>
              </a:rPr>
              <a:t>a non-chemical solution for weed management</a:t>
            </a:r>
            <a:r>
              <a:rPr lang="en-US" sz="2400" dirty="0"/>
              <a:t> </a:t>
            </a:r>
            <a:r>
              <a:rPr lang="en-US" sz="2400" b="0" dirty="0">
                <a:solidFill>
                  <a:schemeClr val="tx1"/>
                </a:solidFill>
              </a:rPr>
              <a:t>based on pioneering technology consisting of the application of lethal doses of energy on the weed meristems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through a high-power laser source</a:t>
            </a:r>
            <a:r>
              <a:rPr lang="en-US" sz="2400" dirty="0"/>
              <a:t>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 AI-vision system separates crops from weeds</a:t>
            </a:r>
            <a:r>
              <a:rPr lang="en-US" sz="2400" b="0" dirty="0">
                <a:solidFill>
                  <a:schemeClr val="tx1"/>
                </a:solidFill>
              </a:rPr>
              <a:t>, identifying the weed meristems and pointing the laser at them. </a:t>
            </a:r>
            <a:r>
              <a:rPr lang="en-US" sz="2400" dirty="0">
                <a:solidFill>
                  <a:srgbClr val="7030A0"/>
                </a:solidFill>
              </a:rPr>
              <a:t>A smart controller based on IoT and cloud computing techniques coordinates the system</a:t>
            </a:r>
            <a:r>
              <a:rPr lang="en-US" sz="2400" b="0" dirty="0">
                <a:solidFill>
                  <a:schemeClr val="tx1"/>
                </a:solidFill>
              </a:rPr>
              <a:t>, which is transferred all over the field by an autonomous vehicle.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52000" indent="-252000">
              <a:lnSpc>
                <a:spcPct val="90000"/>
              </a:lnSpc>
              <a:spcBef>
                <a:spcPts val="1103"/>
              </a:spcBef>
              <a:buClr>
                <a:srgbClr val="008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8000"/>
                </a:solidFill>
                <a:latin typeface="Arial"/>
              </a:rPr>
              <a:t>The architecture entails three networks</a:t>
            </a:r>
            <a:endParaRPr lang="en-US" sz="24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wi-fi mesh necessary for exchanging data between the field nodes</a:t>
            </a:r>
            <a:endParaRPr lang="en-US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Wi-fi mesh wakes up after receiving events from the e-fence</a:t>
            </a:r>
            <a:endParaRPr lang="en-US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wi-fi router on the robot connected to the internet </a:t>
            </a:r>
            <a:endParaRPr lang="en-US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Always turned on</a:t>
            </a:r>
            <a:endParaRPr lang="en-US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SIM card on the HMI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8000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Network and Data Collection</a:t>
            </a:r>
            <a:endParaRPr lang="en-US" b="0" spc="-1" dirty="0">
              <a:latin typeface="Arial"/>
            </a:endParaRPr>
          </a:p>
        </p:txBody>
      </p:sp>
      <p:pic>
        <p:nvPicPr>
          <p:cNvPr id="268" name="Immagine 8"/>
          <p:cNvPicPr/>
          <p:nvPr/>
        </p:nvPicPr>
        <p:blipFill>
          <a:blip r:embed="rId2"/>
          <a:stretch/>
        </p:blipFill>
        <p:spPr>
          <a:xfrm>
            <a:off x="468360" y="6447240"/>
            <a:ext cx="1887840" cy="110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magine 46"/>
          <p:cNvPicPr/>
          <p:nvPr/>
        </p:nvPicPr>
        <p:blipFill>
          <a:blip r:embed="rId2"/>
          <a:stretch/>
        </p:blipFill>
        <p:spPr>
          <a:xfrm>
            <a:off x="494280" y="6450120"/>
            <a:ext cx="1888920" cy="1110240"/>
          </a:xfrm>
          <a:prstGeom prst="rect">
            <a:avLst/>
          </a:prstGeom>
          <a:ln w="0">
            <a:noFill/>
          </a:ln>
        </p:spPr>
      </p:pic>
      <p:pic>
        <p:nvPicPr>
          <p:cNvPr id="304" name="Immagine 303"/>
          <p:cNvPicPr/>
          <p:nvPr/>
        </p:nvPicPr>
        <p:blipFill>
          <a:blip r:embed="rId3"/>
          <a:stretch/>
        </p:blipFill>
        <p:spPr>
          <a:xfrm>
            <a:off x="720000" y="325440"/>
            <a:ext cx="6659640" cy="6874560"/>
          </a:xfrm>
          <a:prstGeom prst="rect">
            <a:avLst/>
          </a:prstGeom>
          <a:ln w="0">
            <a:noFill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784E411-B63D-4709-A871-8BE5DEC395BF}"/>
              </a:ext>
            </a:extLst>
          </p:cNvPr>
          <p:cNvSpPr/>
          <p:nvPr/>
        </p:nvSpPr>
        <p:spPr>
          <a:xfrm>
            <a:off x="720000" y="325440"/>
            <a:ext cx="6659640" cy="6873791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39" descr="Wireless router with solid fill">
            <a:extLst>
              <a:ext uri="{FF2B5EF4-FFF2-40B4-BE49-F238E27FC236}">
                <a16:creationId xmlns:a16="http://schemas.microsoft.com/office/drawing/2014/main" id="{1265B1DE-2B61-4B16-951C-F2A7BAB07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0513" y="3865733"/>
            <a:ext cx="504253" cy="504253"/>
          </a:xfrm>
          <a:prstGeom prst="rect">
            <a:avLst/>
          </a:prstGeom>
        </p:spPr>
      </p:pic>
      <p:sp>
        <p:nvSpPr>
          <p:cNvPr id="47" name="Stella a 7 punte 22">
            <a:extLst>
              <a:ext uri="{FF2B5EF4-FFF2-40B4-BE49-F238E27FC236}">
                <a16:creationId xmlns:a16="http://schemas.microsoft.com/office/drawing/2014/main" id="{49B8527A-E8AE-4645-8CA8-1111FC05151D}"/>
              </a:ext>
            </a:extLst>
          </p:cNvPr>
          <p:cNvSpPr/>
          <p:nvPr/>
        </p:nvSpPr>
        <p:spPr>
          <a:xfrm>
            <a:off x="7791774" y="3241874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7" name="CasellaDiTesto 24"/>
          <p:cNvSpPr/>
          <p:nvPr/>
        </p:nvSpPr>
        <p:spPr>
          <a:xfrm>
            <a:off x="8185676" y="1940757"/>
            <a:ext cx="2403456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2000" dirty="0"/>
              <a:t>WEATHER STATION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r>
              <a:rPr lang="en-US" sz="2000" dirty="0"/>
              <a:t>MESH BRIDGE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CAMERA NODE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ROUTER WITH SIM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(Internet connection)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HMI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ROBOT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309" name="Nuvola 27"/>
          <p:cNvSpPr/>
          <p:nvPr/>
        </p:nvSpPr>
        <p:spPr>
          <a:xfrm>
            <a:off x="18402" y="2961704"/>
            <a:ext cx="1319760" cy="967320"/>
          </a:xfrm>
          <a:prstGeom prst="cloud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Cloud</a:t>
            </a:r>
            <a:endParaRPr lang="en-GB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Freccia a pentagono 30"/>
          <p:cNvSpPr/>
          <p:nvPr/>
        </p:nvSpPr>
        <p:spPr>
          <a:xfrm rot="18000000">
            <a:off x="3886200" y="3609360"/>
            <a:ext cx="628200" cy="370800"/>
          </a:xfrm>
          <a:prstGeom prst="homePlate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1" name="Group 34"/>
          <p:cNvGrpSpPr/>
          <p:nvPr/>
        </p:nvGrpSpPr>
        <p:grpSpPr>
          <a:xfrm>
            <a:off x="3564360" y="4357440"/>
            <a:ext cx="488160" cy="488160"/>
            <a:chOff x="3564360" y="4357440"/>
            <a:chExt cx="488160" cy="488160"/>
          </a:xfrm>
        </p:grpSpPr>
        <p:pic>
          <p:nvPicPr>
            <p:cNvPr id="312" name="Graphic 35" descr="Tablet with solid fill"/>
            <p:cNvPicPr/>
            <p:nvPr/>
          </p:nvPicPr>
          <p:blipFill>
            <a:blip r:embed="rId6"/>
            <a:stretch/>
          </p:blipFill>
          <p:spPr>
            <a:xfrm>
              <a:off x="3564360" y="4357440"/>
              <a:ext cx="488160" cy="488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Graphic 36" descr="Touchscreen with solid fill"/>
            <p:cNvPicPr/>
            <p:nvPr/>
          </p:nvPicPr>
          <p:blipFill>
            <a:blip r:embed="rId7"/>
            <a:stretch/>
          </p:blipFill>
          <p:spPr>
            <a:xfrm>
              <a:off x="3746520" y="4510800"/>
              <a:ext cx="292320" cy="292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6" name="Graphic 39" descr="Wireless router with solid fill"/>
          <p:cNvPicPr/>
          <p:nvPr/>
        </p:nvPicPr>
        <p:blipFill>
          <a:blip r:embed="rId8"/>
          <a:stretch/>
        </p:blipFill>
        <p:spPr>
          <a:xfrm>
            <a:off x="7588055" y="3809520"/>
            <a:ext cx="502920" cy="502920"/>
          </a:xfrm>
          <a:prstGeom prst="rect">
            <a:avLst/>
          </a:prstGeom>
          <a:ln w="0">
            <a:noFill/>
          </a:ln>
        </p:spPr>
      </p:pic>
      <p:sp>
        <p:nvSpPr>
          <p:cNvPr id="320" name="Freccia a pentagono 30"/>
          <p:cNvSpPr/>
          <p:nvPr/>
        </p:nvSpPr>
        <p:spPr>
          <a:xfrm rot="18000000">
            <a:off x="7608539" y="5339642"/>
            <a:ext cx="628200" cy="370800"/>
          </a:xfrm>
          <a:prstGeom prst="homePlate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Título 2"/>
          <p:cNvSpPr/>
          <p:nvPr/>
        </p:nvSpPr>
        <p:spPr>
          <a:xfrm>
            <a:off x="906120" y="30240"/>
            <a:ext cx="8856720" cy="480240"/>
          </a:xfrm>
          <a:prstGeom prst="rect">
            <a:avLst/>
          </a:prstGeom>
          <a:solidFill>
            <a:srgbClr val="008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Network and Data Collection</a:t>
            </a:r>
            <a:endParaRPr lang="en-GB" sz="2600" b="0" strike="noStrike" spc="-1" dirty="0">
              <a:latin typeface="Arial"/>
            </a:endParaRPr>
          </a:p>
        </p:txBody>
      </p:sp>
      <p:sp>
        <p:nvSpPr>
          <p:cNvPr id="322" name="Stella a 7 punte 20"/>
          <p:cNvSpPr/>
          <p:nvPr/>
        </p:nvSpPr>
        <p:spPr>
          <a:xfrm>
            <a:off x="4139280" y="354996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3" name="Stella a 7 punte 20"/>
          <p:cNvSpPr/>
          <p:nvPr/>
        </p:nvSpPr>
        <p:spPr>
          <a:xfrm>
            <a:off x="4009680" y="380160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4" name="Stella a 7 punte 20"/>
          <p:cNvSpPr/>
          <p:nvPr/>
        </p:nvSpPr>
        <p:spPr>
          <a:xfrm>
            <a:off x="4248360" y="376272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5" name="Stella a 7 punte 20"/>
          <p:cNvSpPr/>
          <p:nvPr/>
        </p:nvSpPr>
        <p:spPr>
          <a:xfrm>
            <a:off x="3898440" y="358236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326" name="Graphic 33" descr="Wireless router with solid fill"/>
          <p:cNvPicPr/>
          <p:nvPr/>
        </p:nvPicPr>
        <p:blipFill>
          <a:blip r:embed="rId8"/>
          <a:stretch/>
        </p:blipFill>
        <p:spPr>
          <a:xfrm>
            <a:off x="3549600" y="3639960"/>
            <a:ext cx="502920" cy="502920"/>
          </a:xfrm>
          <a:prstGeom prst="rect">
            <a:avLst/>
          </a:prstGeom>
          <a:ln w="0">
            <a:noFill/>
          </a:ln>
        </p:spPr>
      </p:pic>
      <p:pic>
        <p:nvPicPr>
          <p:cNvPr id="27" name="Graphic 35" descr="Tablet with solid fill">
            <a:extLst>
              <a:ext uri="{FF2B5EF4-FFF2-40B4-BE49-F238E27FC236}">
                <a16:creationId xmlns:a16="http://schemas.microsoft.com/office/drawing/2014/main" id="{D1FC8795-348B-4FA4-AFA9-10BAAADD40D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78559" y="4537562"/>
            <a:ext cx="488160" cy="488160"/>
          </a:xfrm>
          <a:prstGeom prst="rect">
            <a:avLst/>
          </a:prstGeom>
          <a:ln w="0">
            <a:noFill/>
          </a:ln>
        </p:spPr>
      </p:pic>
      <p:pic>
        <p:nvPicPr>
          <p:cNvPr id="26" name="Graphic 36" descr="Touchscreen with solid fill">
            <a:extLst>
              <a:ext uri="{FF2B5EF4-FFF2-40B4-BE49-F238E27FC236}">
                <a16:creationId xmlns:a16="http://schemas.microsoft.com/office/drawing/2014/main" id="{E247C724-8003-49F9-B907-7DECAD6B2768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776479" y="4754830"/>
            <a:ext cx="292320" cy="292320"/>
          </a:xfrm>
          <a:prstGeom prst="rect">
            <a:avLst/>
          </a:prstGeom>
          <a:ln w="0">
            <a:noFill/>
          </a:ln>
        </p:spPr>
      </p:pic>
      <p:sp>
        <p:nvSpPr>
          <p:cNvPr id="28" name="Stella a 7 punte 22">
            <a:extLst>
              <a:ext uri="{FF2B5EF4-FFF2-40B4-BE49-F238E27FC236}">
                <a16:creationId xmlns:a16="http://schemas.microsoft.com/office/drawing/2014/main" id="{44B72DAC-1F1C-4168-A109-70B48431DEA6}"/>
              </a:ext>
            </a:extLst>
          </p:cNvPr>
          <p:cNvSpPr/>
          <p:nvPr/>
        </p:nvSpPr>
        <p:spPr>
          <a:xfrm>
            <a:off x="7755555" y="3188324"/>
            <a:ext cx="260280" cy="25704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" name="Stella a 7 punte 13">
            <a:extLst>
              <a:ext uri="{FF2B5EF4-FFF2-40B4-BE49-F238E27FC236}">
                <a16:creationId xmlns:a16="http://schemas.microsoft.com/office/drawing/2014/main" id="{D6801154-247B-4490-BAA9-31EC134C0AEB}"/>
              </a:ext>
            </a:extLst>
          </p:cNvPr>
          <p:cNvSpPr/>
          <p:nvPr/>
        </p:nvSpPr>
        <p:spPr>
          <a:xfrm>
            <a:off x="6885596" y="2391400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tella a 7 punte 14">
            <a:extLst>
              <a:ext uri="{FF2B5EF4-FFF2-40B4-BE49-F238E27FC236}">
                <a16:creationId xmlns:a16="http://schemas.microsoft.com/office/drawing/2014/main" id="{E0BA1CE0-F831-4C6F-996A-E0840489F5FA}"/>
              </a:ext>
            </a:extLst>
          </p:cNvPr>
          <p:cNvSpPr/>
          <p:nvPr/>
        </p:nvSpPr>
        <p:spPr>
          <a:xfrm>
            <a:off x="5644861" y="965389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7 punte 15">
            <a:extLst>
              <a:ext uri="{FF2B5EF4-FFF2-40B4-BE49-F238E27FC236}">
                <a16:creationId xmlns:a16="http://schemas.microsoft.com/office/drawing/2014/main" id="{D30B35BF-E3BF-4FF4-AFAA-6379583F1952}"/>
              </a:ext>
            </a:extLst>
          </p:cNvPr>
          <p:cNvSpPr/>
          <p:nvPr/>
        </p:nvSpPr>
        <p:spPr>
          <a:xfrm>
            <a:off x="3161605" y="1940757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7 punte 16">
            <a:extLst>
              <a:ext uri="{FF2B5EF4-FFF2-40B4-BE49-F238E27FC236}">
                <a16:creationId xmlns:a16="http://schemas.microsoft.com/office/drawing/2014/main" id="{2DB6A95E-6583-4F72-B137-8832011E89E8}"/>
              </a:ext>
            </a:extLst>
          </p:cNvPr>
          <p:cNvSpPr/>
          <p:nvPr/>
        </p:nvSpPr>
        <p:spPr>
          <a:xfrm>
            <a:off x="2464013" y="3707681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tella a 7 punte 17">
            <a:extLst>
              <a:ext uri="{FF2B5EF4-FFF2-40B4-BE49-F238E27FC236}">
                <a16:creationId xmlns:a16="http://schemas.microsoft.com/office/drawing/2014/main" id="{511FCDDE-D1A4-4204-B30B-C983CC3DC009}"/>
              </a:ext>
            </a:extLst>
          </p:cNvPr>
          <p:cNvSpPr/>
          <p:nvPr/>
        </p:nvSpPr>
        <p:spPr>
          <a:xfrm>
            <a:off x="1799982" y="5650854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tella a 7 punte 18">
            <a:extLst>
              <a:ext uri="{FF2B5EF4-FFF2-40B4-BE49-F238E27FC236}">
                <a16:creationId xmlns:a16="http://schemas.microsoft.com/office/drawing/2014/main" id="{709DE621-1A76-4A29-B68A-2D279024D58D}"/>
              </a:ext>
            </a:extLst>
          </p:cNvPr>
          <p:cNvSpPr/>
          <p:nvPr/>
        </p:nvSpPr>
        <p:spPr>
          <a:xfrm>
            <a:off x="3423335" y="6895305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Stella a 7 punte 19">
            <a:extLst>
              <a:ext uri="{FF2B5EF4-FFF2-40B4-BE49-F238E27FC236}">
                <a16:creationId xmlns:a16="http://schemas.microsoft.com/office/drawing/2014/main" id="{81028C4D-9AD9-4BF0-8488-97CCE69D314D}"/>
              </a:ext>
            </a:extLst>
          </p:cNvPr>
          <p:cNvSpPr/>
          <p:nvPr/>
        </p:nvSpPr>
        <p:spPr>
          <a:xfrm>
            <a:off x="4624858" y="5430196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Stella a 7 punte 20">
            <a:extLst>
              <a:ext uri="{FF2B5EF4-FFF2-40B4-BE49-F238E27FC236}">
                <a16:creationId xmlns:a16="http://schemas.microsoft.com/office/drawing/2014/main" id="{238FD869-EAB7-41C2-B7FA-7339B82B5BC9}"/>
              </a:ext>
            </a:extLst>
          </p:cNvPr>
          <p:cNvSpPr/>
          <p:nvPr/>
        </p:nvSpPr>
        <p:spPr>
          <a:xfrm>
            <a:off x="5741311" y="3958367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Stella a 4 punte 21">
            <a:extLst>
              <a:ext uri="{FF2B5EF4-FFF2-40B4-BE49-F238E27FC236}">
                <a16:creationId xmlns:a16="http://schemas.microsoft.com/office/drawing/2014/main" id="{5F5BB2B9-7353-449F-A2C9-B4C1BD0482A3}"/>
              </a:ext>
            </a:extLst>
          </p:cNvPr>
          <p:cNvSpPr/>
          <p:nvPr/>
        </p:nvSpPr>
        <p:spPr>
          <a:xfrm>
            <a:off x="1614677" y="6450147"/>
            <a:ext cx="370609" cy="431776"/>
          </a:xfrm>
          <a:prstGeom prst="star4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5" name="Straight Arrow Connector 44">
            <a:extLst>
              <a:ext uri="{FF2B5EF4-FFF2-40B4-BE49-F238E27FC236}">
                <a16:creationId xmlns:a16="http://schemas.microsoft.com/office/drawing/2014/main" id="{D10BA559-E1F0-4537-BE2C-B9CF6E15BC8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944985" y="3832856"/>
            <a:ext cx="619766" cy="2862122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5">
            <a:extLst>
              <a:ext uri="{FF2B5EF4-FFF2-40B4-BE49-F238E27FC236}">
                <a16:creationId xmlns:a16="http://schemas.microsoft.com/office/drawing/2014/main" id="{8BB391E0-11D1-4253-A548-387B1CD2F834}"/>
              </a:ext>
            </a:extLst>
          </p:cNvPr>
          <p:cNvCxnSpPr>
            <a:cxnSpLocks/>
          </p:cNvCxnSpPr>
          <p:nvPr/>
        </p:nvCxnSpPr>
        <p:spPr>
          <a:xfrm flipV="1">
            <a:off x="2006229" y="3988226"/>
            <a:ext cx="588649" cy="1662627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0">
            <a:extLst>
              <a:ext uri="{FF2B5EF4-FFF2-40B4-BE49-F238E27FC236}">
                <a16:creationId xmlns:a16="http://schemas.microsoft.com/office/drawing/2014/main" id="{7D66672D-F4B1-440F-A60E-0084E79A8268}"/>
              </a:ext>
            </a:extLst>
          </p:cNvPr>
          <p:cNvCxnSpPr>
            <a:cxnSpLocks/>
          </p:cNvCxnSpPr>
          <p:nvPr/>
        </p:nvCxnSpPr>
        <p:spPr>
          <a:xfrm flipV="1">
            <a:off x="2694936" y="2168355"/>
            <a:ext cx="487809" cy="154076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1">
            <a:extLst>
              <a:ext uri="{FF2B5EF4-FFF2-40B4-BE49-F238E27FC236}">
                <a16:creationId xmlns:a16="http://schemas.microsoft.com/office/drawing/2014/main" id="{62F2C84E-8000-493A-83D4-20BE6DD990B4}"/>
              </a:ext>
            </a:extLst>
          </p:cNvPr>
          <p:cNvCxnSpPr>
            <a:cxnSpLocks/>
          </p:cNvCxnSpPr>
          <p:nvPr/>
        </p:nvCxnSpPr>
        <p:spPr>
          <a:xfrm flipV="1">
            <a:off x="3423335" y="1082233"/>
            <a:ext cx="2221526" cy="85041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5">
            <a:extLst>
              <a:ext uri="{FF2B5EF4-FFF2-40B4-BE49-F238E27FC236}">
                <a16:creationId xmlns:a16="http://schemas.microsoft.com/office/drawing/2014/main" id="{DE8DFACB-D3C8-438A-B2F1-414E0491B9FE}"/>
              </a:ext>
            </a:extLst>
          </p:cNvPr>
          <p:cNvCxnSpPr>
            <a:cxnSpLocks/>
          </p:cNvCxnSpPr>
          <p:nvPr/>
        </p:nvCxnSpPr>
        <p:spPr>
          <a:xfrm>
            <a:off x="5954816" y="1127089"/>
            <a:ext cx="1011476" cy="124002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>
            <a:extLst>
              <a:ext uri="{FF2B5EF4-FFF2-40B4-BE49-F238E27FC236}">
                <a16:creationId xmlns:a16="http://schemas.microsoft.com/office/drawing/2014/main" id="{0F3167FC-809A-4E09-84F5-E54C20256166}"/>
              </a:ext>
            </a:extLst>
          </p:cNvPr>
          <p:cNvCxnSpPr>
            <a:cxnSpLocks/>
          </p:cNvCxnSpPr>
          <p:nvPr/>
        </p:nvCxnSpPr>
        <p:spPr>
          <a:xfrm flipH="1">
            <a:off x="5967315" y="2671945"/>
            <a:ext cx="986478" cy="1316281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1">
            <a:extLst>
              <a:ext uri="{FF2B5EF4-FFF2-40B4-BE49-F238E27FC236}">
                <a16:creationId xmlns:a16="http://schemas.microsoft.com/office/drawing/2014/main" id="{AC1425A5-26E5-4D26-BB4E-CE9B48F1EB3B}"/>
              </a:ext>
            </a:extLst>
          </p:cNvPr>
          <p:cNvCxnSpPr>
            <a:cxnSpLocks/>
          </p:cNvCxnSpPr>
          <p:nvPr/>
        </p:nvCxnSpPr>
        <p:spPr>
          <a:xfrm flipH="1">
            <a:off x="4875710" y="4248801"/>
            <a:ext cx="919217" cy="118139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>
            <a:extLst>
              <a:ext uri="{FF2B5EF4-FFF2-40B4-BE49-F238E27FC236}">
                <a16:creationId xmlns:a16="http://schemas.microsoft.com/office/drawing/2014/main" id="{5726C9D7-0CE1-45E3-8C03-0F32081F5EE1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 flipH="1">
            <a:off x="3659146" y="5688614"/>
            <a:ext cx="1038337" cy="125787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7">
            <a:extLst>
              <a:ext uri="{FF2B5EF4-FFF2-40B4-BE49-F238E27FC236}">
                <a16:creationId xmlns:a16="http://schemas.microsoft.com/office/drawing/2014/main" id="{418A0942-4A21-414E-AC71-979AEA435C12}"/>
              </a:ext>
            </a:extLst>
          </p:cNvPr>
          <p:cNvCxnSpPr>
            <a:cxnSpLocks/>
            <a:endCxn id="31" idx="5"/>
          </p:cNvCxnSpPr>
          <p:nvPr/>
        </p:nvCxnSpPr>
        <p:spPr>
          <a:xfrm>
            <a:off x="2022818" y="5885813"/>
            <a:ext cx="1426436" cy="106067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ole 26">
            <a:extLst>
              <a:ext uri="{FF2B5EF4-FFF2-40B4-BE49-F238E27FC236}">
                <a16:creationId xmlns:a16="http://schemas.microsoft.com/office/drawing/2014/main" id="{9F5CBFA5-7327-4BDE-808D-4D674389013F}"/>
              </a:ext>
            </a:extLst>
          </p:cNvPr>
          <p:cNvSpPr/>
          <p:nvPr/>
        </p:nvSpPr>
        <p:spPr>
          <a:xfrm>
            <a:off x="3113380" y="1672144"/>
            <a:ext cx="476606" cy="431776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52" descr="Wireless router with solid fill">
            <a:extLst>
              <a:ext uri="{FF2B5EF4-FFF2-40B4-BE49-F238E27FC236}">
                <a16:creationId xmlns:a16="http://schemas.microsoft.com/office/drawing/2014/main" id="{0246DAAB-7C7C-4C74-9843-B2F982440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2624" y="6694978"/>
            <a:ext cx="504253" cy="504253"/>
          </a:xfrm>
          <a:prstGeom prst="rect">
            <a:avLst/>
          </a:prstGeom>
        </p:spPr>
      </p:pic>
      <p:cxnSp>
        <p:nvCxnSpPr>
          <p:cNvPr id="46" name="Straight Arrow Connector 53">
            <a:extLst>
              <a:ext uri="{FF2B5EF4-FFF2-40B4-BE49-F238E27FC236}">
                <a16:creationId xmlns:a16="http://schemas.microsoft.com/office/drawing/2014/main" id="{CBB5E547-28AA-4AC5-96FE-6B32F0B527C7}"/>
              </a:ext>
            </a:extLst>
          </p:cNvPr>
          <p:cNvCxnSpPr>
            <a:cxnSpLocks/>
          </p:cNvCxnSpPr>
          <p:nvPr/>
        </p:nvCxnSpPr>
        <p:spPr>
          <a:xfrm flipV="1">
            <a:off x="1905000" y="6004834"/>
            <a:ext cx="80230" cy="586466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ella a 4 punte 23">
            <a:extLst>
              <a:ext uri="{FF2B5EF4-FFF2-40B4-BE49-F238E27FC236}">
                <a16:creationId xmlns:a16="http://schemas.microsoft.com/office/drawing/2014/main" id="{E42027E7-A71F-4144-8455-754FB5473E80}"/>
              </a:ext>
            </a:extLst>
          </p:cNvPr>
          <p:cNvSpPr/>
          <p:nvPr/>
        </p:nvSpPr>
        <p:spPr>
          <a:xfrm>
            <a:off x="7737335" y="2537624"/>
            <a:ext cx="370609" cy="431776"/>
          </a:xfrm>
          <a:prstGeom prst="star4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9" name="Sole 25">
            <a:extLst>
              <a:ext uri="{FF2B5EF4-FFF2-40B4-BE49-F238E27FC236}">
                <a16:creationId xmlns:a16="http://schemas.microsoft.com/office/drawing/2014/main" id="{351D0DF0-F536-4287-A279-EA2236217F7B}"/>
              </a:ext>
            </a:extLst>
          </p:cNvPr>
          <p:cNvSpPr/>
          <p:nvPr/>
        </p:nvSpPr>
        <p:spPr>
          <a:xfrm>
            <a:off x="7684336" y="1970121"/>
            <a:ext cx="476606" cy="431776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1" name="Straight Arrow Connector 37">
            <a:extLst>
              <a:ext uri="{FF2B5EF4-FFF2-40B4-BE49-F238E27FC236}">
                <a16:creationId xmlns:a16="http://schemas.microsoft.com/office/drawing/2014/main" id="{17A13773-33D7-4F8B-BE9B-3BAFCE9388D0}"/>
              </a:ext>
            </a:extLst>
          </p:cNvPr>
          <p:cNvCxnSpPr>
            <a:cxnSpLocks/>
          </p:cNvCxnSpPr>
          <p:nvPr/>
        </p:nvCxnSpPr>
        <p:spPr>
          <a:xfrm flipH="1" flipV="1">
            <a:off x="1149859" y="3744518"/>
            <a:ext cx="2743576" cy="89563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38">
            <a:extLst>
              <a:ext uri="{FF2B5EF4-FFF2-40B4-BE49-F238E27FC236}">
                <a16:creationId xmlns:a16="http://schemas.microsoft.com/office/drawing/2014/main" id="{3D63B87B-9176-4868-9212-7D21FE0AEB8C}"/>
              </a:ext>
            </a:extLst>
          </p:cNvPr>
          <p:cNvCxnSpPr>
            <a:cxnSpLocks/>
          </p:cNvCxnSpPr>
          <p:nvPr/>
        </p:nvCxnSpPr>
        <p:spPr>
          <a:xfrm flipH="1" flipV="1">
            <a:off x="1357119" y="3535561"/>
            <a:ext cx="2192426" cy="4857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Fumetto 2 8">
            <a:extLst>
              <a:ext uri="{FF2B5EF4-FFF2-40B4-BE49-F238E27FC236}">
                <a16:creationId xmlns:a16="http://schemas.microsoft.com/office/drawing/2014/main" id="{6FBC68CA-C902-4412-8502-2AFAB9E27AB3}"/>
              </a:ext>
            </a:extLst>
          </p:cNvPr>
          <p:cNvSpPr/>
          <p:nvPr/>
        </p:nvSpPr>
        <p:spPr>
          <a:xfrm>
            <a:off x="1994770" y="6820069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Wi-Fi Mesh</a:t>
            </a:r>
          </a:p>
        </p:txBody>
      </p:sp>
      <p:sp>
        <p:nvSpPr>
          <p:cNvPr id="55" name="Fumetto 2 8">
            <a:extLst>
              <a:ext uri="{FF2B5EF4-FFF2-40B4-BE49-F238E27FC236}">
                <a16:creationId xmlns:a16="http://schemas.microsoft.com/office/drawing/2014/main" id="{3FEA17B2-130E-4955-A7A5-7D69D661D4EE}"/>
              </a:ext>
            </a:extLst>
          </p:cNvPr>
          <p:cNvSpPr/>
          <p:nvPr/>
        </p:nvSpPr>
        <p:spPr>
          <a:xfrm>
            <a:off x="4437667" y="4248032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Wi-Fi Robot</a:t>
            </a:r>
          </a:p>
        </p:txBody>
      </p:sp>
      <p:sp>
        <p:nvSpPr>
          <p:cNvPr id="56" name="Fumetto 2 8">
            <a:extLst>
              <a:ext uri="{FF2B5EF4-FFF2-40B4-BE49-F238E27FC236}">
                <a16:creationId xmlns:a16="http://schemas.microsoft.com/office/drawing/2014/main" id="{9339CCD1-A9E6-42C8-BD06-BED2039710BE}"/>
              </a:ext>
            </a:extLst>
          </p:cNvPr>
          <p:cNvSpPr/>
          <p:nvPr/>
        </p:nvSpPr>
        <p:spPr>
          <a:xfrm>
            <a:off x="3802522" y="4870245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SIM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4" grpId="0" animBg="1"/>
      <p:bldP spid="53" grpId="0" animBg="1"/>
      <p:bldP spid="55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DF3A-29C8-4A15-ADBB-64BB243E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modular data platform for precision agriculture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Collecting</a:t>
            </a:r>
            <a:r>
              <a:rPr lang="en-US" dirty="0"/>
              <a:t> data from </a:t>
            </a:r>
            <a:r>
              <a:rPr lang="en-US" dirty="0">
                <a:solidFill>
                  <a:srgbClr val="FF5050"/>
                </a:solidFill>
              </a:rPr>
              <a:t>heterogeneous</a:t>
            </a:r>
            <a:r>
              <a:rPr lang="en-US" dirty="0"/>
              <a:t> sources (e.g., MQTT devices and robots)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Augmenting</a:t>
            </a:r>
            <a:r>
              <a:rPr lang="en-US" dirty="0"/>
              <a:t> data with externally available knowledge (e.g., Open Street Map open data)</a:t>
            </a:r>
          </a:p>
          <a:p>
            <a:pPr lvl="1"/>
            <a:r>
              <a:rPr lang="en-US" dirty="0"/>
              <a:t>Maintaining </a:t>
            </a:r>
            <a:r>
              <a:rPr lang="en-US" dirty="0">
                <a:solidFill>
                  <a:srgbClr val="FF5050"/>
                </a:solidFill>
              </a:rPr>
              <a:t>digital twins</a:t>
            </a:r>
          </a:p>
          <a:p>
            <a:pPr lvl="1"/>
            <a:r>
              <a:rPr lang="en-US" dirty="0"/>
              <a:t>Building a </a:t>
            </a:r>
            <a:r>
              <a:rPr lang="en-US" dirty="0">
                <a:solidFill>
                  <a:srgbClr val="FF5050"/>
                </a:solidFill>
              </a:rPr>
              <a:t>unifying data model </a:t>
            </a:r>
            <a:r>
              <a:rPr lang="en-US" dirty="0"/>
              <a:t>supporting precision agriculture</a:t>
            </a:r>
          </a:p>
          <a:p>
            <a:pPr lvl="1"/>
            <a:r>
              <a:rPr lang="en-US" dirty="0"/>
              <a:t>Managing </a:t>
            </a:r>
            <a:r>
              <a:rPr lang="en-US" dirty="0">
                <a:solidFill>
                  <a:srgbClr val="FF5050"/>
                </a:solidFill>
              </a:rPr>
              <a:t>meta-data</a:t>
            </a:r>
            <a:r>
              <a:rPr lang="en-US" dirty="0"/>
              <a:t> supporting effective data access and management (e.g., access data depending on the geographical location)</a:t>
            </a:r>
          </a:p>
          <a:p>
            <a:pPr lvl="1"/>
            <a:r>
              <a:rPr lang="en-US" dirty="0"/>
              <a:t>Enabling </a:t>
            </a:r>
            <a:r>
              <a:rPr lang="en-US" dirty="0">
                <a:solidFill>
                  <a:srgbClr val="FF5050"/>
                </a:solidFill>
              </a:rPr>
              <a:t>heterogenous data fruition</a:t>
            </a:r>
          </a:p>
          <a:p>
            <a:pPr lvl="2"/>
            <a:r>
              <a:rPr lang="en-US" dirty="0"/>
              <a:t>Querying the collected data through well-known languages and APIs</a:t>
            </a:r>
          </a:p>
          <a:p>
            <a:pPr lvl="2"/>
            <a:r>
              <a:rPr lang="en-US" dirty="0"/>
              <a:t>Dashboards of KPIs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8C86-4AB4-4376-9D45-6CEAD63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06DF-12C9-458C-9BBD-2A23E37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BFDFF-1CCF-4DE8-A0DA-7B01EDFF7E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007225"/>
            <a:ext cx="3608388" cy="401638"/>
          </a:xfrm>
          <a:prstGeom prst="rect">
            <a:avLst/>
          </a:prstGeom>
        </p:spPr>
        <p:txBody>
          <a:bodyPr/>
          <a:lstStyle/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C70555C-3F85-4BA0-B747-F0FA2961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C2401F1-3DBC-40C2-B695-5FD02063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Twins and Simulation</a:t>
            </a:r>
          </a:p>
        </p:txBody>
      </p:sp>
      <p:pic>
        <p:nvPicPr>
          <p:cNvPr id="4" name="Picture 2" descr="http://mobile-website-reseller.com/us/wp-content/uploads/2013/07/mobiele-website-video-demo.jpg">
            <a:extLst>
              <a:ext uri="{FF2B5EF4-FFF2-40B4-BE49-F238E27FC236}">
                <a16:creationId xmlns:a16="http://schemas.microsoft.com/office/drawing/2014/main" id="{D05D7587-FEB8-43CF-A547-2A064468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876" y="2512081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6">
            <a:extLst>
              <a:ext uri="{FF2B5EF4-FFF2-40B4-BE49-F238E27FC236}">
                <a16:creationId xmlns:a16="http://schemas.microsoft.com/office/drawing/2014/main" id="{18B4EAFC-F3E5-442A-AD6D-61E6BEC7A61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94280" y="6450120"/>
            <a:ext cx="1888920" cy="1110240"/>
          </a:xfrm>
          <a:prstGeom prst="rect">
            <a:avLst/>
          </a:prstGeom>
          <a:ln w="0"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0C1E11-CDFD-49D3-B04C-071F0159FC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40" y="2676166"/>
            <a:ext cx="5136293" cy="28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_1">
            <a:extLst>
              <a:ext uri="{FF2B5EF4-FFF2-40B4-BE49-F238E27FC236}">
                <a16:creationId xmlns:a16="http://schemas.microsoft.com/office/drawing/2014/main" id="{ECD3BD26-5AC4-4674-8B1E-1433DAE872CF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/>
        </p:blipFill>
        <p:spPr>
          <a:xfrm>
            <a:off x="6331226" y="4711148"/>
            <a:ext cx="4360587" cy="2848527"/>
          </a:xfrm>
          <a:prstGeom prst="rect">
            <a:avLst/>
          </a:prstGeom>
          <a:ln w="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298E-A185-43D9-BA2F-3F85290D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An open-source framework of modular software components</a:t>
            </a:r>
          </a:p>
          <a:p>
            <a:pPr lvl="2"/>
            <a:r>
              <a:rPr lang="en-US" b="1" dirty="0"/>
              <a:t>Goal</a:t>
            </a:r>
            <a:r>
              <a:rPr lang="en-US" dirty="0"/>
              <a:t>: Developing digital twins and data spaces in several domains</a:t>
            </a:r>
          </a:p>
          <a:p>
            <a:pPr lvl="1"/>
            <a:r>
              <a:rPr lang="en-US" dirty="0"/>
              <a:t>Only mandatory component of any “Powered by FIWARE” platform is the Context Broker</a:t>
            </a:r>
          </a:p>
          <a:p>
            <a:pPr lvl="2"/>
            <a:r>
              <a:rPr lang="en-US" dirty="0"/>
              <a:t>Manage context information</a:t>
            </a:r>
          </a:p>
          <a:p>
            <a:pPr lvl="2"/>
            <a:r>
              <a:rPr lang="en-US" dirty="0"/>
              <a:t>Enabling to perform updates</a:t>
            </a:r>
          </a:p>
          <a:p>
            <a:pPr lvl="2"/>
            <a:r>
              <a:rPr lang="en-US" dirty="0"/>
              <a:t>Bring access to context</a:t>
            </a:r>
          </a:p>
          <a:p>
            <a:pPr lvl="1"/>
            <a:r>
              <a:rPr lang="en-US" dirty="0"/>
              <a:t>Smart Data Model includes three elements:</a:t>
            </a:r>
          </a:p>
          <a:p>
            <a:pPr lvl="2"/>
            <a:r>
              <a:rPr lang="en-US" dirty="0"/>
              <a:t>Schema defining data types and structure </a:t>
            </a:r>
          </a:p>
          <a:p>
            <a:pPr lvl="2"/>
            <a:r>
              <a:rPr lang="en-US" dirty="0"/>
              <a:t>Specification of a written document for human readers</a:t>
            </a:r>
          </a:p>
          <a:p>
            <a:pPr lvl="2"/>
            <a:r>
              <a:rPr lang="en-US" dirty="0"/>
              <a:t>Examples of the payloads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1B3B7-F4DB-4F02-B3F5-B31631D9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ED81-A264-4085-9EED-39AD25BC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57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4F86-D140-4D0C-966D-E440D15C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</a:p>
          <a:p>
            <a:pPr lvl="1"/>
            <a:r>
              <a:rPr lang="en-US" sz="1228" dirty="0"/>
              <a:t>retrieve an attribute’s data</a:t>
            </a:r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</a:p>
          <a:p>
            <a:pPr lvl="1"/>
            <a:r>
              <a:rPr lang="en-US" sz="1228" dirty="0"/>
              <a:t>updates an attribute’s data</a:t>
            </a:r>
          </a:p>
          <a:p>
            <a:r>
              <a:rPr lang="en-US" sz="1579" dirty="0">
                <a:solidFill>
                  <a:srgbClr val="FF5050"/>
                </a:solidFill>
              </a:rPr>
              <a:t>DELETE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</a:p>
          <a:p>
            <a:pPr lvl="1"/>
            <a:r>
              <a:rPr lang="en-US" sz="1228" dirty="0"/>
              <a:t>deletes an attribute</a:t>
            </a:r>
          </a:p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</a:p>
          <a:p>
            <a:pPr lvl="1"/>
            <a:r>
              <a:rPr lang="en-US" sz="1228" dirty="0"/>
              <a:t>retrieves an attribute’s value</a:t>
            </a:r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</a:p>
          <a:p>
            <a:pPr lvl="1"/>
            <a:r>
              <a:rPr lang="en-US" sz="1228" dirty="0"/>
              <a:t>updates an attribute’s value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5F419-B230-4DBA-94D6-7480ED09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092C-70EB-4582-B255-63CA6518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3D06B86-D5F3-4E4E-A24D-3D96F7A2B5B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48388" y="2012950"/>
            <a:ext cx="4543425" cy="4795838"/>
          </a:xfrm>
        </p:spPr>
        <p:txBody>
          <a:bodyPr/>
          <a:lstStyle/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</a:p>
          <a:p>
            <a:pPr lvl="1"/>
            <a:r>
              <a:rPr lang="en-US" sz="1228" dirty="0"/>
              <a:t>retrieve an attribute’s data</a:t>
            </a:r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</a:p>
          <a:p>
            <a:pPr lvl="1"/>
            <a:r>
              <a:rPr lang="en-US" sz="1228" dirty="0"/>
              <a:t>updates an attribute’s data</a:t>
            </a:r>
          </a:p>
          <a:p>
            <a:r>
              <a:rPr lang="en-US" sz="1579" dirty="0">
                <a:solidFill>
                  <a:srgbClr val="FF5050"/>
                </a:solidFill>
              </a:rPr>
              <a:t>DELETE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</a:p>
          <a:p>
            <a:pPr lvl="1"/>
            <a:r>
              <a:rPr lang="en-US" sz="1228" dirty="0"/>
              <a:t>deletes an attribute</a:t>
            </a:r>
          </a:p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</a:p>
          <a:p>
            <a:pPr lvl="1"/>
            <a:r>
              <a:rPr lang="en-US" sz="1228" dirty="0"/>
              <a:t>retrieves an attribute’s value</a:t>
            </a:r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</a:p>
          <a:p>
            <a:pPr lvl="1"/>
            <a:r>
              <a:rPr lang="en-US" sz="1228" dirty="0"/>
              <a:t>updates an attribute’s value</a:t>
            </a:r>
          </a:p>
        </p:txBody>
      </p:sp>
    </p:spTree>
    <p:extLst>
      <p:ext uri="{BB962C8B-B14F-4D97-AF65-F5344CB8AC3E}">
        <p14:creationId xmlns:p14="http://schemas.microsoft.com/office/powerpoint/2010/main" val="66846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3">
            <a:extLst>
              <a:ext uri="{FF2B5EF4-FFF2-40B4-BE49-F238E27FC236}">
                <a16:creationId xmlns:a16="http://schemas.microsoft.com/office/drawing/2014/main" id="{4ED1701F-D6C7-4014-8D66-433A417CF5D1}"/>
              </a:ext>
            </a:extLst>
          </p:cNvPr>
          <p:cNvSpPr/>
          <p:nvPr/>
        </p:nvSpPr>
        <p:spPr>
          <a:xfrm>
            <a:off x="4069803" y="1208428"/>
            <a:ext cx="5512567" cy="2157104"/>
          </a:xfrm>
          <a:prstGeom prst="rect">
            <a:avLst/>
          </a:prstGeom>
          <a:solidFill>
            <a:srgbClr val="FFC00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8F891626-3CB3-4DD9-B97F-9A8DF4F1452E}"/>
              </a:ext>
            </a:extLst>
          </p:cNvPr>
          <p:cNvSpPr/>
          <p:nvPr/>
        </p:nvSpPr>
        <p:spPr>
          <a:xfrm>
            <a:off x="4314491" y="1405770"/>
            <a:ext cx="1269595" cy="1000521"/>
          </a:xfrm>
          <a:prstGeom prst="rect">
            <a:avLst/>
          </a:prstGeom>
          <a:solidFill>
            <a:schemeClr val="bg2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46" name="Rectangle 83">
            <a:extLst>
              <a:ext uri="{FF2B5EF4-FFF2-40B4-BE49-F238E27FC236}">
                <a16:creationId xmlns:a16="http://schemas.microsoft.com/office/drawing/2014/main" id="{02D46029-BA5F-4660-94C8-100B26134810}"/>
              </a:ext>
            </a:extLst>
          </p:cNvPr>
          <p:cNvSpPr/>
          <p:nvPr/>
        </p:nvSpPr>
        <p:spPr>
          <a:xfrm>
            <a:off x="4076530" y="3457871"/>
            <a:ext cx="5512567" cy="1960020"/>
          </a:xfrm>
          <a:prstGeom prst="rect">
            <a:avLst/>
          </a:prstGeom>
          <a:solidFill>
            <a:srgbClr val="92D05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83"/>
          <p:cNvSpPr/>
          <p:nvPr/>
        </p:nvSpPr>
        <p:spPr>
          <a:xfrm>
            <a:off x="4069803" y="5540831"/>
            <a:ext cx="5512567" cy="1439787"/>
          </a:xfrm>
          <a:prstGeom prst="rect">
            <a:avLst/>
          </a:prstGeom>
          <a:solidFill>
            <a:srgbClr val="FF505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2" name="Immagine 4"/>
          <p:cNvPicPr/>
          <p:nvPr/>
        </p:nvPicPr>
        <p:blipFill>
          <a:blip r:embed="rId2"/>
          <a:stretch/>
        </p:blipFill>
        <p:spPr>
          <a:xfrm>
            <a:off x="468360" y="6447240"/>
            <a:ext cx="1887840" cy="11088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2"/>
          <p:cNvSpPr>
            <a:spLocks noGrp="1"/>
          </p:cNvSpPr>
          <p:nvPr>
            <p:ph idx="1"/>
          </p:nvPr>
        </p:nvSpPr>
        <p:spPr>
          <a:xfrm>
            <a:off x="-197807" y="1432542"/>
            <a:ext cx="4230058" cy="53764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Visual dashboard</a:t>
            </a:r>
            <a:endParaRPr lang="en-US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graphical user interface which provides at-a-glance views of key performance indicators (KPIs)</a:t>
            </a:r>
            <a:endParaRPr lang="en-US" sz="18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Real-time and historical data</a:t>
            </a:r>
            <a:endParaRPr lang="en-US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Operator interface</a:t>
            </a:r>
            <a:br>
              <a:rPr lang="en-US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      = HMI + Controller</a:t>
            </a:r>
            <a:endParaRPr lang="en-US" sz="20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HMI</a:t>
            </a:r>
            <a:endParaRPr lang="en-US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</a:rPr>
              <a:t>mobile tablet 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(e.g., iPad) running a web-based application</a:t>
            </a:r>
            <a:endParaRPr lang="en-US" sz="18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As of now, </a:t>
            </a:r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requires internet connection</a:t>
            </a:r>
            <a:endParaRPr lang="en-US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Controller</a:t>
            </a:r>
            <a:endParaRPr lang="en-US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"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</a:rPr>
              <a:t>joystick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" used both for safety and remote manual control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8000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strike="noStrike" spc="-1" dirty="0">
                <a:solidFill>
                  <a:srgbClr val="FFFFFF"/>
                </a:solidFill>
                <a:latin typeface="Arial"/>
              </a:rPr>
              <a:t>Innovation: Data Platform for Precision Agriculture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22" name="Rectangle 47"/>
          <p:cNvSpPr/>
          <p:nvPr/>
        </p:nvSpPr>
        <p:spPr>
          <a:xfrm>
            <a:off x="5462170" y="4255271"/>
            <a:ext cx="22291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FIWARE Orion Context Broker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3" name="Rectangle 52"/>
          <p:cNvSpPr/>
          <p:nvPr/>
        </p:nvSpPr>
        <p:spPr>
          <a:xfrm>
            <a:off x="5284690" y="562579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FIROS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24" name="Rectangle 53"/>
          <p:cNvSpPr/>
          <p:nvPr/>
        </p:nvSpPr>
        <p:spPr>
          <a:xfrm>
            <a:off x="7118890" y="488131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IoT Agent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25" name="Group 54"/>
          <p:cNvGrpSpPr/>
          <p:nvPr/>
        </p:nvGrpSpPr>
        <p:grpSpPr>
          <a:xfrm>
            <a:off x="7347130" y="6213311"/>
            <a:ext cx="1267560" cy="364320"/>
            <a:chOff x="8280000" y="5788440"/>
            <a:chExt cx="1267560" cy="364320"/>
          </a:xfrm>
        </p:grpSpPr>
        <p:pic>
          <p:nvPicPr>
            <p:cNvPr id="226" name="Graphic 55"/>
            <p:cNvPicPr/>
            <p:nvPr/>
          </p:nvPicPr>
          <p:blipFill>
            <a:blip r:embed="rId3"/>
            <a:stretch/>
          </p:blipFill>
          <p:spPr>
            <a:xfrm>
              <a:off x="828000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raphic 56"/>
            <p:cNvPicPr/>
            <p:nvPr/>
          </p:nvPicPr>
          <p:blipFill>
            <a:blip r:embed="rId4"/>
            <a:stretch/>
          </p:blipFill>
          <p:spPr>
            <a:xfrm>
              <a:off x="918324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Graphic 57"/>
            <p:cNvPicPr/>
            <p:nvPr/>
          </p:nvPicPr>
          <p:blipFill>
            <a:blip r:embed="rId5"/>
            <a:stretch/>
          </p:blipFill>
          <p:spPr>
            <a:xfrm>
              <a:off x="873144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9" name="Picture 58" descr="Shape&#10;&#10;Description automatically generated"/>
          <p:cNvPicPr/>
          <p:nvPr/>
        </p:nvPicPr>
        <p:blipFill>
          <a:blip r:embed="rId6"/>
          <a:stretch/>
        </p:blipFill>
        <p:spPr>
          <a:xfrm>
            <a:off x="5453890" y="6166871"/>
            <a:ext cx="364320" cy="524160"/>
          </a:xfrm>
          <a:prstGeom prst="rect">
            <a:avLst/>
          </a:prstGeom>
          <a:ln w="0">
            <a:noFill/>
          </a:ln>
        </p:spPr>
      </p:pic>
      <p:sp>
        <p:nvSpPr>
          <p:cNvPr id="230" name="Rectangle 59"/>
          <p:cNvSpPr/>
          <p:nvPr/>
        </p:nvSpPr>
        <p:spPr>
          <a:xfrm>
            <a:off x="5861050" y="6292511"/>
            <a:ext cx="1095840" cy="27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Robot simulator</a:t>
            </a:r>
            <a:endParaRPr lang="en-GB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(ROS)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231" name="Rectangle 60"/>
          <p:cNvSpPr/>
          <p:nvPr/>
        </p:nvSpPr>
        <p:spPr>
          <a:xfrm>
            <a:off x="4875370" y="3569471"/>
            <a:ext cx="39164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Event bus (Kafka)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2" name="Rectangle 61"/>
          <p:cNvSpPr/>
          <p:nvPr/>
        </p:nvSpPr>
        <p:spPr>
          <a:xfrm>
            <a:off x="596509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Mission planner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3" name="Rectangle 62"/>
          <p:cNvSpPr/>
          <p:nvPr/>
        </p:nvSpPr>
        <p:spPr>
          <a:xfrm>
            <a:off x="751201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Mission supervisor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35" name="Arrow: Up-Down 64"/>
          <p:cNvSpPr/>
          <p:nvPr/>
        </p:nvSpPr>
        <p:spPr>
          <a:xfrm>
            <a:off x="496033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6" name="Arrow: Up-Down 65"/>
          <p:cNvSpPr/>
          <p:nvPr/>
        </p:nvSpPr>
        <p:spPr>
          <a:xfrm>
            <a:off x="655945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7" name="Arrow: Up-Down 66"/>
          <p:cNvSpPr/>
          <p:nvPr/>
        </p:nvSpPr>
        <p:spPr>
          <a:xfrm>
            <a:off x="810637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8" name="Arrow: Up-Down 67"/>
          <p:cNvSpPr/>
          <p:nvPr/>
        </p:nvSpPr>
        <p:spPr>
          <a:xfrm>
            <a:off x="7294570" y="456631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9" name="Arrow: Up-Down 68"/>
          <p:cNvSpPr/>
          <p:nvPr/>
        </p:nvSpPr>
        <p:spPr>
          <a:xfrm>
            <a:off x="6084530" y="5939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0" name="Arrow: Up-Down 69"/>
          <p:cNvSpPr/>
          <p:nvPr/>
        </p:nvSpPr>
        <p:spPr>
          <a:xfrm>
            <a:off x="7919890" y="593683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2" name="Arrow: Up-Down 75"/>
          <p:cNvSpPr/>
          <p:nvPr/>
        </p:nvSpPr>
        <p:spPr>
          <a:xfrm>
            <a:off x="6569890" y="388303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3" name="Rectangle 76"/>
          <p:cNvSpPr/>
          <p:nvPr/>
        </p:nvSpPr>
        <p:spPr>
          <a:xfrm>
            <a:off x="7432810" y="6524711"/>
            <a:ext cx="1095840" cy="27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Devices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245" name="Rectangle 80"/>
          <p:cNvSpPr/>
          <p:nvPr/>
        </p:nvSpPr>
        <p:spPr>
          <a:xfrm>
            <a:off x="7144810" y="560743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MQTT  Broker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46" name="TextBox 81"/>
          <p:cNvSpPr/>
          <p:nvPr/>
        </p:nvSpPr>
        <p:spPr>
          <a:xfrm rot="16200000">
            <a:off x="8975777" y="6374072"/>
            <a:ext cx="90676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Ingestion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9" name="Arrow: Up-Down 84"/>
          <p:cNvSpPr/>
          <p:nvPr/>
        </p:nvSpPr>
        <p:spPr>
          <a:xfrm>
            <a:off x="7919890" y="5202791"/>
            <a:ext cx="90000" cy="3643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0" name="Arrow: Up-Down 85"/>
          <p:cNvSpPr/>
          <p:nvPr/>
        </p:nvSpPr>
        <p:spPr>
          <a:xfrm>
            <a:off x="6084530" y="4575671"/>
            <a:ext cx="90000" cy="100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5" name="Arrow: Up-Down 89"/>
          <p:cNvSpPr/>
          <p:nvPr/>
        </p:nvSpPr>
        <p:spPr>
          <a:xfrm rot="1991623">
            <a:off x="5562081" y="2474171"/>
            <a:ext cx="90000" cy="468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256" name="Graphic 90" descr="Ui Ux outline"/>
          <p:cNvPicPr/>
          <p:nvPr/>
        </p:nvPicPr>
        <p:blipFill>
          <a:blip r:embed="rId7"/>
          <a:stretch/>
        </p:blipFill>
        <p:spPr>
          <a:xfrm>
            <a:off x="4529124" y="1545655"/>
            <a:ext cx="912960" cy="912960"/>
          </a:xfrm>
          <a:prstGeom prst="rect">
            <a:avLst/>
          </a:prstGeom>
          <a:ln w="0">
            <a:noFill/>
          </a:ln>
        </p:spPr>
      </p:pic>
      <p:sp>
        <p:nvSpPr>
          <p:cNvPr id="257" name="Arrow: Up-Down 91"/>
          <p:cNvSpPr/>
          <p:nvPr/>
        </p:nvSpPr>
        <p:spPr>
          <a:xfrm>
            <a:off x="4948090" y="2461031"/>
            <a:ext cx="90000" cy="4557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8" name="TextBox 44"/>
          <p:cNvSpPr/>
          <p:nvPr/>
        </p:nvSpPr>
        <p:spPr>
          <a:xfrm>
            <a:off x="7655402" y="1432542"/>
            <a:ext cx="1663072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Generic user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(farmer, third party operator, team component, etc.)</a:t>
            </a:r>
            <a:endParaRPr lang="en-GB" sz="1400" b="0" strike="noStrike" spc="-1" dirty="0">
              <a:latin typeface="Arial"/>
            </a:endParaRPr>
          </a:p>
        </p:txBody>
      </p:sp>
      <p:pic>
        <p:nvPicPr>
          <p:cNvPr id="260" name="Graphic 50" descr="Tablet with solid fill"/>
          <p:cNvPicPr/>
          <p:nvPr/>
        </p:nvPicPr>
        <p:blipFill>
          <a:blip r:embed="rId8"/>
          <a:stretch/>
        </p:blipFill>
        <p:spPr>
          <a:xfrm>
            <a:off x="372663" y="4318560"/>
            <a:ext cx="459360" cy="459360"/>
          </a:xfrm>
          <a:prstGeom prst="rect">
            <a:avLst/>
          </a:prstGeom>
          <a:ln w="0">
            <a:noFill/>
          </a:ln>
        </p:spPr>
      </p:pic>
      <p:pic>
        <p:nvPicPr>
          <p:cNvPr id="261" name="Graphic 51" descr="Game controller outline"/>
          <p:cNvPicPr/>
          <p:nvPr/>
        </p:nvPicPr>
        <p:blipFill>
          <a:blip r:embed="rId9"/>
          <a:stretch/>
        </p:blipFill>
        <p:spPr>
          <a:xfrm>
            <a:off x="420003" y="5970600"/>
            <a:ext cx="364680" cy="36468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4">
            <a:extLst>
              <a:ext uri="{FF2B5EF4-FFF2-40B4-BE49-F238E27FC236}">
                <a16:creationId xmlns:a16="http://schemas.microsoft.com/office/drawing/2014/main" id="{25906448-6C6A-475C-81EB-6D5E37380E7F}"/>
              </a:ext>
            </a:extLst>
          </p:cNvPr>
          <p:cNvSpPr/>
          <p:nvPr/>
        </p:nvSpPr>
        <p:spPr>
          <a:xfrm>
            <a:off x="5699380" y="1407632"/>
            <a:ext cx="1741019" cy="998659"/>
          </a:xfrm>
          <a:prstGeom prst="rect">
            <a:avLst/>
          </a:prstGeom>
          <a:solidFill>
            <a:schemeClr val="bg2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Operator Interface</a:t>
            </a:r>
          </a:p>
        </p:txBody>
      </p:sp>
      <p:sp>
        <p:nvSpPr>
          <p:cNvPr id="50" name="Rectangle 79">
            <a:extLst>
              <a:ext uri="{FF2B5EF4-FFF2-40B4-BE49-F238E27FC236}">
                <a16:creationId xmlns:a16="http://schemas.microsoft.com/office/drawing/2014/main" id="{3904C456-241B-4FE5-9CD6-D3DF75BD8E63}"/>
              </a:ext>
            </a:extLst>
          </p:cNvPr>
          <p:cNvSpPr/>
          <p:nvPr/>
        </p:nvSpPr>
        <p:spPr>
          <a:xfrm>
            <a:off x="441817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solidFill>
                  <a:schemeClr val="bg1"/>
                </a:solidFill>
                <a:latin typeface="Arial"/>
                <a:ea typeface="DejaVu Sans"/>
              </a:rPr>
              <a:t>Visual dashboard</a:t>
            </a:r>
            <a:endParaRPr lang="en-GB" sz="1200" spc="-1" dirty="0">
              <a:solidFill>
                <a:schemeClr val="bg1"/>
              </a:solidFill>
              <a:latin typeface="Arial"/>
              <a:ea typeface="DejaVu Sans"/>
            </a:endParaRPr>
          </a:p>
        </p:txBody>
      </p:sp>
      <p:grpSp>
        <p:nvGrpSpPr>
          <p:cNvPr id="51" name="Group 92">
            <a:extLst>
              <a:ext uri="{FF2B5EF4-FFF2-40B4-BE49-F238E27FC236}">
                <a16:creationId xmlns:a16="http://schemas.microsoft.com/office/drawing/2014/main" id="{75434908-C665-42C6-90F8-B5EA7EC9720F}"/>
              </a:ext>
            </a:extLst>
          </p:cNvPr>
          <p:cNvGrpSpPr/>
          <p:nvPr/>
        </p:nvGrpSpPr>
        <p:grpSpPr>
          <a:xfrm>
            <a:off x="5784688" y="1546181"/>
            <a:ext cx="812545" cy="829800"/>
            <a:chOff x="5129640" y="5263200"/>
            <a:chExt cx="912960" cy="928800"/>
          </a:xfrm>
        </p:grpSpPr>
        <p:pic>
          <p:nvPicPr>
            <p:cNvPr id="52" name="Graphic 86" descr="Tablet with solid fill">
              <a:extLst>
                <a:ext uri="{FF2B5EF4-FFF2-40B4-BE49-F238E27FC236}">
                  <a16:creationId xmlns:a16="http://schemas.microsoft.com/office/drawing/2014/main" id="{B62D46AC-2F27-49C3-91F7-78AAE2A1BA55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5129640" y="5263200"/>
              <a:ext cx="912960" cy="91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" name="Graphic 87" descr="Touchscreen with solid fill">
              <a:extLst>
                <a:ext uri="{FF2B5EF4-FFF2-40B4-BE49-F238E27FC236}">
                  <a16:creationId xmlns:a16="http://schemas.microsoft.com/office/drawing/2014/main" id="{4A5AAA22-E68C-4A89-8E48-0E33FD479353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5495040" y="5644800"/>
              <a:ext cx="547200" cy="547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TextBox 88">
              <a:extLst>
                <a:ext uri="{FF2B5EF4-FFF2-40B4-BE49-F238E27FC236}">
                  <a16:creationId xmlns:a16="http://schemas.microsoft.com/office/drawing/2014/main" id="{F953BAD0-FBFB-4568-B8DD-8F3998FA4092}"/>
                </a:ext>
              </a:extLst>
            </p:cNvPr>
            <p:cNvSpPr/>
            <p:nvPr/>
          </p:nvSpPr>
          <p:spPr>
            <a:xfrm>
              <a:off x="5212800" y="5459760"/>
              <a:ext cx="506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HMI</a:t>
              </a:r>
              <a:endParaRPr lang="en-GB" sz="1400" b="0" strike="noStrike" spc="-1">
                <a:latin typeface="Arial"/>
              </a:endParaRPr>
            </a:p>
          </p:txBody>
        </p:sp>
      </p:grpSp>
      <p:pic>
        <p:nvPicPr>
          <p:cNvPr id="55" name="Graphic 3" descr="Game controller outline">
            <a:extLst>
              <a:ext uri="{FF2B5EF4-FFF2-40B4-BE49-F238E27FC236}">
                <a16:creationId xmlns:a16="http://schemas.microsoft.com/office/drawing/2014/main" id="{5A500D1C-3777-4D76-8CF7-3148E783CC8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634399" y="1632524"/>
            <a:ext cx="667800" cy="667800"/>
          </a:xfrm>
          <a:prstGeom prst="rect">
            <a:avLst/>
          </a:prstGeom>
          <a:ln w="0">
            <a:noFill/>
          </a:ln>
        </p:spPr>
      </p:pic>
      <p:sp>
        <p:nvSpPr>
          <p:cNvPr id="48" name="TextBox 81">
            <a:extLst>
              <a:ext uri="{FF2B5EF4-FFF2-40B4-BE49-F238E27FC236}">
                <a16:creationId xmlns:a16="http://schemas.microsoft.com/office/drawing/2014/main" id="{3C6AFEA8-73CE-4ABF-92E2-55C9609ECF2A}"/>
              </a:ext>
            </a:extLst>
          </p:cNvPr>
          <p:cNvSpPr/>
          <p:nvPr/>
        </p:nvSpPr>
        <p:spPr>
          <a:xfrm rot="16200000">
            <a:off x="8823921" y="4642842"/>
            <a:ext cx="122403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Management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05249680-F027-43C8-A132-A7182C48CE60}"/>
              </a:ext>
            </a:extLst>
          </p:cNvPr>
          <p:cNvSpPr/>
          <p:nvPr/>
        </p:nvSpPr>
        <p:spPr>
          <a:xfrm rot="16200000">
            <a:off x="8875243" y="2644649"/>
            <a:ext cx="110675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Exploitation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8" name="Fumetto 2 8">
            <a:extLst>
              <a:ext uri="{FF2B5EF4-FFF2-40B4-BE49-F238E27FC236}">
                <a16:creationId xmlns:a16="http://schemas.microsoft.com/office/drawing/2014/main" id="{B1978B0E-3C6C-4F8C-87CD-2D0F3629A438}"/>
              </a:ext>
            </a:extLst>
          </p:cNvPr>
          <p:cNvSpPr/>
          <p:nvPr/>
        </p:nvSpPr>
        <p:spPr>
          <a:xfrm>
            <a:off x="8009890" y="6793202"/>
            <a:ext cx="2622445" cy="720434"/>
          </a:xfrm>
          <a:prstGeom prst="wedgeRoundRectCallout">
            <a:avLst>
              <a:gd name="adj1" fmla="val -40975"/>
              <a:gd name="adj2" fmla="val -18034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Keeping the MQTT Broker on the edge enables sensor-to-sensor communication  without cloud delays</a:t>
            </a:r>
          </a:p>
        </p:txBody>
      </p:sp>
      <p:sp>
        <p:nvSpPr>
          <p:cNvPr id="59" name="Fumetto 2 43">
            <a:extLst>
              <a:ext uri="{FF2B5EF4-FFF2-40B4-BE49-F238E27FC236}">
                <a16:creationId xmlns:a16="http://schemas.microsoft.com/office/drawing/2014/main" id="{0461B780-166F-405B-9CDD-93B7967BC4F7}"/>
              </a:ext>
            </a:extLst>
          </p:cNvPr>
          <p:cNvSpPr/>
          <p:nvPr/>
        </p:nvSpPr>
        <p:spPr>
          <a:xfrm>
            <a:off x="8403215" y="5198858"/>
            <a:ext cx="2229120" cy="1044327"/>
          </a:xfrm>
          <a:prstGeom prst="wedgeRoundRectCallout">
            <a:avLst>
              <a:gd name="adj1" fmla="val -37477"/>
              <a:gd name="adj2" fmla="val -6534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Translates the native protocol of the attached devices so that they can dialog to the Orion Context Broker that accepts NGSI requests only.</a:t>
            </a:r>
            <a:endParaRPr lang="en-GB" sz="1200" spc="-1" dirty="0">
              <a:latin typeface="Arial"/>
              <a:ea typeface="DejaVu Sans"/>
            </a:endParaRPr>
          </a:p>
        </p:txBody>
      </p:sp>
      <p:sp>
        <p:nvSpPr>
          <p:cNvPr id="60" name="Fumetto 2 43">
            <a:extLst>
              <a:ext uri="{FF2B5EF4-FFF2-40B4-BE49-F238E27FC236}">
                <a16:creationId xmlns:a16="http://schemas.microsoft.com/office/drawing/2014/main" id="{B3DDAA46-3137-493B-82D1-FF777B4051A5}"/>
              </a:ext>
            </a:extLst>
          </p:cNvPr>
          <p:cNvSpPr/>
          <p:nvPr/>
        </p:nvSpPr>
        <p:spPr>
          <a:xfrm>
            <a:off x="8403215" y="3632714"/>
            <a:ext cx="2229120" cy="858515"/>
          </a:xfrm>
          <a:prstGeom prst="wedgeRoundRectCallout">
            <a:avLst>
              <a:gd name="adj1" fmla="val -62448"/>
              <a:gd name="adj2" fmla="val -428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The bus streams the events through all the modules that build up the WeSOM using a publish-and-subscribe model</a:t>
            </a:r>
            <a:endParaRPr lang="en-GB" sz="1200" spc="-1" dirty="0">
              <a:latin typeface="Arial"/>
              <a:ea typeface="DejaVu Sans"/>
            </a:endParaRPr>
          </a:p>
        </p:txBody>
      </p:sp>
      <p:sp>
        <p:nvSpPr>
          <p:cNvPr id="61" name="Fumetto 2 43">
            <a:extLst>
              <a:ext uri="{FF2B5EF4-FFF2-40B4-BE49-F238E27FC236}">
                <a16:creationId xmlns:a16="http://schemas.microsoft.com/office/drawing/2014/main" id="{8CBCE2A2-3D82-4610-9946-4B0B732265AF}"/>
              </a:ext>
            </a:extLst>
          </p:cNvPr>
          <p:cNvSpPr/>
          <p:nvPr/>
        </p:nvSpPr>
        <p:spPr>
          <a:xfrm>
            <a:off x="8282853" y="4539408"/>
            <a:ext cx="2349481" cy="563343"/>
          </a:xfrm>
          <a:prstGeom prst="wedgeRoundRectCallout">
            <a:avLst>
              <a:gd name="adj1" fmla="val -83472"/>
              <a:gd name="adj2" fmla="val -6698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Orion Context Broker implements the </a:t>
            </a:r>
            <a:r>
              <a:rPr lang="en-US" sz="1200" spc="-1" dirty="0">
                <a:latin typeface="Arial"/>
                <a:ea typeface="DejaVu Sans"/>
                <a:hlinkClick r:id="rId11"/>
              </a:rPr>
              <a:t>FIWARE NGSI version 2</a:t>
            </a:r>
            <a:r>
              <a:rPr lang="en-US" sz="1200" spc="-1" dirty="0">
                <a:latin typeface="Arial"/>
                <a:ea typeface="DejaVu Sans"/>
              </a:rPr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21097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B4FF78-F76F-45EA-A7C7-9330E9C9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3" y="1432542"/>
            <a:ext cx="9591694" cy="5376416"/>
          </a:xfrm>
        </p:spPr>
        <p:txBody>
          <a:bodyPr/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Example of FIWARE entity and Weeding Heatmap</a:t>
            </a:r>
            <a:b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"Device",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“Laser-123",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"urn:ngsi-ld:Device:Laser123",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areaServed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"urn:ngsi-ld:AgriFarm:123",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{ "type": "Point", "coordinates": [-3.481, 40.312 ]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500" b="0" dirty="0">
                <a:solidFill>
                  <a:srgbClr val="0070C0"/>
                </a:solidFill>
                <a:latin typeface="Consolas" panose="020B0609020204030204" pitchFamily="49" charset="0"/>
              </a:rPr>
              <a:t>timestamp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: “2023-04-10T08:30:59”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controlledProperty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[ “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detectedWeeds</a:t>
            </a: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“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treatedWeeds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”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[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88F3B-C819-461F-BBA9-0123C752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Data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F9A15-9DEA-4A97-BDA5-A45678BC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12" y="3779837"/>
            <a:ext cx="5105301" cy="37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D1F3090-ECDD-4DC8-B5A7-4D1A4F19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smart data models from the FIWARE ecosystem exist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AgriFood</a:t>
            </a:r>
            <a:r>
              <a:rPr lang="en-US" dirty="0"/>
              <a:t>, Robotics, </a:t>
            </a:r>
            <a:r>
              <a:rPr lang="en-US" dirty="0" err="1"/>
              <a:t>SmartCities</a:t>
            </a:r>
            <a:endParaRPr lang="en-US" dirty="0"/>
          </a:p>
          <a:p>
            <a:pPr lvl="1"/>
            <a:r>
              <a:rPr lang="en-US" dirty="0"/>
              <a:t>DMs are overlapping and sometimes inconsistent between each other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AgriOperation</a:t>
            </a:r>
            <a:r>
              <a:rPr lang="en-US" dirty="0"/>
              <a:t> and </a:t>
            </a:r>
            <a:r>
              <a:rPr lang="en-US" dirty="0" err="1"/>
              <a:t>BuildingOperations</a:t>
            </a:r>
            <a:r>
              <a:rPr lang="en-US" dirty="0"/>
              <a:t> have different semantics</a:t>
            </a:r>
          </a:p>
          <a:p>
            <a:pPr lvl="1"/>
            <a:r>
              <a:rPr lang="en-US" dirty="0"/>
              <a:t>DMs are good for representing data, but «bad» for analytics</a:t>
            </a:r>
          </a:p>
          <a:p>
            <a:r>
              <a:rPr lang="en-US" dirty="0"/>
              <a:t>Create a unifying meta-model to integrate them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9FDD84-B447-401C-B1D5-8D7DD7E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Data Models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4D28844-FB81-4996-9434-4E807F12DB81}"/>
              </a:ext>
            </a:extLst>
          </p:cNvPr>
          <p:cNvSpPr/>
          <p:nvPr/>
        </p:nvSpPr>
        <p:spPr>
          <a:xfrm>
            <a:off x="3817736" y="5016709"/>
            <a:ext cx="1482230" cy="432636"/>
          </a:xfrm>
          <a:prstGeom prst="ellipse">
            <a:avLst/>
          </a:prstGeom>
          <a:solidFill>
            <a:srgbClr val="F8CBA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C88AB9C-86F9-4C9F-8869-BA6341D8A936}"/>
              </a:ext>
            </a:extLst>
          </p:cNvPr>
          <p:cNvSpPr/>
          <p:nvPr/>
        </p:nvSpPr>
        <p:spPr>
          <a:xfrm>
            <a:off x="5571314" y="5146934"/>
            <a:ext cx="1482230" cy="441547"/>
          </a:xfrm>
          <a:prstGeom prst="ellipse">
            <a:avLst/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ABE64C7-9D1D-4532-BAFF-5D9DB343721E}"/>
              </a:ext>
            </a:extLst>
          </p:cNvPr>
          <p:cNvSpPr/>
          <p:nvPr/>
        </p:nvSpPr>
        <p:spPr>
          <a:xfrm>
            <a:off x="4694525" y="5001468"/>
            <a:ext cx="1482230" cy="387321"/>
          </a:xfrm>
          <a:prstGeom prst="ellipse">
            <a:avLst/>
          </a:prstGeom>
          <a:solidFill>
            <a:srgbClr val="C5E0B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C95FCDF-9E5C-4923-9F45-03FE393B0AFC}"/>
              </a:ext>
            </a:extLst>
          </p:cNvPr>
          <p:cNvSpPr/>
          <p:nvPr/>
        </p:nvSpPr>
        <p:spPr>
          <a:xfrm>
            <a:off x="5969016" y="541268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402D546-AA7A-4372-B607-6F65499ED13A}"/>
              </a:ext>
            </a:extLst>
          </p:cNvPr>
          <p:cNvSpPr/>
          <p:nvPr/>
        </p:nvSpPr>
        <p:spPr>
          <a:xfrm>
            <a:off x="6278425" y="549743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4A92E744-1AF8-416A-87CA-AA90123926A6}"/>
              </a:ext>
            </a:extLst>
          </p:cNvPr>
          <p:cNvSpPr/>
          <p:nvPr/>
        </p:nvSpPr>
        <p:spPr>
          <a:xfrm>
            <a:off x="6486876" y="539483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7FA54B3-95DB-414B-A522-CF364AA45BC8}"/>
              </a:ext>
            </a:extLst>
          </p:cNvPr>
          <p:cNvSpPr/>
          <p:nvPr/>
        </p:nvSpPr>
        <p:spPr>
          <a:xfrm>
            <a:off x="6829065" y="536408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7221E742-C398-4BDB-B2E8-E1EF8D17B915}"/>
              </a:ext>
            </a:extLst>
          </p:cNvPr>
          <p:cNvSpPr/>
          <p:nvPr/>
        </p:nvSpPr>
        <p:spPr>
          <a:xfrm>
            <a:off x="6455006" y="5271561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7A6808A-ADAA-49C6-94F1-F123E8FC764A}"/>
              </a:ext>
            </a:extLst>
          </p:cNvPr>
          <p:cNvSpPr/>
          <p:nvPr/>
        </p:nvSpPr>
        <p:spPr>
          <a:xfrm>
            <a:off x="6216687" y="532004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685950D0-56DC-4985-B62F-31502F43F2C4}"/>
              </a:ext>
            </a:extLst>
          </p:cNvPr>
          <p:cNvSpPr/>
          <p:nvPr/>
        </p:nvSpPr>
        <p:spPr>
          <a:xfrm>
            <a:off x="4941193" y="5156459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59C2D65-D63C-445A-A7F1-B3828A2138B0}"/>
              </a:ext>
            </a:extLst>
          </p:cNvPr>
          <p:cNvSpPr/>
          <p:nvPr/>
        </p:nvSpPr>
        <p:spPr>
          <a:xfrm>
            <a:off x="5076941" y="5246684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0A0040F-0C6B-4163-9D3E-953B3560485E}"/>
              </a:ext>
            </a:extLst>
          </p:cNvPr>
          <p:cNvSpPr/>
          <p:nvPr/>
        </p:nvSpPr>
        <p:spPr>
          <a:xfrm>
            <a:off x="5910913" y="521127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5B8776E1-A6B1-4839-B1D0-C1E9D8D75B15}"/>
              </a:ext>
            </a:extLst>
          </p:cNvPr>
          <p:cNvSpPr/>
          <p:nvPr/>
        </p:nvSpPr>
        <p:spPr>
          <a:xfrm>
            <a:off x="5240492" y="507819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13A3DE2-FD98-49A8-8692-CAD44C4B9535}"/>
              </a:ext>
            </a:extLst>
          </p:cNvPr>
          <p:cNvSpPr/>
          <p:nvPr/>
        </p:nvSpPr>
        <p:spPr>
          <a:xfrm>
            <a:off x="5631160" y="510363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6DDC21D-99D1-4EE9-AA90-FEA8A8D06207}"/>
              </a:ext>
            </a:extLst>
          </p:cNvPr>
          <p:cNvSpPr/>
          <p:nvPr/>
        </p:nvSpPr>
        <p:spPr>
          <a:xfrm>
            <a:off x="5363174" y="5181899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6F2573F-4430-430F-888E-1EF3A0F39964}"/>
              </a:ext>
            </a:extLst>
          </p:cNvPr>
          <p:cNvSpPr/>
          <p:nvPr/>
        </p:nvSpPr>
        <p:spPr>
          <a:xfrm>
            <a:off x="5657649" y="527458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2923800D-E697-40D2-B717-10E8526DC111}"/>
              </a:ext>
            </a:extLst>
          </p:cNvPr>
          <p:cNvSpPr/>
          <p:nvPr/>
        </p:nvSpPr>
        <p:spPr>
          <a:xfrm>
            <a:off x="4550524" y="506449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E062BB4-CC58-47DD-8568-DD9458BCB91D}"/>
              </a:ext>
            </a:extLst>
          </p:cNvPr>
          <p:cNvSpPr/>
          <p:nvPr/>
        </p:nvSpPr>
        <p:spPr>
          <a:xfrm>
            <a:off x="3952944" y="518189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B2DD35B-6E1E-4961-8555-21C47C67154E}"/>
              </a:ext>
            </a:extLst>
          </p:cNvPr>
          <p:cNvSpPr/>
          <p:nvPr/>
        </p:nvSpPr>
        <p:spPr>
          <a:xfrm>
            <a:off x="4168740" y="532004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CB51790-6433-462A-920F-A6D384844C3E}"/>
              </a:ext>
            </a:extLst>
          </p:cNvPr>
          <p:cNvSpPr/>
          <p:nvPr/>
        </p:nvSpPr>
        <p:spPr>
          <a:xfrm>
            <a:off x="4296223" y="5179131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DCC39216-031F-46C0-BC37-CDFD12BE5693}"/>
              </a:ext>
            </a:extLst>
          </p:cNvPr>
          <p:cNvSpPr/>
          <p:nvPr/>
        </p:nvSpPr>
        <p:spPr>
          <a:xfrm>
            <a:off x="4756576" y="518035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A3BF2A61-3615-431B-97A7-A5CF55F09CF3}"/>
              </a:ext>
            </a:extLst>
          </p:cNvPr>
          <p:cNvSpPr/>
          <p:nvPr/>
        </p:nvSpPr>
        <p:spPr>
          <a:xfrm>
            <a:off x="4749760" y="5335082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C9918BC9-BE2D-4A0D-BD30-0E3440737964}"/>
              </a:ext>
            </a:extLst>
          </p:cNvPr>
          <p:cNvGrpSpPr/>
          <p:nvPr/>
        </p:nvGrpSpPr>
        <p:grpSpPr>
          <a:xfrm>
            <a:off x="3809792" y="4025973"/>
            <a:ext cx="3247856" cy="1362487"/>
            <a:chOff x="3809792" y="4025973"/>
            <a:chExt cx="3247856" cy="1362487"/>
          </a:xfrm>
        </p:grpSpPr>
        <p:sp>
          <p:nvSpPr>
            <p:cNvPr id="4" name="Trapezio 3">
              <a:extLst>
                <a:ext uri="{FF2B5EF4-FFF2-40B4-BE49-F238E27FC236}">
                  <a16:creationId xmlns:a16="http://schemas.microsoft.com/office/drawing/2014/main" id="{1BA52834-4084-45FC-99DF-DD9639314BEF}"/>
                </a:ext>
              </a:extLst>
            </p:cNvPr>
            <p:cNvSpPr/>
            <p:nvPr/>
          </p:nvSpPr>
          <p:spPr>
            <a:xfrm>
              <a:off x="5691898" y="4212565"/>
              <a:ext cx="1365750" cy="1175895"/>
            </a:xfrm>
            <a:prstGeom prst="trapezoid">
              <a:avLst>
                <a:gd name="adj" fmla="val 35368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rapezio 4">
              <a:extLst>
                <a:ext uri="{FF2B5EF4-FFF2-40B4-BE49-F238E27FC236}">
                  <a16:creationId xmlns:a16="http://schemas.microsoft.com/office/drawing/2014/main" id="{7919DC9F-2CD4-44BC-A95A-45E2540A678F}"/>
                </a:ext>
              </a:extLst>
            </p:cNvPr>
            <p:cNvSpPr/>
            <p:nvPr/>
          </p:nvSpPr>
          <p:spPr>
            <a:xfrm>
              <a:off x="4731656" y="4210205"/>
              <a:ext cx="1448306" cy="1002083"/>
            </a:xfrm>
            <a:prstGeom prst="trapezoid">
              <a:avLst>
                <a:gd name="adj" fmla="val 49333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rapezio 5">
              <a:extLst>
                <a:ext uri="{FF2B5EF4-FFF2-40B4-BE49-F238E27FC236}">
                  <a16:creationId xmlns:a16="http://schemas.microsoft.com/office/drawing/2014/main" id="{1C104A58-8FE3-4BB3-9B6D-E7532B2084D3}"/>
                </a:ext>
              </a:extLst>
            </p:cNvPr>
            <p:cNvSpPr/>
            <p:nvPr/>
          </p:nvSpPr>
          <p:spPr>
            <a:xfrm>
              <a:off x="3809792" y="4232548"/>
              <a:ext cx="1448306" cy="1002083"/>
            </a:xfrm>
            <a:prstGeom prst="trapezoid">
              <a:avLst>
                <a:gd name="adj" fmla="val 43124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2F43D48-7897-4977-98C4-D3F44E7D201A}"/>
                </a:ext>
              </a:extLst>
            </p:cNvPr>
            <p:cNvSpPr/>
            <p:nvPr/>
          </p:nvSpPr>
          <p:spPr>
            <a:xfrm>
              <a:off x="4014841" y="4025973"/>
              <a:ext cx="2885813" cy="354084"/>
            </a:xfrm>
            <a:prstGeom prst="ellipse">
              <a:avLst/>
            </a:prstGeom>
            <a:solidFill>
              <a:srgbClr val="B4C7E7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0845CD72-2357-4338-B44D-00F1121808CC}"/>
                </a:ext>
              </a:extLst>
            </p:cNvPr>
            <p:cNvSpPr/>
            <p:nvPr/>
          </p:nvSpPr>
          <p:spPr>
            <a:xfrm>
              <a:off x="4166682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755858-F8B9-41F6-A44B-2ACB0B83C2CA}"/>
                </a:ext>
              </a:extLst>
            </p:cNvPr>
            <p:cNvSpPr/>
            <p:nvPr/>
          </p:nvSpPr>
          <p:spPr>
            <a:xfrm>
              <a:off x="4494471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79DEB9E-A724-405B-90CB-C81B668DA15F}"/>
                </a:ext>
              </a:extLst>
            </p:cNvPr>
            <p:cNvSpPr/>
            <p:nvPr/>
          </p:nvSpPr>
          <p:spPr>
            <a:xfrm>
              <a:off x="4831602" y="4138200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DC052385-9D23-4BEF-B2D4-13CB1890757C}"/>
                </a:ext>
              </a:extLst>
            </p:cNvPr>
            <p:cNvSpPr/>
            <p:nvPr/>
          </p:nvSpPr>
          <p:spPr>
            <a:xfrm>
              <a:off x="4759602" y="4262649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468B27AD-B175-4974-A8AC-057A87488F87}"/>
                </a:ext>
              </a:extLst>
            </p:cNvPr>
            <p:cNvSpPr/>
            <p:nvPr/>
          </p:nvSpPr>
          <p:spPr>
            <a:xfrm>
              <a:off x="5252053" y="4103973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4A3CE75B-DCFA-40B2-AEB3-9B31CD7CEA77}"/>
                </a:ext>
              </a:extLst>
            </p:cNvPr>
            <p:cNvSpPr/>
            <p:nvPr/>
          </p:nvSpPr>
          <p:spPr>
            <a:xfrm>
              <a:off x="5108053" y="4262648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CCA71E0A-E32E-4E7F-A65C-6A5C71130179}"/>
                </a:ext>
              </a:extLst>
            </p:cNvPr>
            <p:cNvSpPr/>
            <p:nvPr/>
          </p:nvSpPr>
          <p:spPr>
            <a:xfrm>
              <a:off x="5375277" y="4202879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12CFFD0-8D75-41D8-9ECD-11EB724F2734}"/>
                </a:ext>
              </a:extLst>
            </p:cNvPr>
            <p:cNvSpPr/>
            <p:nvPr/>
          </p:nvSpPr>
          <p:spPr>
            <a:xfrm>
              <a:off x="5676616" y="4112740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8CFCA419-DC5E-4BE7-9B95-EF86B1F7DCCC}"/>
                </a:ext>
              </a:extLst>
            </p:cNvPr>
            <p:cNvSpPr/>
            <p:nvPr/>
          </p:nvSpPr>
          <p:spPr>
            <a:xfrm>
              <a:off x="5603180" y="4242013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2AC0B917-79D5-4512-A14E-9334CA60177F}"/>
                </a:ext>
              </a:extLst>
            </p:cNvPr>
            <p:cNvSpPr/>
            <p:nvPr/>
          </p:nvSpPr>
          <p:spPr>
            <a:xfrm>
              <a:off x="5953067" y="4074612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0BEE837-4D9D-4318-BEE2-AB35658E2784}"/>
                </a:ext>
              </a:extLst>
            </p:cNvPr>
            <p:cNvSpPr/>
            <p:nvPr/>
          </p:nvSpPr>
          <p:spPr>
            <a:xfrm>
              <a:off x="5968197" y="4199397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2C5D739-A95F-41E9-BB70-614725D2B3C0}"/>
                </a:ext>
              </a:extLst>
            </p:cNvPr>
            <p:cNvSpPr/>
            <p:nvPr/>
          </p:nvSpPr>
          <p:spPr>
            <a:xfrm>
              <a:off x="6374773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CA1B3853-A0AE-4E46-B391-0DABCE5264E1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4310682" y="4195335"/>
              <a:ext cx="183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DE22EAA0-D78A-4F41-ABC9-ECB414AA228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4617383" y="4208063"/>
              <a:ext cx="163307" cy="59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1BC4C7C1-E695-4E6D-B361-82475957BF5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4638471" y="4156200"/>
              <a:ext cx="193131" cy="39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C283D31-44FE-4013-BDC3-4C79032DD8D0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4975602" y="4121973"/>
              <a:ext cx="276451" cy="34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92B123B0-5580-487F-AC02-E231068F6C41}"/>
                </a:ext>
              </a:extLst>
            </p:cNvPr>
            <p:cNvCxnSpPr>
              <a:cxnSpLocks/>
              <a:stCxn id="13" idx="5"/>
              <a:endCxn id="16" idx="1"/>
            </p:cNvCxnSpPr>
            <p:nvPr/>
          </p:nvCxnSpPr>
          <p:spPr>
            <a:xfrm>
              <a:off x="4954514" y="4168928"/>
              <a:ext cx="174627" cy="9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107502B1-DED9-4918-B6CF-B04A1D1F592C}"/>
                </a:ext>
              </a:extLst>
            </p:cNvPr>
            <p:cNvCxnSpPr>
              <a:cxnSpLocks/>
              <a:stCxn id="16" idx="7"/>
              <a:endCxn id="15" idx="4"/>
            </p:cNvCxnSpPr>
            <p:nvPr/>
          </p:nvCxnSpPr>
          <p:spPr>
            <a:xfrm flipV="1">
              <a:off x="5230965" y="4139973"/>
              <a:ext cx="93088" cy="127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548AA584-32A1-40F5-BA8E-8E42EEA443C5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5252053" y="4220879"/>
              <a:ext cx="123224" cy="59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98D0E5E-5ECE-4177-8EE8-E32CE47BABAD}"/>
                </a:ext>
              </a:extLst>
            </p:cNvPr>
            <p:cNvCxnSpPr>
              <a:cxnSpLocks/>
              <a:stCxn id="17" idx="7"/>
              <a:endCxn id="18" idx="3"/>
            </p:cNvCxnSpPr>
            <p:nvPr/>
          </p:nvCxnSpPr>
          <p:spPr>
            <a:xfrm flipV="1">
              <a:off x="5498189" y="4143468"/>
              <a:ext cx="199515" cy="64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450D81AB-2915-4AEB-82FE-08F2B019D066}"/>
                </a:ext>
              </a:extLst>
            </p:cNvPr>
            <p:cNvCxnSpPr>
              <a:cxnSpLocks/>
              <a:stCxn id="17" idx="5"/>
              <a:endCxn id="19" idx="2"/>
            </p:cNvCxnSpPr>
            <p:nvPr/>
          </p:nvCxnSpPr>
          <p:spPr>
            <a:xfrm>
              <a:off x="5498189" y="4233607"/>
              <a:ext cx="104991" cy="26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4FA0775-C692-4813-9F96-52B3E9607A74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747180" y="4217397"/>
              <a:ext cx="221017" cy="42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F2474B60-78B5-47AC-B2CE-917FCFF5C157}"/>
                </a:ext>
              </a:extLst>
            </p:cNvPr>
            <p:cNvCxnSpPr>
              <a:cxnSpLocks/>
              <a:stCxn id="19" idx="7"/>
              <a:endCxn id="18" idx="4"/>
            </p:cNvCxnSpPr>
            <p:nvPr/>
          </p:nvCxnSpPr>
          <p:spPr>
            <a:xfrm flipV="1">
              <a:off x="5726092" y="4148740"/>
              <a:ext cx="22524" cy="98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5AC04B3-9BD2-41E3-AEFE-8BE247C9C6A8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5820616" y="4092612"/>
              <a:ext cx="132451" cy="38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972D93F-E93C-4760-90DB-38550115BB65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6112197" y="4195335"/>
              <a:ext cx="262576" cy="22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2B61A87-BFBD-4CD3-BC9B-88B0D93548E1}"/>
                </a:ext>
              </a:extLst>
            </p:cNvPr>
            <p:cNvCxnSpPr>
              <a:cxnSpLocks/>
              <a:stCxn id="20" idx="6"/>
              <a:endCxn id="22" idx="1"/>
            </p:cNvCxnSpPr>
            <p:nvPr/>
          </p:nvCxnSpPr>
          <p:spPr>
            <a:xfrm>
              <a:off x="6097067" y="4092612"/>
              <a:ext cx="298794" cy="899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3A51B19A-83AF-4565-AD18-1DB6EDE2F3F3}"/>
              </a:ext>
            </a:extLst>
          </p:cNvPr>
          <p:cNvCxnSpPr>
            <a:cxnSpLocks/>
            <a:stCxn id="37" idx="7"/>
            <a:endCxn id="36" idx="2"/>
          </p:cNvCxnSpPr>
          <p:nvPr/>
        </p:nvCxnSpPr>
        <p:spPr>
          <a:xfrm flipV="1">
            <a:off x="4075856" y="5082495"/>
            <a:ext cx="474668" cy="104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5D9791F-105D-4659-AC15-EFE791E9BEB0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>
            <a:off x="4075856" y="5187170"/>
            <a:ext cx="220367" cy="9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9809B748-FE91-4055-97D1-51E953E901B4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4312740" y="5338045"/>
            <a:ext cx="437020" cy="15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2DDDD833-B194-4A43-8CA1-0DE53EC84CF0}"/>
              </a:ext>
            </a:extLst>
          </p:cNvPr>
          <p:cNvCxnSpPr>
            <a:cxnSpLocks/>
            <a:stCxn id="39" idx="4"/>
            <a:endCxn id="38" idx="7"/>
          </p:cNvCxnSpPr>
          <p:nvPr/>
        </p:nvCxnSpPr>
        <p:spPr>
          <a:xfrm flipH="1">
            <a:off x="4291652" y="5215131"/>
            <a:ext cx="76571" cy="11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890778CB-EDCD-43A0-8695-06932656FB71}"/>
              </a:ext>
            </a:extLst>
          </p:cNvPr>
          <p:cNvCxnSpPr>
            <a:cxnSpLocks/>
            <a:stCxn id="41" idx="2"/>
            <a:endCxn id="40" idx="5"/>
          </p:cNvCxnSpPr>
          <p:nvPr/>
        </p:nvCxnSpPr>
        <p:spPr>
          <a:xfrm flipV="1">
            <a:off x="4749760" y="5211081"/>
            <a:ext cx="129728" cy="14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FB3006B-1038-42FE-8840-C6F6C8240DAC}"/>
              </a:ext>
            </a:extLst>
          </p:cNvPr>
          <p:cNvCxnSpPr>
            <a:cxnSpLocks/>
            <a:stCxn id="40" idx="1"/>
            <a:endCxn id="39" idx="5"/>
          </p:cNvCxnSpPr>
          <p:nvPr/>
        </p:nvCxnSpPr>
        <p:spPr>
          <a:xfrm flipH="1">
            <a:off x="4419135" y="5185625"/>
            <a:ext cx="358529" cy="24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A0A9E069-3AAB-4145-91DF-0BFCA155C856}"/>
              </a:ext>
            </a:extLst>
          </p:cNvPr>
          <p:cNvCxnSpPr>
            <a:cxnSpLocks/>
            <a:stCxn id="29" idx="3"/>
            <a:endCxn id="41" idx="7"/>
          </p:cNvCxnSpPr>
          <p:nvPr/>
        </p:nvCxnSpPr>
        <p:spPr>
          <a:xfrm flipH="1">
            <a:off x="4872672" y="5187187"/>
            <a:ext cx="89609" cy="153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7DE6368-7C34-4001-86AC-C13F47F0D77D}"/>
              </a:ext>
            </a:extLst>
          </p:cNvPr>
          <p:cNvCxnSpPr>
            <a:cxnSpLocks/>
            <a:stCxn id="29" idx="1"/>
            <a:endCxn id="36" idx="6"/>
          </p:cNvCxnSpPr>
          <p:nvPr/>
        </p:nvCxnSpPr>
        <p:spPr>
          <a:xfrm flipH="1" flipV="1">
            <a:off x="4694524" y="5082495"/>
            <a:ext cx="267757" cy="7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04937538-8C70-4911-BC2F-437EF3D8164F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5064105" y="5187187"/>
            <a:ext cx="33924" cy="6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5C9CCF8-90B9-479C-87F8-7D6756B0A6B5}"/>
              </a:ext>
            </a:extLst>
          </p:cNvPr>
          <p:cNvCxnSpPr>
            <a:cxnSpLocks/>
            <a:stCxn id="30" idx="7"/>
            <a:endCxn id="34" idx="2"/>
          </p:cNvCxnSpPr>
          <p:nvPr/>
        </p:nvCxnSpPr>
        <p:spPr>
          <a:xfrm flipV="1">
            <a:off x="5199853" y="5199899"/>
            <a:ext cx="163321" cy="52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BE1D49DF-8C6C-4082-86E1-384193D78FBA}"/>
              </a:ext>
            </a:extLst>
          </p:cNvPr>
          <p:cNvCxnSpPr>
            <a:cxnSpLocks/>
            <a:stCxn id="34" idx="7"/>
            <a:endCxn id="33" idx="2"/>
          </p:cNvCxnSpPr>
          <p:nvPr/>
        </p:nvCxnSpPr>
        <p:spPr>
          <a:xfrm flipV="1">
            <a:off x="5486086" y="5121630"/>
            <a:ext cx="145074" cy="6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A360616-BBC6-4104-8E49-1AF2A6C55761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H="1" flipV="1">
            <a:off x="5703160" y="5139630"/>
            <a:ext cx="26489" cy="13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0200988-55C1-4611-B777-BB9D0EF435DB}"/>
              </a:ext>
            </a:extLst>
          </p:cNvPr>
          <p:cNvCxnSpPr>
            <a:cxnSpLocks/>
            <a:stCxn id="35" idx="1"/>
            <a:endCxn id="34" idx="6"/>
          </p:cNvCxnSpPr>
          <p:nvPr/>
        </p:nvCxnSpPr>
        <p:spPr>
          <a:xfrm flipH="1" flipV="1">
            <a:off x="5507174" y="5199899"/>
            <a:ext cx="171563" cy="7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CA91CE0D-8BDC-4584-BE88-3270CDB1F1F4}"/>
              </a:ext>
            </a:extLst>
          </p:cNvPr>
          <p:cNvCxnSpPr>
            <a:cxnSpLocks/>
            <a:stCxn id="32" idx="2"/>
            <a:endCxn id="29" idx="7"/>
          </p:cNvCxnSpPr>
          <p:nvPr/>
        </p:nvCxnSpPr>
        <p:spPr>
          <a:xfrm flipH="1">
            <a:off x="5064105" y="5096190"/>
            <a:ext cx="176387" cy="6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978BF724-ABF9-40BD-9CBB-BEFC6914A298}"/>
              </a:ext>
            </a:extLst>
          </p:cNvPr>
          <p:cNvCxnSpPr>
            <a:cxnSpLocks/>
            <a:stCxn id="31" idx="2"/>
            <a:endCxn id="35" idx="6"/>
          </p:cNvCxnSpPr>
          <p:nvPr/>
        </p:nvCxnSpPr>
        <p:spPr>
          <a:xfrm flipH="1">
            <a:off x="5801649" y="5229278"/>
            <a:ext cx="109264" cy="6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D94AB0EC-8307-44F8-8E79-FDED6A3A24BC}"/>
              </a:ext>
            </a:extLst>
          </p:cNvPr>
          <p:cNvCxnSpPr>
            <a:cxnSpLocks/>
            <a:stCxn id="31" idx="4"/>
            <a:endCxn id="23" idx="0"/>
          </p:cNvCxnSpPr>
          <p:nvPr/>
        </p:nvCxnSpPr>
        <p:spPr>
          <a:xfrm>
            <a:off x="5982913" y="5247278"/>
            <a:ext cx="58103" cy="165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957D9FFC-254C-4E02-A050-166E9AD9C91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>
            <a:off x="6091928" y="5443408"/>
            <a:ext cx="186497" cy="72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15CE2395-DD3F-4DA2-A20B-2BA80D538D16}"/>
              </a:ext>
            </a:extLst>
          </p:cNvPr>
          <p:cNvCxnSpPr>
            <a:cxnSpLocks/>
            <a:stCxn id="24" idx="6"/>
            <a:endCxn id="25" idx="3"/>
          </p:cNvCxnSpPr>
          <p:nvPr/>
        </p:nvCxnSpPr>
        <p:spPr>
          <a:xfrm flipV="1">
            <a:off x="6422425" y="5425561"/>
            <a:ext cx="85539" cy="89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C72FC2C9-C4A5-403E-ABB2-C1580D3CD56C}"/>
              </a:ext>
            </a:extLst>
          </p:cNvPr>
          <p:cNvCxnSpPr>
            <a:cxnSpLocks/>
            <a:stCxn id="25" idx="7"/>
            <a:endCxn id="26" idx="2"/>
          </p:cNvCxnSpPr>
          <p:nvPr/>
        </p:nvCxnSpPr>
        <p:spPr>
          <a:xfrm flipV="1">
            <a:off x="6609788" y="5382088"/>
            <a:ext cx="219277" cy="18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FE78A33-716E-4130-BEAE-5FB2FCFD6E94}"/>
              </a:ext>
            </a:extLst>
          </p:cNvPr>
          <p:cNvCxnSpPr>
            <a:cxnSpLocks/>
            <a:stCxn id="26" idx="1"/>
            <a:endCxn id="27" idx="6"/>
          </p:cNvCxnSpPr>
          <p:nvPr/>
        </p:nvCxnSpPr>
        <p:spPr>
          <a:xfrm flipH="1" flipV="1">
            <a:off x="6599006" y="5289561"/>
            <a:ext cx="251147" cy="79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73E1C8E0-B102-4B38-BFFD-A9B3EEE87E6A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6339599" y="5289561"/>
            <a:ext cx="115407" cy="3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1428511-2D78-47BB-9289-F3ACD2553635}"/>
              </a:ext>
            </a:extLst>
          </p:cNvPr>
          <p:cNvCxnSpPr>
            <a:cxnSpLocks/>
            <a:stCxn id="25" idx="1"/>
            <a:endCxn id="28" idx="6"/>
          </p:cNvCxnSpPr>
          <p:nvPr/>
        </p:nvCxnSpPr>
        <p:spPr>
          <a:xfrm flipH="1" flipV="1">
            <a:off x="6360687" y="5338045"/>
            <a:ext cx="147277" cy="62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DC212DBE-9EA1-487A-BBF0-55361D9FCF4A}"/>
              </a:ext>
            </a:extLst>
          </p:cNvPr>
          <p:cNvCxnSpPr>
            <a:cxnSpLocks/>
            <a:stCxn id="28" idx="1"/>
            <a:endCxn id="31" idx="6"/>
          </p:cNvCxnSpPr>
          <p:nvPr/>
        </p:nvCxnSpPr>
        <p:spPr>
          <a:xfrm flipH="1" flipV="1">
            <a:off x="6054913" y="5229278"/>
            <a:ext cx="182862" cy="96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umetto: rettangolo 78">
            <a:extLst>
              <a:ext uri="{FF2B5EF4-FFF2-40B4-BE49-F238E27FC236}">
                <a16:creationId xmlns:a16="http://schemas.microsoft.com/office/drawing/2014/main" id="{3EB2E2A3-9B00-4607-868E-EC1510B4044E}"/>
              </a:ext>
            </a:extLst>
          </p:cNvPr>
          <p:cNvSpPr/>
          <p:nvPr/>
        </p:nvSpPr>
        <p:spPr>
          <a:xfrm>
            <a:off x="2881745" y="5754255"/>
            <a:ext cx="1524000" cy="757381"/>
          </a:xfrm>
          <a:prstGeom prst="wedgeRectCallout">
            <a:avLst>
              <a:gd name="adj1" fmla="val 35531"/>
              <a:gd name="adj2" fmla="val -91159"/>
            </a:avLst>
          </a:prstGeom>
          <a:solidFill>
            <a:srgbClr val="F8CBA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AgriFood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umetto: rettangolo 79">
            <a:extLst>
              <a:ext uri="{FF2B5EF4-FFF2-40B4-BE49-F238E27FC236}">
                <a16:creationId xmlns:a16="http://schemas.microsoft.com/office/drawing/2014/main" id="{71EDA34E-5E28-4CD9-9672-CED93A64249F}"/>
              </a:ext>
            </a:extLst>
          </p:cNvPr>
          <p:cNvSpPr/>
          <p:nvPr/>
        </p:nvSpPr>
        <p:spPr>
          <a:xfrm>
            <a:off x="7008444" y="5820029"/>
            <a:ext cx="1524000" cy="757381"/>
          </a:xfrm>
          <a:prstGeom prst="wedgeRectCallout">
            <a:avLst>
              <a:gd name="adj1" fmla="val -68105"/>
              <a:gd name="adj2" fmla="val -89939"/>
            </a:avLst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SmartCities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Fumetto: rettangolo 80">
            <a:extLst>
              <a:ext uri="{FF2B5EF4-FFF2-40B4-BE49-F238E27FC236}">
                <a16:creationId xmlns:a16="http://schemas.microsoft.com/office/drawing/2014/main" id="{1E0AAD7C-34DF-4547-A4A9-D0C281B7AEE3}"/>
              </a:ext>
            </a:extLst>
          </p:cNvPr>
          <p:cNvSpPr/>
          <p:nvPr/>
        </p:nvSpPr>
        <p:spPr>
          <a:xfrm>
            <a:off x="4895649" y="5932699"/>
            <a:ext cx="1524000" cy="757381"/>
          </a:xfrm>
          <a:prstGeom prst="wedgeRectCallout">
            <a:avLst>
              <a:gd name="adj1" fmla="val -17196"/>
              <a:gd name="adj2" fmla="val -132622"/>
            </a:avLst>
          </a:prstGeom>
          <a:solidFill>
            <a:srgbClr val="C5E0B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Robotics</a:t>
            </a:r>
          </a:p>
        </p:txBody>
      </p:sp>
      <p:pic>
        <p:nvPicPr>
          <p:cNvPr id="83" name="Immagine 82">
            <a:extLst>
              <a:ext uri="{FF2B5EF4-FFF2-40B4-BE49-F238E27FC236}">
                <a16:creationId xmlns:a16="http://schemas.microsoft.com/office/drawing/2014/main" id="{06A75CDA-999F-43FF-A486-CBD32EACE5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4408" y="6450146"/>
            <a:ext cx="1890360" cy="1111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501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Cloud costs (on AWS) per 1/100/1000 licenses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Computing</a:t>
            </a:r>
            <a:r>
              <a:rPr lang="en-US" sz="1600" dirty="0"/>
              <a:t>:</a:t>
            </a:r>
          </a:p>
          <a:p>
            <a:pPr lvl="3"/>
            <a:r>
              <a:rPr lang="en-US" sz="1400" b="1" dirty="0"/>
              <a:t>Fixed</a:t>
            </a:r>
            <a:r>
              <a:rPr lang="en-US" sz="1400" dirty="0"/>
              <a:t>: machines that must always be up and running</a:t>
            </a:r>
          </a:p>
          <a:p>
            <a:pPr lvl="3"/>
            <a:r>
              <a:rPr lang="en-US" sz="1400" b="1" dirty="0"/>
              <a:t>Spot</a:t>
            </a:r>
            <a:r>
              <a:rPr lang="en-US" sz="1400" dirty="0"/>
              <a:t>: machines that are turned only when concurrent missions are running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Storage</a:t>
            </a:r>
            <a:r>
              <a:rPr lang="en-US" sz="1600" dirty="0"/>
              <a:t>: </a:t>
            </a:r>
          </a:p>
          <a:p>
            <a:pPr lvl="3"/>
            <a:r>
              <a:rPr lang="en-US" sz="1400" b="1" dirty="0"/>
              <a:t>MongoDB</a:t>
            </a:r>
            <a:r>
              <a:rPr lang="en-US" sz="1400" dirty="0"/>
              <a:t>: data from FIWARE Context Broker (i.e., current context) and historic data</a:t>
            </a:r>
          </a:p>
          <a:p>
            <a:pPr lvl="3"/>
            <a:r>
              <a:rPr lang="en-US" sz="1400" b="1" dirty="0"/>
              <a:t>S3</a:t>
            </a:r>
            <a:r>
              <a:rPr lang="en-US" sz="1400" dirty="0"/>
              <a:t>: raw mission images</a:t>
            </a:r>
          </a:p>
          <a:p>
            <a:pPr lvl="3"/>
            <a:r>
              <a:rPr lang="en-US" sz="1400" b="1" dirty="0"/>
              <a:t>No HDFS</a:t>
            </a:r>
            <a:r>
              <a:rPr lang="en-US" sz="1400" dirty="0"/>
              <a:t>: more expensive than switching to S3 unless HW for storage is already available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People (8h/day)</a:t>
            </a:r>
            <a:r>
              <a:rPr lang="en-US" sz="1800" dirty="0"/>
              <a:t>: customer care (answering tickets) + developers (maintenance)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r>
              <a:rPr lang="en-US" sz="1800" dirty="0"/>
              <a:t>: cost of the single software license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and Economy of Scale</a:t>
            </a:r>
            <a:endParaRPr lang="en-US" noProof="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DA2EDE-B4A6-470C-9996-BFDA897A4231}"/>
              </a:ext>
            </a:extLst>
          </p:cNvPr>
          <p:cNvGraphicFramePr>
            <a:graphicFrameLocks noGrp="1"/>
          </p:cNvGraphicFramePr>
          <p:nvPr/>
        </p:nvGraphicFramePr>
        <p:xfrm>
          <a:off x="1" y="4877435"/>
          <a:ext cx="8373268" cy="265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25">
                  <a:extLst>
                    <a:ext uri="{9D8B030D-6E8A-4147-A177-3AD203B41FA5}">
                      <a16:colId xmlns:a16="http://schemas.microsoft.com/office/drawing/2014/main" val="4100017793"/>
                    </a:ext>
                  </a:extLst>
                </a:gridCol>
                <a:gridCol w="2170983">
                  <a:extLst>
                    <a:ext uri="{9D8B030D-6E8A-4147-A177-3AD203B41FA5}">
                      <a16:colId xmlns:a16="http://schemas.microsoft.com/office/drawing/2014/main" val="928977749"/>
                    </a:ext>
                  </a:extLst>
                </a:gridCol>
                <a:gridCol w="1517463">
                  <a:extLst>
                    <a:ext uri="{9D8B030D-6E8A-4147-A177-3AD203B41FA5}">
                      <a16:colId xmlns:a16="http://schemas.microsoft.com/office/drawing/2014/main" val="2856730873"/>
                    </a:ext>
                  </a:extLst>
                </a:gridCol>
                <a:gridCol w="1658323">
                  <a:extLst>
                    <a:ext uri="{9D8B030D-6E8A-4147-A177-3AD203B41FA5}">
                      <a16:colId xmlns:a16="http://schemas.microsoft.com/office/drawing/2014/main" val="4020495181"/>
                    </a:ext>
                  </a:extLst>
                </a:gridCol>
                <a:gridCol w="2048074">
                  <a:extLst>
                    <a:ext uri="{9D8B030D-6E8A-4147-A177-3AD203B41FA5}">
                      <a16:colId xmlns:a16="http://schemas.microsoft.com/office/drawing/2014/main" val="3906716706"/>
                    </a:ext>
                  </a:extLst>
                </a:gridCol>
              </a:tblGrid>
              <a:tr h="331896">
                <a:tc>
                  <a:txBody>
                    <a:bodyPr/>
                    <a:lstStyle/>
                    <a:p>
                      <a:r>
                        <a:rPr lang="en-US" sz="1500" b="1" dirty="0"/>
                        <a:t>Cost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#Licenses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307238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r>
                        <a:rPr lang="en-US" sz="1500" b="1" dirty="0"/>
                        <a:t>Hardware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Computing (Fixed + Spot)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120 000€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66781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Storage (MongoDB + S3)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130 000€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43935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r>
                        <a:rPr lang="en-US" sz="1500" b="1" dirty="0"/>
                        <a:t>People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Customer care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0€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120 000€ (3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400 000€ (10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69907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Developer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40 000€ (1person)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120 000€ (3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200 000€ (5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94833"/>
                  </a:ext>
                </a:extLst>
              </a:tr>
              <a:tr h="331896">
                <a:tc>
                  <a:txBody>
                    <a:bodyPr/>
                    <a:lstStyle/>
                    <a:p>
                      <a:r>
                        <a:rPr lang="en-US" sz="1500" b="1" dirty="0"/>
                        <a:t>Software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License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100 000€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1 000 000€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82133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endParaRPr 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Total cost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45 000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370 000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1 850 000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94773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Per license cost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45 000€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3 700€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1 850€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57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AA87891-B246-4BC8-B100-D3A62DE63E22}"/>
              </a:ext>
            </a:extLst>
          </p:cNvPr>
          <p:cNvSpPr/>
          <p:nvPr/>
        </p:nvSpPr>
        <p:spPr>
          <a:xfrm>
            <a:off x="0" y="1432542"/>
            <a:ext cx="10671876" cy="54289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7EF641-DB32-4AF5-9DC9-6D48D928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49" y="5607987"/>
            <a:ext cx="2252427" cy="157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Marcador de contenido 1_1"/>
          <p:cNvSpPr/>
          <p:nvPr/>
        </p:nvSpPr>
        <p:spPr>
          <a:xfrm>
            <a:off x="735120" y="1432440"/>
            <a:ext cx="9220680" cy="537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00" indent="-250920">
              <a:lnSpc>
                <a:spcPct val="90000"/>
              </a:lnSpc>
              <a:spcBef>
                <a:spcPts val="1100"/>
              </a:spcBef>
              <a:buClr>
                <a:srgbClr val="008000"/>
              </a:buClr>
              <a:buFont typeface="Arial"/>
              <a:buChar char="•"/>
            </a:pPr>
            <a:r>
              <a:rPr lang="es-ES" sz="2600" b="0" strike="noStrike" spc="-1">
                <a:solidFill>
                  <a:srgbClr val="008000"/>
                </a:solidFill>
                <a:latin typeface="Arial"/>
                <a:ea typeface="DejaVu Sans"/>
              </a:rPr>
              <a:t>We implemented a FIWARE architecture to get practiced with it and to stess it performances and limitations</a:t>
            </a:r>
            <a:endParaRPr lang="en-GB" sz="2600" b="0" strike="noStrike" spc="-1">
              <a:latin typeface="Arial"/>
            </a:endParaRPr>
          </a:p>
          <a:p>
            <a:pPr marL="252000" indent="-250920">
              <a:lnSpc>
                <a:spcPct val="90000"/>
              </a:lnSpc>
              <a:spcBef>
                <a:spcPts val="1100"/>
              </a:spcBef>
              <a:buClr>
                <a:srgbClr val="008000"/>
              </a:buClr>
              <a:buFont typeface="Arial"/>
              <a:buChar char="•"/>
            </a:pPr>
            <a:r>
              <a:rPr lang="es-ES" sz="2600" b="0" strike="noStrike" spc="-1">
                <a:solidFill>
                  <a:srgbClr val="008000"/>
                </a:solidFill>
                <a:latin typeface="Arial"/>
                <a:ea typeface="DejaVu Sans"/>
              </a:rPr>
              <a:t>We handled up to 600 messages per second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442" name="Título 2_1"/>
          <p:cNvSpPr/>
          <p:nvPr/>
        </p:nvSpPr>
        <p:spPr>
          <a:xfrm>
            <a:off x="1718640" y="458640"/>
            <a:ext cx="8857080" cy="480600"/>
          </a:xfrm>
          <a:prstGeom prst="rect">
            <a:avLst/>
          </a:prstGeom>
          <a:solidFill>
            <a:srgbClr val="008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Experimental evaluation</a:t>
            </a:r>
            <a:endParaRPr lang="en-GB" sz="2600" b="0" strike="noStrike" spc="-1" dirty="0">
              <a:latin typeface="Arial"/>
            </a:endParaRPr>
          </a:p>
        </p:txBody>
      </p:sp>
      <p:pic>
        <p:nvPicPr>
          <p:cNvPr id="443" name="Immagine 240"/>
          <p:cNvPicPr/>
          <p:nvPr/>
        </p:nvPicPr>
        <p:blipFill>
          <a:blip r:embed="rId2"/>
          <a:stretch/>
        </p:blipFill>
        <p:spPr>
          <a:xfrm>
            <a:off x="468360" y="6447240"/>
            <a:ext cx="1890720" cy="1111680"/>
          </a:xfrm>
          <a:prstGeom prst="rect">
            <a:avLst/>
          </a:prstGeom>
          <a:ln w="0">
            <a:noFill/>
          </a:ln>
        </p:spPr>
      </p:pic>
      <p:pic>
        <p:nvPicPr>
          <p:cNvPr id="444" name="Immagine 1"/>
          <p:cNvPicPr/>
          <p:nvPr/>
        </p:nvPicPr>
        <p:blipFill>
          <a:blip r:embed="rId3"/>
          <a:stretch/>
        </p:blipFill>
        <p:spPr>
          <a:xfrm>
            <a:off x="5209560" y="3138840"/>
            <a:ext cx="4272120" cy="2976480"/>
          </a:xfrm>
          <a:prstGeom prst="rect">
            <a:avLst/>
          </a:prstGeom>
          <a:ln w="0">
            <a:noFill/>
          </a:ln>
        </p:spPr>
      </p:pic>
      <p:pic>
        <p:nvPicPr>
          <p:cNvPr id="445" name="Immagine 2"/>
          <p:cNvPicPr/>
          <p:nvPr/>
        </p:nvPicPr>
        <p:blipFill>
          <a:blip r:embed="rId4"/>
          <a:stretch/>
        </p:blipFill>
        <p:spPr>
          <a:xfrm>
            <a:off x="1026720" y="3135600"/>
            <a:ext cx="4151160" cy="2895480"/>
          </a:xfrm>
          <a:prstGeom prst="rect">
            <a:avLst/>
          </a:prstGeom>
          <a:ln w="0">
            <a:noFill/>
          </a:ln>
        </p:spPr>
      </p:pic>
      <p:sp>
        <p:nvSpPr>
          <p:cNvPr id="446" name="CasellaDiTesto 3"/>
          <p:cNvSpPr/>
          <p:nvPr/>
        </p:nvSpPr>
        <p:spPr>
          <a:xfrm>
            <a:off x="1491480" y="2981880"/>
            <a:ext cx="3546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entities, 1 message every 500ms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447" name="CasellaDiTesto 7"/>
          <p:cNvSpPr/>
          <p:nvPr/>
        </p:nvSpPr>
        <p:spPr>
          <a:xfrm>
            <a:off x="5738760" y="2994840"/>
            <a:ext cx="3546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entities, 1 message every 100ms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572F40-CA22-4ABE-B40F-2997744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54F33-0D0B-4FFD-83F9-8D5E5566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Vitali, G, et al. "Crop management with the IoT: An interdisciplinary survey." </a:t>
            </a:r>
            <a:r>
              <a:rPr lang="en-US" b="1" dirty="0"/>
              <a:t>Agronomy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Francia, M., et al. "Making data platforms smarter with MOSES." </a:t>
            </a:r>
            <a:r>
              <a:rPr lang="en-US" b="1" dirty="0"/>
              <a:t>Future Generation Computer Systems </a:t>
            </a:r>
            <a:r>
              <a:rPr lang="en-US" dirty="0"/>
              <a:t>(2021)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Francia, M., et al. "Multi-sensor profiling for precision soil-moisture monitoring.“ </a:t>
            </a:r>
            <a:r>
              <a:rPr lang="en-US" b="1" dirty="0"/>
              <a:t>Computers and Electronics in Agriculture </a:t>
            </a:r>
            <a:r>
              <a:rPr lang="en-US" dirty="0"/>
              <a:t>(2022)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Emmi, L., et al. "</a:t>
            </a:r>
            <a:r>
              <a:rPr lang="en-US" dirty="0" err="1"/>
              <a:t>Exploiting</a:t>
            </a:r>
            <a:r>
              <a:rPr lang="en-US" dirty="0"/>
              <a:t> the Internet </a:t>
            </a:r>
            <a:r>
              <a:rPr lang="en-US" dirty="0" err="1"/>
              <a:t>Resources</a:t>
            </a:r>
            <a:r>
              <a:rPr lang="en-US" dirty="0"/>
              <a:t> for </a:t>
            </a:r>
            <a:r>
              <a:rPr lang="en-US" dirty="0" err="1"/>
              <a:t>Autonomous</a:t>
            </a:r>
            <a:r>
              <a:rPr lang="en-US" dirty="0"/>
              <a:t> Robots in Agriculture." </a:t>
            </a:r>
            <a:r>
              <a:rPr lang="en-US" b="1" dirty="0"/>
              <a:t>Agriculture</a:t>
            </a:r>
            <a:r>
              <a:rPr lang="en-US" dirty="0"/>
              <a:t> (2023)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EDD84-CD55-4A77-AA47-BE3FC95F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1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11431-3C34-56ED-5A8C-4E7D60D0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Data-Driven Innovation</a:t>
            </a:r>
          </a:p>
          <a:p>
            <a:pPr lvl="1"/>
            <a:r>
              <a:rPr lang="en-US" noProof="0" dirty="0"/>
              <a:t>Use of data and analytics to foster new products, processes and markets</a:t>
            </a:r>
          </a:p>
          <a:p>
            <a:pPr lvl="1"/>
            <a:r>
              <a:rPr lang="en-US" noProof="0" dirty="0"/>
              <a:t>Drive discovery and execution of innovation, achieving new services with a business value</a:t>
            </a:r>
          </a:p>
          <a:p>
            <a:r>
              <a:rPr lang="en-US" noProof="0" dirty="0"/>
              <a:t>Analytics</a:t>
            </a:r>
          </a:p>
          <a:p>
            <a:pPr lvl="1"/>
            <a:r>
              <a:rPr lang="en-US" noProof="0" dirty="0"/>
              <a:t>A catch-all term for different business intelligence (BI)- and application-related initiatives</a:t>
            </a:r>
          </a:p>
          <a:p>
            <a:pPr lvl="2"/>
            <a:r>
              <a:rPr lang="en-US" noProof="0" dirty="0"/>
              <a:t>E.g., of analyzing information from a particular domain</a:t>
            </a:r>
          </a:p>
          <a:p>
            <a:pPr lvl="2"/>
            <a:r>
              <a:rPr lang="en-US" noProof="0" dirty="0"/>
              <a:t>E.g., applying BI capabilities to a specific content area (e.g., sales, service, supply chain)</a:t>
            </a:r>
          </a:p>
          <a:p>
            <a:r>
              <a:rPr lang="en-US" noProof="0" dirty="0"/>
              <a:t>Advanced Analytics</a:t>
            </a:r>
          </a:p>
          <a:p>
            <a:pPr lvl="1"/>
            <a:r>
              <a:rPr lang="en-US" noProof="0" dirty="0"/>
              <a:t>(Semi-)Autonomous examination of data to discover deeper insights, make predictions, or generate recommendations (e.g., through data/text mining and machine learning)</a:t>
            </a:r>
          </a:p>
          <a:p>
            <a:r>
              <a:rPr lang="en-US" noProof="0" dirty="0"/>
              <a:t>Augmented Analytics</a:t>
            </a:r>
          </a:p>
          <a:p>
            <a:pPr lvl="1"/>
            <a:r>
              <a:rPr lang="en-US" noProof="0" dirty="0"/>
              <a:t>Use of technologies such as machine learning and AI to assist with data preparation, insight generation and insight explanation to augment how people explore and analyze data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65ABE8-5590-AF58-D1CB-426E5B6A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How did we get here?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CD75A-9A31-0709-AAFF-EA8A3A2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1ECD0-6907-CA50-16FD-3C869075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did we get here?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ECD84C2-536E-D6A2-89EB-D85D93C48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287" y="2221609"/>
            <a:ext cx="7563239" cy="379749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5943AD-E712-CDD9-8E7A-2F5135229E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007225"/>
            <a:ext cx="3608388" cy="401638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728AB0-AAFA-D384-F8F4-6E4DCA31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7007225"/>
            <a:ext cx="2405063" cy="401638"/>
          </a:xfrm>
        </p:spPr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 a mano libera 16"/>
          <p:cNvSpPr/>
          <p:nvPr/>
        </p:nvSpPr>
        <p:spPr>
          <a:xfrm>
            <a:off x="5430035" y="4379625"/>
            <a:ext cx="2269855" cy="1623173"/>
          </a:xfrm>
          <a:custGeom>
            <a:avLst/>
            <a:gdLst>
              <a:gd name="connsiteX0" fmla="*/ 0 w 3451122"/>
              <a:gd name="connsiteY0" fmla="*/ 2467897 h 2467897"/>
              <a:gd name="connsiteX1" fmla="*/ 855406 w 3451122"/>
              <a:gd name="connsiteY1" fmla="*/ 2231922 h 2467897"/>
              <a:gd name="connsiteX2" fmla="*/ 1189703 w 3451122"/>
              <a:gd name="connsiteY2" fmla="*/ 1445342 h 2467897"/>
              <a:gd name="connsiteX3" fmla="*/ 1612490 w 3451122"/>
              <a:gd name="connsiteY3" fmla="*/ 1219200 h 2467897"/>
              <a:gd name="connsiteX4" fmla="*/ 1976283 w 3451122"/>
              <a:gd name="connsiteY4" fmla="*/ 707922 h 2467897"/>
              <a:gd name="connsiteX5" fmla="*/ 2861187 w 3451122"/>
              <a:gd name="connsiteY5" fmla="*/ 491613 h 2467897"/>
              <a:gd name="connsiteX6" fmla="*/ 3136490 w 3451122"/>
              <a:gd name="connsiteY6" fmla="*/ 117987 h 2467897"/>
              <a:gd name="connsiteX7" fmla="*/ 3451122 w 3451122"/>
              <a:gd name="connsiteY7" fmla="*/ 0 h 246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1122" h="2467897">
                <a:moveTo>
                  <a:pt x="0" y="2467897"/>
                </a:moveTo>
                <a:cubicBezTo>
                  <a:pt x="328561" y="2435122"/>
                  <a:pt x="657122" y="2402348"/>
                  <a:pt x="855406" y="2231922"/>
                </a:cubicBezTo>
                <a:cubicBezTo>
                  <a:pt x="1053690" y="2061496"/>
                  <a:pt x="1063522" y="1614129"/>
                  <a:pt x="1189703" y="1445342"/>
                </a:cubicBezTo>
                <a:cubicBezTo>
                  <a:pt x="1315884" y="1276555"/>
                  <a:pt x="1481393" y="1342103"/>
                  <a:pt x="1612490" y="1219200"/>
                </a:cubicBezTo>
                <a:cubicBezTo>
                  <a:pt x="1743587" y="1096297"/>
                  <a:pt x="1768167" y="829186"/>
                  <a:pt x="1976283" y="707922"/>
                </a:cubicBezTo>
                <a:cubicBezTo>
                  <a:pt x="2184399" y="586657"/>
                  <a:pt x="2667819" y="589935"/>
                  <a:pt x="2861187" y="491613"/>
                </a:cubicBezTo>
                <a:cubicBezTo>
                  <a:pt x="3054555" y="393291"/>
                  <a:pt x="3038168" y="199922"/>
                  <a:pt x="3136490" y="117987"/>
                </a:cubicBezTo>
                <a:cubicBezTo>
                  <a:pt x="3234812" y="36052"/>
                  <a:pt x="3342967" y="18026"/>
                  <a:pt x="34511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3F4AC41-C3AD-4AD1-8C3B-3B916265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0" dirty="0">
                <a:solidFill>
                  <a:srgbClr val="FF5050"/>
                </a:solidFill>
              </a:rPr>
              <a:t>Digitalization</a:t>
            </a:r>
            <a:r>
              <a:rPr lang="en-US" altLang="en-US" noProof="0" dirty="0"/>
              <a:t> is a journey that involves three main dimensions</a:t>
            </a:r>
          </a:p>
          <a:p>
            <a:pPr lvl="1"/>
            <a:r>
              <a:rPr lang="en-US" altLang="en-US" noProof="0" dirty="0"/>
              <a:t>Moving from  A to B is a </a:t>
            </a:r>
            <a:r>
              <a:rPr lang="en-US" noProof="0" dirty="0"/>
              <a:t>multi-year process made of intermediate goals</a:t>
            </a:r>
          </a:p>
          <a:p>
            <a:pPr lvl="1"/>
            <a:r>
              <a:rPr lang="en-US" noProof="0" dirty="0"/>
              <a:t>Each of which must be </a:t>
            </a:r>
            <a:r>
              <a:rPr lang="en-US" noProof="0" dirty="0">
                <a:solidFill>
                  <a:srgbClr val="FF5050"/>
                </a:solidFill>
              </a:rPr>
              <a:t>feasible</a:t>
            </a:r>
            <a:endParaRPr lang="en-US" noProof="0" dirty="0"/>
          </a:p>
          <a:p>
            <a:pPr lvl="2"/>
            <a:r>
              <a:rPr lang="en-US" noProof="0" dirty="0"/>
              <a:t>Solves a company pain and brings value</a:t>
            </a:r>
          </a:p>
          <a:p>
            <a:pPr lvl="2"/>
            <a:r>
              <a:rPr lang="en-US" noProof="0" dirty="0"/>
              <a:t>Can be accomplished in a limited time range (typically less than one year)</a:t>
            </a:r>
          </a:p>
          <a:p>
            <a:pPr lvl="2"/>
            <a:r>
              <a:rPr lang="en-US" noProof="0" dirty="0"/>
              <a:t>Costs must be economically related to gains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r" defTabSz="400964" rtl="0" eaLnBrk="1" latinLnBrk="0" hangingPunct="1">
              <a:defRPr sz="92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00964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929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893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858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4822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5786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6751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7715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Connettore 2 4"/>
          <p:cNvCxnSpPr/>
          <p:nvPr/>
        </p:nvCxnSpPr>
        <p:spPr>
          <a:xfrm>
            <a:off x="4964425" y="6190334"/>
            <a:ext cx="31364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4954725" y="5071574"/>
            <a:ext cx="1839812" cy="112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4951491" y="4379625"/>
            <a:ext cx="6467" cy="1810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622288" y="626146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Digital culture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53106" y="5130318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quality </a:t>
            </a:r>
          </a:p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 quantity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746507" y="4127960"/>
            <a:ext cx="1270797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Technological</a:t>
            </a:r>
            <a:b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</a:p>
        </p:txBody>
      </p:sp>
      <p:sp>
        <p:nvSpPr>
          <p:cNvPr id="14" name="Ovale 13"/>
          <p:cNvSpPr/>
          <p:nvPr/>
        </p:nvSpPr>
        <p:spPr>
          <a:xfrm>
            <a:off x="5404168" y="5970462"/>
            <a:ext cx="58203" cy="58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7677257" y="4344056"/>
            <a:ext cx="58203" cy="582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57081" y="5824959"/>
            <a:ext cx="58203" cy="58203"/>
          </a:xfrm>
          <a:prstGeom prst="ellipse">
            <a:avLst/>
          </a:prstGeom>
          <a:solidFill>
            <a:srgbClr val="FF9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186650" y="5284976"/>
            <a:ext cx="58203" cy="5820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451794" y="5162108"/>
            <a:ext cx="58203" cy="582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6694300" y="4796734"/>
            <a:ext cx="58203" cy="58203"/>
          </a:xfrm>
          <a:prstGeom prst="ellipse">
            <a:avLst/>
          </a:prstGeom>
          <a:solidFill>
            <a:srgbClr val="DE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298949" y="4677099"/>
            <a:ext cx="58203" cy="58203"/>
          </a:xfrm>
          <a:prstGeom prst="ellipse">
            <a:avLst/>
          </a:prstGeom>
          <a:solidFill>
            <a:srgbClr val="DE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5248964" y="5944593"/>
            <a:ext cx="263214" cy="23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7674023" y="4133883"/>
            <a:ext cx="263214" cy="23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25" name="Fumetto 3 24"/>
          <p:cNvSpPr/>
          <p:nvPr/>
        </p:nvSpPr>
        <p:spPr>
          <a:xfrm>
            <a:off x="8165500" y="4935773"/>
            <a:ext cx="2330212" cy="1196901"/>
          </a:xfrm>
          <a:prstGeom prst="wedgeEllipseCallout">
            <a:avLst>
              <a:gd name="adj1" fmla="val -39240"/>
              <a:gd name="adj2" fmla="val 6066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>
                <a:latin typeface="Helvetica" panose="020B0604020202020204" pitchFamily="34" charset="0"/>
                <a:cs typeface="Helvetica" panose="020B0604020202020204" pitchFamily="34" charset="0"/>
              </a:rPr>
              <a:t>Do we have the right persons to drive the project and exploit the results?</a:t>
            </a:r>
          </a:p>
        </p:txBody>
      </p:sp>
      <p:sp>
        <p:nvSpPr>
          <p:cNvPr id="26" name="Fumetto 3 25"/>
          <p:cNvSpPr/>
          <p:nvPr/>
        </p:nvSpPr>
        <p:spPr>
          <a:xfrm>
            <a:off x="8359505" y="3593369"/>
            <a:ext cx="2203031" cy="1109598"/>
          </a:xfrm>
          <a:prstGeom prst="wedgeEllipseCallout">
            <a:avLst>
              <a:gd name="adj1" fmla="val -86772"/>
              <a:gd name="adj2" fmla="val 8770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 dirty="0">
                <a:latin typeface="Helvetica" panose="020B0604020202020204" pitchFamily="34" charset="0"/>
                <a:cs typeface="Helvetica" panose="020B0604020202020204" pitchFamily="34" charset="0"/>
              </a:rPr>
              <a:t>Are processes extensively digitalized and produces reliable data?</a:t>
            </a:r>
          </a:p>
        </p:txBody>
      </p:sp>
      <p:sp>
        <p:nvSpPr>
          <p:cNvPr id="27" name="Fumetto 3 26"/>
          <p:cNvSpPr/>
          <p:nvPr/>
        </p:nvSpPr>
        <p:spPr>
          <a:xfrm>
            <a:off x="2476853" y="5424017"/>
            <a:ext cx="2472482" cy="1310072"/>
          </a:xfrm>
          <a:prstGeom prst="wedgeEllipseCallout">
            <a:avLst>
              <a:gd name="adj1" fmla="val 30629"/>
              <a:gd name="adj2" fmla="val -11347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>
                <a:latin typeface="Helvetica" panose="020B0604020202020204" pitchFamily="34" charset="0"/>
                <a:cs typeface="Helvetica" panose="020B0604020202020204" pitchFamily="34" charset="0"/>
              </a:rPr>
              <a:t>Is the technogical infrastructure appropriate to support data collection and analysis?</a:t>
            </a:r>
          </a:p>
        </p:txBody>
      </p:sp>
    </p:spTree>
    <p:extLst>
      <p:ext uri="{BB962C8B-B14F-4D97-AF65-F5344CB8AC3E}">
        <p14:creationId xmlns:p14="http://schemas.microsoft.com/office/powerpoint/2010/main" val="27382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/>
          <a:lstStyle/>
          <a:p>
            <a:r>
              <a:rPr lang="en-US" noProof="0" dirty="0"/>
              <a:t>The big-data cube</a:t>
            </a:r>
          </a:p>
          <a:p>
            <a:pPr lvl="1"/>
            <a:r>
              <a:rPr lang="en-US" noProof="0" dirty="0"/>
              <a:t>Volume: small to big</a:t>
            </a:r>
          </a:p>
          <a:p>
            <a:pPr lvl="1"/>
            <a:r>
              <a:rPr lang="en-US" noProof="0" dirty="0"/>
              <a:t>Variety: structure to unstructured</a:t>
            </a:r>
          </a:p>
          <a:p>
            <a:pPr lvl="1"/>
            <a:r>
              <a:rPr lang="en-US" noProof="0" dirty="0"/>
              <a:t>Velocity: pull to push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Big data as a noun – The V’s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r>
              <a:rPr lang="it-IT"/>
              <a:t>10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B161C9-5261-454E-90CB-D2B8BA54D09F}"/>
              </a:ext>
            </a:extLst>
          </p:cNvPr>
          <p:cNvSpPr/>
          <p:nvPr/>
        </p:nvSpPr>
        <p:spPr>
          <a:xfrm>
            <a:off x="6134192" y="2894590"/>
            <a:ext cx="2295926" cy="2295926"/>
          </a:xfrm>
          <a:custGeom>
            <a:avLst/>
            <a:gdLst>
              <a:gd name="connsiteX0" fmla="*/ -355 w 2618071"/>
              <a:gd name="connsiteY0" fmla="*/ 654345 h 2618071"/>
              <a:gd name="connsiteX1" fmla="*/ 654163 w 2618071"/>
              <a:gd name="connsiteY1" fmla="*/ -173 h 2618071"/>
              <a:gd name="connsiteX2" fmla="*/ 2617717 w 2618071"/>
              <a:gd name="connsiteY2" fmla="*/ -173 h 2618071"/>
              <a:gd name="connsiteX3" fmla="*/ 2617717 w 2618071"/>
              <a:gd name="connsiteY3" fmla="*/ 1963380 h 2618071"/>
              <a:gd name="connsiteX4" fmla="*/ 1963199 w 2618071"/>
              <a:gd name="connsiteY4" fmla="*/ 2617898 h 2618071"/>
              <a:gd name="connsiteX5" fmla="*/ -355 w 2618071"/>
              <a:gd name="connsiteY5" fmla="*/ 2617898 h 2618071"/>
              <a:gd name="connsiteX6" fmla="*/ -355 w 2618071"/>
              <a:gd name="connsiteY6" fmla="*/ 654345 h 2618071"/>
              <a:gd name="connsiteX7" fmla="*/ 1963199 w 2618071"/>
              <a:gd name="connsiteY7" fmla="*/ 654345 h 2618071"/>
              <a:gd name="connsiteX8" fmla="*/ 2617717 w 2618071"/>
              <a:gd name="connsiteY8" fmla="*/ -173 h 2618071"/>
              <a:gd name="connsiteX9" fmla="*/ 1963199 w 2618071"/>
              <a:gd name="connsiteY9" fmla="*/ 654345 h 2618071"/>
              <a:gd name="connsiteX10" fmla="*/ 1963199 w 2618071"/>
              <a:gd name="connsiteY10" fmla="*/ 2617898 h 26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8071" h="2618071">
                <a:moveTo>
                  <a:pt x="-355" y="654345"/>
                </a:moveTo>
                <a:lnTo>
                  <a:pt x="654163" y="-173"/>
                </a:lnTo>
                <a:lnTo>
                  <a:pt x="2617717" y="-173"/>
                </a:lnTo>
                <a:lnTo>
                  <a:pt x="2617717" y="1963380"/>
                </a:lnTo>
                <a:lnTo>
                  <a:pt x="1963199" y="2617898"/>
                </a:lnTo>
                <a:lnTo>
                  <a:pt x="-355" y="2617898"/>
                </a:lnTo>
                <a:close/>
                <a:moveTo>
                  <a:pt x="-355" y="654345"/>
                </a:moveTo>
                <a:lnTo>
                  <a:pt x="1963199" y="654345"/>
                </a:lnTo>
                <a:lnTo>
                  <a:pt x="2617717" y="-173"/>
                </a:lnTo>
                <a:moveTo>
                  <a:pt x="1963199" y="654345"/>
                </a:moveTo>
                <a:lnTo>
                  <a:pt x="1963199" y="2617898"/>
                </a:lnTo>
              </a:path>
            </a:pathLst>
          </a:custGeom>
          <a:noFill/>
          <a:ln w="12121" cap="flat">
            <a:solidFill>
              <a:srgbClr val="3B3838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F69247-428D-44B1-A96E-57E50F7A1CC9}"/>
              </a:ext>
            </a:extLst>
          </p:cNvPr>
          <p:cNvSpPr/>
          <p:nvPr/>
        </p:nvSpPr>
        <p:spPr>
          <a:xfrm flipV="1">
            <a:off x="6134193" y="4624508"/>
            <a:ext cx="569778" cy="569778"/>
          </a:xfrm>
          <a:custGeom>
            <a:avLst/>
            <a:gdLst>
              <a:gd name="connsiteX0" fmla="*/ 91 w 649725"/>
              <a:gd name="connsiteY0" fmla="*/ 255 h 649725"/>
              <a:gd name="connsiteX1" fmla="*/ 649816 w 649725"/>
              <a:gd name="connsiteY1" fmla="*/ 649980 h 6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725" h="649725">
                <a:moveTo>
                  <a:pt x="91" y="255"/>
                </a:moveTo>
                <a:lnTo>
                  <a:pt x="649816" y="649980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FA777B-2A3B-49C8-BB1E-EA25AE6CA83C}"/>
              </a:ext>
            </a:extLst>
          </p:cNvPr>
          <p:cNvSpPr/>
          <p:nvPr/>
        </p:nvSpPr>
        <p:spPr>
          <a:xfrm>
            <a:off x="6700203" y="4616534"/>
            <a:ext cx="1727102" cy="7972"/>
          </a:xfrm>
          <a:custGeom>
            <a:avLst/>
            <a:gdLst>
              <a:gd name="connsiteX0" fmla="*/ -355 w 1969435"/>
              <a:gd name="connsiteY0" fmla="*/ -173 h 9090"/>
              <a:gd name="connsiteX1" fmla="*/ 1969080 w 1969435"/>
              <a:gd name="connsiteY1" fmla="*/ -173 h 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9435" h="9090">
                <a:moveTo>
                  <a:pt x="-355" y="-173"/>
                </a:moveTo>
                <a:lnTo>
                  <a:pt x="1969080" y="-173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F4D50A-8F39-41A3-B83C-36721B3E1CAB}"/>
              </a:ext>
            </a:extLst>
          </p:cNvPr>
          <p:cNvSpPr/>
          <p:nvPr/>
        </p:nvSpPr>
        <p:spPr>
          <a:xfrm>
            <a:off x="6708174" y="2894590"/>
            <a:ext cx="7972" cy="1722159"/>
          </a:xfrm>
          <a:custGeom>
            <a:avLst/>
            <a:gdLst>
              <a:gd name="connsiteX0" fmla="*/ -355 w 9090"/>
              <a:gd name="connsiteY0" fmla="*/ -173 h 1963798"/>
              <a:gd name="connsiteX1" fmla="*/ -355 w 9090"/>
              <a:gd name="connsiteY1" fmla="*/ 1963626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90" h="1963798">
                <a:moveTo>
                  <a:pt x="-355" y="-173"/>
                </a:moveTo>
                <a:lnTo>
                  <a:pt x="-355" y="1963626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6EDC6B-799D-4852-9677-971106B24A2E}"/>
              </a:ext>
            </a:extLst>
          </p:cNvPr>
          <p:cNvSpPr/>
          <p:nvPr/>
        </p:nvSpPr>
        <p:spPr>
          <a:xfrm flipV="1">
            <a:off x="8521797" y="2894590"/>
            <a:ext cx="71748" cy="1722159"/>
          </a:xfrm>
          <a:custGeom>
            <a:avLst/>
            <a:gdLst>
              <a:gd name="connsiteX0" fmla="*/ 54938 w 81815"/>
              <a:gd name="connsiteY0" fmla="*/ 68216 h 1963798"/>
              <a:gd name="connsiteX1" fmla="*/ 54939 w 81815"/>
              <a:gd name="connsiteY1" fmla="*/ 1895657 h 1963798"/>
              <a:gd name="connsiteX2" fmla="*/ 27667 w 81815"/>
              <a:gd name="connsiteY2" fmla="*/ 1895657 h 1963798"/>
              <a:gd name="connsiteX3" fmla="*/ 27666 w 81815"/>
              <a:gd name="connsiteY3" fmla="*/ 68216 h 1963798"/>
              <a:gd name="connsiteX4" fmla="*/ 395 w 81815"/>
              <a:gd name="connsiteY4" fmla="*/ 81852 h 1963798"/>
              <a:gd name="connsiteX5" fmla="*/ 41302 w 81815"/>
              <a:gd name="connsiteY5" fmla="*/ 38 h 1963798"/>
              <a:gd name="connsiteX6" fmla="*/ 82209 w 81815"/>
              <a:gd name="connsiteY6" fmla="*/ 81852 h 1963798"/>
              <a:gd name="connsiteX7" fmla="*/ 82210 w 81815"/>
              <a:gd name="connsiteY7" fmla="*/ 1882022 h 1963798"/>
              <a:gd name="connsiteX8" fmla="*/ 41303 w 81815"/>
              <a:gd name="connsiteY8" fmla="*/ 1963836 h 1963798"/>
              <a:gd name="connsiteX9" fmla="*/ 395 w 81815"/>
              <a:gd name="connsiteY9" fmla="*/ 1882022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938" y="68216"/>
                </a:moveTo>
                <a:lnTo>
                  <a:pt x="54939" y="1895657"/>
                </a:lnTo>
                <a:lnTo>
                  <a:pt x="27667" y="1895657"/>
                </a:lnTo>
                <a:lnTo>
                  <a:pt x="27666" y="68216"/>
                </a:lnTo>
                <a:close/>
                <a:moveTo>
                  <a:pt x="395" y="81852"/>
                </a:moveTo>
                <a:lnTo>
                  <a:pt x="41302" y="38"/>
                </a:lnTo>
                <a:lnTo>
                  <a:pt x="82209" y="81852"/>
                </a:lnTo>
                <a:close/>
                <a:moveTo>
                  <a:pt x="82210" y="1882022"/>
                </a:moveTo>
                <a:lnTo>
                  <a:pt x="41303" y="1963836"/>
                </a:lnTo>
                <a:lnTo>
                  <a:pt x="395" y="1882022"/>
                </a:lnTo>
                <a:close/>
              </a:path>
            </a:pathLst>
          </a:custGeom>
          <a:solidFill>
            <a:srgbClr val="ED7D31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26017-5EE6-43CB-BA6D-871E5F032B81}"/>
              </a:ext>
            </a:extLst>
          </p:cNvPr>
          <p:cNvSpPr txBox="1"/>
          <p:nvPr/>
        </p:nvSpPr>
        <p:spPr>
          <a:xfrm>
            <a:off x="8531627" y="2874426"/>
            <a:ext cx="893193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Structured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59598-D712-42C6-9BF6-513E651C975C}"/>
              </a:ext>
            </a:extLst>
          </p:cNvPr>
          <p:cNvSpPr txBox="1"/>
          <p:nvPr/>
        </p:nvSpPr>
        <p:spPr>
          <a:xfrm>
            <a:off x="8531627" y="4373155"/>
            <a:ext cx="106311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Unstructured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5E2F8B7-1980-45FA-9024-9F400B058C51}"/>
              </a:ext>
            </a:extLst>
          </p:cNvPr>
          <p:cNvSpPr/>
          <p:nvPr/>
        </p:nvSpPr>
        <p:spPr>
          <a:xfrm rot="5400000" flipV="1">
            <a:off x="6959398" y="4425100"/>
            <a:ext cx="71748" cy="1722159"/>
          </a:xfrm>
          <a:custGeom>
            <a:avLst/>
            <a:gdLst>
              <a:gd name="connsiteX0" fmla="*/ 54742 w 81815"/>
              <a:gd name="connsiteY0" fmla="*/ 68408 h 1963798"/>
              <a:gd name="connsiteX1" fmla="*/ 54743 w 81815"/>
              <a:gd name="connsiteY1" fmla="*/ 1895849 h 1963798"/>
              <a:gd name="connsiteX2" fmla="*/ 27471 w 81815"/>
              <a:gd name="connsiteY2" fmla="*/ 1895849 h 1963798"/>
              <a:gd name="connsiteX3" fmla="*/ 27470 w 81815"/>
              <a:gd name="connsiteY3" fmla="*/ 68408 h 1963798"/>
              <a:gd name="connsiteX4" fmla="*/ 199 w 81815"/>
              <a:gd name="connsiteY4" fmla="*/ 82044 h 1963798"/>
              <a:gd name="connsiteX5" fmla="*/ 41106 w 81815"/>
              <a:gd name="connsiteY5" fmla="*/ 229 h 1963798"/>
              <a:gd name="connsiteX6" fmla="*/ 82013 w 81815"/>
              <a:gd name="connsiteY6" fmla="*/ 82044 h 1963798"/>
              <a:gd name="connsiteX7" fmla="*/ 82014 w 81815"/>
              <a:gd name="connsiteY7" fmla="*/ 1882214 h 1963798"/>
              <a:gd name="connsiteX8" fmla="*/ 41107 w 81815"/>
              <a:gd name="connsiteY8" fmla="*/ 1964028 h 1963798"/>
              <a:gd name="connsiteX9" fmla="*/ 199 w 81815"/>
              <a:gd name="connsiteY9" fmla="*/ 1882214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742" y="68408"/>
                </a:moveTo>
                <a:lnTo>
                  <a:pt x="54743" y="1895849"/>
                </a:lnTo>
                <a:lnTo>
                  <a:pt x="27471" y="1895849"/>
                </a:lnTo>
                <a:lnTo>
                  <a:pt x="27470" y="68408"/>
                </a:lnTo>
                <a:close/>
                <a:moveTo>
                  <a:pt x="199" y="82044"/>
                </a:moveTo>
                <a:lnTo>
                  <a:pt x="41106" y="229"/>
                </a:lnTo>
                <a:lnTo>
                  <a:pt x="82013" y="82044"/>
                </a:lnTo>
                <a:close/>
                <a:moveTo>
                  <a:pt x="82014" y="1882214"/>
                </a:moveTo>
                <a:lnTo>
                  <a:pt x="41107" y="1964028"/>
                </a:lnTo>
                <a:lnTo>
                  <a:pt x="199" y="1882214"/>
                </a:lnTo>
                <a:close/>
              </a:path>
            </a:pathLst>
          </a:custGeom>
          <a:solidFill>
            <a:srgbClr val="00B05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75E17-7A1E-4B33-B196-77C2A2C13D1F}"/>
              </a:ext>
            </a:extLst>
          </p:cNvPr>
          <p:cNvSpPr txBox="1"/>
          <p:nvPr/>
        </p:nvSpPr>
        <p:spPr>
          <a:xfrm rot="2480400">
            <a:off x="7643028" y="5317062"/>
            <a:ext cx="46519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F7582-065B-4234-A6C0-A31B04A06AE3}"/>
              </a:ext>
            </a:extLst>
          </p:cNvPr>
          <p:cNvSpPr txBox="1"/>
          <p:nvPr/>
        </p:nvSpPr>
        <p:spPr>
          <a:xfrm rot="2480400">
            <a:off x="7549746" y="5376234"/>
            <a:ext cx="23596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6503E-993F-42EE-B9FF-784643252F48}"/>
              </a:ext>
            </a:extLst>
          </p:cNvPr>
          <p:cNvSpPr txBox="1"/>
          <p:nvPr/>
        </p:nvSpPr>
        <p:spPr>
          <a:xfrm rot="2480400">
            <a:off x="7551135" y="5500272"/>
            <a:ext cx="516488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CE6AE-70B8-407E-A25C-64D4B6AC7DB8}"/>
              </a:ext>
            </a:extLst>
          </p:cNvPr>
          <p:cNvSpPr txBox="1"/>
          <p:nvPr/>
        </p:nvSpPr>
        <p:spPr>
          <a:xfrm rot="2480400">
            <a:off x="7828064" y="5623363"/>
            <a:ext cx="23596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5013-466F-4EC1-96EB-BD5B2D693FEA}"/>
              </a:ext>
            </a:extLst>
          </p:cNvPr>
          <p:cNvSpPr txBox="1"/>
          <p:nvPr/>
        </p:nvSpPr>
        <p:spPr>
          <a:xfrm rot="2480400">
            <a:off x="6001874" y="5324961"/>
            <a:ext cx="498855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207F-F070-441F-9981-225846763C42}"/>
              </a:ext>
            </a:extLst>
          </p:cNvPr>
          <p:cNvSpPr txBox="1"/>
          <p:nvPr/>
        </p:nvSpPr>
        <p:spPr>
          <a:xfrm rot="2480400">
            <a:off x="5876917" y="5476353"/>
            <a:ext cx="524503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(pull)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D19AB9-0418-453C-B542-BDCE501AA9D0}"/>
              </a:ext>
            </a:extLst>
          </p:cNvPr>
          <p:cNvSpPr/>
          <p:nvPr/>
        </p:nvSpPr>
        <p:spPr>
          <a:xfrm rot="2686115" flipV="1">
            <a:off x="6278604" y="2627192"/>
            <a:ext cx="71748" cy="994901"/>
          </a:xfrm>
          <a:custGeom>
            <a:avLst/>
            <a:gdLst>
              <a:gd name="connsiteX0" fmla="*/ 54656 w 81815"/>
              <a:gd name="connsiteY0" fmla="*/ 68183 h 1134497"/>
              <a:gd name="connsiteX1" fmla="*/ 54657 w 81815"/>
              <a:gd name="connsiteY1" fmla="*/ 1066323 h 1134497"/>
              <a:gd name="connsiteX2" fmla="*/ 27386 w 81815"/>
              <a:gd name="connsiteY2" fmla="*/ 1066323 h 1134497"/>
              <a:gd name="connsiteX3" fmla="*/ 27385 w 81815"/>
              <a:gd name="connsiteY3" fmla="*/ 68183 h 1134497"/>
              <a:gd name="connsiteX4" fmla="*/ 113 w 81815"/>
              <a:gd name="connsiteY4" fmla="*/ 81819 h 1134497"/>
              <a:gd name="connsiteX5" fmla="*/ 41020 w 81815"/>
              <a:gd name="connsiteY5" fmla="*/ 4 h 1134497"/>
              <a:gd name="connsiteX6" fmla="*/ 81928 w 81815"/>
              <a:gd name="connsiteY6" fmla="*/ 81819 h 1134497"/>
              <a:gd name="connsiteX7" fmla="*/ 81929 w 81815"/>
              <a:gd name="connsiteY7" fmla="*/ 1052687 h 1134497"/>
              <a:gd name="connsiteX8" fmla="*/ 41021 w 81815"/>
              <a:gd name="connsiteY8" fmla="*/ 1134502 h 1134497"/>
              <a:gd name="connsiteX9" fmla="*/ 114 w 81815"/>
              <a:gd name="connsiteY9" fmla="*/ 1052687 h 11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134497">
                <a:moveTo>
                  <a:pt x="54656" y="68183"/>
                </a:moveTo>
                <a:lnTo>
                  <a:pt x="54657" y="1066323"/>
                </a:lnTo>
                <a:lnTo>
                  <a:pt x="27386" y="1066323"/>
                </a:lnTo>
                <a:lnTo>
                  <a:pt x="27385" y="68183"/>
                </a:lnTo>
                <a:close/>
                <a:moveTo>
                  <a:pt x="113" y="81819"/>
                </a:moveTo>
                <a:lnTo>
                  <a:pt x="41020" y="4"/>
                </a:lnTo>
                <a:lnTo>
                  <a:pt x="81928" y="81819"/>
                </a:lnTo>
                <a:close/>
                <a:moveTo>
                  <a:pt x="81929" y="1052687"/>
                </a:moveTo>
                <a:lnTo>
                  <a:pt x="41021" y="1134502"/>
                </a:lnTo>
                <a:lnTo>
                  <a:pt x="114" y="1052687"/>
                </a:lnTo>
                <a:close/>
              </a:path>
            </a:pathLst>
          </a:custGeom>
          <a:solidFill>
            <a:srgbClr val="0070C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175B3-5AFB-4AF2-9766-D01E8CAA8675}"/>
              </a:ext>
            </a:extLst>
          </p:cNvPr>
          <p:cNvSpPr txBox="1"/>
          <p:nvPr/>
        </p:nvSpPr>
        <p:spPr>
          <a:xfrm>
            <a:off x="5550318" y="3265052"/>
            <a:ext cx="405880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 dirty="0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Big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F8AF8-DE62-4509-A2B1-6D80B8342A31}"/>
              </a:ext>
            </a:extLst>
          </p:cNvPr>
          <p:cNvSpPr txBox="1"/>
          <p:nvPr/>
        </p:nvSpPr>
        <p:spPr>
          <a:xfrm>
            <a:off x="6120983" y="2611351"/>
            <a:ext cx="567784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Small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FB24E-0317-439D-AC65-B68725EB541F}"/>
              </a:ext>
            </a:extLst>
          </p:cNvPr>
          <p:cNvSpPr/>
          <p:nvPr/>
        </p:nvSpPr>
        <p:spPr>
          <a:xfrm>
            <a:off x="6141386" y="3478540"/>
            <a:ext cx="1708017" cy="1708017"/>
          </a:xfrm>
          <a:custGeom>
            <a:avLst/>
            <a:gdLst>
              <a:gd name="connsiteX0" fmla="*/ -355 w 354530"/>
              <a:gd name="connsiteY0" fmla="*/ -173 h 2036277"/>
              <a:gd name="connsiteX1" fmla="*/ 354176 w 354530"/>
              <a:gd name="connsiteY1" fmla="*/ -173 h 2036277"/>
              <a:gd name="connsiteX2" fmla="*/ 354176 w 354530"/>
              <a:gd name="connsiteY2" fmla="*/ 2036105 h 2036277"/>
              <a:gd name="connsiteX3" fmla="*/ -355 w 354530"/>
              <a:gd name="connsiteY3" fmla="*/ 2036105 h 203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30" h="2036277">
                <a:moveTo>
                  <a:pt x="-355" y="-173"/>
                </a:moveTo>
                <a:lnTo>
                  <a:pt x="354176" y="-173"/>
                </a:lnTo>
                <a:lnTo>
                  <a:pt x="354176" y="2036105"/>
                </a:lnTo>
                <a:lnTo>
                  <a:pt x="-355" y="2036105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54B616-83F0-440A-BA5A-58894230E0F9}"/>
              </a:ext>
            </a:extLst>
          </p:cNvPr>
          <p:cNvSpPr txBox="1"/>
          <p:nvPr/>
        </p:nvSpPr>
        <p:spPr>
          <a:xfrm rot="16200000">
            <a:off x="7281661" y="4187345"/>
            <a:ext cx="838691" cy="324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7" b="1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Stream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DBD9F-D278-4E3E-B4CB-D898DB4BB8A9}"/>
              </a:ext>
            </a:extLst>
          </p:cNvPr>
          <p:cNvSpPr txBox="1"/>
          <p:nvPr/>
        </p:nvSpPr>
        <p:spPr>
          <a:xfrm>
            <a:off x="6572126" y="5266015"/>
            <a:ext cx="932499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Velocity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A50C6-F706-42C3-8737-31B606A1248B}"/>
              </a:ext>
            </a:extLst>
          </p:cNvPr>
          <p:cNvSpPr txBox="1"/>
          <p:nvPr/>
        </p:nvSpPr>
        <p:spPr>
          <a:xfrm>
            <a:off x="6531681" y="5521118"/>
            <a:ext cx="25680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60BDF2-0C1A-4795-9D76-38AEEEBCF919}"/>
              </a:ext>
            </a:extLst>
          </p:cNvPr>
          <p:cNvSpPr txBox="1"/>
          <p:nvPr/>
        </p:nvSpPr>
        <p:spPr>
          <a:xfrm>
            <a:off x="6602101" y="5521118"/>
            <a:ext cx="87235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latency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6ED8A-AF96-430C-A32E-52D9411DA20E}"/>
              </a:ext>
            </a:extLst>
          </p:cNvPr>
          <p:cNvSpPr txBox="1"/>
          <p:nvPr/>
        </p:nvSpPr>
        <p:spPr>
          <a:xfrm>
            <a:off x="7275732" y="5521118"/>
            <a:ext cx="25680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23BF2-B1FB-4578-93A0-E0649C3441C7}"/>
              </a:ext>
            </a:extLst>
          </p:cNvPr>
          <p:cNvSpPr txBox="1"/>
          <p:nvPr/>
        </p:nvSpPr>
        <p:spPr>
          <a:xfrm>
            <a:off x="8551923" y="3472323"/>
            <a:ext cx="84337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Variety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4DF46-F8BE-46F6-B26E-E5941A9B9A06}"/>
              </a:ext>
            </a:extLst>
          </p:cNvPr>
          <p:cNvSpPr txBox="1"/>
          <p:nvPr/>
        </p:nvSpPr>
        <p:spPr>
          <a:xfrm>
            <a:off x="8551923" y="3727426"/>
            <a:ext cx="140134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(data model)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B87F97-C71B-41D0-ABC9-7246E15BDD87}"/>
              </a:ext>
            </a:extLst>
          </p:cNvPr>
          <p:cNvSpPr txBox="1"/>
          <p:nvPr/>
        </p:nvSpPr>
        <p:spPr>
          <a:xfrm>
            <a:off x="5463018" y="2898341"/>
            <a:ext cx="906851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Volume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F8476-F289-4CE3-A6C2-6F998A9222F6}"/>
              </a:ext>
            </a:extLst>
          </p:cNvPr>
          <p:cNvSpPr txBox="1"/>
          <p:nvPr/>
        </p:nvSpPr>
        <p:spPr>
          <a:xfrm rot="16200000">
            <a:off x="5933079" y="4171401"/>
            <a:ext cx="721672" cy="324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7" b="1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410119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867F988-4C15-67D6-ACBA-C06957A6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71" y="4991951"/>
            <a:ext cx="3790433" cy="145753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Variety</a:t>
            </a:r>
          </a:p>
          <a:p>
            <a:pPr lvl="1"/>
            <a:r>
              <a:rPr lang="en-US" b="1" noProof="0" dirty="0"/>
              <a:t>Structured</a:t>
            </a:r>
          </a:p>
          <a:p>
            <a:pPr lvl="2"/>
            <a:r>
              <a:rPr lang="en-US" noProof="0" dirty="0"/>
              <a:t>Relational tuples with FK/PK relationships</a:t>
            </a:r>
          </a:p>
          <a:p>
            <a:pPr lvl="1"/>
            <a:r>
              <a:rPr lang="en-US" b="1" noProof="0" dirty="0"/>
              <a:t>Unstructured</a:t>
            </a:r>
          </a:p>
          <a:p>
            <a:pPr lvl="2"/>
            <a:r>
              <a:rPr lang="en-US" noProof="0" dirty="0"/>
              <a:t>Key-value</a:t>
            </a:r>
          </a:p>
          <a:p>
            <a:pPr lvl="2"/>
            <a:r>
              <a:rPr lang="en-US" noProof="0" dirty="0"/>
              <a:t>Columnar</a:t>
            </a:r>
          </a:p>
          <a:p>
            <a:pPr lvl="2"/>
            <a:r>
              <a:rPr lang="en-US" noProof="0" dirty="0"/>
              <a:t>Document-based</a:t>
            </a:r>
          </a:p>
          <a:p>
            <a:pPr lvl="2"/>
            <a:r>
              <a:rPr lang="en-US" noProof="0" dirty="0"/>
              <a:t>Graph</a:t>
            </a:r>
          </a:p>
          <a:p>
            <a:pPr lvl="2"/>
            <a:r>
              <a:rPr lang="en-US" noProof="0" dirty="0"/>
              <a:t>...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Reference scenario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82320F1-3888-42B1-B65D-9DB7106621C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5913" y="3033713"/>
            <a:ext cx="4025900" cy="2497137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227EB45-E670-11D7-F178-E8D95FCB99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85000" lnSpcReduction="20000"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0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0" dirty="0"/>
              <a:t>Velocity</a:t>
            </a:r>
            <a:r>
              <a:rPr lang="en-US" noProof="0" dirty="0"/>
              <a:t> (latency)</a:t>
            </a:r>
          </a:p>
          <a:p>
            <a:pPr lvl="1"/>
            <a:r>
              <a:rPr lang="en-US" b="1" noProof="0" dirty="0"/>
              <a:t>High</a:t>
            </a:r>
            <a:r>
              <a:rPr lang="en-US" noProof="0" dirty="0"/>
              <a:t>: clients synchronously pulling data from sources</a:t>
            </a:r>
          </a:p>
          <a:p>
            <a:pPr lvl="1"/>
            <a:r>
              <a:rPr lang="en-US" b="1" noProof="0" dirty="0"/>
              <a:t>Low</a:t>
            </a:r>
            <a:r>
              <a:rPr lang="en-US" noProof="0" dirty="0"/>
              <a:t>: sources asynchronously pushing data to clients</a:t>
            </a:r>
          </a:p>
          <a:p>
            <a:pPr lvl="1"/>
            <a:endParaRPr lang="en-US" noProof="0" dirty="0"/>
          </a:p>
          <a:p>
            <a:r>
              <a:rPr lang="en-US" b="1" noProof="0" dirty="0"/>
              <a:t>Velocity</a:t>
            </a:r>
            <a:r>
              <a:rPr lang="en-US" noProof="0" dirty="0"/>
              <a:t> (speed; dual to latency)</a:t>
            </a:r>
          </a:p>
          <a:p>
            <a:pPr lvl="1"/>
            <a:r>
              <a:rPr lang="en-US" b="1" noProof="0" dirty="0"/>
              <a:t>High</a:t>
            </a:r>
            <a:r>
              <a:rPr lang="en-US" noProof="0" dirty="0"/>
              <a:t>: processing in real-time (milliseconds) </a:t>
            </a:r>
            <a:br>
              <a:rPr lang="en-US" noProof="0" dirty="0"/>
            </a:br>
            <a:r>
              <a:rPr lang="en-US" noProof="0" dirty="0"/>
              <a:t>or near-real time (minutes)</a:t>
            </a:r>
          </a:p>
          <a:p>
            <a:pPr lvl="1"/>
            <a:r>
              <a:rPr lang="en-US" b="1" noProof="0" dirty="0"/>
              <a:t>Low</a:t>
            </a:r>
            <a:r>
              <a:rPr lang="en-US" noProof="0" dirty="0"/>
              <a:t>: processing can take hours</a:t>
            </a:r>
          </a:p>
          <a:p>
            <a:endParaRPr lang="en-US" b="1" noProof="0" dirty="0"/>
          </a:p>
          <a:p>
            <a:r>
              <a:rPr lang="en-US" b="1" noProof="0" dirty="0"/>
              <a:t>Acceleration</a:t>
            </a:r>
          </a:p>
          <a:p>
            <a:pPr lvl="1"/>
            <a:r>
              <a:rPr lang="en-US" noProof="0" dirty="0"/>
              <a:t>Velocity is not constant, data comes in bursts</a:t>
            </a:r>
          </a:p>
          <a:p>
            <a:pPr lvl="1"/>
            <a:r>
              <a:rPr lang="en-US" noProof="0" dirty="0"/>
              <a:t>Take Twitter as an example</a:t>
            </a:r>
          </a:p>
          <a:p>
            <a:pPr lvl="2"/>
            <a:r>
              <a:rPr lang="en-US" noProof="0" dirty="0"/>
              <a:t>Hashtags can become hugely popular and appear hundreds of times in just seconds</a:t>
            </a:r>
          </a:p>
          <a:p>
            <a:pPr lvl="2"/>
            <a:r>
              <a:rPr lang="en-US" noProof="0" dirty="0"/>
              <a:t>… or slow down to one tag an hour</a:t>
            </a:r>
          </a:p>
          <a:p>
            <a:pPr lvl="1"/>
            <a:r>
              <a:rPr lang="en-US" noProof="0" dirty="0"/>
              <a:t>Your system must be able to efficiently handle the peak as well as the lows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 scenario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366488D-1296-413D-B615-1E39BDA152B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655" y="2059604"/>
            <a:ext cx="2732088" cy="3232150"/>
          </a:xfrm>
        </p:spPr>
      </p:pic>
    </p:spTree>
    <p:extLst>
      <p:ext uri="{BB962C8B-B14F-4D97-AF65-F5344CB8AC3E}">
        <p14:creationId xmlns:p14="http://schemas.microsoft.com/office/powerpoint/2010/main" val="597102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2803</Words>
  <Application>Microsoft Office PowerPoint</Application>
  <PresentationFormat>Custom</PresentationFormat>
  <Paragraphs>441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Helvetica</vt:lpstr>
      <vt:lpstr>Wingdings</vt:lpstr>
      <vt:lpstr>Tema de Office</vt:lpstr>
      <vt:lpstr>PowerPoint Presentation</vt:lpstr>
      <vt:lpstr>whoami</vt:lpstr>
      <vt:lpstr>Background</vt:lpstr>
      <vt:lpstr>How did we get here?</vt:lpstr>
      <vt:lpstr>How did we get here?</vt:lpstr>
      <vt:lpstr>Why going cloud?</vt:lpstr>
      <vt:lpstr>Big data as a noun – The V’s</vt:lpstr>
      <vt:lpstr>Reference scenario</vt:lpstr>
      <vt:lpstr>Reference scenario</vt:lpstr>
      <vt:lpstr>Cloud Computing</vt:lpstr>
      <vt:lpstr>PowerPoint Presentation</vt:lpstr>
      <vt:lpstr>Why going cloud?</vt:lpstr>
      <vt:lpstr>Why going cloud?</vt:lpstr>
      <vt:lpstr>Why going cloud?</vt:lpstr>
      <vt:lpstr>Why going cloud?</vt:lpstr>
      <vt:lpstr>Why going cloud?</vt:lpstr>
      <vt:lpstr>Why going cloud?</vt:lpstr>
      <vt:lpstr>Cloud computing: types of cloud</vt:lpstr>
      <vt:lpstr>Cloud computing: types of cloud</vt:lpstr>
      <vt:lpstr>Cloud computing: principal vendors</vt:lpstr>
      <vt:lpstr>Cloud computing: deployment models</vt:lpstr>
      <vt:lpstr>Cloud computing: deployment models</vt:lpstr>
      <vt:lpstr>Cloud computing: deployment models</vt:lpstr>
      <vt:lpstr>PowerPoint Presentation</vt:lpstr>
      <vt:lpstr>Cloud in WeLASER</vt:lpstr>
      <vt:lpstr>WeLASER</vt:lpstr>
      <vt:lpstr>Network and Data Collection</vt:lpstr>
      <vt:lpstr>PowerPoint Presentation</vt:lpstr>
      <vt:lpstr>Requirements</vt:lpstr>
      <vt:lpstr>Digital Twins and Simulation</vt:lpstr>
      <vt:lpstr>FIWARE</vt:lpstr>
      <vt:lpstr>FIWARE</vt:lpstr>
      <vt:lpstr>Innovation: Data Platform for Precision Agriculture</vt:lpstr>
      <vt:lpstr>Smart Data Models</vt:lpstr>
      <vt:lpstr>Smart Data Models</vt:lpstr>
      <vt:lpstr>Cloud and Economy of Scale</vt:lpstr>
      <vt:lpstr>Performance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Pablo</dc:creator>
  <cp:lastModifiedBy>Matteo Francia</cp:lastModifiedBy>
  <cp:revision>114</cp:revision>
  <dcterms:created xsi:type="dcterms:W3CDTF">2020-07-27T11:32:07Z</dcterms:created>
  <dcterms:modified xsi:type="dcterms:W3CDTF">2023-07-04T10:47:11Z</dcterms:modified>
</cp:coreProperties>
</file>