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E0B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3936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7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9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3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0AD2C-56CF-4BE2-B79F-EE3A43C1548D}" type="datetimeFigureOut">
              <a:rPr lang="en-US" smtClean="0"/>
              <a:t>2024-06-18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C2B6FF-A6EE-417E-AAC8-2B73D992E5B1}"/>
              </a:ext>
            </a:extLst>
          </p:cNvPr>
          <p:cNvSpPr/>
          <p:nvPr/>
        </p:nvSpPr>
        <p:spPr>
          <a:xfrm>
            <a:off x="18663608" y="38187944"/>
            <a:ext cx="10184639" cy="3841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pPr algn="just"/>
            <a:r>
              <a:rPr lang="en-US" sz="5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Contact</a:t>
            </a:r>
          </a:p>
          <a:p>
            <a:pPr algn="just"/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Matteo Francia</a:t>
            </a:r>
          </a:p>
          <a:p>
            <a:pPr algn="just"/>
            <a:r>
              <a:rPr lang="en-US" sz="4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Assistant Professor</a:t>
            </a:r>
          </a:p>
          <a:p>
            <a:pPr algn="just"/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m.francia@unibo.it</a:t>
            </a:r>
            <a:r>
              <a:rPr lang="en-US" sz="4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4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18ED98-22E0-424A-BE64-580500B8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087" y="38454645"/>
            <a:ext cx="3280201" cy="32802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0B3199-C8EF-418D-AE0E-9316F24D3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70" y="672354"/>
            <a:ext cx="23468078" cy="5096435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Helvetica" panose="020B0604020202020204" pitchFamily="34" charset="0"/>
                <a:cs typeface="Helvetica" panose="020B0604020202020204" pitchFamily="34" charset="0"/>
              </a:rPr>
              <a:t>Colossal Trajectory Mining</a:t>
            </a:r>
            <a:br>
              <a:rPr lang="en-US" sz="80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8000" b="1" dirty="0">
                <a:latin typeface="Helvetica" panose="020B0604020202020204" pitchFamily="34" charset="0"/>
                <a:cs typeface="Helvetica" panose="020B0604020202020204" pitchFamily="34" charset="0"/>
              </a:rPr>
              <a:t>Semantic Co-movement Pattern Mining</a:t>
            </a:r>
            <a:br>
              <a:rPr lang="en-US" sz="80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Chiara </a:t>
            </a:r>
            <a:r>
              <a:rPr lang="en-US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Forresi</a:t>
            </a: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6000" u="sng" dirty="0">
                <a:latin typeface="Helvetica" panose="020B0604020202020204" pitchFamily="34" charset="0"/>
                <a:cs typeface="Helvetica" panose="020B0604020202020204" pitchFamily="34" charset="0"/>
              </a:rPr>
              <a:t>Matteo Francia</a:t>
            </a: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*, Enrico Gallinucci,</a:t>
            </a:r>
            <a:b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Matteo Golfarelli, </a:t>
            </a:r>
            <a:r>
              <a:rPr lang="en-US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Manuele</a:t>
            </a:r>
            <a:r>
              <a:rPr lang="en-US" sz="6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6000" dirty="0" err="1">
                <a:latin typeface="Helvetica" panose="020B0604020202020204" pitchFamily="34" charset="0"/>
                <a:cs typeface="Helvetica" panose="020B0604020202020204" pitchFamily="34" charset="0"/>
              </a:rPr>
              <a:t>Pasini</a:t>
            </a:r>
            <a:br>
              <a:rPr lang="en-US" sz="8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000" dirty="0">
                <a:latin typeface="Helvetica" panose="020B0604020202020204" pitchFamily="34" charset="0"/>
                <a:cs typeface="Helvetica" panose="020B0604020202020204" pitchFamily="34" charset="0"/>
              </a:rPr>
              <a:t>DISI – University of Bologna, Italy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DA799-6C5B-43CA-8374-0879997BC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148" y="907677"/>
            <a:ext cx="4625788" cy="4625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9A1C1A-439F-482A-9B57-5A9E99AC19FD}"/>
                  </a:ext>
                </a:extLst>
              </p:cNvPr>
              <p:cNvSpPr/>
              <p:nvPr/>
            </p:nvSpPr>
            <p:spPr>
              <a:xfrm>
                <a:off x="1443557" y="12978573"/>
                <a:ext cx="16742989" cy="64371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 rIns="457200" bIns="91440" rtlCol="0" anchor="ctr"/>
              <a:lstStyle/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Milan has 88 districts (NIL) with over </a:t>
                </a:r>
                <a14:m>
                  <m:oMath xmlns:m="http://schemas.openxmlformats.org/officeDocument/2006/math">
                    <m:r>
                      <a:rPr lang="en-US" sz="5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3⋅</m:t>
                    </m:r>
                    <m:sSup>
                      <m:sSupPr>
                        <m:ctrlP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 inhabitants (i.e., potential MOs)</a:t>
                </a: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5000" b="0" dirty="0">
                  <a:solidFill>
                    <a:schemeClr val="tx1"/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1143000" lvl="1" indent="-685800">
                  <a:buFont typeface="Wingdings" panose="05000000000000000000" pitchFamily="2" charset="2"/>
                  <a:buChar char="§"/>
                </a:pPr>
                <a:r>
                  <a:rPr lang="en-US" sz="5000" b="1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Coarse-grained</a:t>
                </a: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: finding groups of 100 people given a NIL with 16K residents could require to enumerate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5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5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5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16000</m:t>
                            </m:r>
                          </m:num>
                          <m:den>
                            <m:r>
                              <a:rPr lang="en-US" sz="5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 groups! </a:t>
                </a:r>
              </a:p>
              <a:p>
                <a:pPr marL="1143000" lvl="1" indent="-685800">
                  <a:buFont typeface="Wingdings" panose="05000000000000000000" pitchFamily="2" charset="2"/>
                  <a:buChar char="§"/>
                </a:pPr>
                <a:r>
                  <a:rPr lang="en-US" sz="5000" b="1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Semantic features</a:t>
                </a: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: how do people move within the districts at different time of the day?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9A1C1A-439F-482A-9B57-5A9E99AC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57" y="12978573"/>
                <a:ext cx="16742989" cy="6437195"/>
              </a:xfrm>
              <a:prstGeom prst="rect">
                <a:avLst/>
              </a:prstGeom>
              <a:blipFill>
                <a:blip r:embed="rId5"/>
                <a:stretch>
                  <a:fillRect t="-1610"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1A83621-33D4-4C75-AAF5-492D64D630B4}"/>
              </a:ext>
            </a:extLst>
          </p:cNvPr>
          <p:cNvSpPr/>
          <p:nvPr/>
        </p:nvSpPr>
        <p:spPr>
          <a:xfrm>
            <a:off x="1443558" y="6730217"/>
            <a:ext cx="27524082" cy="5623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r>
              <a:rPr lang="en-US" sz="5000" b="0" dirty="0" err="1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Spatio</a:t>
            </a: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-temporal mobility patterns are at the core of urban planning applications</a:t>
            </a:r>
          </a:p>
          <a:p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Mobility patterns can be defined depending on spatiotemporal constraints</a:t>
            </a:r>
            <a:b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(co-location, flow, swarm, convoy)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Existing approaches extract </a:t>
            </a:r>
            <a:r>
              <a:rPr lang="en-US" sz="5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groups of objects sharing </a:t>
            </a:r>
            <a:r>
              <a:rPr lang="en-US" sz="50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fine-grained</a:t>
            </a: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paths</a:t>
            </a:r>
          </a:p>
          <a:p>
            <a:pPr marL="1600200" lvl="2" indent="-685800">
              <a:buFont typeface="Wingdings" panose="05000000000000000000" pitchFamily="2" charset="2"/>
              <a:buChar char="§"/>
            </a:pP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Many approaches for single patterns</a:t>
            </a:r>
          </a:p>
          <a:p>
            <a:pPr marL="1600200" lvl="2" indent="-685800">
              <a:buFont typeface="Wingdings" panose="05000000000000000000" pitchFamily="2" charset="2"/>
              <a:buChar char="§"/>
            </a:pPr>
            <a:r>
              <a:rPr lang="en-US" sz="5000" b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One approach (SPARE) manages the four types of co-movement patterns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7331FF-F3A3-4A8E-8F8E-34EFC5C56271}"/>
              </a:ext>
            </a:extLst>
          </p:cNvPr>
          <p:cNvSpPr/>
          <p:nvPr/>
        </p:nvSpPr>
        <p:spPr>
          <a:xfrm>
            <a:off x="1443557" y="40350331"/>
            <a:ext cx="16742988" cy="167915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References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Francia Matteo et al. “Colossal Trajectory Mining: A unifying approach to mine behavioral mobility patterns.” </a:t>
            </a:r>
            <a:r>
              <a:rPr lang="en-US" sz="32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Expert Systems with Applications</a:t>
            </a:r>
            <a:r>
              <a:rPr lang="en-US" sz="3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238 (2024): 122055.</a:t>
            </a:r>
            <a:endParaRPr lang="en-US" sz="3200" dirty="0">
              <a:solidFill>
                <a:schemeClr val="tx1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E370290-59F4-418E-8B9C-44411897A9FB}"/>
              </a:ext>
            </a:extLst>
          </p:cNvPr>
          <p:cNvSpPr/>
          <p:nvPr/>
        </p:nvSpPr>
        <p:spPr>
          <a:xfrm>
            <a:off x="1443557" y="20040890"/>
            <a:ext cx="16742989" cy="12265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pPr algn="just"/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Rather than enumerating groups of MOs and computing the similarity of their trajectories...</a:t>
            </a:r>
          </a:p>
          <a:p>
            <a:pPr algn="just"/>
            <a:endParaRPr lang="en-US" sz="5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trajectories into a multidimensional tessellation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Tessellation defines the granularity of the analysis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can </a:t>
            </a: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consider semantic dimensions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(e.g., means of transport, activity, time of the day)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 a transactional dataset 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 transaction=1 tile)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Mine the co-movement patterns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Bread-first row-enumeration approach: high parallelism plus early pruning through constraints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Colossal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by combining the tessellation's tiles (and not the MOs), CTM is highly efficient when #transactions (tiles) &lt;&lt; items (#MOs)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Mine different pattern types depending on </a:t>
            </a:r>
            <a:r>
              <a:rPr lang="en-US" sz="5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spatio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-temporal constraints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C9532CAD-BEF5-4AC4-B160-B7CCEB8D2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145" y="32593880"/>
            <a:ext cx="16523813" cy="3307554"/>
          </a:xfrm>
          <a:prstGeom prst="rect">
            <a:avLst/>
          </a:prstGeom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D8005C45-F440-4DA7-AA4A-BB164CBE5D2B}"/>
              </a:ext>
            </a:extLst>
          </p:cNvPr>
          <p:cNvGrpSpPr/>
          <p:nvPr/>
        </p:nvGrpSpPr>
        <p:grpSpPr>
          <a:xfrm>
            <a:off x="4730346" y="36040926"/>
            <a:ext cx="10169410" cy="4169913"/>
            <a:chOff x="4295697" y="36000049"/>
            <a:chExt cx="9101100" cy="3572604"/>
          </a:xfrm>
        </p:grpSpPr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F010457-3B00-4327-9262-DFB55EF2F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95697" y="36000049"/>
              <a:ext cx="9101100" cy="3148669"/>
            </a:xfrm>
            <a:prstGeom prst="rect">
              <a:avLst/>
            </a:pr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291CC0ED-772B-44F9-BE90-FBE843581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82397" y="39083107"/>
              <a:ext cx="8288904" cy="489546"/>
            </a:xfrm>
            <a:prstGeom prst="rect">
              <a:avLst/>
            </a:prstGeom>
          </p:spPr>
        </p:pic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1DF6F5E-7D3B-4355-B3D7-AD2C878DD578}"/>
              </a:ext>
            </a:extLst>
          </p:cNvPr>
          <p:cNvGrpSpPr/>
          <p:nvPr/>
        </p:nvGrpSpPr>
        <p:grpSpPr>
          <a:xfrm>
            <a:off x="18465583" y="12074577"/>
            <a:ext cx="10659827" cy="26765446"/>
            <a:chOff x="18465583" y="12074577"/>
            <a:chExt cx="10659827" cy="267654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C63B283-304E-4F44-9EAD-F00492177060}"/>
                </a:ext>
              </a:extLst>
            </p:cNvPr>
            <p:cNvGrpSpPr/>
            <p:nvPr/>
          </p:nvGrpSpPr>
          <p:grpSpPr>
            <a:xfrm>
              <a:off x="18603371" y="19376850"/>
              <a:ext cx="4730123" cy="4792187"/>
              <a:chOff x="18438777" y="19376617"/>
              <a:chExt cx="4730123" cy="4792187"/>
            </a:xfrm>
          </p:grpSpPr>
          <p:pic>
            <p:nvPicPr>
              <p:cNvPr id="99" name="Picture 98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AE5D1B2E-AC20-456D-893E-5D81249C29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95" t="8245" r="21019"/>
              <a:stretch/>
            </p:blipFill>
            <p:spPr>
              <a:xfrm>
                <a:off x="18743594" y="21197740"/>
                <a:ext cx="4228196" cy="297106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8182835" lon="1692986" rev="20100000"/>
                </a:camera>
                <a:lightRig rig="glow" dir="t"/>
              </a:scene3d>
            </p:spPr>
          </p:pic>
          <p:pic>
            <p:nvPicPr>
              <p:cNvPr id="100" name="Picture 99" descr="Map&#10;&#10;Description automatically generated">
                <a:extLst>
                  <a:ext uri="{FF2B5EF4-FFF2-40B4-BE49-F238E27FC236}">
                    <a16:creationId xmlns:a16="http://schemas.microsoft.com/office/drawing/2014/main" id="{B7372E32-1CBC-4B12-932C-7A338F6C66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04" t="5566" r="16111"/>
              <a:stretch/>
            </p:blipFill>
            <p:spPr>
              <a:xfrm>
                <a:off x="18940704" y="19376617"/>
                <a:ext cx="4228196" cy="30578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8180000" lon="1692000" rev="20100000"/>
                </a:camera>
                <a:lightRig rig="glow" dir="t"/>
              </a:scene3d>
              <a:sp3d prstMaterial="matte"/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A0FA94C-F56C-4DB6-9C79-A46CCFD093B0}"/>
                  </a:ext>
                </a:extLst>
              </p:cNvPr>
              <p:cNvSpPr txBox="1"/>
              <p:nvPr/>
            </p:nvSpPr>
            <p:spPr>
              <a:xfrm>
                <a:off x="18450357" y="23128170"/>
                <a:ext cx="1851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Morning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6BE467D-4E1E-47E3-B6F3-1D9E8C34E19B}"/>
                  </a:ext>
                </a:extLst>
              </p:cNvPr>
              <p:cNvSpPr txBox="1"/>
              <p:nvPr/>
            </p:nvSpPr>
            <p:spPr>
              <a:xfrm>
                <a:off x="18438777" y="21286265"/>
                <a:ext cx="21852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36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Afternoon</a:t>
                </a:r>
                <a:endParaRPr lang="it-IT" sz="3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5" name="CasellaDiTesto 44">
                <a:extLst>
                  <a:ext uri="{FF2B5EF4-FFF2-40B4-BE49-F238E27FC236}">
                    <a16:creationId xmlns:a16="http://schemas.microsoft.com/office/drawing/2014/main" id="{EAD2200F-B727-4A6E-81FF-BF56022F436C}"/>
                  </a:ext>
                </a:extLst>
              </p:cNvPr>
              <p:cNvSpPr txBox="1"/>
              <p:nvPr/>
            </p:nvSpPr>
            <p:spPr>
              <a:xfrm>
                <a:off x="20697272" y="22185360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i="1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</a:t>
                </a:r>
                <a:endParaRPr lang="en-US" sz="2000" i="1" baseline="-25000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6" name="CasellaDiTesto 45">
                <a:extLst>
                  <a:ext uri="{FF2B5EF4-FFF2-40B4-BE49-F238E27FC236}">
                    <a16:creationId xmlns:a16="http://schemas.microsoft.com/office/drawing/2014/main" id="{7DDB5040-3121-4CEC-8BA2-CD4D21832FFF}"/>
                  </a:ext>
                </a:extLst>
              </p:cNvPr>
              <p:cNvSpPr txBox="1"/>
              <p:nvPr/>
            </p:nvSpPr>
            <p:spPr>
              <a:xfrm>
                <a:off x="20277645" y="22656974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i="1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</a:t>
                </a:r>
                <a:endParaRPr lang="en-US" sz="2000" i="1" baseline="-25000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7" name="CasellaDiTesto 46">
                <a:extLst>
                  <a:ext uri="{FF2B5EF4-FFF2-40B4-BE49-F238E27FC236}">
                    <a16:creationId xmlns:a16="http://schemas.microsoft.com/office/drawing/2014/main" id="{D5587DCD-7F9E-48AE-B5EE-65A812B807EF}"/>
                  </a:ext>
                </a:extLst>
              </p:cNvPr>
              <p:cNvSpPr txBox="1"/>
              <p:nvPr/>
            </p:nvSpPr>
            <p:spPr>
              <a:xfrm>
                <a:off x="21259386" y="22911538"/>
                <a:ext cx="2648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i="1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</a:t>
                </a:r>
                <a:endParaRPr lang="en-US" sz="2000" i="1" baseline="-25000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8" name="CasellaDiTesto 44">
                <a:extLst>
                  <a:ext uri="{FF2B5EF4-FFF2-40B4-BE49-F238E27FC236}">
                    <a16:creationId xmlns:a16="http://schemas.microsoft.com/office/drawing/2014/main" id="{7717F903-57E5-4F03-B013-2C64328560AF}"/>
                  </a:ext>
                </a:extLst>
              </p:cNvPr>
              <p:cNvSpPr txBox="1"/>
              <p:nvPr/>
            </p:nvSpPr>
            <p:spPr>
              <a:xfrm>
                <a:off x="21343235" y="20731361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i="1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F</a:t>
                </a:r>
                <a:endParaRPr lang="en-US" sz="2000" i="1" baseline="-25000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9" name="CasellaDiTesto 45">
                <a:extLst>
                  <a:ext uri="{FF2B5EF4-FFF2-40B4-BE49-F238E27FC236}">
                    <a16:creationId xmlns:a16="http://schemas.microsoft.com/office/drawing/2014/main" id="{B997D789-70BA-4942-8309-74A1BDD11A22}"/>
                  </a:ext>
                </a:extLst>
              </p:cNvPr>
              <p:cNvSpPr txBox="1"/>
              <p:nvPr/>
            </p:nvSpPr>
            <p:spPr>
              <a:xfrm>
                <a:off x="22574585" y="20403378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i="1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</a:t>
                </a:r>
                <a:endParaRPr lang="en-US" sz="2000" i="1" baseline="-25000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1" name="CasellaDiTesto 46">
                <a:extLst>
                  <a:ext uri="{FF2B5EF4-FFF2-40B4-BE49-F238E27FC236}">
                    <a16:creationId xmlns:a16="http://schemas.microsoft.com/office/drawing/2014/main" id="{0471DBBE-C26A-45EA-A023-FB5E8C5D35DE}"/>
                  </a:ext>
                </a:extLst>
              </p:cNvPr>
              <p:cNvSpPr txBox="1"/>
              <p:nvPr/>
            </p:nvSpPr>
            <p:spPr>
              <a:xfrm>
                <a:off x="22283034" y="21040358"/>
                <a:ext cx="2648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i="1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</a:t>
                </a:r>
                <a:endParaRPr lang="en-US" sz="2000" i="1" baseline="-25000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2" name="CasellaDiTesto 44">
                <a:extLst>
                  <a:ext uri="{FF2B5EF4-FFF2-40B4-BE49-F238E27FC236}">
                    <a16:creationId xmlns:a16="http://schemas.microsoft.com/office/drawing/2014/main" id="{7740D3DA-9CA2-4E55-AEC7-F260CA04A6E1}"/>
                  </a:ext>
                </a:extLst>
              </p:cNvPr>
              <p:cNvSpPr txBox="1"/>
              <p:nvPr/>
            </p:nvSpPr>
            <p:spPr>
              <a:xfrm>
                <a:off x="21435742" y="20181567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i="1" dirty="0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G</a:t>
                </a:r>
                <a:endParaRPr lang="en-US" sz="2000" i="1" baseline="-25000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90" name="Picture 89" descr="Chart, radar chart&#10;&#10;Description automatically generated">
              <a:extLst>
                <a:ext uri="{FF2B5EF4-FFF2-40B4-BE49-F238E27FC236}">
                  <a16:creationId xmlns:a16="http://schemas.microsoft.com/office/drawing/2014/main" id="{70918953-8CD2-4AB4-A8F7-8ABE50EBF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5" t="8245" r="21019"/>
            <a:stretch/>
          </p:blipFill>
          <p:spPr>
            <a:xfrm>
              <a:off x="18920869" y="14872943"/>
              <a:ext cx="4228196" cy="29710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2835" lon="1692986" rev="20100000"/>
              </a:camera>
              <a:lightRig rig="glow" dir="t"/>
            </a:scene3d>
          </p:spPr>
        </p:pic>
        <p:pic>
          <p:nvPicPr>
            <p:cNvPr id="91" name="Picture 90" descr="Map&#10;&#10;Description automatically generated">
              <a:extLst>
                <a:ext uri="{FF2B5EF4-FFF2-40B4-BE49-F238E27FC236}">
                  <a16:creationId xmlns:a16="http://schemas.microsoft.com/office/drawing/2014/main" id="{E4800D98-B389-4437-97B1-25882CC0C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5566" r="16111"/>
            <a:stretch/>
          </p:blipFill>
          <p:spPr>
            <a:xfrm>
              <a:off x="19117979" y="13051820"/>
              <a:ext cx="4228196" cy="305782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0000" lon="1692000" rev="20100000"/>
              </a:camera>
              <a:lightRig rig="glow" dir="t"/>
            </a:scene3d>
            <a:sp3d prstMaterial="matte"/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F8F8093-174F-4B27-8DA4-FDF3CFB6471A}"/>
                </a:ext>
              </a:extLst>
            </p:cNvPr>
            <p:cNvSpPr txBox="1"/>
            <p:nvPr/>
          </p:nvSpPr>
          <p:spPr>
            <a:xfrm>
              <a:off x="18627632" y="16803373"/>
              <a:ext cx="1851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Morning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9B7579E-95A3-4546-A764-66073E921016}"/>
                </a:ext>
              </a:extLst>
            </p:cNvPr>
            <p:cNvSpPr txBox="1"/>
            <p:nvPr/>
          </p:nvSpPr>
          <p:spPr>
            <a:xfrm>
              <a:off x="18616052" y="14961468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Afternoon</a:t>
              </a:r>
              <a:endParaRPr lang="it-IT" sz="36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3" name="Rettangolo 169">
              <a:extLst>
                <a:ext uri="{FF2B5EF4-FFF2-40B4-BE49-F238E27FC236}">
                  <a16:creationId xmlns:a16="http://schemas.microsoft.com/office/drawing/2014/main" id="{B6F1D96A-6162-4BE7-8B6E-D54D0C193FF6}"/>
                </a:ext>
              </a:extLst>
            </p:cNvPr>
            <p:cNvSpPr/>
            <p:nvPr/>
          </p:nvSpPr>
          <p:spPr>
            <a:xfrm>
              <a:off x="23207114" y="17563277"/>
              <a:ext cx="4607363" cy="18322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5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Abstracting</a:t>
              </a:r>
              <a:br>
                <a:rPr lang="en-US" sz="55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sz="55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Trajectories</a:t>
              </a:r>
            </a:p>
          </p:txBody>
        </p:sp>
        <p:sp>
          <p:nvSpPr>
            <p:cNvPr id="84" name="Rettangolo 170">
              <a:extLst>
                <a:ext uri="{FF2B5EF4-FFF2-40B4-BE49-F238E27FC236}">
                  <a16:creationId xmlns:a16="http://schemas.microsoft.com/office/drawing/2014/main" id="{0FA9F36A-A9F0-4D0A-B453-830C4647EBE8}"/>
                </a:ext>
              </a:extLst>
            </p:cNvPr>
            <p:cNvSpPr/>
            <p:nvPr/>
          </p:nvSpPr>
          <p:spPr>
            <a:xfrm>
              <a:off x="23207114" y="22734989"/>
              <a:ext cx="4607363" cy="18322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5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Creating Transactions</a:t>
              </a:r>
            </a:p>
          </p:txBody>
        </p:sp>
        <p:sp>
          <p:nvSpPr>
            <p:cNvPr id="85" name="Rettangolo 171">
              <a:extLst>
                <a:ext uri="{FF2B5EF4-FFF2-40B4-BE49-F238E27FC236}">
                  <a16:creationId xmlns:a16="http://schemas.microsoft.com/office/drawing/2014/main" id="{10AF6412-3D77-4E30-80C2-F02ADD8B4C01}"/>
                </a:ext>
              </a:extLst>
            </p:cNvPr>
            <p:cNvSpPr/>
            <p:nvPr/>
          </p:nvSpPr>
          <p:spPr>
            <a:xfrm>
              <a:off x="23886164" y="27906701"/>
              <a:ext cx="3249262" cy="14831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5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Mining</a:t>
              </a:r>
            </a:p>
          </p:txBody>
        </p:sp>
        <p:sp>
          <p:nvSpPr>
            <p:cNvPr id="101" name="CasellaDiTesto 242">
              <a:extLst>
                <a:ext uri="{FF2B5EF4-FFF2-40B4-BE49-F238E27FC236}">
                  <a16:creationId xmlns:a16="http://schemas.microsoft.com/office/drawing/2014/main" id="{E05C86D8-B325-4E35-A2EB-D032034C298B}"/>
                </a:ext>
              </a:extLst>
            </p:cNvPr>
            <p:cNvSpPr txBox="1"/>
            <p:nvPr/>
          </p:nvSpPr>
          <p:spPr>
            <a:xfrm>
              <a:off x="18502214" y="24531561"/>
              <a:ext cx="4199676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Transactions</a:t>
              </a:r>
            </a:p>
          </p:txBody>
        </p:sp>
        <p:sp>
          <p:nvSpPr>
            <p:cNvPr id="103" name="CasellaDiTesto 242">
              <a:extLst>
                <a:ext uri="{FF2B5EF4-FFF2-40B4-BE49-F238E27FC236}">
                  <a16:creationId xmlns:a16="http://schemas.microsoft.com/office/drawing/2014/main" id="{E60269EA-4C50-44BF-8EA7-824C56085715}"/>
                </a:ext>
              </a:extLst>
            </p:cNvPr>
            <p:cNvSpPr txBox="1"/>
            <p:nvPr/>
          </p:nvSpPr>
          <p:spPr>
            <a:xfrm>
              <a:off x="23886164" y="12997230"/>
              <a:ext cx="5239246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Raw trajectories</a:t>
              </a:r>
            </a:p>
          </p:txBody>
        </p:sp>
        <p:sp>
          <p:nvSpPr>
            <p:cNvPr id="157" name="CasellaDiTesto 44">
              <a:extLst>
                <a:ext uri="{FF2B5EF4-FFF2-40B4-BE49-F238E27FC236}">
                  <a16:creationId xmlns:a16="http://schemas.microsoft.com/office/drawing/2014/main" id="{10DE76D6-93C8-4A10-95CE-1B2DC8551FE5}"/>
                </a:ext>
              </a:extLst>
            </p:cNvPr>
            <p:cNvSpPr txBox="1"/>
            <p:nvPr/>
          </p:nvSpPr>
          <p:spPr>
            <a:xfrm>
              <a:off x="20874547" y="15860563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endPara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8" name="CasellaDiTesto 45">
              <a:extLst>
                <a:ext uri="{FF2B5EF4-FFF2-40B4-BE49-F238E27FC236}">
                  <a16:creationId xmlns:a16="http://schemas.microsoft.com/office/drawing/2014/main" id="{A1C9659E-E0C3-4DCB-94A5-3ADDA34626AE}"/>
                </a:ext>
              </a:extLst>
            </p:cNvPr>
            <p:cNvSpPr txBox="1"/>
            <p:nvPr/>
          </p:nvSpPr>
          <p:spPr>
            <a:xfrm>
              <a:off x="20454920" y="16332177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endPara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9" name="CasellaDiTesto 46">
              <a:extLst>
                <a:ext uri="{FF2B5EF4-FFF2-40B4-BE49-F238E27FC236}">
                  <a16:creationId xmlns:a16="http://schemas.microsoft.com/office/drawing/2014/main" id="{A85FD853-E224-4C87-AD58-8D4DF5FDB114}"/>
                </a:ext>
              </a:extLst>
            </p:cNvPr>
            <p:cNvSpPr txBox="1"/>
            <p:nvPr/>
          </p:nvSpPr>
          <p:spPr>
            <a:xfrm>
              <a:off x="21411260" y="16535939"/>
              <a:ext cx="264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  <a:endPara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1" name="CasellaDiTesto 186">
              <a:extLst>
                <a:ext uri="{FF2B5EF4-FFF2-40B4-BE49-F238E27FC236}">
                  <a16:creationId xmlns:a16="http://schemas.microsoft.com/office/drawing/2014/main" id="{1C3F9D80-4988-4BF6-BC10-846E5AE5FE7B}"/>
                </a:ext>
              </a:extLst>
            </p:cNvPr>
            <p:cNvSpPr txBox="1"/>
            <p:nvPr/>
          </p:nvSpPr>
          <p:spPr>
            <a:xfrm>
              <a:off x="18465583" y="12997230"/>
              <a:ext cx="3926860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Tessellation</a:t>
              </a:r>
            </a:p>
          </p:txBody>
        </p:sp>
        <p:sp>
          <p:nvSpPr>
            <p:cNvPr id="163" name="CasellaDiTesto 242">
              <a:extLst>
                <a:ext uri="{FF2B5EF4-FFF2-40B4-BE49-F238E27FC236}">
                  <a16:creationId xmlns:a16="http://schemas.microsoft.com/office/drawing/2014/main" id="{0568CD32-E961-4E7A-978E-B5D70970C163}"/>
                </a:ext>
              </a:extLst>
            </p:cNvPr>
            <p:cNvSpPr txBox="1"/>
            <p:nvPr/>
          </p:nvSpPr>
          <p:spPr>
            <a:xfrm>
              <a:off x="18832414" y="25413433"/>
              <a:ext cx="4148508" cy="338554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  <a:p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8" name="Ovale 50">
              <a:extLst>
                <a:ext uri="{FF2B5EF4-FFF2-40B4-BE49-F238E27FC236}">
                  <a16:creationId xmlns:a16="http://schemas.microsoft.com/office/drawing/2014/main" id="{5A33887B-2E62-4F87-A874-34952AABBF04}"/>
                </a:ext>
              </a:extLst>
            </p:cNvPr>
            <p:cNvSpPr/>
            <p:nvPr/>
          </p:nvSpPr>
          <p:spPr>
            <a:xfrm>
              <a:off x="25876092" y="15410668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9" name="Ovale 51">
              <a:extLst>
                <a:ext uri="{FF2B5EF4-FFF2-40B4-BE49-F238E27FC236}">
                  <a16:creationId xmlns:a16="http://schemas.microsoft.com/office/drawing/2014/main" id="{D6852116-691A-423C-94C1-45DAD8297933}"/>
                </a:ext>
              </a:extLst>
            </p:cNvPr>
            <p:cNvSpPr/>
            <p:nvPr/>
          </p:nvSpPr>
          <p:spPr>
            <a:xfrm>
              <a:off x="27579275" y="15092645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0" name="Ovale 52">
              <a:extLst>
                <a:ext uri="{FF2B5EF4-FFF2-40B4-BE49-F238E27FC236}">
                  <a16:creationId xmlns:a16="http://schemas.microsoft.com/office/drawing/2014/main" id="{92CD466F-5CE6-4FE4-BB31-C093A5A641DC}"/>
                </a:ext>
              </a:extLst>
            </p:cNvPr>
            <p:cNvSpPr/>
            <p:nvPr/>
          </p:nvSpPr>
          <p:spPr>
            <a:xfrm>
              <a:off x="28053553" y="1444053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1" name="Ovale 53">
              <a:extLst>
                <a:ext uri="{FF2B5EF4-FFF2-40B4-BE49-F238E27FC236}">
                  <a16:creationId xmlns:a16="http://schemas.microsoft.com/office/drawing/2014/main" id="{C8BC4550-17EB-413B-8724-DEE1A2FFEDFA}"/>
                </a:ext>
              </a:extLst>
            </p:cNvPr>
            <p:cNvSpPr/>
            <p:nvPr/>
          </p:nvSpPr>
          <p:spPr>
            <a:xfrm>
              <a:off x="28173869" y="1384852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2" name="Ovale 54">
              <a:extLst>
                <a:ext uri="{FF2B5EF4-FFF2-40B4-BE49-F238E27FC236}">
                  <a16:creationId xmlns:a16="http://schemas.microsoft.com/office/drawing/2014/main" id="{D46DBD67-B8EC-410E-B54E-E19EF34FA24F}"/>
                </a:ext>
              </a:extLst>
            </p:cNvPr>
            <p:cNvSpPr/>
            <p:nvPr/>
          </p:nvSpPr>
          <p:spPr>
            <a:xfrm>
              <a:off x="26868064" y="1544279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3" name="Ovale 30">
              <a:extLst>
                <a:ext uri="{FF2B5EF4-FFF2-40B4-BE49-F238E27FC236}">
                  <a16:creationId xmlns:a16="http://schemas.microsoft.com/office/drawing/2014/main" id="{B21514F5-BF25-4899-9D91-2041F279D3EB}"/>
                </a:ext>
              </a:extLst>
            </p:cNvPr>
            <p:cNvSpPr/>
            <p:nvPr/>
          </p:nvSpPr>
          <p:spPr>
            <a:xfrm>
              <a:off x="28215959" y="15058325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4" name="Ovale 31">
              <a:extLst>
                <a:ext uri="{FF2B5EF4-FFF2-40B4-BE49-F238E27FC236}">
                  <a16:creationId xmlns:a16="http://schemas.microsoft.com/office/drawing/2014/main" id="{81FA731C-E64F-4EEC-9878-8FF1E5151CC9}"/>
                </a:ext>
              </a:extLst>
            </p:cNvPr>
            <p:cNvSpPr/>
            <p:nvPr/>
          </p:nvSpPr>
          <p:spPr>
            <a:xfrm>
              <a:off x="27664422" y="15501425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5" name="Ovale 32">
              <a:extLst>
                <a:ext uri="{FF2B5EF4-FFF2-40B4-BE49-F238E27FC236}">
                  <a16:creationId xmlns:a16="http://schemas.microsoft.com/office/drawing/2014/main" id="{164DEA79-05BD-433C-B8B8-50746B8623CF}"/>
                </a:ext>
              </a:extLst>
            </p:cNvPr>
            <p:cNvSpPr/>
            <p:nvPr/>
          </p:nvSpPr>
          <p:spPr>
            <a:xfrm>
              <a:off x="28439479" y="14454579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6" name="Arco 23">
              <a:extLst>
                <a:ext uri="{FF2B5EF4-FFF2-40B4-BE49-F238E27FC236}">
                  <a16:creationId xmlns:a16="http://schemas.microsoft.com/office/drawing/2014/main" id="{1B61B075-18B4-4204-9D30-7BACBBF7EDC4}"/>
                </a:ext>
              </a:extLst>
            </p:cNvPr>
            <p:cNvSpPr/>
            <p:nvPr/>
          </p:nvSpPr>
          <p:spPr>
            <a:xfrm rot="4451397">
              <a:off x="25819426" y="13150355"/>
              <a:ext cx="2243342" cy="3329041"/>
            </a:xfrm>
            <a:prstGeom prst="arc">
              <a:avLst>
                <a:gd name="adj1" fmla="val 16625641"/>
                <a:gd name="adj2" fmla="val 19672180"/>
              </a:avLst>
            </a:prstGeom>
            <a:noFill/>
            <a:ln w="28575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7" name="Arco 49">
              <a:extLst>
                <a:ext uri="{FF2B5EF4-FFF2-40B4-BE49-F238E27FC236}">
                  <a16:creationId xmlns:a16="http://schemas.microsoft.com/office/drawing/2014/main" id="{CBA99991-20D5-4711-A3CA-3AEBCF3FD938}"/>
                </a:ext>
              </a:extLst>
            </p:cNvPr>
            <p:cNvSpPr/>
            <p:nvPr/>
          </p:nvSpPr>
          <p:spPr>
            <a:xfrm rot="5743652">
              <a:off x="24804033" y="12116623"/>
              <a:ext cx="3574295" cy="3490204"/>
            </a:xfrm>
            <a:prstGeom prst="arc">
              <a:avLst>
                <a:gd name="adj1" fmla="val 16046574"/>
                <a:gd name="adj2" fmla="val 714791"/>
              </a:avLst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A5549B26-AA13-4A0A-8B4E-03633E3A851C}"/>
                </a:ext>
              </a:extLst>
            </p:cNvPr>
            <p:cNvSpPr/>
            <p:nvPr/>
          </p:nvSpPr>
          <p:spPr>
            <a:xfrm rot="2700000">
              <a:off x="23436680" y="16378541"/>
              <a:ext cx="1284051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Arrow: Right 197">
              <a:extLst>
                <a:ext uri="{FF2B5EF4-FFF2-40B4-BE49-F238E27FC236}">
                  <a16:creationId xmlns:a16="http://schemas.microsoft.com/office/drawing/2014/main" id="{31577AC3-6D03-4006-92AF-E4AB25B1128E}"/>
                </a:ext>
              </a:extLst>
            </p:cNvPr>
            <p:cNvSpPr/>
            <p:nvPr/>
          </p:nvSpPr>
          <p:spPr>
            <a:xfrm rot="8100000">
              <a:off x="26023253" y="16339396"/>
              <a:ext cx="1284051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Arrow: Right 198">
              <a:extLst>
                <a:ext uri="{FF2B5EF4-FFF2-40B4-BE49-F238E27FC236}">
                  <a16:creationId xmlns:a16="http://schemas.microsoft.com/office/drawing/2014/main" id="{E29AFC33-170F-45C4-ABFA-0C00A76EFF5D}"/>
                </a:ext>
              </a:extLst>
            </p:cNvPr>
            <p:cNvSpPr/>
            <p:nvPr/>
          </p:nvSpPr>
          <p:spPr>
            <a:xfrm rot="5400000">
              <a:off x="24402527" y="20600280"/>
              <a:ext cx="2216537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Arrow: Right 199">
              <a:extLst>
                <a:ext uri="{FF2B5EF4-FFF2-40B4-BE49-F238E27FC236}">
                  <a16:creationId xmlns:a16="http://schemas.microsoft.com/office/drawing/2014/main" id="{6F031AEB-67EC-4601-B909-E7F107820A80}"/>
                </a:ext>
              </a:extLst>
            </p:cNvPr>
            <p:cNvSpPr/>
            <p:nvPr/>
          </p:nvSpPr>
          <p:spPr>
            <a:xfrm rot="5400000">
              <a:off x="24402527" y="25771992"/>
              <a:ext cx="2216537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CasellaDiTesto 242">
              <a:extLst>
                <a:ext uri="{FF2B5EF4-FFF2-40B4-BE49-F238E27FC236}">
                  <a16:creationId xmlns:a16="http://schemas.microsoft.com/office/drawing/2014/main" id="{232F7DB9-47D5-4B61-96DC-28BB4C19394C}"/>
                </a:ext>
              </a:extLst>
            </p:cNvPr>
            <p:cNvSpPr txBox="1"/>
            <p:nvPr/>
          </p:nvSpPr>
          <p:spPr>
            <a:xfrm>
              <a:off x="18509609" y="19223462"/>
              <a:ext cx="3847014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Trajectories</a:t>
              </a:r>
            </a:p>
          </p:txBody>
        </p:sp>
        <p:sp>
          <p:nvSpPr>
            <p:cNvPr id="203" name="Arrow: Right 202">
              <a:extLst>
                <a:ext uri="{FF2B5EF4-FFF2-40B4-BE49-F238E27FC236}">
                  <a16:creationId xmlns:a16="http://schemas.microsoft.com/office/drawing/2014/main" id="{E6F4E327-F18D-46A4-888C-D5800B818996}"/>
                </a:ext>
              </a:extLst>
            </p:cNvPr>
            <p:cNvSpPr/>
            <p:nvPr/>
          </p:nvSpPr>
          <p:spPr>
            <a:xfrm rot="5400000">
              <a:off x="24402527" y="30594579"/>
              <a:ext cx="2216537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1" name="Picture 230" descr="Chart, radar chart&#10;&#10;Description automatically generated">
              <a:extLst>
                <a:ext uri="{FF2B5EF4-FFF2-40B4-BE49-F238E27FC236}">
                  <a16:creationId xmlns:a16="http://schemas.microsoft.com/office/drawing/2014/main" id="{A9627464-A526-4A38-B95F-DABAAADC1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5" t="8245" r="21019"/>
            <a:stretch/>
          </p:blipFill>
          <p:spPr>
            <a:xfrm>
              <a:off x="20676952" y="33464695"/>
              <a:ext cx="7649765" cy="53753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2835" lon="1692986" rev="20100000"/>
              </a:camera>
              <a:lightRig rig="glow" dir="t"/>
            </a:scene3d>
          </p:spPr>
        </p:pic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AACC62B-3266-4CDC-A757-5872CF33F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41669" y="36659481"/>
              <a:ext cx="1257300" cy="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EFC3333-98C3-484B-9744-1974BEDB1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98970" y="35275181"/>
              <a:ext cx="745337" cy="13843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37" descr="Map&#10;&#10;Description automatically generated">
              <a:extLst>
                <a:ext uri="{FF2B5EF4-FFF2-40B4-BE49-F238E27FC236}">
                  <a16:creationId xmlns:a16="http://schemas.microsoft.com/office/drawing/2014/main" id="{59AFC142-F03F-4AED-A069-16407C288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5566" r="16111"/>
            <a:stretch/>
          </p:blipFill>
          <p:spPr>
            <a:xfrm>
              <a:off x="20676952" y="30975785"/>
              <a:ext cx="7649765" cy="5532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0000" lon="1692000" rev="20100000"/>
              </a:camera>
              <a:lightRig rig="glow" dir="t"/>
            </a:scene3d>
            <a:sp3d prstMaterial="matte"/>
          </p:spPr>
        </p:pic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04CAA09-CEEC-4C42-8863-303C12AA6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81669" y="33560681"/>
              <a:ext cx="330200" cy="716469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22E952B-C4BE-462F-8D58-FD45F9642BB5}"/>
                </a:ext>
              </a:extLst>
            </p:cNvPr>
            <p:cNvCxnSpPr>
              <a:cxnSpLocks/>
            </p:cNvCxnSpPr>
            <p:nvPr/>
          </p:nvCxnSpPr>
          <p:spPr>
            <a:xfrm>
              <a:off x="25975219" y="33560681"/>
              <a:ext cx="1136650" cy="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EC3D8EC-0758-4D34-895D-95667F290FA3}"/>
                </a:ext>
              </a:extLst>
            </p:cNvPr>
            <p:cNvCxnSpPr>
              <a:cxnSpLocks/>
            </p:cNvCxnSpPr>
            <p:nvPr/>
          </p:nvCxnSpPr>
          <p:spPr>
            <a:xfrm>
              <a:off x="25498969" y="33090781"/>
              <a:ext cx="476250" cy="469899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CC07775-E37E-42A4-B78E-427BC04E9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19694" y="34277150"/>
              <a:ext cx="561976" cy="1046938"/>
            </a:xfrm>
            <a:prstGeom prst="line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sellaDiTesto 176">
              <a:extLst>
                <a:ext uri="{FF2B5EF4-FFF2-40B4-BE49-F238E27FC236}">
                  <a16:creationId xmlns:a16="http://schemas.microsoft.com/office/drawing/2014/main" id="{8FEA4FDD-B0BA-4518-B035-ED7914F13943}"/>
                </a:ext>
              </a:extLst>
            </p:cNvPr>
            <p:cNvSpPr txBox="1"/>
            <p:nvPr/>
          </p:nvSpPr>
          <p:spPr>
            <a:xfrm>
              <a:off x="18637945" y="29737155"/>
              <a:ext cx="4618573" cy="169277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Co-movement</a:t>
              </a:r>
            </a:p>
            <a:p>
              <a:r>
                <a:rPr lang="en-US" sz="5500" dirty="0">
                  <a:latin typeface="Helvetica" panose="020B0604020202020204" pitchFamily="34" charset="0"/>
                  <a:cs typeface="Helvetica" panose="020B0604020202020204" pitchFamily="34" charset="0"/>
                </a:rPr>
                <a:t>Patterns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941C555-EE5B-404B-A756-553E43822886}"/>
                </a:ext>
              </a:extLst>
            </p:cNvPr>
            <p:cNvSpPr txBox="1"/>
            <p:nvPr/>
          </p:nvSpPr>
          <p:spPr>
            <a:xfrm>
              <a:off x="26365969" y="37129931"/>
              <a:ext cx="1851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Morning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2E02163-35E0-45AF-B5DE-D07EC17C533E}"/>
                </a:ext>
              </a:extLst>
            </p:cNvPr>
            <p:cNvSpPr txBox="1"/>
            <p:nvPr/>
          </p:nvSpPr>
          <p:spPr>
            <a:xfrm>
              <a:off x="26390801" y="34737040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600" dirty="0" err="1">
                  <a:latin typeface="Helvetica" panose="020B0604020202020204" pitchFamily="34" charset="0"/>
                  <a:cs typeface="Helvetica" panose="020B0604020202020204" pitchFamily="34" charset="0"/>
                </a:rPr>
                <a:t>Afternoon</a:t>
              </a:r>
              <a:endParaRPr lang="it-IT" sz="36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D78CBD8C-77C6-407B-8792-C5CC3106807E}"/>
                </a:ext>
              </a:extLst>
            </p:cNvPr>
            <p:cNvSpPr txBox="1"/>
            <p:nvPr/>
          </p:nvSpPr>
          <p:spPr>
            <a:xfrm>
              <a:off x="27738439" y="15810805"/>
              <a:ext cx="81942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4000" dirty="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3A7DB63-BC4A-4D27-B7AA-0B14B458A471}"/>
                </a:ext>
              </a:extLst>
            </p:cNvPr>
            <p:cNvSpPr txBox="1"/>
            <p:nvPr/>
          </p:nvSpPr>
          <p:spPr>
            <a:xfrm>
              <a:off x="25346264" y="14473242"/>
              <a:ext cx="1025192" cy="7161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endParaRPr lang="en-US" sz="4000" dirty="0"/>
            </a:p>
          </p:txBody>
        </p:sp>
        <p:sp>
          <p:nvSpPr>
            <p:cNvPr id="95" name="CasellaDiTesto 44">
              <a:extLst>
                <a:ext uri="{FF2B5EF4-FFF2-40B4-BE49-F238E27FC236}">
                  <a16:creationId xmlns:a16="http://schemas.microsoft.com/office/drawing/2014/main" id="{C960AFAC-EEDA-4F70-9B91-E9077199D62C}"/>
                </a:ext>
              </a:extLst>
            </p:cNvPr>
            <p:cNvSpPr txBox="1"/>
            <p:nvPr/>
          </p:nvSpPr>
          <p:spPr>
            <a:xfrm>
              <a:off x="21520510" y="14406564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</a:t>
              </a:r>
              <a:endPara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6" name="CasellaDiTesto 45">
              <a:extLst>
                <a:ext uri="{FF2B5EF4-FFF2-40B4-BE49-F238E27FC236}">
                  <a16:creationId xmlns:a16="http://schemas.microsoft.com/office/drawing/2014/main" id="{138BD584-A16B-4C56-95B5-0B2596FF0FC8}"/>
                </a:ext>
              </a:extLst>
            </p:cNvPr>
            <p:cNvSpPr txBox="1"/>
            <p:nvPr/>
          </p:nvSpPr>
          <p:spPr>
            <a:xfrm>
              <a:off x="22751860" y="14078581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endPara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7" name="CasellaDiTesto 46">
              <a:extLst>
                <a:ext uri="{FF2B5EF4-FFF2-40B4-BE49-F238E27FC236}">
                  <a16:creationId xmlns:a16="http://schemas.microsoft.com/office/drawing/2014/main" id="{25BDD17E-5456-4357-9849-71A9B0CCC4A9}"/>
                </a:ext>
              </a:extLst>
            </p:cNvPr>
            <p:cNvSpPr txBox="1"/>
            <p:nvPr/>
          </p:nvSpPr>
          <p:spPr>
            <a:xfrm>
              <a:off x="22460309" y="14715561"/>
              <a:ext cx="264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  <a:endPara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8" name="CasellaDiTesto 44">
              <a:extLst>
                <a:ext uri="{FF2B5EF4-FFF2-40B4-BE49-F238E27FC236}">
                  <a16:creationId xmlns:a16="http://schemas.microsoft.com/office/drawing/2014/main" id="{FBCE6FA5-6B6B-40B4-9609-024898C75081}"/>
                </a:ext>
              </a:extLst>
            </p:cNvPr>
            <p:cNvSpPr txBox="1"/>
            <p:nvPr/>
          </p:nvSpPr>
          <p:spPr>
            <a:xfrm>
              <a:off x="21613017" y="13856770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</a:t>
              </a:r>
              <a:endPara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3" name="Ovale 50">
              <a:extLst>
                <a:ext uri="{FF2B5EF4-FFF2-40B4-BE49-F238E27FC236}">
                  <a16:creationId xmlns:a16="http://schemas.microsoft.com/office/drawing/2014/main" id="{EDA442AA-D3F5-47E6-9368-F6A7347F6E45}"/>
                </a:ext>
              </a:extLst>
            </p:cNvPr>
            <p:cNvSpPr/>
            <p:nvPr/>
          </p:nvSpPr>
          <p:spPr>
            <a:xfrm>
              <a:off x="20994996" y="22489904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4" name="Ovale 50">
              <a:extLst>
                <a:ext uri="{FF2B5EF4-FFF2-40B4-BE49-F238E27FC236}">
                  <a16:creationId xmlns:a16="http://schemas.microsoft.com/office/drawing/2014/main" id="{CAD33073-AC85-459C-8BA1-2E4A9B598728}"/>
                </a:ext>
              </a:extLst>
            </p:cNvPr>
            <p:cNvSpPr/>
            <p:nvPr/>
          </p:nvSpPr>
          <p:spPr>
            <a:xfrm>
              <a:off x="20773114" y="22853205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5" name="Ovale 50">
              <a:extLst>
                <a:ext uri="{FF2B5EF4-FFF2-40B4-BE49-F238E27FC236}">
                  <a16:creationId xmlns:a16="http://schemas.microsoft.com/office/drawing/2014/main" id="{967DBC6B-FA96-4405-AE86-1C92F84189A5}"/>
                </a:ext>
              </a:extLst>
            </p:cNvPr>
            <p:cNvSpPr/>
            <p:nvPr/>
          </p:nvSpPr>
          <p:spPr>
            <a:xfrm>
              <a:off x="21275831" y="23008187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6" name="Ovale 50">
              <a:extLst>
                <a:ext uri="{FF2B5EF4-FFF2-40B4-BE49-F238E27FC236}">
                  <a16:creationId xmlns:a16="http://schemas.microsoft.com/office/drawing/2014/main" id="{105C3FA3-DFDA-43E9-8FBA-3B9555AEC6E2}"/>
                </a:ext>
              </a:extLst>
            </p:cNvPr>
            <p:cNvSpPr/>
            <p:nvPr/>
          </p:nvSpPr>
          <p:spPr>
            <a:xfrm>
              <a:off x="20520077" y="22408945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7" name="Ovale 50">
              <a:extLst>
                <a:ext uri="{FF2B5EF4-FFF2-40B4-BE49-F238E27FC236}">
                  <a16:creationId xmlns:a16="http://schemas.microsoft.com/office/drawing/2014/main" id="{C158B01D-3860-449E-8789-BAD285272EB8}"/>
                </a:ext>
              </a:extLst>
            </p:cNvPr>
            <p:cNvSpPr/>
            <p:nvPr/>
          </p:nvSpPr>
          <p:spPr>
            <a:xfrm>
              <a:off x="21656756" y="22800692"/>
              <a:ext cx="137160" cy="137160"/>
            </a:xfrm>
            <a:prstGeom prst="ellipse">
              <a:avLst/>
            </a:prstGeom>
            <a:pattFill prst="pct50">
              <a:fgClr>
                <a:srgbClr val="FF0000"/>
              </a:fgClr>
              <a:bgClr>
                <a:schemeClr val="bg1"/>
              </a:bgClr>
            </a:patt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8" name="Ovale 50">
              <a:extLst>
                <a:ext uri="{FF2B5EF4-FFF2-40B4-BE49-F238E27FC236}">
                  <a16:creationId xmlns:a16="http://schemas.microsoft.com/office/drawing/2014/main" id="{64D62265-9AA5-43B2-86B1-4625FB533E95}"/>
                </a:ext>
              </a:extLst>
            </p:cNvPr>
            <p:cNvSpPr/>
            <p:nvPr/>
          </p:nvSpPr>
          <p:spPr>
            <a:xfrm>
              <a:off x="22418064" y="21121641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9" name="Ovale 50">
              <a:extLst>
                <a:ext uri="{FF2B5EF4-FFF2-40B4-BE49-F238E27FC236}">
                  <a16:creationId xmlns:a16="http://schemas.microsoft.com/office/drawing/2014/main" id="{C8109F6A-0552-473D-A1A2-7D2942DF28BB}"/>
                </a:ext>
              </a:extLst>
            </p:cNvPr>
            <p:cNvSpPr/>
            <p:nvPr/>
          </p:nvSpPr>
          <p:spPr>
            <a:xfrm>
              <a:off x="22634124" y="20740689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8" name="Ovale 50">
              <a:extLst>
                <a:ext uri="{FF2B5EF4-FFF2-40B4-BE49-F238E27FC236}">
                  <a16:creationId xmlns:a16="http://schemas.microsoft.com/office/drawing/2014/main" id="{9D85808A-9FBC-4A42-99FE-D0CBB595F0F7}"/>
                </a:ext>
              </a:extLst>
            </p:cNvPr>
            <p:cNvSpPr/>
            <p:nvPr/>
          </p:nvSpPr>
          <p:spPr>
            <a:xfrm>
              <a:off x="21979513" y="20741542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9" name="Ovale 50">
              <a:extLst>
                <a:ext uri="{FF2B5EF4-FFF2-40B4-BE49-F238E27FC236}">
                  <a16:creationId xmlns:a16="http://schemas.microsoft.com/office/drawing/2014/main" id="{0A64C0A0-46AD-41E5-A636-A502FA1449CC}"/>
                </a:ext>
              </a:extLst>
            </p:cNvPr>
            <p:cNvSpPr/>
            <p:nvPr/>
          </p:nvSpPr>
          <p:spPr>
            <a:xfrm>
              <a:off x="21627137" y="20509856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1" name="Ovale 31">
              <a:extLst>
                <a:ext uri="{FF2B5EF4-FFF2-40B4-BE49-F238E27FC236}">
                  <a16:creationId xmlns:a16="http://schemas.microsoft.com/office/drawing/2014/main" id="{3A1587C0-5A48-4CCE-9A7D-35AEEAFAF664}"/>
                </a:ext>
              </a:extLst>
            </p:cNvPr>
            <p:cNvSpPr/>
            <p:nvPr/>
          </p:nvSpPr>
          <p:spPr>
            <a:xfrm>
              <a:off x="21056766" y="22837968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2" name="Ovale 31">
              <a:extLst>
                <a:ext uri="{FF2B5EF4-FFF2-40B4-BE49-F238E27FC236}">
                  <a16:creationId xmlns:a16="http://schemas.microsoft.com/office/drawing/2014/main" id="{C82D2D9B-D9F7-4D59-92C4-887CE4C20F91}"/>
                </a:ext>
              </a:extLst>
            </p:cNvPr>
            <p:cNvSpPr/>
            <p:nvPr/>
          </p:nvSpPr>
          <p:spPr>
            <a:xfrm>
              <a:off x="21552856" y="22598426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3" name="Ovale 31">
              <a:extLst>
                <a:ext uri="{FF2B5EF4-FFF2-40B4-BE49-F238E27FC236}">
                  <a16:creationId xmlns:a16="http://schemas.microsoft.com/office/drawing/2014/main" id="{DF49AB12-4563-4A1C-8136-F662C1445C5F}"/>
                </a:ext>
              </a:extLst>
            </p:cNvPr>
            <p:cNvSpPr/>
            <p:nvPr/>
          </p:nvSpPr>
          <p:spPr>
            <a:xfrm>
              <a:off x="22246947" y="21050243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5" name="Ovale 31">
              <a:extLst>
                <a:ext uri="{FF2B5EF4-FFF2-40B4-BE49-F238E27FC236}">
                  <a16:creationId xmlns:a16="http://schemas.microsoft.com/office/drawing/2014/main" id="{AC1FFBD3-3680-40D6-B120-3D174172C008}"/>
                </a:ext>
              </a:extLst>
            </p:cNvPr>
            <p:cNvSpPr/>
            <p:nvPr/>
          </p:nvSpPr>
          <p:spPr>
            <a:xfrm>
              <a:off x="22519885" y="20556223"/>
              <a:ext cx="137160" cy="137160"/>
            </a:xfrm>
            <a:prstGeom prst="ellipse">
              <a:avLst/>
            </a:prstGeom>
            <a:pattFill prst="pct50">
              <a:fgClr>
                <a:srgbClr val="002060"/>
              </a:fgClr>
              <a:bgClr>
                <a:schemeClr val="bg1"/>
              </a:bgClr>
            </a:patt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6" name="Ovale 31">
              <a:extLst>
                <a:ext uri="{FF2B5EF4-FFF2-40B4-BE49-F238E27FC236}">
                  <a16:creationId xmlns:a16="http://schemas.microsoft.com/office/drawing/2014/main" id="{4FE86D9A-CC6C-48EF-84FA-BDE95DF6D55F}"/>
                </a:ext>
              </a:extLst>
            </p:cNvPr>
            <p:cNvSpPr/>
            <p:nvPr/>
          </p:nvSpPr>
          <p:spPr>
            <a:xfrm>
              <a:off x="22096235" y="20568446"/>
              <a:ext cx="182880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7" name="Ovale 31">
              <a:extLst>
                <a:ext uri="{FF2B5EF4-FFF2-40B4-BE49-F238E27FC236}">
                  <a16:creationId xmlns:a16="http://schemas.microsoft.com/office/drawing/2014/main" id="{54C4522C-E00D-48A6-9B04-B03448166D5D}"/>
                </a:ext>
              </a:extLst>
            </p:cNvPr>
            <p:cNvSpPr/>
            <p:nvPr/>
          </p:nvSpPr>
          <p:spPr>
            <a:xfrm>
              <a:off x="21910933" y="20362124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54D9749-27B7-4622-980F-DFC385C12E86}"/>
                </a:ext>
              </a:extLst>
            </p:cNvPr>
            <p:cNvCxnSpPr>
              <a:cxnSpLocks/>
              <a:stCxn id="132" idx="3"/>
              <a:endCxn id="131" idx="6"/>
            </p:cNvCxnSpPr>
            <p:nvPr/>
          </p:nvCxnSpPr>
          <p:spPr>
            <a:xfrm flipH="1">
              <a:off x="21193926" y="22715499"/>
              <a:ext cx="379017" cy="19104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182BD52-288B-47D6-8793-E4558FEAF4D0}"/>
                </a:ext>
              </a:extLst>
            </p:cNvPr>
            <p:cNvCxnSpPr>
              <a:cxnSpLocks/>
              <a:stCxn id="134" idx="3"/>
              <a:endCxn id="133" idx="7"/>
            </p:cNvCxnSpPr>
            <p:nvPr/>
          </p:nvCxnSpPr>
          <p:spPr>
            <a:xfrm flipH="1">
              <a:off x="22364020" y="20898403"/>
              <a:ext cx="60438" cy="1719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7D46602-5053-40B3-9B68-E5958933715D}"/>
                </a:ext>
              </a:extLst>
            </p:cNvPr>
            <p:cNvCxnSpPr>
              <a:cxnSpLocks/>
              <a:stCxn id="135" idx="4"/>
              <a:endCxn id="134" idx="7"/>
            </p:cNvCxnSpPr>
            <p:nvPr/>
          </p:nvCxnSpPr>
          <p:spPr>
            <a:xfrm flipH="1">
              <a:off x="22521444" y="20693383"/>
              <a:ext cx="67021" cy="10803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786BE5B-1523-4194-805F-D14FABF5522C}"/>
                </a:ext>
              </a:extLst>
            </p:cNvPr>
            <p:cNvCxnSpPr>
              <a:cxnSpLocks/>
              <a:stCxn id="136" idx="6"/>
              <a:endCxn id="135" idx="2"/>
            </p:cNvCxnSpPr>
            <p:nvPr/>
          </p:nvCxnSpPr>
          <p:spPr>
            <a:xfrm flipV="1">
              <a:off x="22279115" y="20624803"/>
              <a:ext cx="240770" cy="350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BF585F-61B4-47F0-91DE-F583922B8D00}"/>
                </a:ext>
              </a:extLst>
            </p:cNvPr>
            <p:cNvCxnSpPr>
              <a:cxnSpLocks/>
              <a:stCxn id="137" idx="4"/>
              <a:endCxn id="136" idx="2"/>
            </p:cNvCxnSpPr>
            <p:nvPr/>
          </p:nvCxnSpPr>
          <p:spPr>
            <a:xfrm>
              <a:off x="21979513" y="20499284"/>
              <a:ext cx="116722" cy="16060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166E544-EB46-4EF9-AF1E-E14CF6E9A2AC}"/>
                </a:ext>
              </a:extLst>
            </p:cNvPr>
            <p:cNvCxnSpPr>
              <a:cxnSpLocks/>
              <a:stCxn id="113" idx="3"/>
              <a:endCxn id="114" idx="7"/>
            </p:cNvCxnSpPr>
            <p:nvPr/>
          </p:nvCxnSpPr>
          <p:spPr>
            <a:xfrm flipH="1">
              <a:off x="20890187" y="22606977"/>
              <a:ext cx="124896" cy="266315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256C1C7-FEE3-42A0-A4B1-2D7D3CD4970E}"/>
                </a:ext>
              </a:extLst>
            </p:cNvPr>
            <p:cNvCxnSpPr>
              <a:cxnSpLocks/>
              <a:stCxn id="105" idx="2"/>
              <a:endCxn id="116" idx="6"/>
            </p:cNvCxnSpPr>
            <p:nvPr/>
          </p:nvCxnSpPr>
          <p:spPr>
            <a:xfrm flipH="1" flipV="1">
              <a:off x="20657237" y="22477525"/>
              <a:ext cx="341846" cy="108178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033A5CE-314C-40B9-86DA-76E8BA731212}"/>
                </a:ext>
              </a:extLst>
            </p:cNvPr>
            <p:cNvCxnSpPr>
              <a:cxnSpLocks/>
              <a:stCxn id="115" idx="2"/>
              <a:endCxn id="114" idx="4"/>
            </p:cNvCxnSpPr>
            <p:nvPr/>
          </p:nvCxnSpPr>
          <p:spPr>
            <a:xfrm flipH="1" flipV="1">
              <a:off x="20841694" y="22990365"/>
              <a:ext cx="434137" cy="86402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CA1886C-21F3-4917-9B6D-5A32F9D9DC34}"/>
                </a:ext>
              </a:extLst>
            </p:cNvPr>
            <p:cNvCxnSpPr>
              <a:cxnSpLocks/>
              <a:stCxn id="117" idx="3"/>
              <a:endCxn id="115" idx="6"/>
            </p:cNvCxnSpPr>
            <p:nvPr/>
          </p:nvCxnSpPr>
          <p:spPr>
            <a:xfrm flipH="1">
              <a:off x="21412991" y="22917765"/>
              <a:ext cx="263852" cy="159002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3CE45C9-8DE5-4F59-B43D-74B1E54AE2BE}"/>
                </a:ext>
              </a:extLst>
            </p:cNvPr>
            <p:cNvCxnSpPr>
              <a:cxnSpLocks/>
              <a:stCxn id="119" idx="3"/>
              <a:endCxn id="111" idx="1"/>
            </p:cNvCxnSpPr>
            <p:nvPr/>
          </p:nvCxnSpPr>
          <p:spPr>
            <a:xfrm flipH="1">
              <a:off x="22447628" y="20857762"/>
              <a:ext cx="206583" cy="3828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293C75D-D559-4140-981D-398017B8C16C}"/>
                </a:ext>
              </a:extLst>
            </p:cNvPr>
            <p:cNvCxnSpPr>
              <a:cxnSpLocks/>
              <a:stCxn id="128" idx="6"/>
              <a:endCxn id="119" idx="2"/>
            </p:cNvCxnSpPr>
            <p:nvPr/>
          </p:nvCxnSpPr>
          <p:spPr>
            <a:xfrm flipV="1">
              <a:off x="22116673" y="20809269"/>
              <a:ext cx="517451" cy="85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B325E8E-92A4-40AA-8947-A1E73CC5C522}"/>
                </a:ext>
              </a:extLst>
            </p:cNvPr>
            <p:cNvCxnSpPr>
              <a:cxnSpLocks/>
              <a:stCxn id="129" idx="5"/>
              <a:endCxn id="128" idx="2"/>
            </p:cNvCxnSpPr>
            <p:nvPr/>
          </p:nvCxnSpPr>
          <p:spPr>
            <a:xfrm>
              <a:off x="21744210" y="20626929"/>
              <a:ext cx="235303" cy="18319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e 31">
              <a:extLst>
                <a:ext uri="{FF2B5EF4-FFF2-40B4-BE49-F238E27FC236}">
                  <a16:creationId xmlns:a16="http://schemas.microsoft.com/office/drawing/2014/main" id="{13849E03-7563-42A0-8CB4-30BC83ED8657}"/>
                </a:ext>
              </a:extLst>
            </p:cNvPr>
            <p:cNvSpPr/>
            <p:nvPr/>
          </p:nvSpPr>
          <p:spPr>
            <a:xfrm>
              <a:off x="22404371" y="20781330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2" name="CasellaDiTesto 44">
              <a:extLst>
                <a:ext uri="{FF2B5EF4-FFF2-40B4-BE49-F238E27FC236}">
                  <a16:creationId xmlns:a16="http://schemas.microsoft.com/office/drawing/2014/main" id="{4843CDFD-8929-4F6B-A8E9-3E8155E97AA9}"/>
                </a:ext>
              </a:extLst>
            </p:cNvPr>
            <p:cNvSpPr txBox="1"/>
            <p:nvPr/>
          </p:nvSpPr>
          <p:spPr>
            <a:xfrm>
              <a:off x="20230452" y="22146046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</a:t>
              </a:r>
              <a:endParaRPr lang="en-US" sz="20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6" name="Ovale 31">
              <a:extLst>
                <a:ext uri="{FF2B5EF4-FFF2-40B4-BE49-F238E27FC236}">
                  <a16:creationId xmlns:a16="http://schemas.microsoft.com/office/drawing/2014/main" id="{CB9726E2-B4E3-4FAB-8BDD-4A6BA26AF892}"/>
                </a:ext>
              </a:extLst>
            </p:cNvPr>
            <p:cNvSpPr/>
            <p:nvPr/>
          </p:nvSpPr>
          <p:spPr>
            <a:xfrm>
              <a:off x="21125346" y="22605925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A9346CC-8623-47D5-A20C-145C1EA6E703}"/>
                </a:ext>
              </a:extLst>
            </p:cNvPr>
            <p:cNvCxnSpPr>
              <a:cxnSpLocks/>
              <a:stCxn id="131" idx="0"/>
              <a:endCxn id="186" idx="4"/>
            </p:cNvCxnSpPr>
            <p:nvPr/>
          </p:nvCxnSpPr>
          <p:spPr>
            <a:xfrm flipV="1">
              <a:off x="21125346" y="22743085"/>
              <a:ext cx="68580" cy="948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CasellaDiTesto 242">
              <a:extLst>
                <a:ext uri="{FF2B5EF4-FFF2-40B4-BE49-F238E27FC236}">
                  <a16:creationId xmlns:a16="http://schemas.microsoft.com/office/drawing/2014/main" id="{4ABC1456-68EA-4305-BE1A-46F0C6D3E464}"/>
                </a:ext>
              </a:extLst>
            </p:cNvPr>
            <p:cNvSpPr txBox="1"/>
            <p:nvPr/>
          </p:nvSpPr>
          <p:spPr>
            <a:xfrm>
              <a:off x="18668469" y="31554580"/>
              <a:ext cx="6021200" cy="169277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= {T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</a:t>
              </a:r>
              <a:r>
                <a:rPr lang="en-US" sz="55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sz="5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sup(I) = {A,B,…,G}</a:t>
              </a:r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EEC22FB-EA1B-414E-A4CA-528D536808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36775" y="35874756"/>
              <a:ext cx="569422" cy="784725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CasellaDiTesto 44">
              <a:extLst>
                <a:ext uri="{FF2B5EF4-FFF2-40B4-BE49-F238E27FC236}">
                  <a16:creationId xmlns:a16="http://schemas.microsoft.com/office/drawing/2014/main" id="{BFF07E9A-691C-468E-AAAD-E68140BC3A0E}"/>
                </a:ext>
              </a:extLst>
            </p:cNvPr>
            <p:cNvSpPr txBox="1"/>
            <p:nvPr/>
          </p:nvSpPr>
          <p:spPr>
            <a:xfrm>
              <a:off x="24231120" y="35567364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endParaRPr lang="en-US" sz="24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5" name="CasellaDiTesto 45">
              <a:extLst>
                <a:ext uri="{FF2B5EF4-FFF2-40B4-BE49-F238E27FC236}">
                  <a16:creationId xmlns:a16="http://schemas.microsoft.com/office/drawing/2014/main" id="{830692FB-4532-441C-B574-291304884EA0}"/>
                </a:ext>
              </a:extLst>
            </p:cNvPr>
            <p:cNvSpPr txBox="1"/>
            <p:nvPr/>
          </p:nvSpPr>
          <p:spPr>
            <a:xfrm>
              <a:off x="23617742" y="36306280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endParaRPr lang="en-US" sz="24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6" name="CasellaDiTesto 46">
              <a:extLst>
                <a:ext uri="{FF2B5EF4-FFF2-40B4-BE49-F238E27FC236}">
                  <a16:creationId xmlns:a16="http://schemas.microsoft.com/office/drawing/2014/main" id="{68C516DA-E1D2-4245-AA8F-25AD0E8B29D1}"/>
                </a:ext>
              </a:extLst>
            </p:cNvPr>
            <p:cNvSpPr txBox="1"/>
            <p:nvPr/>
          </p:nvSpPr>
          <p:spPr>
            <a:xfrm>
              <a:off x="25106807" y="36780643"/>
              <a:ext cx="264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  <a:endParaRPr lang="en-US" sz="24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7" name="CasellaDiTesto 44">
              <a:extLst>
                <a:ext uri="{FF2B5EF4-FFF2-40B4-BE49-F238E27FC236}">
                  <a16:creationId xmlns:a16="http://schemas.microsoft.com/office/drawing/2014/main" id="{51857FF5-AA4C-48F2-A7E4-DC2642BAC92C}"/>
                </a:ext>
              </a:extLst>
            </p:cNvPr>
            <p:cNvSpPr txBox="1"/>
            <p:nvPr/>
          </p:nvSpPr>
          <p:spPr>
            <a:xfrm>
              <a:off x="25132289" y="33568253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</a:t>
              </a:r>
              <a:endParaRPr lang="en-US" sz="24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8" name="CasellaDiTesto 45">
              <a:extLst>
                <a:ext uri="{FF2B5EF4-FFF2-40B4-BE49-F238E27FC236}">
                  <a16:creationId xmlns:a16="http://schemas.microsoft.com/office/drawing/2014/main" id="{6BE31DC3-F2AD-4AAB-8FE1-DCA7B9ED927A}"/>
                </a:ext>
              </a:extLst>
            </p:cNvPr>
            <p:cNvSpPr txBox="1"/>
            <p:nvPr/>
          </p:nvSpPr>
          <p:spPr>
            <a:xfrm>
              <a:off x="27401878" y="32939219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endParaRPr lang="en-US" sz="24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9" name="CasellaDiTesto 46">
              <a:extLst>
                <a:ext uri="{FF2B5EF4-FFF2-40B4-BE49-F238E27FC236}">
                  <a16:creationId xmlns:a16="http://schemas.microsoft.com/office/drawing/2014/main" id="{B15EFF2E-320F-4B36-8AA9-A49264CF13F3}"/>
                </a:ext>
              </a:extLst>
            </p:cNvPr>
            <p:cNvSpPr txBox="1"/>
            <p:nvPr/>
          </p:nvSpPr>
          <p:spPr>
            <a:xfrm>
              <a:off x="26979461" y="34124584"/>
              <a:ext cx="264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  <a:endParaRPr lang="en-US" sz="24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0" name="CasellaDiTesto 44">
              <a:extLst>
                <a:ext uri="{FF2B5EF4-FFF2-40B4-BE49-F238E27FC236}">
                  <a16:creationId xmlns:a16="http://schemas.microsoft.com/office/drawing/2014/main" id="{9799A2A8-6E5B-4BB7-B99A-7F66020AB8C5}"/>
                </a:ext>
              </a:extLst>
            </p:cNvPr>
            <p:cNvSpPr txBox="1"/>
            <p:nvPr/>
          </p:nvSpPr>
          <p:spPr>
            <a:xfrm>
              <a:off x="25597204" y="32457103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i="1" dirty="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</a:t>
              </a:r>
              <a:endParaRPr lang="en-US" sz="2400" i="1" baseline="-250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30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383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Colossal Trajectory Mining Semantic Co-movement Pattern Mining Chiara Forresi, Matteo Francia*, Enrico Gallinucci, Matteo Golfarelli, Manuele Pasini DISI – University of Bologna, Italy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(40799) Data Models in Precision Agriculture: From IoT to Big Data Analytics Matteo Francia, Matteo Golfarelli DISI – University of Bologna, Italy Contact: m.francia@unibo.it</dc:title>
  <dc:creator>Matteo Francia</dc:creator>
  <cp:lastModifiedBy>Matteo Francia</cp:lastModifiedBy>
  <cp:revision>56</cp:revision>
  <dcterms:created xsi:type="dcterms:W3CDTF">2023-06-29T08:57:15Z</dcterms:created>
  <dcterms:modified xsi:type="dcterms:W3CDTF">2024-06-18T14:54:34Z</dcterms:modified>
</cp:coreProperties>
</file>