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E0B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1596" y="-18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AD2C-56CF-4BE2-B79F-EE3A43C1548D}" type="datetimeFigureOut">
              <a:rPr lang="en-US" smtClean="0"/>
              <a:t>2024-06-17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C2B6FF-A6EE-417E-AAC8-2B73D992E5B1}"/>
              </a:ext>
            </a:extLst>
          </p:cNvPr>
          <p:cNvSpPr/>
          <p:nvPr/>
        </p:nvSpPr>
        <p:spPr>
          <a:xfrm>
            <a:off x="18663609" y="38187944"/>
            <a:ext cx="10169410" cy="3841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Assistant Professor</a:t>
            </a:r>
          </a:p>
          <a:p>
            <a:pPr algn="just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m.francia@unibo.it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18ED98-22E0-424A-BE64-580500B8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87" y="38454645"/>
            <a:ext cx="3280201" cy="3280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0B3199-C8EF-418D-AE0E-9316F24D3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70" y="672354"/>
            <a:ext cx="23468078" cy="5096435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Colossal Trajectory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Semantic Co-movement Pattern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Chiara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Forresi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6000" u="sng" dirty="0"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*, Enrico Gallinucci,</a:t>
            </a:r>
            <a:b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Matteo Golfarelli,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Manuele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Pasini</a:t>
            </a:r>
            <a:br>
              <a:rPr lang="en-US" sz="8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dirty="0">
                <a:latin typeface="Helvetica" panose="020B0604020202020204" pitchFamily="34" charset="0"/>
                <a:cs typeface="Helvetica" panose="020B0604020202020204" pitchFamily="34" charset="0"/>
              </a:rPr>
              <a:t>DISI – University of Bologna, Italy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DA799-6C5B-43CA-8374-0879997B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48" y="907677"/>
            <a:ext cx="4625788" cy="4625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/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 rIns="457200" bIns="91440" rtlCol="0" anchor="ctr"/>
              <a:lstStyle/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Milan has 88 districts (NIL) with over </a:t>
                </a:r>
                <a14:m>
                  <m:oMath xmlns:m="http://schemas.openxmlformats.org/officeDocument/2006/math">
                    <m:r>
                      <a:rPr lang="en-US" sz="5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3⋅</m:t>
                    </m:r>
                    <m:sSup>
                      <m:sSup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inhabitants (i.e., potential MOs)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5000" b="0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Coarse-grained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finding groups of 100 people given a NIL with 16K residents could require to enumerate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5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16000</m:t>
                            </m:r>
                          </m:num>
                          <m:den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groups! </a:t>
                </a: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Semantic features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how do people move within the districts at different time of the day?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blipFill>
                <a:blip r:embed="rId5"/>
                <a:stretch>
                  <a:fillRect t="-1610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1A83621-33D4-4C75-AAF5-492D64D630B4}"/>
              </a:ext>
            </a:extLst>
          </p:cNvPr>
          <p:cNvSpPr/>
          <p:nvPr/>
        </p:nvSpPr>
        <p:spPr>
          <a:xfrm>
            <a:off x="1443558" y="6730217"/>
            <a:ext cx="27524082" cy="5623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r>
              <a:rPr lang="en-US" sz="5000" b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-temporal mobility patterns are at the core of urban planning applications</a:t>
            </a:r>
          </a:p>
          <a:p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Mobility patterns can be defined depending on spatiotemporal constraints</a:t>
            </a:r>
            <a:b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(co-location, flow, swarm, convoy)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Existing approaches extract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groups of objects sharing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fine-grained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paths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Many approaches for single patterns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One approach (SPARE) manages the four types of co-movement patterns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7331FF-F3A3-4A8E-8F8E-34EFC5C56271}"/>
              </a:ext>
            </a:extLst>
          </p:cNvPr>
          <p:cNvSpPr/>
          <p:nvPr/>
        </p:nvSpPr>
        <p:spPr>
          <a:xfrm>
            <a:off x="1443557" y="40350331"/>
            <a:ext cx="16742988" cy="167915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References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Francia Matteo et al. “Colossal Trajectory Mining: A unifying approach to mine behavioral mobility patterns.” </a:t>
            </a:r>
            <a:r>
              <a:rPr lang="en-US" sz="3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Expert Systems with Applications</a:t>
            </a: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238 (2024): 122055.</a:t>
            </a:r>
            <a:endParaRPr lang="en-US" sz="3200" dirty="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83" name="Rettangolo 169">
            <a:extLst>
              <a:ext uri="{FF2B5EF4-FFF2-40B4-BE49-F238E27FC236}">
                <a16:creationId xmlns:a16="http://schemas.microsoft.com/office/drawing/2014/main" id="{B6F1D96A-6162-4BE7-8B6E-D54D0C193FF6}"/>
              </a:ext>
            </a:extLst>
          </p:cNvPr>
          <p:cNvSpPr/>
          <p:nvPr/>
        </p:nvSpPr>
        <p:spPr>
          <a:xfrm>
            <a:off x="22885832" y="17995077"/>
            <a:ext cx="4607363" cy="18322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Abstracting</a:t>
            </a:r>
            <a:b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84" name="Rettangolo 170">
            <a:extLst>
              <a:ext uri="{FF2B5EF4-FFF2-40B4-BE49-F238E27FC236}">
                <a16:creationId xmlns:a16="http://schemas.microsoft.com/office/drawing/2014/main" id="{0FA9F36A-A9F0-4D0A-B453-830C4647EBE8}"/>
              </a:ext>
            </a:extLst>
          </p:cNvPr>
          <p:cNvSpPr/>
          <p:nvPr/>
        </p:nvSpPr>
        <p:spPr>
          <a:xfrm>
            <a:off x="22885832" y="22954527"/>
            <a:ext cx="4607363" cy="18322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Creating Transactions</a:t>
            </a:r>
          </a:p>
        </p:txBody>
      </p:sp>
      <p:sp>
        <p:nvSpPr>
          <p:cNvPr id="85" name="Rettangolo 171">
            <a:extLst>
              <a:ext uri="{FF2B5EF4-FFF2-40B4-BE49-F238E27FC236}">
                <a16:creationId xmlns:a16="http://schemas.microsoft.com/office/drawing/2014/main" id="{10AF6412-3D77-4E30-80C2-F02ADD8B4C01}"/>
              </a:ext>
            </a:extLst>
          </p:cNvPr>
          <p:cNvSpPr/>
          <p:nvPr/>
        </p:nvSpPr>
        <p:spPr>
          <a:xfrm>
            <a:off x="23564882" y="27913977"/>
            <a:ext cx="3249262" cy="14831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Mining</a:t>
            </a:r>
          </a:p>
        </p:txBody>
      </p:sp>
      <p:sp>
        <p:nvSpPr>
          <p:cNvPr id="101" name="CasellaDiTesto 242">
            <a:extLst>
              <a:ext uri="{FF2B5EF4-FFF2-40B4-BE49-F238E27FC236}">
                <a16:creationId xmlns:a16="http://schemas.microsoft.com/office/drawing/2014/main" id="{E05C86D8-B325-4E35-A2EB-D032034C298B}"/>
              </a:ext>
            </a:extLst>
          </p:cNvPr>
          <p:cNvSpPr txBox="1"/>
          <p:nvPr/>
        </p:nvSpPr>
        <p:spPr>
          <a:xfrm>
            <a:off x="18536532" y="25039561"/>
            <a:ext cx="4199676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500" dirty="0">
                <a:latin typeface="Helvetica" panose="020B0604020202020204" pitchFamily="34" charset="0"/>
                <a:cs typeface="Helvetica" panose="020B0604020202020204" pitchFamily="34" charset="0"/>
              </a:rPr>
              <a:t>Transactions</a:t>
            </a:r>
          </a:p>
        </p:txBody>
      </p:sp>
      <p:sp>
        <p:nvSpPr>
          <p:cNvPr id="103" name="CasellaDiTesto 242">
            <a:extLst>
              <a:ext uri="{FF2B5EF4-FFF2-40B4-BE49-F238E27FC236}">
                <a16:creationId xmlns:a16="http://schemas.microsoft.com/office/drawing/2014/main" id="{E60269EA-4C50-44BF-8EA7-824C56085715}"/>
              </a:ext>
            </a:extLst>
          </p:cNvPr>
          <p:cNvSpPr txBox="1"/>
          <p:nvPr/>
        </p:nvSpPr>
        <p:spPr>
          <a:xfrm>
            <a:off x="23564882" y="13124230"/>
            <a:ext cx="5239246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5500" dirty="0">
                <a:latin typeface="Helvetica" panose="020B0604020202020204" pitchFamily="34" charset="0"/>
                <a:cs typeface="Helvetica" panose="020B0604020202020204" pitchFamily="34" charset="0"/>
              </a:rPr>
              <a:t>Raw trajectories</a:t>
            </a:r>
          </a:p>
        </p:txBody>
      </p:sp>
      <p:pic>
        <p:nvPicPr>
          <p:cNvPr id="152" name="Immagine 4">
            <a:extLst>
              <a:ext uri="{FF2B5EF4-FFF2-40B4-BE49-F238E27FC236}">
                <a16:creationId xmlns:a16="http://schemas.microsoft.com/office/drawing/2014/main" id="{E6C258FC-A015-416D-9AB1-446BCE24B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8806" y="13954781"/>
            <a:ext cx="3926859" cy="3598959"/>
          </a:xfrm>
          <a:prstGeom prst="rect">
            <a:avLst/>
          </a:prstGeom>
        </p:spPr>
      </p:pic>
      <p:sp>
        <p:nvSpPr>
          <p:cNvPr id="153" name="Rettangolo 40">
            <a:extLst>
              <a:ext uri="{FF2B5EF4-FFF2-40B4-BE49-F238E27FC236}">
                <a16:creationId xmlns:a16="http://schemas.microsoft.com/office/drawing/2014/main" id="{D6CA206B-AF3B-4BF1-B12F-4C1E00B39B50}"/>
              </a:ext>
            </a:extLst>
          </p:cNvPr>
          <p:cNvSpPr/>
          <p:nvPr/>
        </p:nvSpPr>
        <p:spPr>
          <a:xfrm>
            <a:off x="18807430" y="14096385"/>
            <a:ext cx="2622454" cy="1743353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4" name="Rettangolo 41">
            <a:extLst>
              <a:ext uri="{FF2B5EF4-FFF2-40B4-BE49-F238E27FC236}">
                <a16:creationId xmlns:a16="http://schemas.microsoft.com/office/drawing/2014/main" id="{BE552587-DE7E-469B-B7D4-69FBEE3F62A0}"/>
              </a:ext>
            </a:extLst>
          </p:cNvPr>
          <p:cNvSpPr/>
          <p:nvPr/>
        </p:nvSpPr>
        <p:spPr>
          <a:xfrm>
            <a:off x="21429883" y="14096386"/>
            <a:ext cx="897036" cy="1743352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5" name="Rettangolo 42">
            <a:extLst>
              <a:ext uri="{FF2B5EF4-FFF2-40B4-BE49-F238E27FC236}">
                <a16:creationId xmlns:a16="http://schemas.microsoft.com/office/drawing/2014/main" id="{61C93926-7269-42AF-A8FE-4BCB453A98B8}"/>
              </a:ext>
            </a:extLst>
          </p:cNvPr>
          <p:cNvSpPr/>
          <p:nvPr/>
        </p:nvSpPr>
        <p:spPr>
          <a:xfrm>
            <a:off x="20083656" y="15839739"/>
            <a:ext cx="2244127" cy="1559513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6" name="Rettangolo 43">
            <a:extLst>
              <a:ext uri="{FF2B5EF4-FFF2-40B4-BE49-F238E27FC236}">
                <a16:creationId xmlns:a16="http://schemas.microsoft.com/office/drawing/2014/main" id="{E843FF48-E467-4A07-95BD-6418D1BD6C71}"/>
              </a:ext>
            </a:extLst>
          </p:cNvPr>
          <p:cNvSpPr/>
          <p:nvPr/>
        </p:nvSpPr>
        <p:spPr>
          <a:xfrm>
            <a:off x="18807430" y="15839739"/>
            <a:ext cx="1269448" cy="1559513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7" name="CasellaDiTesto 44">
            <a:extLst>
              <a:ext uri="{FF2B5EF4-FFF2-40B4-BE49-F238E27FC236}">
                <a16:creationId xmlns:a16="http://schemas.microsoft.com/office/drawing/2014/main" id="{10DE76D6-93C8-4A10-95CE-1B2DC8551FE5}"/>
              </a:ext>
            </a:extLst>
          </p:cNvPr>
          <p:cNvSpPr txBox="1"/>
          <p:nvPr/>
        </p:nvSpPr>
        <p:spPr>
          <a:xfrm>
            <a:off x="18743390" y="14094404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8" name="CasellaDiTesto 45">
            <a:extLst>
              <a:ext uri="{FF2B5EF4-FFF2-40B4-BE49-F238E27FC236}">
                <a16:creationId xmlns:a16="http://schemas.microsoft.com/office/drawing/2014/main" id="{A1C9659E-E0C3-4DCB-94A5-3ADDA34626AE}"/>
              </a:ext>
            </a:extLst>
          </p:cNvPr>
          <p:cNvSpPr txBox="1"/>
          <p:nvPr/>
        </p:nvSpPr>
        <p:spPr>
          <a:xfrm>
            <a:off x="21958032" y="14094404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9" name="CasellaDiTesto 46">
            <a:extLst>
              <a:ext uri="{FF2B5EF4-FFF2-40B4-BE49-F238E27FC236}">
                <a16:creationId xmlns:a16="http://schemas.microsoft.com/office/drawing/2014/main" id="{A85FD853-E224-4C87-AD58-8D4DF5FDB114}"/>
              </a:ext>
            </a:extLst>
          </p:cNvPr>
          <p:cNvSpPr txBox="1"/>
          <p:nvPr/>
        </p:nvSpPr>
        <p:spPr>
          <a:xfrm>
            <a:off x="18747623" y="16881615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0" name="CasellaDiTesto 47">
            <a:extLst>
              <a:ext uri="{FF2B5EF4-FFF2-40B4-BE49-F238E27FC236}">
                <a16:creationId xmlns:a16="http://schemas.microsoft.com/office/drawing/2014/main" id="{DC0305A6-C3AA-40C2-8BDA-361732504FE7}"/>
              </a:ext>
            </a:extLst>
          </p:cNvPr>
          <p:cNvSpPr txBox="1"/>
          <p:nvPr/>
        </p:nvSpPr>
        <p:spPr>
          <a:xfrm>
            <a:off x="21953639" y="16879430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z="28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sz="28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CasellaDiTesto 186">
            <a:extLst>
              <a:ext uri="{FF2B5EF4-FFF2-40B4-BE49-F238E27FC236}">
                <a16:creationId xmlns:a16="http://schemas.microsoft.com/office/drawing/2014/main" id="{1C3F9D80-4988-4BF6-BC10-846E5AE5FE7B}"/>
              </a:ext>
            </a:extLst>
          </p:cNvPr>
          <p:cNvSpPr txBox="1"/>
          <p:nvPr/>
        </p:nvSpPr>
        <p:spPr>
          <a:xfrm>
            <a:off x="18672940" y="13124230"/>
            <a:ext cx="3926860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500" dirty="0">
                <a:latin typeface="Helvetica" panose="020B0604020202020204" pitchFamily="34" charset="0"/>
                <a:cs typeface="Helvetica" panose="020B0604020202020204" pitchFamily="34" charset="0"/>
              </a:rPr>
              <a:t>Tessellation</a:t>
            </a:r>
          </a:p>
        </p:txBody>
      </p:sp>
      <p:sp>
        <p:nvSpPr>
          <p:cNvPr id="163" name="CasellaDiTesto 242">
            <a:extLst>
              <a:ext uri="{FF2B5EF4-FFF2-40B4-BE49-F238E27FC236}">
                <a16:creationId xmlns:a16="http://schemas.microsoft.com/office/drawing/2014/main" id="{0568CD32-E961-4E7A-978E-B5D70970C163}"/>
              </a:ext>
            </a:extLst>
          </p:cNvPr>
          <p:cNvSpPr txBox="1"/>
          <p:nvPr/>
        </p:nvSpPr>
        <p:spPr>
          <a:xfrm>
            <a:off x="18764685" y="25818856"/>
            <a:ext cx="3951787" cy="3385542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{}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{T</a:t>
            </a:r>
            <a:r>
              <a:rPr lang="en-US" sz="5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5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{T</a:t>
            </a:r>
            <a:r>
              <a:rPr lang="en-US" sz="5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{T</a:t>
            </a:r>
            <a:r>
              <a:rPr lang="en-US" sz="5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5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65" name="Immagine 4">
            <a:extLst>
              <a:ext uri="{FF2B5EF4-FFF2-40B4-BE49-F238E27FC236}">
                <a16:creationId xmlns:a16="http://schemas.microsoft.com/office/drawing/2014/main" id="{BF71A81A-EAC7-489B-BB81-B0390BD4F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3609" y="19755448"/>
            <a:ext cx="3926859" cy="3598959"/>
          </a:xfrm>
          <a:prstGeom prst="rect">
            <a:avLst/>
          </a:prstGeom>
        </p:spPr>
      </p:pic>
      <p:sp>
        <p:nvSpPr>
          <p:cNvPr id="166" name="Rettangolo 40">
            <a:extLst>
              <a:ext uri="{FF2B5EF4-FFF2-40B4-BE49-F238E27FC236}">
                <a16:creationId xmlns:a16="http://schemas.microsoft.com/office/drawing/2014/main" id="{0F93B4D2-ECE7-4BD3-8F1C-05FE595B50FB}"/>
              </a:ext>
            </a:extLst>
          </p:cNvPr>
          <p:cNvSpPr/>
          <p:nvPr/>
        </p:nvSpPr>
        <p:spPr>
          <a:xfrm>
            <a:off x="18842232" y="19897052"/>
            <a:ext cx="2587651" cy="1743353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Rettangolo 41">
            <a:extLst>
              <a:ext uri="{FF2B5EF4-FFF2-40B4-BE49-F238E27FC236}">
                <a16:creationId xmlns:a16="http://schemas.microsoft.com/office/drawing/2014/main" id="{B25DD38A-244D-4C6E-9400-5340711448FB}"/>
              </a:ext>
            </a:extLst>
          </p:cNvPr>
          <p:cNvSpPr/>
          <p:nvPr/>
        </p:nvSpPr>
        <p:spPr>
          <a:xfrm>
            <a:off x="21429883" y="19897053"/>
            <a:ext cx="931839" cy="1743352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Rettangolo 42">
            <a:extLst>
              <a:ext uri="{FF2B5EF4-FFF2-40B4-BE49-F238E27FC236}">
                <a16:creationId xmlns:a16="http://schemas.microsoft.com/office/drawing/2014/main" id="{B14E1D1D-B4B4-47B4-B400-59DC80271FB7}"/>
              </a:ext>
            </a:extLst>
          </p:cNvPr>
          <p:cNvSpPr/>
          <p:nvPr/>
        </p:nvSpPr>
        <p:spPr>
          <a:xfrm>
            <a:off x="20076879" y="21640406"/>
            <a:ext cx="2285708" cy="1559513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Rettangolo 43">
            <a:extLst>
              <a:ext uri="{FF2B5EF4-FFF2-40B4-BE49-F238E27FC236}">
                <a16:creationId xmlns:a16="http://schemas.microsoft.com/office/drawing/2014/main" id="{2D26FEF1-B7A9-48E6-BD88-2620E1CB7CBE}"/>
              </a:ext>
            </a:extLst>
          </p:cNvPr>
          <p:cNvSpPr/>
          <p:nvPr/>
        </p:nvSpPr>
        <p:spPr>
          <a:xfrm>
            <a:off x="18842233" y="21640406"/>
            <a:ext cx="1241423" cy="1559513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  <a:ln w="952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CasellaDiTesto 44">
            <a:extLst>
              <a:ext uri="{FF2B5EF4-FFF2-40B4-BE49-F238E27FC236}">
                <a16:creationId xmlns:a16="http://schemas.microsoft.com/office/drawing/2014/main" id="{FC20A4CD-6FAF-4004-98F3-EB09B613EA10}"/>
              </a:ext>
            </a:extLst>
          </p:cNvPr>
          <p:cNvSpPr txBox="1"/>
          <p:nvPr/>
        </p:nvSpPr>
        <p:spPr>
          <a:xfrm>
            <a:off x="18778193" y="19895071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CasellaDiTesto 45">
            <a:extLst>
              <a:ext uri="{FF2B5EF4-FFF2-40B4-BE49-F238E27FC236}">
                <a16:creationId xmlns:a16="http://schemas.microsoft.com/office/drawing/2014/main" id="{E0298150-4573-4DF3-ACC7-D6FA1DF509F8}"/>
              </a:ext>
            </a:extLst>
          </p:cNvPr>
          <p:cNvSpPr txBox="1"/>
          <p:nvPr/>
        </p:nvSpPr>
        <p:spPr>
          <a:xfrm>
            <a:off x="21992835" y="19895071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2" name="CasellaDiTesto 46">
            <a:extLst>
              <a:ext uri="{FF2B5EF4-FFF2-40B4-BE49-F238E27FC236}">
                <a16:creationId xmlns:a16="http://schemas.microsoft.com/office/drawing/2014/main" id="{9F27F8E8-28CC-44D4-8A6D-7F32FEF279D1}"/>
              </a:ext>
            </a:extLst>
          </p:cNvPr>
          <p:cNvSpPr txBox="1"/>
          <p:nvPr/>
        </p:nvSpPr>
        <p:spPr>
          <a:xfrm>
            <a:off x="18782426" y="22682282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CasellaDiTesto 47">
            <a:extLst>
              <a:ext uri="{FF2B5EF4-FFF2-40B4-BE49-F238E27FC236}">
                <a16:creationId xmlns:a16="http://schemas.microsoft.com/office/drawing/2014/main" id="{5FC67112-7F8F-44CD-BE5A-67333FC13DE2}"/>
              </a:ext>
            </a:extLst>
          </p:cNvPr>
          <p:cNvSpPr txBox="1"/>
          <p:nvPr/>
        </p:nvSpPr>
        <p:spPr>
          <a:xfrm>
            <a:off x="21988442" y="22680097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z="2800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endParaRPr lang="en-US" sz="2800" baseline="-25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0" name="Ovale 50">
            <a:extLst>
              <a:ext uri="{FF2B5EF4-FFF2-40B4-BE49-F238E27FC236}">
                <a16:creationId xmlns:a16="http://schemas.microsoft.com/office/drawing/2014/main" id="{D507FFAF-438E-4A14-8E0A-69B298B4B267}"/>
              </a:ext>
            </a:extLst>
          </p:cNvPr>
          <p:cNvSpPr/>
          <p:nvPr/>
        </p:nvSpPr>
        <p:spPr>
          <a:xfrm>
            <a:off x="19421313" y="2224744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2" name="Ovale 52">
            <a:extLst>
              <a:ext uri="{FF2B5EF4-FFF2-40B4-BE49-F238E27FC236}">
                <a16:creationId xmlns:a16="http://schemas.microsoft.com/office/drawing/2014/main" id="{2BB31A31-16F5-4AB5-8363-675CE31E7756}"/>
              </a:ext>
            </a:extLst>
          </p:cNvPr>
          <p:cNvSpPr/>
          <p:nvPr/>
        </p:nvSpPr>
        <p:spPr>
          <a:xfrm>
            <a:off x="21570273" y="2118930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4" name="Ovale 54">
            <a:extLst>
              <a:ext uri="{FF2B5EF4-FFF2-40B4-BE49-F238E27FC236}">
                <a16:creationId xmlns:a16="http://schemas.microsoft.com/office/drawing/2014/main" id="{7B3A64B1-E49C-442F-AF11-97CEF74437E2}"/>
              </a:ext>
            </a:extLst>
          </p:cNvPr>
          <p:cNvSpPr/>
          <p:nvPr/>
        </p:nvSpPr>
        <p:spPr>
          <a:xfrm>
            <a:off x="20384784" y="22191562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Ovale 31">
            <a:extLst>
              <a:ext uri="{FF2B5EF4-FFF2-40B4-BE49-F238E27FC236}">
                <a16:creationId xmlns:a16="http://schemas.microsoft.com/office/drawing/2014/main" id="{9E6CD651-6302-4EEA-BB16-4F254794EC79}"/>
              </a:ext>
            </a:extLst>
          </p:cNvPr>
          <p:cNvSpPr/>
          <p:nvPr/>
        </p:nvSpPr>
        <p:spPr>
          <a:xfrm>
            <a:off x="21181142" y="22250188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7" name="Ovale 32">
            <a:extLst>
              <a:ext uri="{FF2B5EF4-FFF2-40B4-BE49-F238E27FC236}">
                <a16:creationId xmlns:a16="http://schemas.microsoft.com/office/drawing/2014/main" id="{2E31656E-5AD2-4666-962B-F29CCE4C3BEF}"/>
              </a:ext>
            </a:extLst>
          </p:cNvPr>
          <p:cNvSpPr/>
          <p:nvPr/>
        </p:nvSpPr>
        <p:spPr>
          <a:xfrm>
            <a:off x="21956199" y="21203342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4" name="Arco 23">
            <a:extLst>
              <a:ext uri="{FF2B5EF4-FFF2-40B4-BE49-F238E27FC236}">
                <a16:creationId xmlns:a16="http://schemas.microsoft.com/office/drawing/2014/main" id="{8355C67D-B789-41B6-8C57-7FB9970D811E}"/>
              </a:ext>
            </a:extLst>
          </p:cNvPr>
          <p:cNvSpPr/>
          <p:nvPr/>
        </p:nvSpPr>
        <p:spPr>
          <a:xfrm rot="4451397">
            <a:off x="19336146" y="19899118"/>
            <a:ext cx="2243342" cy="3329041"/>
          </a:xfrm>
          <a:prstGeom prst="arc">
            <a:avLst>
              <a:gd name="adj1" fmla="val 16625641"/>
              <a:gd name="adj2" fmla="val 19672180"/>
            </a:avLst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5" name="Arco 49">
            <a:extLst>
              <a:ext uri="{FF2B5EF4-FFF2-40B4-BE49-F238E27FC236}">
                <a16:creationId xmlns:a16="http://schemas.microsoft.com/office/drawing/2014/main" id="{7D76505C-FE5E-460E-89FF-346EA277ABB4}"/>
              </a:ext>
            </a:extLst>
          </p:cNvPr>
          <p:cNvSpPr/>
          <p:nvPr/>
        </p:nvSpPr>
        <p:spPr>
          <a:xfrm rot="5743652">
            <a:off x="18300832" y="18856840"/>
            <a:ext cx="3574295" cy="3490204"/>
          </a:xfrm>
          <a:prstGeom prst="arc">
            <a:avLst>
              <a:gd name="adj1" fmla="val 16046574"/>
              <a:gd name="adj2" fmla="val 714791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Ovale 50">
            <a:extLst>
              <a:ext uri="{FF2B5EF4-FFF2-40B4-BE49-F238E27FC236}">
                <a16:creationId xmlns:a16="http://schemas.microsoft.com/office/drawing/2014/main" id="{5A33887B-2E62-4F87-A874-34952AABBF04}"/>
              </a:ext>
            </a:extLst>
          </p:cNvPr>
          <p:cNvSpPr/>
          <p:nvPr/>
        </p:nvSpPr>
        <p:spPr>
          <a:xfrm>
            <a:off x="25583311" y="1593047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Ovale 51">
            <a:extLst>
              <a:ext uri="{FF2B5EF4-FFF2-40B4-BE49-F238E27FC236}">
                <a16:creationId xmlns:a16="http://schemas.microsoft.com/office/drawing/2014/main" id="{D6852116-691A-423C-94C1-45DAD8297933}"/>
              </a:ext>
            </a:extLst>
          </p:cNvPr>
          <p:cNvSpPr/>
          <p:nvPr/>
        </p:nvSpPr>
        <p:spPr>
          <a:xfrm>
            <a:off x="27257993" y="15524445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0" name="Ovale 52">
            <a:extLst>
              <a:ext uri="{FF2B5EF4-FFF2-40B4-BE49-F238E27FC236}">
                <a16:creationId xmlns:a16="http://schemas.microsoft.com/office/drawing/2014/main" id="{92CD466F-5CE6-4FE4-BB31-C093A5A641DC}"/>
              </a:ext>
            </a:extLst>
          </p:cNvPr>
          <p:cNvSpPr/>
          <p:nvPr/>
        </p:nvSpPr>
        <p:spPr>
          <a:xfrm>
            <a:off x="27732271" y="1487233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1" name="Ovale 53">
            <a:extLst>
              <a:ext uri="{FF2B5EF4-FFF2-40B4-BE49-F238E27FC236}">
                <a16:creationId xmlns:a16="http://schemas.microsoft.com/office/drawing/2014/main" id="{C8BC4550-17EB-413B-8724-DEE1A2FFEDFA}"/>
              </a:ext>
            </a:extLst>
          </p:cNvPr>
          <p:cNvSpPr/>
          <p:nvPr/>
        </p:nvSpPr>
        <p:spPr>
          <a:xfrm>
            <a:off x="27852587" y="1428032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2" name="Ovale 54">
            <a:extLst>
              <a:ext uri="{FF2B5EF4-FFF2-40B4-BE49-F238E27FC236}">
                <a16:creationId xmlns:a16="http://schemas.microsoft.com/office/drawing/2014/main" id="{D46DBD67-B8EC-410E-B54E-E19EF34FA24F}"/>
              </a:ext>
            </a:extLst>
          </p:cNvPr>
          <p:cNvSpPr/>
          <p:nvPr/>
        </p:nvSpPr>
        <p:spPr>
          <a:xfrm>
            <a:off x="26546782" y="15874599"/>
            <a:ext cx="274320" cy="27432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3" name="Ovale 30">
            <a:extLst>
              <a:ext uri="{FF2B5EF4-FFF2-40B4-BE49-F238E27FC236}">
                <a16:creationId xmlns:a16="http://schemas.microsoft.com/office/drawing/2014/main" id="{B21514F5-BF25-4899-9D91-2041F279D3EB}"/>
              </a:ext>
            </a:extLst>
          </p:cNvPr>
          <p:cNvSpPr/>
          <p:nvPr/>
        </p:nvSpPr>
        <p:spPr>
          <a:xfrm>
            <a:off x="27894677" y="15490125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4" name="Ovale 31">
            <a:extLst>
              <a:ext uri="{FF2B5EF4-FFF2-40B4-BE49-F238E27FC236}">
                <a16:creationId xmlns:a16="http://schemas.microsoft.com/office/drawing/2014/main" id="{81FA731C-E64F-4EEC-9878-8FF1E5151CC9}"/>
              </a:ext>
            </a:extLst>
          </p:cNvPr>
          <p:cNvSpPr/>
          <p:nvPr/>
        </p:nvSpPr>
        <p:spPr>
          <a:xfrm>
            <a:off x="27343140" y="15933225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5" name="Ovale 32">
            <a:extLst>
              <a:ext uri="{FF2B5EF4-FFF2-40B4-BE49-F238E27FC236}">
                <a16:creationId xmlns:a16="http://schemas.microsoft.com/office/drawing/2014/main" id="{164DEA79-05BD-433C-B8B8-50746B8623CF}"/>
              </a:ext>
            </a:extLst>
          </p:cNvPr>
          <p:cNvSpPr/>
          <p:nvPr/>
        </p:nvSpPr>
        <p:spPr>
          <a:xfrm>
            <a:off x="28118197" y="14886379"/>
            <a:ext cx="274320" cy="274320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6" name="Arco 23">
            <a:extLst>
              <a:ext uri="{FF2B5EF4-FFF2-40B4-BE49-F238E27FC236}">
                <a16:creationId xmlns:a16="http://schemas.microsoft.com/office/drawing/2014/main" id="{1B61B075-18B4-4204-9D30-7BACBBF7EDC4}"/>
              </a:ext>
            </a:extLst>
          </p:cNvPr>
          <p:cNvSpPr/>
          <p:nvPr/>
        </p:nvSpPr>
        <p:spPr>
          <a:xfrm rot="4451397">
            <a:off x="25498144" y="13582155"/>
            <a:ext cx="2243342" cy="3329041"/>
          </a:xfrm>
          <a:prstGeom prst="arc">
            <a:avLst>
              <a:gd name="adj1" fmla="val 16625641"/>
              <a:gd name="adj2" fmla="val 19672180"/>
            </a:avLst>
          </a:prstGeom>
          <a:noFill/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7" name="Arco 49">
            <a:extLst>
              <a:ext uri="{FF2B5EF4-FFF2-40B4-BE49-F238E27FC236}">
                <a16:creationId xmlns:a16="http://schemas.microsoft.com/office/drawing/2014/main" id="{CBA99991-20D5-4711-A3CA-3AEBCF3FD938}"/>
              </a:ext>
            </a:extLst>
          </p:cNvPr>
          <p:cNvSpPr/>
          <p:nvPr/>
        </p:nvSpPr>
        <p:spPr>
          <a:xfrm rot="5743652">
            <a:off x="24482751" y="12573823"/>
            <a:ext cx="3574295" cy="3490204"/>
          </a:xfrm>
          <a:prstGeom prst="arc">
            <a:avLst>
              <a:gd name="adj1" fmla="val 16046574"/>
              <a:gd name="adj2" fmla="val 714791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i="1">
              <a:solidFill>
                <a:schemeClr val="l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5549B26-AA13-4A0A-8B4E-03633E3A851C}"/>
              </a:ext>
            </a:extLst>
          </p:cNvPr>
          <p:cNvSpPr/>
          <p:nvPr/>
        </p:nvSpPr>
        <p:spPr>
          <a:xfrm rot="2700000">
            <a:off x="23095255" y="16735663"/>
            <a:ext cx="1284051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31577AC3-6D03-4006-92AF-E4AB25B1128E}"/>
              </a:ext>
            </a:extLst>
          </p:cNvPr>
          <p:cNvSpPr/>
          <p:nvPr/>
        </p:nvSpPr>
        <p:spPr>
          <a:xfrm rot="8100000">
            <a:off x="25701971" y="16771196"/>
            <a:ext cx="1284051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Arrow: Right 198">
            <a:extLst>
              <a:ext uri="{FF2B5EF4-FFF2-40B4-BE49-F238E27FC236}">
                <a16:creationId xmlns:a16="http://schemas.microsoft.com/office/drawing/2014/main" id="{E29AFC33-170F-45C4-ABFA-0C00A76EFF5D}"/>
              </a:ext>
            </a:extLst>
          </p:cNvPr>
          <p:cNvSpPr/>
          <p:nvPr/>
        </p:nvSpPr>
        <p:spPr>
          <a:xfrm rot="5400000">
            <a:off x="24081245" y="20925949"/>
            <a:ext cx="2216537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Arrow: Right 199">
            <a:extLst>
              <a:ext uri="{FF2B5EF4-FFF2-40B4-BE49-F238E27FC236}">
                <a16:creationId xmlns:a16="http://schemas.microsoft.com/office/drawing/2014/main" id="{6F031AEB-67EC-4601-B909-E7F107820A80}"/>
              </a:ext>
            </a:extLst>
          </p:cNvPr>
          <p:cNvSpPr/>
          <p:nvPr/>
        </p:nvSpPr>
        <p:spPr>
          <a:xfrm rot="5400000">
            <a:off x="24081245" y="25885399"/>
            <a:ext cx="2216537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CasellaDiTesto 242">
            <a:extLst>
              <a:ext uri="{FF2B5EF4-FFF2-40B4-BE49-F238E27FC236}">
                <a16:creationId xmlns:a16="http://schemas.microsoft.com/office/drawing/2014/main" id="{232F7DB9-47D5-4B61-96DC-28BB4C19394C}"/>
              </a:ext>
            </a:extLst>
          </p:cNvPr>
          <p:cNvSpPr txBox="1"/>
          <p:nvPr/>
        </p:nvSpPr>
        <p:spPr>
          <a:xfrm>
            <a:off x="18712863" y="18902892"/>
            <a:ext cx="3847014" cy="84638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500" dirty="0">
                <a:latin typeface="Helvetica" panose="020B0604020202020204" pitchFamily="34" charset="0"/>
                <a:cs typeface="Helvetica" panose="020B0604020202020204" pitchFamily="34" charset="0"/>
              </a:rPr>
              <a:t>Trajectories</a:t>
            </a:r>
          </a:p>
        </p:txBody>
      </p:sp>
      <p:sp>
        <p:nvSpPr>
          <p:cNvPr id="203" name="Arrow: Right 202">
            <a:extLst>
              <a:ext uri="{FF2B5EF4-FFF2-40B4-BE49-F238E27FC236}">
                <a16:creationId xmlns:a16="http://schemas.microsoft.com/office/drawing/2014/main" id="{E6F4E327-F18D-46A4-888C-D5800B818996}"/>
              </a:ext>
            </a:extLst>
          </p:cNvPr>
          <p:cNvSpPr/>
          <p:nvPr/>
        </p:nvSpPr>
        <p:spPr>
          <a:xfrm rot="5400000">
            <a:off x="24081245" y="30495723"/>
            <a:ext cx="2216537" cy="92996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E370290-59F4-418E-8B9C-44411897A9FB}"/>
              </a:ext>
            </a:extLst>
          </p:cNvPr>
          <p:cNvSpPr/>
          <p:nvPr/>
        </p:nvSpPr>
        <p:spPr>
          <a:xfrm>
            <a:off x="1443557" y="20040890"/>
            <a:ext cx="16742989" cy="12265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Rather than enumerating groups of MOs and computing the similarity of their trajectories...</a:t>
            </a:r>
          </a:p>
          <a:p>
            <a:pPr algn="just"/>
            <a:endParaRPr lang="en-US" sz="5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trajectories into a multidimensional tessellation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Tessellation defines the granularity of the analysis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</a:t>
            </a: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 semantic dimensions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(e.g., means of transport, activity, time of the day)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a transactional dataset 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 transaction=1 tile)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the co-movement patterns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Bread-first row-enumeration approach: high parallelism plus early pruning through constraints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Colossal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by combining the tessellation's tiles (and not the MOs), CTM is highly efficient when #transactions (tiles) &lt;&lt; items (#MOs)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different pattern types depending on </a:t>
            </a:r>
            <a:r>
              <a:rPr lang="en-US" sz="5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-temporal constraints</a:t>
            </a:r>
          </a:p>
        </p:txBody>
      </p:sp>
      <p:pic>
        <p:nvPicPr>
          <p:cNvPr id="231" name="Picture 230" descr="Chart, radar chart&#10;&#10;Description automatically generated">
            <a:extLst>
              <a:ext uri="{FF2B5EF4-FFF2-40B4-BE49-F238E27FC236}">
                <a16:creationId xmlns:a16="http://schemas.microsoft.com/office/drawing/2014/main" id="{A9627464-A526-4A38-B95F-DABAAADC10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8245" r="21019"/>
          <a:stretch/>
        </p:blipFill>
        <p:spPr>
          <a:xfrm>
            <a:off x="19619070" y="33365839"/>
            <a:ext cx="7649765" cy="5375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2835" lon="1692986" rev="20100000"/>
            </a:camera>
            <a:lightRig rig="glow" dir="t"/>
          </a:scene3d>
        </p:spPr>
      </p:pic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EBDD9558-33F3-4A03-8D10-9139A3A13535}"/>
              </a:ext>
            </a:extLst>
          </p:cNvPr>
          <p:cNvCxnSpPr/>
          <p:nvPr/>
        </p:nvCxnSpPr>
        <p:spPr>
          <a:xfrm flipH="1">
            <a:off x="23183787" y="36001825"/>
            <a:ext cx="381000" cy="55880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AACC62B-3266-4CDC-A757-5872CF33FFAE}"/>
              </a:ext>
            </a:extLst>
          </p:cNvPr>
          <p:cNvCxnSpPr>
            <a:cxnSpLocks/>
          </p:cNvCxnSpPr>
          <p:nvPr/>
        </p:nvCxnSpPr>
        <p:spPr>
          <a:xfrm flipH="1">
            <a:off x="23183787" y="36560625"/>
            <a:ext cx="125730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EFC3333-98C3-484B-9744-1974BEDB1A2B}"/>
              </a:ext>
            </a:extLst>
          </p:cNvPr>
          <p:cNvCxnSpPr>
            <a:cxnSpLocks/>
          </p:cNvCxnSpPr>
          <p:nvPr/>
        </p:nvCxnSpPr>
        <p:spPr>
          <a:xfrm flipH="1">
            <a:off x="24441088" y="35176325"/>
            <a:ext cx="745337" cy="138430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37" descr="Map&#10;&#10;Description automatically generated">
            <a:extLst>
              <a:ext uri="{FF2B5EF4-FFF2-40B4-BE49-F238E27FC236}">
                <a16:creationId xmlns:a16="http://schemas.microsoft.com/office/drawing/2014/main" id="{59AFC142-F03F-4AED-A069-16407C2881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5566" r="16111"/>
          <a:stretch/>
        </p:blipFill>
        <p:spPr>
          <a:xfrm>
            <a:off x="19619070" y="30876929"/>
            <a:ext cx="7649765" cy="5532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8180000" lon="1692000" rev="20100000"/>
            </a:camera>
            <a:lightRig rig="glow" dir="t"/>
          </a:scene3d>
          <a:sp3d prstMaterial="matte"/>
        </p:spPr>
      </p:pic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04CAA09-CEEC-4C42-8863-303C12AA6464}"/>
              </a:ext>
            </a:extLst>
          </p:cNvPr>
          <p:cNvCxnSpPr>
            <a:cxnSpLocks/>
          </p:cNvCxnSpPr>
          <p:nvPr/>
        </p:nvCxnSpPr>
        <p:spPr>
          <a:xfrm flipH="1">
            <a:off x="25723787" y="33461825"/>
            <a:ext cx="330200" cy="71646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22E952B-C4BE-462F-8D58-FD45F9642BB5}"/>
              </a:ext>
            </a:extLst>
          </p:cNvPr>
          <p:cNvCxnSpPr>
            <a:cxnSpLocks/>
          </p:cNvCxnSpPr>
          <p:nvPr/>
        </p:nvCxnSpPr>
        <p:spPr>
          <a:xfrm>
            <a:off x="24917337" y="33461825"/>
            <a:ext cx="1136650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EC3D8EC-0758-4D34-895D-95667F290FA3}"/>
              </a:ext>
            </a:extLst>
          </p:cNvPr>
          <p:cNvCxnSpPr>
            <a:cxnSpLocks/>
          </p:cNvCxnSpPr>
          <p:nvPr/>
        </p:nvCxnSpPr>
        <p:spPr>
          <a:xfrm>
            <a:off x="24441087" y="32991925"/>
            <a:ext cx="476250" cy="46989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CC07775-E37E-42A4-B78E-427BC04E9039}"/>
              </a:ext>
            </a:extLst>
          </p:cNvPr>
          <p:cNvCxnSpPr>
            <a:cxnSpLocks/>
          </p:cNvCxnSpPr>
          <p:nvPr/>
        </p:nvCxnSpPr>
        <p:spPr>
          <a:xfrm flipH="1">
            <a:off x="25161812" y="34178294"/>
            <a:ext cx="561976" cy="1046938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76">
            <a:extLst>
              <a:ext uri="{FF2B5EF4-FFF2-40B4-BE49-F238E27FC236}">
                <a16:creationId xmlns:a16="http://schemas.microsoft.com/office/drawing/2014/main" id="{8FEA4FDD-B0BA-4518-B035-ED7914F13943}"/>
              </a:ext>
            </a:extLst>
          </p:cNvPr>
          <p:cNvSpPr txBox="1"/>
          <p:nvPr/>
        </p:nvSpPr>
        <p:spPr>
          <a:xfrm>
            <a:off x="18799263" y="31340099"/>
            <a:ext cx="4618573" cy="1692771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sz="5500" dirty="0">
                <a:latin typeface="Helvetica" panose="020B0604020202020204" pitchFamily="34" charset="0"/>
                <a:cs typeface="Helvetica" panose="020B0604020202020204" pitchFamily="34" charset="0"/>
              </a:rPr>
              <a:t>Co-movement</a:t>
            </a:r>
          </a:p>
          <a:p>
            <a:r>
              <a:rPr lang="en-US" sz="5500" dirty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BA8FFC8-0A69-4DCF-9ADA-63332FD1E92A}"/>
              </a:ext>
            </a:extLst>
          </p:cNvPr>
          <p:cNvCxnSpPr>
            <a:cxnSpLocks/>
          </p:cNvCxnSpPr>
          <p:nvPr/>
        </p:nvCxnSpPr>
        <p:spPr>
          <a:xfrm flipV="1">
            <a:off x="27369290" y="32283359"/>
            <a:ext cx="0" cy="5291025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941C555-EE5B-404B-A756-553E43822886}"/>
              </a:ext>
            </a:extLst>
          </p:cNvPr>
          <p:cNvSpPr txBox="1"/>
          <p:nvPr/>
        </p:nvSpPr>
        <p:spPr>
          <a:xfrm>
            <a:off x="27484916" y="36116125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latin typeface="Helvetica" panose="020B0604020202020204" pitchFamily="34" charset="0"/>
                <a:cs typeface="Helvetica" panose="020B0604020202020204" pitchFamily="34" charset="0"/>
              </a:rPr>
              <a:t>Morning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2E02163-35E0-45AF-B5DE-D07EC17C533E}"/>
              </a:ext>
            </a:extLst>
          </p:cNvPr>
          <p:cNvSpPr txBox="1"/>
          <p:nvPr/>
        </p:nvSpPr>
        <p:spPr>
          <a:xfrm>
            <a:off x="27484915" y="33511592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>
                <a:latin typeface="Helvetica" panose="020B0604020202020204" pitchFamily="34" charset="0"/>
                <a:cs typeface="Helvetica" panose="020B0604020202020204" pitchFamily="34" charset="0"/>
              </a:rPr>
              <a:t>Afternoon</a:t>
            </a:r>
            <a:endParaRPr lang="it-IT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532CAD-BEF5-4AC4-B160-B7CCEB8D2A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3145" y="32593880"/>
            <a:ext cx="16523813" cy="3307554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005C45-F440-4DA7-AA4A-BB164CBE5D2B}"/>
              </a:ext>
            </a:extLst>
          </p:cNvPr>
          <p:cNvGrpSpPr/>
          <p:nvPr/>
        </p:nvGrpSpPr>
        <p:grpSpPr>
          <a:xfrm>
            <a:off x="4730346" y="36040926"/>
            <a:ext cx="10169410" cy="4169913"/>
            <a:chOff x="4295697" y="36000049"/>
            <a:chExt cx="9101100" cy="3572604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F010457-3B00-4327-9262-DFB55EF2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95697" y="36000049"/>
              <a:ext cx="9101100" cy="3148669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291CC0ED-772B-44F9-BE90-FBE84358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82397" y="39083107"/>
              <a:ext cx="8288904" cy="489546"/>
            </a:xfrm>
            <a:prstGeom prst="rect">
              <a:avLst/>
            </a:prstGeom>
          </p:spPr>
        </p:pic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D78CBD8C-77C6-407B-8792-C5CC3106807E}"/>
              </a:ext>
            </a:extLst>
          </p:cNvPr>
          <p:cNvSpPr txBox="1"/>
          <p:nvPr/>
        </p:nvSpPr>
        <p:spPr>
          <a:xfrm>
            <a:off x="27417157" y="16242605"/>
            <a:ext cx="819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0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3A7DB63-BC4A-4D27-B7AA-0B14B458A471}"/>
              </a:ext>
            </a:extLst>
          </p:cNvPr>
          <p:cNvSpPr txBox="1"/>
          <p:nvPr/>
        </p:nvSpPr>
        <p:spPr>
          <a:xfrm>
            <a:off x="25285531" y="15207748"/>
            <a:ext cx="1025192" cy="71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endParaRPr lang="en-US" sz="40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9B78452-5A5C-4AA5-86DB-2F1233A3418C}"/>
              </a:ext>
            </a:extLst>
          </p:cNvPr>
          <p:cNvSpPr txBox="1"/>
          <p:nvPr/>
        </p:nvSpPr>
        <p:spPr>
          <a:xfrm>
            <a:off x="21019797" y="22573222"/>
            <a:ext cx="8194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0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009E8DA5-EACC-4798-8DAF-197E931BCE58}"/>
              </a:ext>
            </a:extLst>
          </p:cNvPr>
          <p:cNvSpPr txBox="1"/>
          <p:nvPr/>
        </p:nvSpPr>
        <p:spPr>
          <a:xfrm>
            <a:off x="18888171" y="21587793"/>
            <a:ext cx="1025192" cy="71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endParaRPr lang="en-US" sz="4000" dirty="0"/>
          </a:p>
        </p:txBody>
      </p:sp>
      <p:sp>
        <p:nvSpPr>
          <p:cNvPr id="121" name="Ovale 51">
            <a:extLst>
              <a:ext uri="{FF2B5EF4-FFF2-40B4-BE49-F238E27FC236}">
                <a16:creationId xmlns:a16="http://schemas.microsoft.com/office/drawing/2014/main" id="{43B52368-3DAD-40CC-8786-F6FDECE1957D}"/>
              </a:ext>
            </a:extLst>
          </p:cNvPr>
          <p:cNvSpPr/>
          <p:nvPr/>
        </p:nvSpPr>
        <p:spPr>
          <a:xfrm>
            <a:off x="21095995" y="21841408"/>
            <a:ext cx="274320" cy="274320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3" name="Ovale 53">
            <a:extLst>
              <a:ext uri="{FF2B5EF4-FFF2-40B4-BE49-F238E27FC236}">
                <a16:creationId xmlns:a16="http://schemas.microsoft.com/office/drawing/2014/main" id="{A781729B-D208-4843-B73F-52ACEAAFBB3E}"/>
              </a:ext>
            </a:extLst>
          </p:cNvPr>
          <p:cNvSpPr/>
          <p:nvPr/>
        </p:nvSpPr>
        <p:spPr>
          <a:xfrm>
            <a:off x="21690589" y="20597292"/>
            <a:ext cx="274320" cy="274320"/>
          </a:xfrm>
          <a:prstGeom prst="ellipse">
            <a:avLst/>
          </a:prstGeom>
          <a:pattFill prst="pct50">
            <a:fgClr>
              <a:srgbClr val="FF0000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5" name="Ovale 30">
            <a:extLst>
              <a:ext uri="{FF2B5EF4-FFF2-40B4-BE49-F238E27FC236}">
                <a16:creationId xmlns:a16="http://schemas.microsoft.com/office/drawing/2014/main" id="{D6A4DC78-1553-4EB3-BEE6-58E5C5857590}"/>
              </a:ext>
            </a:extLst>
          </p:cNvPr>
          <p:cNvSpPr/>
          <p:nvPr/>
        </p:nvSpPr>
        <p:spPr>
          <a:xfrm>
            <a:off x="21732679" y="21807088"/>
            <a:ext cx="274320" cy="274320"/>
          </a:xfrm>
          <a:prstGeom prst="ellipse">
            <a:avLst/>
          </a:prstGeom>
          <a:pattFill prst="pct50">
            <a:fgClr>
              <a:srgbClr val="002060"/>
            </a:fgClr>
            <a:bgClr>
              <a:schemeClr val="bg1"/>
            </a:bgClr>
          </a:patt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350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Colossal Trajectory Mining Semantic Co-movement Pattern Mining Chiara Forresi, Matteo Francia*, Enrico Gallinucci, Matteo Golfarelli, Manuele Pasini DISI – University of Bologna, Italy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(40799) Data Models in Precision Agriculture: From IoT to Big Data Analytics Matteo Francia, Matteo Golfarelli DISI – University of Bologna, Italy Contact: m.francia@unibo.it</dc:title>
  <dc:creator>Matteo Francia</dc:creator>
  <cp:lastModifiedBy>Matteo Francia</cp:lastModifiedBy>
  <cp:revision>47</cp:revision>
  <dcterms:created xsi:type="dcterms:W3CDTF">2023-06-29T08:57:15Z</dcterms:created>
  <dcterms:modified xsi:type="dcterms:W3CDTF">2024-06-17T14:17:35Z</dcterms:modified>
</cp:coreProperties>
</file>