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479" r:id="rId2"/>
    <p:sldId id="480" r:id="rId3"/>
    <p:sldId id="483" r:id="rId4"/>
    <p:sldId id="490" r:id="rId5"/>
    <p:sldId id="484" r:id="rId6"/>
    <p:sldId id="485" r:id="rId7"/>
    <p:sldId id="486" r:id="rId8"/>
    <p:sldId id="487" r:id="rId9"/>
    <p:sldId id="481" r:id="rId10"/>
    <p:sldId id="511" r:id="rId11"/>
    <p:sldId id="489" r:id="rId12"/>
    <p:sldId id="491" r:id="rId13"/>
    <p:sldId id="492" r:id="rId14"/>
    <p:sldId id="493" r:id="rId15"/>
    <p:sldId id="494" r:id="rId16"/>
    <p:sldId id="495" r:id="rId17"/>
    <p:sldId id="498" r:id="rId18"/>
    <p:sldId id="496" r:id="rId19"/>
    <p:sldId id="530" r:id="rId20"/>
    <p:sldId id="497" r:id="rId21"/>
    <p:sldId id="501" r:id="rId22"/>
    <p:sldId id="502" r:id="rId23"/>
    <p:sldId id="499" r:id="rId24"/>
    <p:sldId id="500" r:id="rId25"/>
    <p:sldId id="513" r:id="rId26"/>
    <p:sldId id="503" r:id="rId27"/>
    <p:sldId id="504" r:id="rId28"/>
    <p:sldId id="505" r:id="rId29"/>
    <p:sldId id="325" r:id="rId30"/>
    <p:sldId id="514" r:id="rId31"/>
    <p:sldId id="509" r:id="rId32"/>
    <p:sldId id="507" r:id="rId33"/>
    <p:sldId id="510" r:id="rId34"/>
    <p:sldId id="515" r:id="rId35"/>
    <p:sldId id="508" r:id="rId36"/>
    <p:sldId id="525" r:id="rId37"/>
    <p:sldId id="529" r:id="rId38"/>
    <p:sldId id="523" r:id="rId39"/>
    <p:sldId id="526" r:id="rId40"/>
    <p:sldId id="512" r:id="rId41"/>
    <p:sldId id="528" r:id="rId4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874" autoAdjust="0"/>
  </p:normalViewPr>
  <p:slideViewPr>
    <p:cSldViewPr snapToGrid="0">
      <p:cViewPr varScale="1">
        <p:scale>
          <a:sx n="140" d="100"/>
          <a:sy n="140" d="100"/>
        </p:scale>
        <p:origin x="150" y="47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dirty="0" err="1"/>
            <a:t>Enter</a:t>
          </a:r>
          <a:r>
            <a:rPr lang="it-IT" dirty="0"/>
            <a:t> the folder `01-MachineLearning`</a:t>
          </a:r>
          <a:endParaRPr lang="en-US" dirty="0"/>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a:t>Enter the notebook `00-PythonFundamentals`</a:t>
          </a:r>
          <a:endParaRPr lang="en-US"/>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dirty="0"/>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`01-DataPreprocessing`</a:t>
          </a:r>
          <a:endParaRPr lang="en-US" dirty="0"/>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folder `01-MachineLearning`</a:t>
          </a:r>
          <a:endParaRPr lang="en-US" sz="1900" kern="1200" dirty="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notebook `00-PythonFundamentals`</a:t>
          </a:r>
          <a:endParaRPr lang="en-US" sz="1900" kern="1200"/>
        </a:p>
      </dsp:txBody>
      <dsp:txXfrm>
        <a:off x="836323" y="3623848"/>
        <a:ext cx="4750027"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notebook `01-DataPreprocessing`</a:t>
          </a:r>
          <a:endParaRPr lang="en-US" sz="1900" kern="1200" dirty="0"/>
        </a:p>
      </dsp:txBody>
      <dsp:txXfrm>
        <a:off x="836323" y="3623848"/>
        <a:ext cx="4750027"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1/4/2022</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04/01/2022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1</a:t>
            </a:fld>
            <a:endParaRPr lang="it-IT"/>
          </a:p>
        </p:txBody>
      </p:sp>
    </p:spTree>
    <p:extLst>
      <p:ext uri="{BB962C8B-B14F-4D97-AF65-F5344CB8AC3E}">
        <p14:creationId xmlns:p14="http://schemas.microsoft.com/office/powerpoint/2010/main" val="129527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Selezionare il tipo di dato appropriato è importante per ottimizzare l’uso di memoria su dataset molto grandi</a:t>
            </a:r>
            <a:endParaRPr lang="en-US" dirty="0"/>
          </a:p>
          <a:p>
            <a:endParaRPr lang="en-US" dirty="0"/>
          </a:p>
        </p:txBody>
      </p:sp>
      <p:sp>
        <p:nvSpPr>
          <p:cNvPr id="4" name="Slide Number Placeholder 3"/>
          <p:cNvSpPr>
            <a:spLocks noGrp="1"/>
          </p:cNvSpPr>
          <p:nvPr>
            <p:ph type="sldNum" sz="quarter" idx="5"/>
          </p:nvPr>
        </p:nvSpPr>
        <p:spPr/>
        <p:txBody>
          <a:bodyPr/>
          <a:lstStyle/>
          <a:p>
            <a:fld id="{D98EE9EE-A74D-4412-94DD-33E68A97493E}" type="slidenum">
              <a:rPr lang="it-IT" smtClean="0"/>
              <a:t>18</a:t>
            </a:fld>
            <a:endParaRPr lang="it-IT"/>
          </a:p>
        </p:txBody>
      </p:sp>
    </p:spTree>
    <p:extLst>
      <p:ext uri="{BB962C8B-B14F-4D97-AF65-F5344CB8AC3E}">
        <p14:creationId xmlns:p14="http://schemas.microsoft.com/office/powerpoint/2010/main" val="265542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come gestisco l'aggregazione? tipo la media?</a:t>
            </a:r>
            <a:endParaRPr lang="en-US" dirty="0"/>
          </a:p>
          <a:p>
            <a:pPr marL="171450" indent="-171450">
              <a:buFontTx/>
              <a:buChar char="-"/>
            </a:pPr>
            <a:r>
              <a:rPr lang="it-IT" dirty="0"/>
              <a:t>div by zero</a:t>
            </a:r>
          </a:p>
          <a:p>
            <a:pPr marL="171450" indent="-171450">
              <a:buFontTx/>
              <a:buChar char="-"/>
            </a:pPr>
            <a:r>
              <a:rPr lang="it-IT" dirty="0"/>
              <a:t>come gestisco i valori nulli? default? e se i default diventano valori validi?</a:t>
            </a:r>
          </a:p>
        </p:txBody>
      </p:sp>
      <p:sp>
        <p:nvSpPr>
          <p:cNvPr id="4" name="Slide Number Placeholder 3"/>
          <p:cNvSpPr>
            <a:spLocks noGrp="1"/>
          </p:cNvSpPr>
          <p:nvPr>
            <p:ph type="sldNum" sz="quarter" idx="5"/>
          </p:nvPr>
        </p:nvSpPr>
        <p:spPr/>
        <p:txBody>
          <a:bodyPr/>
          <a:lstStyle/>
          <a:p>
            <a:fld id="{D98EE9EE-A74D-4412-94DD-33E68A97493E}" type="slidenum">
              <a:rPr lang="it-IT" smtClean="0"/>
              <a:t>20</a:t>
            </a:fld>
            <a:endParaRPr lang="it-IT"/>
          </a:p>
        </p:txBody>
      </p:sp>
    </p:spTree>
    <p:extLst>
      <p:ext uri="{BB962C8B-B14F-4D97-AF65-F5344CB8AC3E}">
        <p14:creationId xmlns:p14="http://schemas.microsoft.com/office/powerpoint/2010/main" val="904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29</a:t>
            </a:fld>
            <a:endParaRPr lang="it-IT"/>
          </a:p>
        </p:txBody>
      </p:sp>
    </p:spTree>
    <p:extLst>
      <p:ext uri="{BB962C8B-B14F-4D97-AF65-F5344CB8AC3E}">
        <p14:creationId xmlns:p14="http://schemas.microsoft.com/office/powerpoint/2010/main" val="41318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30</a:t>
            </a:fld>
            <a:endParaRPr lang="it-IT"/>
          </a:p>
        </p:txBody>
      </p:sp>
    </p:spTree>
    <p:extLst>
      <p:ext uri="{BB962C8B-B14F-4D97-AF65-F5344CB8AC3E}">
        <p14:creationId xmlns:p14="http://schemas.microsoft.com/office/powerpoint/2010/main" val="139580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0070C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1596-50E2-4980-87D0-ED376A262BC7}"/>
              </a:ext>
            </a:extLst>
          </p:cNvPr>
          <p:cNvSpPr>
            <a:spLocks noGrp="1"/>
          </p:cNvSpPr>
          <p:nvPr>
            <p:ph type="ctrTitle" hasCustomPrompt="1"/>
          </p:nvPr>
        </p:nvSpPr>
        <p:spPr>
          <a:xfrm>
            <a:off x="1533728" y="1209297"/>
            <a:ext cx="9144000" cy="2387600"/>
          </a:xfrm>
          <a:prstGeom prst="rect">
            <a:avLst/>
          </a:prstGeom>
        </p:spPr>
        <p:txBody>
          <a:bodyPr anchor="b"/>
          <a:lstStyle>
            <a:lvl1pPr algn="l">
              <a:defRPr sz="6000"/>
            </a:lvl1pPr>
          </a:lstStyle>
          <a:p>
            <a:r>
              <a:rPr lang="it-IT" dirty="0"/>
              <a:t>BIG DATA [MODULE 2]</a:t>
            </a:r>
          </a:p>
        </p:txBody>
      </p:sp>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822DA-EFFD-4A95-8CBD-08F09A56968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51E482-CF61-429B-9003-7E214796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1B9AFF-EBF5-4098-94BA-EAD86EBB5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D159D921-66CC-4FF6-8FBF-83B9EC3C313A}"/>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1C1B1B1E-592F-4517-B593-444FA4B94BBC}"/>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7250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A7258D-0B63-4569-80F3-AC0A7B74A5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0628837-BC8C-4861-9D2F-DB120AAB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A836AFF-B79C-4E6A-B9E8-9A4CD83A4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40F08F45-3641-483A-B08F-C0852206EA05}"/>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0EC5F6F7-94DD-44BA-86DE-D9E92ACECE61}"/>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8932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F73AA-9302-41A3-946E-92097A2CA41B}"/>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D127A-69DD-4A69-9B7F-ECFA734C5B9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D8F562A6-12DA-472A-8980-89CF20D818EB}"/>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85295395-87E4-4F8B-A8F4-03D95B91DDE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8987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74BCD-7B35-46D8-9377-4CCD3D70D07A}"/>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EC3194-2066-43A7-A475-19CC6D840037}"/>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249DC896-0E65-4FC1-A9B2-F35A4307F2AE}"/>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B81D77D0-26A3-403A-8B2E-0203A18419CB}"/>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95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9457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5" name="Segnaposto piè di pagina 4">
            <a:extLst>
              <a:ext uri="{FF2B5EF4-FFF2-40B4-BE49-F238E27FC236}">
                <a16:creationId xmlns:a16="http://schemas.microsoft.com/office/drawing/2014/main" id="{CE29C9A4-5149-4977-BD71-EA53FFBF561F}"/>
              </a:ext>
            </a:extLst>
          </p:cNvPr>
          <p:cNvSpPr>
            <a:spLocks noGrp="1"/>
          </p:cNvSpPr>
          <p:nvPr>
            <p:ph type="ftr" sz="quarter" idx="11"/>
          </p:nvPr>
        </p:nvSpPr>
        <p:spPr/>
        <p:txBody>
          <a:bodyPr/>
          <a:lstStyle>
            <a:lvl1pPr algn="l">
              <a:defRPr/>
            </a:lvl1pPr>
          </a:lstStyle>
          <a:p>
            <a:r>
              <a:rPr lang="it-IT" dirty="0"/>
              <a:t>Matteo Francia – University of Bologna</a:t>
            </a:r>
          </a:p>
        </p:txBody>
      </p:sp>
      <p:sp>
        <p:nvSpPr>
          <p:cNvPr id="6" name="Segnaposto numero diapositiva 5">
            <a:extLst>
              <a:ext uri="{FF2B5EF4-FFF2-40B4-BE49-F238E27FC236}">
                <a16:creationId xmlns:a16="http://schemas.microsoft.com/office/drawing/2014/main" id="{37C0F915-4401-441C-8020-C8C9C46338C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6001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120EAD00-188D-428A-BD26-5A93316145F8}"/>
              </a:ext>
            </a:extLst>
          </p:cNvPr>
          <p:cNvSpPr>
            <a:spLocks noGrp="1"/>
          </p:cNvSpPr>
          <p:nvPr>
            <p:ph type="ftr" sz="quarter" idx="11"/>
          </p:nvPr>
        </p:nvSpPr>
        <p:spPr/>
        <p:txBody>
          <a:bodyPr/>
          <a:lstStyle/>
          <a:p>
            <a:r>
              <a:rPr lang="it-IT"/>
              <a:t>Matteo Francia – University of Bologna</a:t>
            </a:r>
          </a:p>
        </p:txBody>
      </p:sp>
      <p:sp>
        <p:nvSpPr>
          <p:cNvPr id="7" name="Segnaposto numero diapositiva 6">
            <a:extLst>
              <a:ext uri="{FF2B5EF4-FFF2-40B4-BE49-F238E27FC236}">
                <a16:creationId xmlns:a16="http://schemas.microsoft.com/office/drawing/2014/main" id="{CF83A6C0-D98F-4AEE-9525-BC6C1AF0E634}"/>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402FF-1660-46BB-942C-CB5BF04DB733}"/>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E94D1-9A2E-4292-8FB4-C4B5DD776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A8ACB46-B41F-4651-8089-BC3533763292}"/>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19221-4E23-4C8F-9FD7-E20556013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32CDA23-5111-4C7C-9F88-FC915DFE84E2}"/>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a:extLst>
              <a:ext uri="{FF2B5EF4-FFF2-40B4-BE49-F238E27FC236}">
                <a16:creationId xmlns:a16="http://schemas.microsoft.com/office/drawing/2014/main" id="{B889A1D8-A49E-401B-A013-698DF710A0EF}"/>
              </a:ext>
            </a:extLst>
          </p:cNvPr>
          <p:cNvSpPr>
            <a:spLocks noGrp="1"/>
          </p:cNvSpPr>
          <p:nvPr>
            <p:ph type="ftr" sz="quarter" idx="11"/>
          </p:nvPr>
        </p:nvSpPr>
        <p:spPr/>
        <p:txBody>
          <a:bodyPr/>
          <a:lstStyle/>
          <a:p>
            <a:pPr algn="l"/>
            <a:r>
              <a:rPr lang="it-IT" dirty="0"/>
              <a:t>Matteo Francia – University of Bologna</a:t>
            </a:r>
          </a:p>
        </p:txBody>
      </p:sp>
      <p:sp>
        <p:nvSpPr>
          <p:cNvPr id="9" name="Segnaposto numero diapositiva 8">
            <a:extLst>
              <a:ext uri="{FF2B5EF4-FFF2-40B4-BE49-F238E27FC236}">
                <a16:creationId xmlns:a16="http://schemas.microsoft.com/office/drawing/2014/main" id="{C343094F-A5F2-4149-9B7A-8AACEB8F7C90}"/>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1800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FD1470C7-93BF-4F00-BEDF-FCB814391423}"/>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493F19B1-0DC0-4856-A966-BDDBCC4B9A4E}"/>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78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45874-5F38-4FDE-AE6E-BDEDB2A6DF59}"/>
              </a:ext>
            </a:extLst>
          </p:cNvPr>
          <p:cNvSpPr>
            <a:spLocks noGrp="1"/>
          </p:cNvSpPr>
          <p:nvPr>
            <p:ph type="dt" sz="half" idx="10"/>
          </p:nvPr>
        </p:nvSpPr>
        <p:spPr>
          <a:xfrm>
            <a:off x="838200" y="6356350"/>
            <a:ext cx="2743200" cy="365125"/>
          </a:xfrm>
          <a:prstGeom prst="rect">
            <a:avLst/>
          </a:prstGeom>
        </p:spPr>
        <p:txBody>
          <a:bodyPr/>
          <a:lstStyle/>
          <a:p>
            <a:endParaRPr lang="it-IT"/>
          </a:p>
        </p:txBody>
      </p:sp>
      <p:sp>
        <p:nvSpPr>
          <p:cNvPr id="3" name="Segnaposto piè di pagina 2">
            <a:extLst>
              <a:ext uri="{FF2B5EF4-FFF2-40B4-BE49-F238E27FC236}">
                <a16:creationId xmlns:a16="http://schemas.microsoft.com/office/drawing/2014/main" id="{1523544D-6F9D-4AF7-89F2-515DDCEBB1EA}"/>
              </a:ext>
            </a:extLst>
          </p:cNvPr>
          <p:cNvSpPr>
            <a:spLocks noGrp="1"/>
          </p:cNvSpPr>
          <p:nvPr>
            <p:ph type="ftr" sz="quarter" idx="11"/>
          </p:nvPr>
        </p:nvSpPr>
        <p:spPr/>
        <p:txBody>
          <a:bodyPr/>
          <a:lstStyle/>
          <a:p>
            <a:pPr algn="l"/>
            <a:r>
              <a:rPr lang="it-IT" dirty="0"/>
              <a:t>Matteo Francia – University of Bologna</a:t>
            </a:r>
          </a:p>
        </p:txBody>
      </p:sp>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1047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5" name="Segnaposto piè di pagina 4">
            <a:extLst>
              <a:ext uri="{FF2B5EF4-FFF2-40B4-BE49-F238E27FC236}">
                <a16:creationId xmlns:a16="http://schemas.microsoft.com/office/drawing/2014/main" id="{7BD144C8-4D3E-4DAE-B6E8-EF6A6A53A6CD}"/>
              </a:ext>
            </a:extLst>
          </p:cNvPr>
          <p:cNvSpPr>
            <a:spLocks noGrp="1"/>
          </p:cNvSpPr>
          <p:nvPr>
            <p:ph type="ftr" sz="quarter" idx="3"/>
          </p:nvPr>
        </p:nvSpPr>
        <p:spPr>
          <a:xfrm>
            <a:off x="-1" y="6492875"/>
            <a:ext cx="2837793"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algn="l"/>
            <a:r>
              <a:rPr lang="en-US" dirty="0"/>
              <a:t>Matteo Francia – University of Bologna</a:t>
            </a:r>
          </a:p>
        </p:txBody>
      </p:sp>
      <p:sp>
        <p:nvSpPr>
          <p:cNvPr id="6" name="Segnaposto numero diapositiva 5">
            <a:extLst>
              <a:ext uri="{FF2B5EF4-FFF2-40B4-BE49-F238E27FC236}">
                <a16:creationId xmlns:a16="http://schemas.microsoft.com/office/drawing/2014/main" id="{F68FB3C0-5440-4E88-91CC-64E6412D9503}"/>
              </a:ext>
            </a:extLst>
          </p:cNvPr>
          <p:cNvSpPr>
            <a:spLocks noGrp="1"/>
          </p:cNvSpPr>
          <p:nvPr>
            <p:ph type="sldNum" sz="quarter" idx="4"/>
          </p:nvPr>
        </p:nvSpPr>
        <p:spPr>
          <a:xfrm>
            <a:off x="9448800" y="6492874"/>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5DD6F1BA-2510-46FC-9346-AB1F3CA1593B}" type="slidenum">
              <a:rPr lang="en-US" smtClean="0"/>
              <a:pPr/>
              <a:t>‹#›</a:t>
            </a:fld>
            <a:endParaRPr lang="en-US" dirty="0"/>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Segnaposto piè di pagina 4">
            <a:extLst>
              <a:ext uri="{FF2B5EF4-FFF2-40B4-BE49-F238E27FC236}">
                <a16:creationId xmlns:a16="http://schemas.microsoft.com/office/drawing/2014/main" id="{0ACF13F2-CB25-418E-AE5D-1E7A6C09732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Integrated Analytics Lab</a:t>
            </a:r>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en-US"/>
              <a:t>Data preprocessing</a:t>
            </a:r>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r>
              <a:rPr lang="en-US"/>
              <a:t>Hands on python and pandas</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en-US" smtClean="0"/>
              <a:t>1</a:t>
            </a:fld>
            <a:endParaRPr lang="en-US"/>
          </a:p>
        </p:txBody>
      </p:sp>
    </p:spTree>
    <p:extLst>
      <p:ext uri="{BB962C8B-B14F-4D97-AF65-F5344CB8AC3E}">
        <p14:creationId xmlns:p14="http://schemas.microsoft.com/office/powerpoint/2010/main" val="41558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3884375109"/>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9" name="Picture 5">
            <a:extLst>
              <a:ext uri="{FF2B5EF4-FFF2-40B4-BE49-F238E27FC236}">
                <a16:creationId xmlns:a16="http://schemas.microsoft.com/office/drawing/2014/main" id="{F341C4F9-048F-4D61-A216-02DDCC4885A2}"/>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5BDE040F-E1CD-4BDF-B842-6C9852284AE2}"/>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3326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p:txBody>
          <a:bodyPr/>
          <a:lstStyle/>
          <a:p>
            <a:r>
              <a:rPr lang="it-IT" dirty="0"/>
              <a:t>Data </a:t>
            </a:r>
            <a:r>
              <a:rPr lang="en-US" dirty="0"/>
              <a:t>analysis</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323764" cy="4351338"/>
          </a:xfrm>
        </p:spPr>
        <p:txBody>
          <a:bodyPr/>
          <a:lstStyle/>
          <a:p>
            <a:r>
              <a:rPr lang="en-US" dirty="0"/>
              <a:t>Data analysis involves several steps:</a:t>
            </a:r>
          </a:p>
          <a:p>
            <a:pPr lvl="1"/>
            <a:r>
              <a:rPr lang="en-US" dirty="0">
                <a:solidFill>
                  <a:schemeClr val="accent1"/>
                </a:solidFill>
              </a:rPr>
              <a:t>Collection</a:t>
            </a:r>
            <a:r>
              <a:rPr lang="en-US" dirty="0"/>
              <a:t> of data from one or more sources (database, web, etc.)</a:t>
            </a:r>
          </a:p>
          <a:p>
            <a:pPr lvl="1"/>
            <a:r>
              <a:rPr lang="en-US" dirty="0">
                <a:solidFill>
                  <a:schemeClr val="accent1"/>
                </a:solidFill>
              </a:rPr>
              <a:t>Understanding</a:t>
            </a:r>
            <a:r>
              <a:rPr lang="en-US" dirty="0"/>
              <a:t> of the structure and meaning of data</a:t>
            </a:r>
          </a:p>
          <a:p>
            <a:pPr lvl="1"/>
            <a:r>
              <a:rPr lang="en-US" dirty="0">
                <a:solidFill>
                  <a:schemeClr val="accent1"/>
                </a:solidFill>
              </a:rPr>
              <a:t>Transformation </a:t>
            </a:r>
            <a:r>
              <a:rPr lang="en-US" dirty="0"/>
              <a:t>of data into manageable formats for subsequent steps</a:t>
            </a:r>
          </a:p>
          <a:p>
            <a:pPr lvl="1"/>
            <a:r>
              <a:rPr lang="en-US" dirty="0">
                <a:solidFill>
                  <a:schemeClr val="accent1"/>
                </a:solidFill>
              </a:rPr>
              <a:t>Extraction </a:t>
            </a:r>
            <a:r>
              <a:rPr lang="en-US" dirty="0"/>
              <a:t>of knowledge from data (statistics, models, patterns, etc.)</a:t>
            </a:r>
          </a:p>
          <a:p>
            <a:pPr lvl="1"/>
            <a:r>
              <a:rPr lang="en-US" dirty="0">
                <a:solidFill>
                  <a:schemeClr val="accent1"/>
                </a:solidFill>
              </a:rPr>
              <a:t>Validation</a:t>
            </a:r>
            <a:r>
              <a:rPr lang="en-US" dirty="0"/>
              <a:t> of the extracted knowledge</a:t>
            </a:r>
          </a:p>
          <a:p>
            <a:pPr lvl="1"/>
            <a:r>
              <a:rPr lang="en-US" dirty="0">
                <a:solidFill>
                  <a:schemeClr val="accent1"/>
                </a:solidFill>
              </a:rPr>
              <a:t>Deployment</a:t>
            </a:r>
            <a:r>
              <a:rPr lang="en-US" dirty="0"/>
              <a:t> of the extracted knowledge and models</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p:txBody>
          <a:bodyPr/>
          <a:lstStyle/>
          <a:p>
            <a:fld id="{5DD6F1BA-2510-46FC-9346-AB1F3CA1593B}" type="slidenum">
              <a:rPr lang="it-IT" smtClean="0"/>
              <a:pPr/>
              <a:t>11</a:t>
            </a:fld>
            <a:endParaRPr lang="it-IT"/>
          </a:p>
        </p:txBody>
      </p:sp>
      <p:sp>
        <p:nvSpPr>
          <p:cNvPr id="7" name="Content Placeholder 6">
            <a:extLst>
              <a:ext uri="{FF2B5EF4-FFF2-40B4-BE49-F238E27FC236}">
                <a16:creationId xmlns:a16="http://schemas.microsoft.com/office/drawing/2014/main" id="{4095FC39-34C4-4EE3-ACC8-114679334B3B}"/>
              </a:ext>
            </a:extLst>
          </p:cNvPr>
          <p:cNvSpPr>
            <a:spLocks noGrp="1"/>
          </p:cNvSpPr>
          <p:nvPr>
            <p:ph idx="13"/>
          </p:nvPr>
        </p:nvSpPr>
        <p:spPr/>
        <p:txBody>
          <a:bodyPr/>
          <a:lstStyle/>
          <a:p>
            <a:endParaRPr lang="en-US"/>
          </a:p>
        </p:txBody>
      </p:sp>
      <p:pic>
        <p:nvPicPr>
          <p:cNvPr id="14" name="Content Placeholder 13" descr="Diagram&#10;&#10;Description automatically generated">
            <a:extLst>
              <a:ext uri="{FF2B5EF4-FFF2-40B4-BE49-F238E27FC236}">
                <a16:creationId xmlns:a16="http://schemas.microsoft.com/office/drawing/2014/main" id="{9D0733D7-16A5-49E6-A533-0936F589A6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2340" y="1847273"/>
            <a:ext cx="4258102" cy="4264755"/>
          </a:xfrm>
        </p:spPr>
      </p:pic>
    </p:spTree>
    <p:extLst>
      <p:ext uri="{BB962C8B-B14F-4D97-AF65-F5344CB8AC3E}">
        <p14:creationId xmlns:p14="http://schemas.microsoft.com/office/powerpoint/2010/main" val="21491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dirty="0"/>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dirty="0"/>
              <a:t>(Relational) data are usually collected in </a:t>
            </a:r>
            <a:r>
              <a:rPr lang="en-US" dirty="0">
                <a:solidFill>
                  <a:srgbClr val="FF0000"/>
                </a:solidFill>
              </a:rPr>
              <a:t>tabular format</a:t>
            </a:r>
          </a:p>
          <a:p>
            <a:pPr lvl="1"/>
            <a:r>
              <a:rPr lang="en-US" dirty="0"/>
              <a:t>Each row is an observation (or instance)</a:t>
            </a:r>
          </a:p>
          <a:p>
            <a:pPr lvl="2"/>
            <a:r>
              <a:rPr lang="en-US" dirty="0"/>
              <a:t>An object of the analysis</a:t>
            </a:r>
          </a:p>
          <a:p>
            <a:pPr lvl="2"/>
            <a:r>
              <a:rPr lang="en-US" dirty="0"/>
              <a:t>E.g., a product for market basket analysis</a:t>
            </a:r>
          </a:p>
          <a:p>
            <a:pPr lvl="1"/>
            <a:r>
              <a:rPr lang="en-US" dirty="0"/>
              <a:t>Each column is an attribute (or feature) characterizing each object</a:t>
            </a:r>
          </a:p>
          <a:p>
            <a:pPr lvl="2"/>
            <a:r>
              <a:rPr lang="en-US" dirty="0"/>
              <a:t>All values within a column have the same type (i.e., all values belong to the same attribute domain)</a:t>
            </a:r>
          </a:p>
          <a:p>
            <a:pPr lvl="2"/>
            <a:r>
              <a:rPr lang="en-US" dirty="0"/>
              <a:t>E.g., the attributes </a:t>
            </a:r>
            <a:r>
              <a:rPr lang="en-US" dirty="0">
                <a:solidFill>
                  <a:schemeClr val="accent1"/>
                </a:solidFill>
              </a:rPr>
              <a:t>ID (int)</a:t>
            </a:r>
            <a:r>
              <a:rPr lang="en-US" dirty="0"/>
              <a:t>, </a:t>
            </a:r>
            <a:r>
              <a:rPr lang="en-US" dirty="0">
                <a:solidFill>
                  <a:schemeClr val="accent1"/>
                </a:solidFill>
              </a:rPr>
              <a:t>ProductName (str)</a:t>
            </a:r>
            <a:r>
              <a:rPr lang="en-US" dirty="0"/>
              <a:t>,</a:t>
            </a:r>
            <a:r>
              <a:rPr lang="en-US" dirty="0">
                <a:solidFill>
                  <a:schemeClr val="accent1"/>
                </a:solidFill>
              </a:rPr>
              <a:t> </a:t>
            </a:r>
            <a:r>
              <a:rPr lang="en-US" dirty="0"/>
              <a:t>or </a:t>
            </a:r>
            <a:r>
              <a:rPr lang="en-US" dirty="0">
                <a:solidFill>
                  <a:schemeClr val="accent1"/>
                </a:solidFill>
              </a:rPr>
              <a:t>Price (float)</a:t>
            </a:r>
          </a:p>
          <a:p>
            <a:r>
              <a:rPr lang="en-US" dirty="0"/>
              <a:t>"It is imperative to know the attribute properties to carry out meaningful operations and research with them"</a:t>
            </a:r>
          </a:p>
          <a:p>
            <a:pPr lvl="1"/>
            <a:r>
              <a:rPr lang="en-US" dirty="0"/>
              <a:t>It makes sense to compute the average price but not the average ID</a:t>
            </a:r>
          </a:p>
          <a:p>
            <a:pPr lvl="1"/>
            <a:r>
              <a:rPr lang="en-US" dirty="0"/>
              <a:t>The attribute type determines which operator can be applied to the attribute</a:t>
            </a:r>
          </a:p>
          <a:p>
            <a:pPr lvl="2"/>
            <a:r>
              <a:rPr lang="en-US" dirty="0"/>
              <a:t>E.g., equality, sort, sum,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12</a:t>
            </a:fld>
            <a:endParaRPr lang="en-US"/>
          </a:p>
        </p:txBody>
      </p:sp>
      <p:sp>
        <p:nvSpPr>
          <p:cNvPr id="11" name="Segnaposto contenuto 10">
            <a:extLst>
              <a:ext uri="{FF2B5EF4-FFF2-40B4-BE49-F238E27FC236}">
                <a16:creationId xmlns:a16="http://schemas.microsoft.com/office/drawing/2014/main" id="{5730D400-F431-4351-BDDC-09F59AF8E95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5592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181600" cy="4351338"/>
          </a:xfrm>
        </p:spPr>
        <p:txBody>
          <a:bodyPr/>
          <a:lstStyle/>
          <a:p>
            <a:r>
              <a:rPr lang="en-US" dirty="0"/>
              <a:t>Different attribute types</a:t>
            </a:r>
          </a:p>
          <a:p>
            <a:pPr lvl="1"/>
            <a:r>
              <a:rPr lang="en-US" b="1" dirty="0">
                <a:solidFill>
                  <a:schemeClr val="accent2"/>
                </a:solidFill>
              </a:rPr>
              <a:t>(Categorical) Nominal:</a:t>
            </a:r>
            <a:r>
              <a:rPr lang="en-US" b="1" dirty="0"/>
              <a:t> </a:t>
            </a:r>
            <a:r>
              <a:rPr lang="en-US" dirty="0"/>
              <a:t>can distinguish the values (i.e., check equality)</a:t>
            </a:r>
          </a:p>
          <a:p>
            <a:pPr lvl="1"/>
            <a:r>
              <a:rPr lang="en-US" b="1" dirty="0">
                <a:solidFill>
                  <a:schemeClr val="accent4"/>
                </a:solidFill>
              </a:rPr>
              <a:t>(Categorical) Ordinal: </a:t>
            </a:r>
            <a:r>
              <a:rPr lang="en-US" dirty="0"/>
              <a:t>can distinguish and sort the values</a:t>
            </a:r>
          </a:p>
          <a:p>
            <a:pPr lvl="1"/>
            <a:r>
              <a:rPr lang="en-US" b="1" dirty="0">
                <a:solidFill>
                  <a:schemeClr val="accent6"/>
                </a:solidFill>
              </a:rPr>
              <a:t>(Numeric) Interval</a:t>
            </a:r>
            <a:r>
              <a:rPr lang="en-US" b="1" dirty="0"/>
              <a:t>: </a:t>
            </a:r>
            <a:r>
              <a:rPr lang="en-US" dirty="0"/>
              <a:t>can distinguish and sort the values, and compute their difference</a:t>
            </a:r>
          </a:p>
          <a:p>
            <a:pPr lvl="1"/>
            <a:r>
              <a:rPr lang="en-US" b="1" dirty="0">
                <a:solidFill>
                  <a:schemeClr val="accent1"/>
                </a:solidFill>
              </a:rPr>
              <a:t>(Numeric) Ratio: </a:t>
            </a:r>
            <a:r>
              <a:rPr lang="en-US" dirty="0"/>
              <a:t>can distinguish and sort the values, and compute their difference and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13</a:t>
            </a:fld>
            <a:endParaRPr lang="en-US"/>
          </a:p>
        </p:txBody>
      </p:sp>
      <p:graphicFrame>
        <p:nvGraphicFramePr>
          <p:cNvPr id="6" name="Table 6">
            <a:extLst>
              <a:ext uri="{FF2B5EF4-FFF2-40B4-BE49-F238E27FC236}">
                <a16:creationId xmlns:a16="http://schemas.microsoft.com/office/drawing/2014/main" id="{C2524783-C5AD-4D2C-8601-288893C7C9C0}"/>
              </a:ext>
            </a:extLst>
          </p:cNvPr>
          <p:cNvGraphicFramePr>
            <a:graphicFrameLocks noGrp="1"/>
          </p:cNvGraphicFramePr>
          <p:nvPr>
            <p:ph idx="13"/>
            <p:extLst>
              <p:ext uri="{D42A27DB-BD31-4B8C-83A1-F6EECF244321}">
                <p14:modId xmlns:p14="http://schemas.microsoft.com/office/powerpoint/2010/main" val="2431158348"/>
              </p:ext>
            </p:extLst>
          </p:nvPr>
        </p:nvGraphicFramePr>
        <p:xfrm>
          <a:off x="6019800" y="3350101"/>
          <a:ext cx="5736656" cy="1483360"/>
        </p:xfrm>
        <a:graphic>
          <a:graphicData uri="http://schemas.openxmlformats.org/drawingml/2006/table">
            <a:tbl>
              <a:tblPr firstRow="1" bandRow="1">
                <a:tableStyleId>{5C22544A-7EE6-4342-B048-85BDC9FD1C3A}</a:tableStyleId>
              </a:tblPr>
              <a:tblGrid>
                <a:gridCol w="1434164">
                  <a:extLst>
                    <a:ext uri="{9D8B030D-6E8A-4147-A177-3AD203B41FA5}">
                      <a16:colId xmlns:a16="http://schemas.microsoft.com/office/drawing/2014/main" val="1775887098"/>
                    </a:ext>
                  </a:extLst>
                </a:gridCol>
                <a:gridCol w="1434164">
                  <a:extLst>
                    <a:ext uri="{9D8B030D-6E8A-4147-A177-3AD203B41FA5}">
                      <a16:colId xmlns:a16="http://schemas.microsoft.com/office/drawing/2014/main" val="3050919016"/>
                    </a:ext>
                  </a:extLst>
                </a:gridCol>
                <a:gridCol w="1434164">
                  <a:extLst>
                    <a:ext uri="{9D8B030D-6E8A-4147-A177-3AD203B41FA5}">
                      <a16:colId xmlns:a16="http://schemas.microsoft.com/office/drawing/2014/main" val="2211285050"/>
                    </a:ext>
                  </a:extLst>
                </a:gridCol>
                <a:gridCol w="1434164">
                  <a:extLst>
                    <a:ext uri="{9D8B030D-6E8A-4147-A177-3AD203B41FA5}">
                      <a16:colId xmlns:a16="http://schemas.microsoft.com/office/drawing/2014/main" val="743358340"/>
                    </a:ext>
                  </a:extLst>
                </a:gridCol>
              </a:tblGrid>
              <a:tr h="370840">
                <a:tc>
                  <a:txBody>
                    <a:bodyPr/>
                    <a:lstStyle/>
                    <a:p>
                      <a:pPr algn="ctr"/>
                      <a:r>
                        <a:rPr lang="it-IT" sz="1400" dirty="0">
                          <a:latin typeface="Helvetica" panose="020B0604020202020204" pitchFamily="34" charset="0"/>
                          <a:cs typeface="Helvetica" panose="020B0604020202020204" pitchFamily="34" charset="0"/>
                        </a:rPr>
                        <a:t>ID</a:t>
                      </a:r>
                      <a:endParaRPr lang="en-US" sz="1400" dirty="0">
                        <a:latin typeface="Helvetica" panose="020B0604020202020204" pitchFamily="34" charset="0"/>
                        <a:cs typeface="Helvetica" panose="020B0604020202020204" pitchFamily="34" charset="0"/>
                      </a:endParaRPr>
                    </a:p>
                  </a:txBody>
                  <a:tcPr>
                    <a:solidFill>
                      <a:schemeClr val="accent2"/>
                    </a:solidFill>
                  </a:tcPr>
                </a:tc>
                <a:tc>
                  <a:txBody>
                    <a:bodyPr/>
                    <a:lstStyle/>
                    <a:p>
                      <a:pPr algn="ctr"/>
                      <a:r>
                        <a:rPr lang="it-IT" sz="1400" dirty="0" err="1">
                          <a:latin typeface="Helvetica" panose="020B0604020202020204" pitchFamily="34" charset="0"/>
                          <a:cs typeface="Helvetica" panose="020B0604020202020204" pitchFamily="34" charset="0"/>
                        </a:rPr>
                        <a:t>PriceBin</a:t>
                      </a:r>
                      <a:endParaRPr lang="en-US" sz="1400" dirty="0">
                        <a:latin typeface="Helvetica" panose="020B0604020202020204" pitchFamily="34" charset="0"/>
                        <a:cs typeface="Helvetica" panose="020B0604020202020204" pitchFamily="34" charset="0"/>
                      </a:endParaRPr>
                    </a:p>
                  </a:txBody>
                  <a:tcPr>
                    <a:solidFill>
                      <a:schemeClr val="accent4"/>
                    </a:solidFill>
                  </a:tcPr>
                </a:tc>
                <a:tc>
                  <a:txBody>
                    <a:bodyPr/>
                    <a:lstStyle/>
                    <a:p>
                      <a:pPr algn="ctr"/>
                      <a:r>
                        <a:rPr lang="it-IT" sz="1400" dirty="0">
                          <a:latin typeface="Helvetica" panose="020B0604020202020204" pitchFamily="34" charset="0"/>
                          <a:cs typeface="Helvetica" panose="020B0604020202020204" pitchFamily="34" charset="0"/>
                        </a:rPr>
                        <a:t>Date of sale</a:t>
                      </a:r>
                      <a:endParaRPr lang="en-US" sz="1400" dirty="0">
                        <a:latin typeface="Helvetica" panose="020B0604020202020204" pitchFamily="34" charset="0"/>
                        <a:cs typeface="Helvetica" panose="020B0604020202020204" pitchFamily="34" charset="0"/>
                      </a:endParaRPr>
                    </a:p>
                  </a:txBody>
                  <a:tcPr>
                    <a:solidFill>
                      <a:schemeClr val="accent6"/>
                    </a:solidFill>
                  </a:tcPr>
                </a:tc>
                <a:tc>
                  <a:txBody>
                    <a:bodyPr/>
                    <a:lstStyle/>
                    <a:p>
                      <a:pPr algn="ctr"/>
                      <a:r>
                        <a:rPr lang="it-IT" sz="1400" dirty="0" err="1">
                          <a:latin typeface="Helvetica" panose="020B0604020202020204" pitchFamily="34" charset="0"/>
                          <a:cs typeface="Helvetica" panose="020B0604020202020204" pitchFamily="34" charset="0"/>
                        </a:rPr>
                        <a:t>Quantity</a:t>
                      </a:r>
                      <a:endParaRPr lang="en-US" sz="14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815301608"/>
                  </a:ext>
                </a:extLst>
              </a:tr>
              <a:tr h="370840">
                <a:tc>
                  <a:txBody>
                    <a:bodyPr/>
                    <a:lstStyle/>
                    <a:p>
                      <a:pPr algn="ctr"/>
                      <a:r>
                        <a:rPr lang="it-IT" sz="1400" dirty="0">
                          <a:latin typeface="Helvetica" panose="020B0604020202020204" pitchFamily="34" charset="0"/>
                          <a:cs typeface="Helvetica" panose="020B0604020202020204" pitchFamily="34" charset="0"/>
                        </a:rPr>
                        <a:t>xxx</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low</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327653226"/>
                  </a:ext>
                </a:extLst>
              </a:tr>
              <a:tr h="370840">
                <a:tc>
                  <a:txBody>
                    <a:bodyPr/>
                    <a:lstStyle/>
                    <a:p>
                      <a:pPr algn="ctr"/>
                      <a:r>
                        <a:rPr lang="it-IT" sz="1400" dirty="0" err="1">
                          <a:latin typeface="Helvetica" panose="020B0604020202020204" pitchFamily="34" charset="0"/>
                          <a:cs typeface="Helvetica" panose="020B0604020202020204" pitchFamily="34" charset="0"/>
                        </a:rPr>
                        <a:t>xxy</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medium</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50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924160505"/>
                  </a:ext>
                </a:extLst>
              </a:tr>
              <a:tr h="370840">
                <a:tc>
                  <a:txBody>
                    <a:bodyPr/>
                    <a:lstStyle/>
                    <a:p>
                      <a:pPr algn="ctr"/>
                      <a:r>
                        <a:rPr lang="it-IT" sz="1400" dirty="0" err="1">
                          <a:latin typeface="Helvetica" panose="020B0604020202020204" pitchFamily="34" charset="0"/>
                          <a:cs typeface="Helvetica" panose="020B0604020202020204" pitchFamily="34" charset="0"/>
                        </a:rPr>
                        <a:t>xyz</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high</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02/06/2021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2365878305"/>
                  </a:ext>
                </a:extLst>
              </a:tr>
            </a:tbl>
          </a:graphicData>
        </a:graphic>
      </p:graphicFrame>
    </p:spTree>
    <p:extLst>
      <p:ext uri="{BB962C8B-B14F-4D97-AF65-F5344CB8AC3E}">
        <p14:creationId xmlns:p14="http://schemas.microsoft.com/office/powerpoint/2010/main" val="332349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A0595C-361D-4498-AEC6-B5798CD1BF68}"/>
              </a:ext>
            </a:extLst>
          </p:cNvPr>
          <p:cNvSpPr>
            <a:spLocks noGrp="1"/>
          </p:cNvSpPr>
          <p:nvPr>
            <p:ph type="title"/>
          </p:nvPr>
        </p:nvSpPr>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solidFill>
                  <a:schemeClr val="accent1"/>
                </a:solidFill>
              </a:rPr>
              <a:t>pandas</a:t>
            </a:r>
            <a:r>
              <a:rPr lang="en-US" dirty="0"/>
              <a:t> (Python) is a solution for the manipulation of relational data</a:t>
            </a:r>
          </a:p>
          <a:p>
            <a:pPr lvl="1"/>
            <a:r>
              <a:rPr lang="en-US" dirty="0"/>
              <a:t>Two main data types: </a:t>
            </a:r>
            <a:r>
              <a:rPr lang="en-US" b="1" dirty="0">
                <a:solidFill>
                  <a:srgbClr val="FF0000"/>
                </a:solidFill>
              </a:rPr>
              <a:t>Series</a:t>
            </a:r>
            <a:r>
              <a:rPr lang="en-US" dirty="0"/>
              <a:t> (e.g., temporal series) and </a:t>
            </a:r>
            <a:r>
              <a:rPr lang="en-US" b="1" dirty="0" err="1">
                <a:solidFill>
                  <a:srgbClr val="FF0000"/>
                </a:solidFill>
              </a:rPr>
              <a:t>DataFrame</a:t>
            </a:r>
            <a:r>
              <a:rPr lang="en-US" dirty="0"/>
              <a:t> (e.g., table)</a:t>
            </a:r>
          </a:p>
          <a:p>
            <a:pPr lvl="1"/>
            <a:r>
              <a:rPr lang="en-US" dirty="0"/>
              <a:t>Support to SQL-like operations (</a:t>
            </a:r>
            <a:r>
              <a:rPr lang="en-US" dirty="0">
                <a:solidFill>
                  <a:schemeClr val="accent1"/>
                </a:solidFill>
              </a:rPr>
              <a:t>join/merge, aggregation, </a:t>
            </a:r>
            <a:r>
              <a:rPr lang="en-US" dirty="0"/>
              <a:t>etc.)</a:t>
            </a:r>
          </a:p>
          <a:p>
            <a:pPr lvl="1"/>
            <a:r>
              <a:rPr lang="en-US" dirty="0"/>
              <a:t>Imputation of </a:t>
            </a:r>
            <a:r>
              <a:rPr lang="en-US" dirty="0">
                <a:solidFill>
                  <a:schemeClr val="accent1"/>
                </a:solidFill>
              </a:rPr>
              <a:t>missing values</a:t>
            </a:r>
          </a:p>
          <a:p>
            <a:pPr lvl="1"/>
            <a:r>
              <a:rPr lang="en-US" dirty="0"/>
              <a:t>Manipulation of data </a:t>
            </a:r>
            <a:r>
              <a:rPr lang="en-US" dirty="0">
                <a:solidFill>
                  <a:schemeClr val="accent1"/>
                </a:solidFill>
              </a:rPr>
              <a:t>shape</a:t>
            </a:r>
          </a:p>
          <a:p>
            <a:pPr lvl="1"/>
            <a:r>
              <a:rPr lang="en-US" dirty="0"/>
              <a:t>By convention, the package pandas is imported as “</a:t>
            </a:r>
            <a:r>
              <a:rPr lang="en-US" dirty="0">
                <a:solidFill>
                  <a:schemeClr val="accent1"/>
                </a:solidFill>
              </a:rPr>
              <a:t>pd</a:t>
            </a:r>
            <a:r>
              <a:rPr lang="en-US" dirty="0"/>
              <a:t>”</a:t>
            </a:r>
          </a:p>
          <a:p>
            <a:pPr marL="914400" lvl="2" indent="0">
              <a:buNone/>
            </a:pPr>
            <a:r>
              <a:rPr lang="en-US" dirty="0">
                <a:solidFill>
                  <a:schemeClr val="accent1"/>
                </a:solidFill>
              </a:rPr>
              <a:t>&gt;&gt;&gt; import pandas as pd</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14</a:t>
            </a:fld>
            <a:endParaRPr lang="en-US"/>
          </a:p>
        </p:txBody>
      </p:sp>
      <p:sp>
        <p:nvSpPr>
          <p:cNvPr id="11" name="Segnaposto contenuto 10">
            <a:extLst>
              <a:ext uri="{FF2B5EF4-FFF2-40B4-BE49-F238E27FC236}">
                <a16:creationId xmlns:a16="http://schemas.microsoft.com/office/drawing/2014/main" id="{E3CFF355-353A-402E-B953-7878A31AD2F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0877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E7EF11C0-F813-43EA-9B41-AE57652D895F}"/>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b="1" dirty="0">
                <a:solidFill>
                  <a:srgbClr val="FF0000"/>
                </a:solidFill>
              </a:rPr>
              <a:t>A series </a:t>
            </a:r>
            <a:r>
              <a:rPr lang="en-US" dirty="0"/>
              <a:t>is a sequence of values with the same type</a:t>
            </a:r>
          </a:p>
          <a:p>
            <a:pPr lvl="1"/>
            <a:r>
              <a:rPr lang="en-US" dirty="0"/>
              <a:t>Each value is associate with a label</a:t>
            </a:r>
          </a:p>
          <a:p>
            <a:pPr lvl="1"/>
            <a:r>
              <a:rPr lang="en-US" dirty="0"/>
              <a:t>Supported values and label types are the ones from NumPy (float64, int64, etc.)</a:t>
            </a:r>
          </a:p>
          <a:p>
            <a:pPr lvl="1"/>
            <a:r>
              <a:rPr lang="en-US" dirty="0"/>
              <a:t>In other words, a series is a mono-dimensional vector of elements</a:t>
            </a:r>
          </a:p>
          <a:p>
            <a:r>
              <a:rPr lang="en-US" dirty="0"/>
              <a:t>The </a:t>
            </a:r>
            <a:r>
              <a:rPr lang="en-US" dirty="0">
                <a:solidFill>
                  <a:schemeClr val="accent1"/>
                </a:solidFill>
              </a:rPr>
              <a:t>index</a:t>
            </a:r>
            <a:r>
              <a:rPr lang="en-US" dirty="0"/>
              <a:t> of a series is the sequence of labels</a:t>
            </a:r>
          </a:p>
          <a:p>
            <a:pPr lvl="1"/>
            <a:r>
              <a:rPr lang="en-US" dirty="0"/>
              <a:t>Label are usually numeric or string identifiers</a:t>
            </a:r>
          </a:p>
          <a:p>
            <a:pPr lvl="2"/>
            <a:r>
              <a:rPr lang="en-US" dirty="0"/>
              <a:t>E.g., the primary key of a database table</a:t>
            </a:r>
          </a:p>
          <a:p>
            <a:pPr lvl="1"/>
            <a:r>
              <a:rPr lang="en-US" dirty="0"/>
              <a:t>Labels could repeat within the series, but usually do not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15</a:t>
            </a:fld>
            <a:endParaRPr lang="en-US"/>
          </a:p>
        </p:txBody>
      </p:sp>
      <p:sp>
        <p:nvSpPr>
          <p:cNvPr id="11" name="Segnaposto contenuto 10">
            <a:extLst>
              <a:ext uri="{FF2B5EF4-FFF2-40B4-BE49-F238E27FC236}">
                <a16:creationId xmlns:a16="http://schemas.microsoft.com/office/drawing/2014/main" id="{8774B65B-550C-4FF8-9070-FB48D69D17E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1334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DB787C-7D3A-4302-8C84-575284C808C6}"/>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sz="half" idx="1"/>
          </p:nvPr>
        </p:nvSpPr>
        <p:spPr>
          <a:xfrm>
            <a:off x="838200" y="1825625"/>
            <a:ext cx="5181600" cy="4351338"/>
          </a:xfrm>
        </p:spPr>
        <p:txBody>
          <a:bodyPr/>
          <a:lstStyle/>
          <a:p>
            <a:r>
              <a:rPr lang="en-US" dirty="0"/>
              <a:t>The </a:t>
            </a:r>
            <a:r>
              <a:rPr lang="en-US" dirty="0">
                <a:solidFill>
                  <a:schemeClr val="accent1"/>
                </a:solidFill>
              </a:rPr>
              <a:t>constructor </a:t>
            </a:r>
            <a:r>
              <a:rPr lang="en-US" dirty="0"/>
              <a:t>of a Series requires </a:t>
            </a:r>
            <a:r>
              <a:rPr lang="en-US" dirty="0">
                <a:solidFill>
                  <a:srgbClr val="C1504D"/>
                </a:solidFill>
              </a:rPr>
              <a:t>value </a:t>
            </a:r>
            <a:r>
              <a:rPr lang="en-US" dirty="0"/>
              <a:t>and (optionally) </a:t>
            </a:r>
            <a:r>
              <a:rPr lang="en-US" dirty="0">
                <a:solidFill>
                  <a:srgbClr val="92D050"/>
                </a:solidFill>
              </a:rPr>
              <a:t>index</a:t>
            </a:r>
            <a:r>
              <a:rPr lang="en-US" dirty="0"/>
              <a:t> attributes</a:t>
            </a:r>
          </a:p>
          <a:p>
            <a:pPr lvl="1"/>
            <a:r>
              <a:rPr lang="en-US" dirty="0">
                <a:solidFill>
                  <a:schemeClr val="accent1"/>
                </a:solidFill>
              </a:rPr>
              <a:t>&gt;&gt;&gt; ser = </a:t>
            </a:r>
            <a:r>
              <a:rPr lang="en-US" dirty="0" err="1">
                <a:solidFill>
                  <a:schemeClr val="accent1"/>
                </a:solidFill>
              </a:rPr>
              <a:t>pd.Series</a:t>
            </a:r>
            <a:r>
              <a:rPr lang="en-US" dirty="0">
                <a:solidFill>
                  <a:schemeClr val="accent1"/>
                </a:solidFill>
              </a:rPr>
              <a:t>(</a:t>
            </a:r>
            <a:r>
              <a:rPr lang="en-US" dirty="0">
                <a:solidFill>
                  <a:srgbClr val="C1504D"/>
                </a:solidFill>
              </a:rPr>
              <a:t>[ 4 , 7 , -5 , 3 ], </a:t>
            </a:r>
            <a:br>
              <a:rPr lang="en-US" dirty="0">
                <a:solidFill>
                  <a:srgbClr val="C1504D"/>
                </a:solidFill>
              </a:rPr>
            </a:br>
            <a:r>
              <a:rPr lang="en-US" dirty="0">
                <a:solidFill>
                  <a:srgbClr val="C1504D"/>
                </a:solidFill>
              </a:rPr>
              <a:t>		</a:t>
            </a:r>
            <a:r>
              <a:rPr lang="en-US" dirty="0">
                <a:solidFill>
                  <a:srgbClr val="92D050"/>
                </a:solidFill>
              </a:rPr>
              <a:t>... index=["d", "b", "a", "c"]</a:t>
            </a:r>
            <a:r>
              <a:rPr lang="en-US" dirty="0">
                <a:solidFill>
                  <a:schemeClr val="accent1"/>
                </a:solidFill>
              </a:rPr>
              <a:t>)</a:t>
            </a:r>
          </a:p>
          <a:p>
            <a:pPr lvl="1"/>
            <a:r>
              <a:rPr lang="en-US" dirty="0"/>
              <a:t>If unspecified,  the index is a sequence of integers ranging from 0 to N-1</a:t>
            </a:r>
          </a:p>
        </p:txBody>
      </p:sp>
      <p:pic>
        <p:nvPicPr>
          <p:cNvPr id="11" name="Segnaposto contenuto 10">
            <a:extLst>
              <a:ext uri="{FF2B5EF4-FFF2-40B4-BE49-F238E27FC236}">
                <a16:creationId xmlns:a16="http://schemas.microsoft.com/office/drawing/2014/main" id="{2072ACB1-E76F-421A-8958-ABDBE1D1A806}"/>
              </a:ext>
            </a:extLst>
          </p:cNvPr>
          <p:cNvPicPr>
            <a:picLocks noGrp="1" noChangeAspect="1"/>
          </p:cNvPicPr>
          <p:nvPr>
            <p:ph sz="half" idx="2"/>
          </p:nvPr>
        </p:nvPicPr>
        <p:blipFill>
          <a:blip r:embed="rId2"/>
          <a:stretch>
            <a:fillRect/>
          </a:stretch>
        </p:blipFill>
        <p:spPr>
          <a:xfrm>
            <a:off x="7683444" y="2997942"/>
            <a:ext cx="2159111" cy="2006703"/>
          </a:xfrm>
        </p:spPr>
      </p:pic>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16</a:t>
            </a:fld>
            <a:endParaRPr lang="en-US"/>
          </a:p>
        </p:txBody>
      </p:sp>
      <p:sp>
        <p:nvSpPr>
          <p:cNvPr id="13" name="Segnaposto contenuto 12">
            <a:extLst>
              <a:ext uri="{FF2B5EF4-FFF2-40B4-BE49-F238E27FC236}">
                <a16:creationId xmlns:a16="http://schemas.microsoft.com/office/drawing/2014/main" id="{0AA94EA7-180A-4E8B-93F9-7BB6380155C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86981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Series support binary operators</a:t>
            </a:r>
          </a:p>
          <a:p>
            <a:pPr lvl="1"/>
            <a:r>
              <a:rPr lang="en-US" dirty="0"/>
              <a:t>+, -, *, etc.</a:t>
            </a:r>
          </a:p>
          <a:p>
            <a:pPr lvl="1"/>
            <a:r>
              <a:rPr lang="en-US" dirty="0"/>
              <a:t>Custom functions</a:t>
            </a:r>
          </a:p>
          <a:p>
            <a:r>
              <a:rPr lang="en-US" dirty="0"/>
              <a:t>Binary operators are applied to the values </a:t>
            </a:r>
            <a:r>
              <a:rPr lang="en-US" dirty="0">
                <a:solidFill>
                  <a:schemeClr val="accent1"/>
                </a:solidFill>
              </a:rPr>
              <a:t>with the same label</a:t>
            </a:r>
          </a:p>
          <a:p>
            <a:pPr lvl="1"/>
            <a:r>
              <a:rPr lang="en-US" dirty="0"/>
              <a:t>... and by the value order</a:t>
            </a:r>
          </a:p>
          <a:p>
            <a:pPr lvl="1"/>
            <a:r>
              <a:rPr lang="en-US" dirty="0"/>
              <a:t>The result will contain NA for each unmatched label (i.e., a label contained in one series but not the other)</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17</a:t>
            </a:fld>
            <a:endParaRPr lang="en-US"/>
          </a:p>
        </p:txBody>
      </p:sp>
    </p:spTree>
    <p:extLst>
      <p:ext uri="{BB962C8B-B14F-4D97-AF65-F5344CB8AC3E}">
        <p14:creationId xmlns:p14="http://schemas.microsoft.com/office/powerpoint/2010/main" val="37960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a:t>Attribute types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Attribute type can be specified during the creation of a series</a:t>
            </a:r>
          </a:p>
          <a:p>
            <a:r>
              <a:rPr lang="en-US" dirty="0"/>
              <a:t>Common data types are numeric ones</a:t>
            </a:r>
          </a:p>
          <a:p>
            <a:pPr lvl="1"/>
            <a:r>
              <a:rPr lang="en-US" dirty="0" err="1">
                <a:solidFill>
                  <a:schemeClr val="accent1"/>
                </a:solidFill>
              </a:rPr>
              <a:t>np.floatN</a:t>
            </a:r>
            <a:r>
              <a:rPr lang="en-US" dirty="0">
                <a:solidFill>
                  <a:schemeClr val="accent1"/>
                </a:solidFill>
              </a:rPr>
              <a:t> </a:t>
            </a:r>
            <a:r>
              <a:rPr lang="en-US" dirty="0"/>
              <a:t>represents </a:t>
            </a:r>
            <a:r>
              <a:rPr lang="en-US" dirty="0" err="1"/>
              <a:t>floting</a:t>
            </a:r>
            <a:r>
              <a:rPr lang="en-US" dirty="0"/>
              <a:t> numbers (e.g., -3.14)</a:t>
            </a:r>
          </a:p>
          <a:p>
            <a:pPr lvl="1"/>
            <a:r>
              <a:rPr lang="en-US" dirty="0" err="1">
                <a:solidFill>
                  <a:schemeClr val="accent1"/>
                </a:solidFill>
              </a:rPr>
              <a:t>np.intN</a:t>
            </a:r>
            <a:r>
              <a:rPr lang="en-US" dirty="0">
                <a:solidFill>
                  <a:schemeClr val="accent1"/>
                </a:solidFill>
              </a:rPr>
              <a:t> / </a:t>
            </a:r>
            <a:r>
              <a:rPr lang="en-US" dirty="0" err="1">
                <a:solidFill>
                  <a:schemeClr val="accent1"/>
                </a:solidFill>
              </a:rPr>
              <a:t>np.uintN</a:t>
            </a:r>
            <a:r>
              <a:rPr lang="en-US" dirty="0">
                <a:solidFill>
                  <a:schemeClr val="accent1"/>
                </a:solidFill>
              </a:rPr>
              <a:t> </a:t>
            </a:r>
            <a:r>
              <a:rPr lang="en-US" dirty="0"/>
              <a:t>represent integers with/without sign (-42 and 42)</a:t>
            </a:r>
          </a:p>
          <a:p>
            <a:pPr lvl="1"/>
            <a:r>
              <a:rPr lang="en-US" dirty="0">
                <a:solidFill>
                  <a:schemeClr val="accent1"/>
                </a:solidFill>
              </a:rPr>
              <a:t>N</a:t>
            </a:r>
            <a:r>
              <a:rPr lang="en-US" dirty="0"/>
              <a:t> is the number of needed bits: 8, 16, 32 o 64</a:t>
            </a:r>
          </a:p>
          <a:p>
            <a:r>
              <a:rPr lang="en-US" dirty="0"/>
              <a:t>Other data types</a:t>
            </a:r>
          </a:p>
          <a:p>
            <a:pPr lvl="1"/>
            <a:r>
              <a:rPr lang="en-US" dirty="0">
                <a:solidFill>
                  <a:schemeClr val="accent1"/>
                </a:solidFill>
              </a:rPr>
              <a:t>bool</a:t>
            </a:r>
            <a:r>
              <a:rPr lang="en-US" dirty="0"/>
              <a:t>: Boolean values</a:t>
            </a:r>
          </a:p>
          <a:p>
            <a:pPr lvl="1"/>
            <a:r>
              <a:rPr lang="en-US" dirty="0">
                <a:solidFill>
                  <a:schemeClr val="accent1"/>
                </a:solidFill>
              </a:rPr>
              <a:t>datetime64, timedelta64</a:t>
            </a:r>
            <a:r>
              <a:rPr lang="en-US" dirty="0"/>
              <a:t>: timestamp and time intervals</a:t>
            </a:r>
          </a:p>
          <a:p>
            <a:pPr lvl="1"/>
            <a:r>
              <a:rPr lang="en-US" dirty="0">
                <a:solidFill>
                  <a:schemeClr val="accent1"/>
                </a:solidFill>
              </a:rPr>
              <a:t>object</a:t>
            </a:r>
            <a:r>
              <a:rPr lang="en-US" dirty="0"/>
              <a:t>: mainly used for strings</a:t>
            </a:r>
          </a:p>
          <a:p>
            <a:r>
              <a:rPr lang="en-US" dirty="0"/>
              <a:t>Why is data type important?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18</a:t>
            </a:fld>
            <a:endParaRPr lang="en-US"/>
          </a:p>
        </p:txBody>
      </p:sp>
    </p:spTree>
    <p:extLst>
      <p:ext uri="{BB962C8B-B14F-4D97-AF65-F5344CB8AC3E}">
        <p14:creationId xmlns:p14="http://schemas.microsoft.com/office/powerpoint/2010/main" val="341195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D32C6F-875F-4EA4-B347-E210775D9CC4}"/>
              </a:ext>
            </a:extLst>
          </p:cNvPr>
          <p:cNvSpPr>
            <a:spLocks noGrp="1"/>
          </p:cNvSpPr>
          <p:nvPr>
            <p:ph type="title"/>
          </p:nvPr>
        </p:nvSpPr>
        <p:spPr/>
        <p:txBody>
          <a:bodyPr>
            <a:normAutofit/>
          </a:bodyPr>
          <a:lstStyle/>
          <a:p>
            <a:r>
              <a:rPr lang="en-US" dirty="0"/>
              <a:t>Why is data type important?</a:t>
            </a:r>
          </a:p>
        </p:txBody>
      </p:sp>
      <p:pic>
        <p:nvPicPr>
          <p:cNvPr id="10" name="Content Placeholder 9">
            <a:extLst>
              <a:ext uri="{FF2B5EF4-FFF2-40B4-BE49-F238E27FC236}">
                <a16:creationId xmlns:a16="http://schemas.microsoft.com/office/drawing/2014/main" id="{A395ECE6-4257-4ECA-8D23-8AE1D6F981E2}"/>
              </a:ext>
            </a:extLst>
          </p:cNvPr>
          <p:cNvPicPr>
            <a:picLocks noGrp="1" noChangeAspect="1"/>
          </p:cNvPicPr>
          <p:nvPr>
            <p:ph idx="1"/>
          </p:nvPr>
        </p:nvPicPr>
        <p:blipFill>
          <a:blip r:embed="rId2"/>
          <a:stretch>
            <a:fillRect/>
          </a:stretch>
        </p:blipFill>
        <p:spPr>
          <a:xfrm>
            <a:off x="3374838" y="1700213"/>
            <a:ext cx="5442324" cy="4351337"/>
          </a:xfrm>
        </p:spPr>
      </p:pic>
      <p:sp>
        <p:nvSpPr>
          <p:cNvPr id="4" name="Footer Placeholder 3">
            <a:extLst>
              <a:ext uri="{FF2B5EF4-FFF2-40B4-BE49-F238E27FC236}">
                <a16:creationId xmlns:a16="http://schemas.microsoft.com/office/drawing/2014/main" id="{EEF3E275-1B71-4ACA-9AF8-7CA01712DBF0}"/>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23F467B6-ED7D-43BF-A69D-863B02EAB059}"/>
              </a:ext>
            </a:extLst>
          </p:cNvPr>
          <p:cNvSpPr>
            <a:spLocks noGrp="1"/>
          </p:cNvSpPr>
          <p:nvPr>
            <p:ph type="sldNum" sz="quarter" idx="12"/>
          </p:nvPr>
        </p:nvSpPr>
        <p:spPr/>
        <p:txBody>
          <a:bodyPr/>
          <a:lstStyle/>
          <a:p>
            <a:fld id="{5DD6F1BA-2510-46FC-9346-AB1F3CA1593B}" type="slidenum">
              <a:rPr lang="it-IT" smtClean="0"/>
              <a:t>19</a:t>
            </a:fld>
            <a:endParaRPr lang="it-IT"/>
          </a:p>
        </p:txBody>
      </p:sp>
      <p:sp>
        <p:nvSpPr>
          <p:cNvPr id="8" name="Content Placeholder 7">
            <a:extLst>
              <a:ext uri="{FF2B5EF4-FFF2-40B4-BE49-F238E27FC236}">
                <a16:creationId xmlns:a16="http://schemas.microsoft.com/office/drawing/2014/main" id="{0B21AD72-66B6-4187-8821-F642828645FC}"/>
              </a:ext>
            </a:extLst>
          </p:cNvPr>
          <p:cNvSpPr>
            <a:spLocks noGrp="1"/>
          </p:cNvSpPr>
          <p:nvPr>
            <p:ph idx="13"/>
          </p:nvPr>
        </p:nvSpPr>
        <p:spPr/>
        <p:txBody>
          <a:bodyPr/>
          <a:lstStyle/>
          <a:p>
            <a:r>
              <a:rPr lang="en-US" dirty="0"/>
              <a:t>https://www.bleepingcomputer.com/news/microsoft/microsoft-releases-emergency-fix-for-exchange-year-2022-bug/</a:t>
            </a:r>
          </a:p>
        </p:txBody>
      </p:sp>
    </p:spTree>
    <p:extLst>
      <p:ext uri="{BB962C8B-B14F-4D97-AF65-F5344CB8AC3E}">
        <p14:creationId xmlns:p14="http://schemas.microsoft.com/office/powerpoint/2010/main" val="38778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a:t>Cross-platform interpreted language</a:t>
            </a:r>
          </a:p>
          <a:p>
            <a:pPr lvl="1"/>
            <a:r>
              <a:rPr lang="en-US" dirty="0"/>
              <a:t>Available on the main OS (Linux, Mac, Windows, etc.)</a:t>
            </a:r>
          </a:p>
          <a:p>
            <a:pPr lvl="1"/>
            <a:r>
              <a:rPr lang="en-US" dirty="0" err="1"/>
              <a:t>CPython</a:t>
            </a:r>
            <a:r>
              <a:rPr lang="en-US" dirty="0"/>
              <a:t> is the reference implementation plus other alternatives</a:t>
            </a:r>
          </a:p>
          <a:p>
            <a:pPr lvl="1"/>
            <a:r>
              <a:rPr lang="en-US" dirty="0"/>
              <a:t>Can be integrated into other languages (C, C++, Java, etc.)</a:t>
            </a:r>
          </a:p>
          <a:p>
            <a:r>
              <a:rPr lang="en-US" dirty="0"/>
              <a:t>Created in the late 80s, became popular in the 2000s</a:t>
            </a:r>
          </a:p>
          <a:p>
            <a:r>
              <a:rPr lang="en-US" dirty="0"/>
              <a:t>Multi-paradigm</a:t>
            </a:r>
          </a:p>
          <a:p>
            <a:pPr lvl="1"/>
            <a:r>
              <a:rPr lang="en-US" dirty="0"/>
              <a:t>Imperative, object-oriented</a:t>
            </a:r>
          </a:p>
          <a:p>
            <a:pPr lvl="1"/>
            <a:r>
              <a:rPr lang="en-US" dirty="0"/>
              <a:t>Syntax can be easily extended</a:t>
            </a:r>
          </a:p>
          <a:p>
            <a:r>
              <a:rPr lang="en-US" dirty="0"/>
              <a:t>Emphasis on the on ease of reading and writing</a:t>
            </a:r>
          </a:p>
          <a:p>
            <a:pPr lvl="1"/>
            <a:r>
              <a:rPr lang="en-US" dirty="0"/>
              <a:t>“there should be one—and preferably only one—obvious way to do it”</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a:t>
            </a:fld>
            <a:endParaRPr lang="it-IT"/>
          </a:p>
        </p:txBody>
      </p:sp>
      <p:sp>
        <p:nvSpPr>
          <p:cNvPr id="13" name="Content Placeholder 12">
            <a:extLst>
              <a:ext uri="{FF2B5EF4-FFF2-40B4-BE49-F238E27FC236}">
                <a16:creationId xmlns:a16="http://schemas.microsoft.com/office/drawing/2014/main" id="{32E03AF0-EC65-4F83-A639-BC9A977B451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88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dirty="0"/>
              <a:t>Missing values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Datasets often show missing values</a:t>
            </a:r>
          </a:p>
          <a:p>
            <a:pPr lvl="1"/>
            <a:r>
              <a:rPr lang="en-US" dirty="0"/>
              <a:t>E.g., they are not applicable (e.g., date of death) or unknown</a:t>
            </a:r>
          </a:p>
          <a:p>
            <a:r>
              <a:rPr lang="en-US" dirty="0"/>
              <a:t>A series can have missing values, referred to as </a:t>
            </a:r>
            <a:r>
              <a:rPr lang="en-US" dirty="0">
                <a:solidFill>
                  <a:schemeClr val="accent1"/>
                </a:solidFill>
              </a:rPr>
              <a:t>NA</a:t>
            </a:r>
            <a:r>
              <a:rPr lang="en-US" dirty="0"/>
              <a:t> (Not Available)</a:t>
            </a:r>
          </a:p>
          <a:p>
            <a:pPr lvl="1"/>
            <a:r>
              <a:rPr lang="en-US" dirty="0"/>
              <a:t>Numeric attributes: NA is </a:t>
            </a:r>
            <a:r>
              <a:rPr lang="en-US" dirty="0" err="1"/>
              <a:t>np.</a:t>
            </a:r>
            <a:r>
              <a:rPr lang="en-US" dirty="0" err="1">
                <a:solidFill>
                  <a:schemeClr val="accent1"/>
                </a:solidFill>
              </a:rPr>
              <a:t>nan</a:t>
            </a:r>
            <a:r>
              <a:rPr lang="en-US" dirty="0">
                <a:solidFill>
                  <a:schemeClr val="accent1"/>
                </a:solidFill>
              </a:rPr>
              <a:t> </a:t>
            </a:r>
            <a:r>
              <a:rPr lang="en-US" dirty="0"/>
              <a:t>(Not a Number)</a:t>
            </a:r>
          </a:p>
          <a:p>
            <a:pPr lvl="1"/>
            <a:r>
              <a:rPr lang="en-US" dirty="0">
                <a:solidFill>
                  <a:schemeClr val="accent1"/>
                </a:solidFill>
              </a:rPr>
              <a:t>nan</a:t>
            </a:r>
            <a:r>
              <a:rPr lang="en-US" dirty="0"/>
              <a:t> is never equal, greater, or lower than other values (nor itself)</a:t>
            </a:r>
          </a:p>
          <a:p>
            <a:pPr marL="914400" lvl="2" indent="0">
              <a:buNone/>
            </a:pPr>
            <a:r>
              <a:rPr lang="en-US" dirty="0">
                <a:solidFill>
                  <a:schemeClr val="accent1"/>
                </a:solidFill>
              </a:rPr>
              <a:t>&gt;&gt;&gt; </a:t>
            </a:r>
            <a:r>
              <a:rPr lang="en-US" dirty="0" err="1">
                <a:solidFill>
                  <a:schemeClr val="accent1"/>
                </a:solidFill>
              </a:rPr>
              <a:t>np.nan</a:t>
            </a:r>
            <a:r>
              <a:rPr lang="en-US" dirty="0">
                <a:solidFill>
                  <a:schemeClr val="accent1"/>
                </a:solidFill>
              </a:rPr>
              <a:t> == </a:t>
            </a:r>
            <a:r>
              <a:rPr lang="en-US" dirty="0" err="1">
                <a:solidFill>
                  <a:schemeClr val="accent1"/>
                </a:solidFill>
              </a:rPr>
              <a:t>np.nan</a:t>
            </a:r>
            <a:endParaRPr lang="en-US" dirty="0">
              <a:solidFill>
                <a:schemeClr val="accent1"/>
              </a:solidFill>
            </a:endParaRPr>
          </a:p>
          <a:p>
            <a:pPr marL="914400" lvl="2" indent="0">
              <a:buNone/>
            </a:pPr>
            <a:r>
              <a:rPr lang="en-US" dirty="0">
                <a:solidFill>
                  <a:schemeClr val="accent1"/>
                </a:solidFill>
              </a:rPr>
              <a:t>False</a:t>
            </a:r>
          </a:p>
          <a:p>
            <a:pPr lvl="1"/>
            <a:r>
              <a:rPr lang="en-US" dirty="0"/>
              <a:t>Numeric expressions with </a:t>
            </a:r>
            <a:r>
              <a:rPr lang="en-US" dirty="0">
                <a:solidFill>
                  <a:schemeClr val="accent1"/>
                </a:solidFill>
              </a:rPr>
              <a:t>nan</a:t>
            </a:r>
            <a:r>
              <a:rPr lang="en-US" dirty="0"/>
              <a:t> return </a:t>
            </a:r>
            <a:r>
              <a:rPr lang="en-US" dirty="0">
                <a:solidFill>
                  <a:schemeClr val="accent1"/>
                </a:solidFill>
              </a:rPr>
              <a:t>nan</a:t>
            </a:r>
          </a:p>
          <a:p>
            <a:pPr marL="914400" lvl="2" indent="0">
              <a:buNone/>
            </a:pPr>
            <a:r>
              <a:rPr lang="en-US" dirty="0">
                <a:solidFill>
                  <a:schemeClr val="accent1"/>
                </a:solidFill>
              </a:rPr>
              <a:t>&gt;&gt;&gt; 2 * </a:t>
            </a:r>
            <a:r>
              <a:rPr lang="en-US" dirty="0" err="1">
                <a:solidFill>
                  <a:schemeClr val="accent1"/>
                </a:solidFill>
              </a:rPr>
              <a:t>np.nan</a:t>
            </a:r>
            <a:r>
              <a:rPr lang="en-US" dirty="0">
                <a:solidFill>
                  <a:schemeClr val="accent1"/>
                </a:solidFill>
              </a:rPr>
              <a:t> – 1</a:t>
            </a:r>
          </a:p>
          <a:p>
            <a:pPr marL="914400" lvl="2" indent="0">
              <a:buNone/>
            </a:pPr>
            <a:r>
              <a:rPr lang="en-US" dirty="0">
                <a:solidFill>
                  <a:schemeClr val="accent1"/>
                </a:solidFill>
              </a:rPr>
              <a:t>nan</a:t>
            </a:r>
          </a:p>
          <a:p>
            <a:pPr indent="-285750"/>
            <a:r>
              <a:rPr lang="en-US" dirty="0"/>
              <a:t>Which problems arise?</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20</a:t>
            </a:fld>
            <a:endParaRPr lang="en-US"/>
          </a:p>
        </p:txBody>
      </p:sp>
    </p:spTree>
    <p:extLst>
      <p:ext uri="{BB962C8B-B14F-4D97-AF65-F5344CB8AC3E}">
        <p14:creationId xmlns:p14="http://schemas.microsoft.com/office/powerpoint/2010/main" val="129282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383AF3F6-3903-4EEA-86A9-B32FDFFFE87C}"/>
              </a:ext>
            </a:extLst>
          </p:cNvPr>
          <p:cNvSpPr>
            <a:spLocks noGrp="1"/>
          </p:cNvSpPr>
          <p:nvPr>
            <p:ph type="title"/>
          </p:nvPr>
        </p:nvSpPr>
        <p:spPr>
          <a:xfrm>
            <a:off x="838200" y="365125"/>
            <a:ext cx="10515600" cy="1325563"/>
          </a:xfrm>
        </p:spPr>
        <p:txBody>
          <a:bodyPr/>
          <a:lstStyle/>
          <a:p>
            <a:r>
              <a:rPr lang="en-US"/>
              <a:t>Missing values</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a:solidFill>
                  <a:schemeClr val="accent1"/>
                </a:solidFill>
              </a:rPr>
              <a:t>isna</a:t>
            </a:r>
            <a:r>
              <a:rPr lang="en-US"/>
              <a:t> and </a:t>
            </a:r>
            <a:r>
              <a:rPr lang="en-US">
                <a:solidFill>
                  <a:schemeClr val="accent1"/>
                </a:solidFill>
              </a:rPr>
              <a:t>notna</a:t>
            </a:r>
            <a:r>
              <a:rPr lang="en-US"/>
              <a:t> verify (not) missing values and return a Boolean series</a:t>
            </a:r>
          </a:p>
          <a:p>
            <a:pPr lvl="1"/>
            <a:r>
              <a:rPr lang="en-US">
                <a:solidFill>
                  <a:schemeClr val="accent1"/>
                </a:solidFill>
              </a:rPr>
              <a:t>dropna</a:t>
            </a:r>
            <a:r>
              <a:rPr lang="en-US"/>
              <a:t> removes missing values</a:t>
            </a:r>
          </a:p>
          <a:p>
            <a:pPr lvl="2"/>
            <a:r>
              <a:rPr lang="en-US"/>
              <a:t>Return a new series by default</a:t>
            </a:r>
          </a:p>
          <a:p>
            <a:pPr lvl="2"/>
            <a:r>
              <a:rPr lang="en-US"/>
              <a:t>Modify the same series if </a:t>
            </a:r>
            <a:r>
              <a:rPr lang="en-US">
                <a:solidFill>
                  <a:schemeClr val="accent1"/>
                </a:solidFill>
              </a:rPr>
              <a:t>inplace=True</a:t>
            </a:r>
            <a:endParaRPr lang="en-US"/>
          </a:p>
        </p:txBody>
      </p:sp>
      <p:pic>
        <p:nvPicPr>
          <p:cNvPr id="14" name="Segnaposto contenuto 13">
            <a:extLst>
              <a:ext uri="{FF2B5EF4-FFF2-40B4-BE49-F238E27FC236}">
                <a16:creationId xmlns:a16="http://schemas.microsoft.com/office/drawing/2014/main" id="{A137B964-66F3-4D3F-B7BC-B548D757D382}"/>
              </a:ext>
            </a:extLst>
          </p:cNvPr>
          <p:cNvPicPr>
            <a:picLocks noGrp="1" noChangeAspect="1"/>
          </p:cNvPicPr>
          <p:nvPr>
            <p:ph sz="half" idx="2"/>
          </p:nvPr>
        </p:nvPicPr>
        <p:blipFill>
          <a:blip r:embed="rId2"/>
          <a:stretch>
            <a:fillRect/>
          </a:stretch>
        </p:blipFill>
        <p:spPr>
          <a:xfrm>
            <a:off x="6820052" y="1825625"/>
            <a:ext cx="3885896"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21</a:t>
            </a:fld>
            <a:endParaRPr lang="en-US"/>
          </a:p>
        </p:txBody>
      </p:sp>
      <p:sp>
        <p:nvSpPr>
          <p:cNvPr id="11" name="Segnaposto contenuto 10">
            <a:extLst>
              <a:ext uri="{FF2B5EF4-FFF2-40B4-BE49-F238E27FC236}">
                <a16:creationId xmlns:a16="http://schemas.microsoft.com/office/drawing/2014/main" id="{DC095D2D-44C8-4334-97B4-1A73B1819CB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1613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Missing values</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err="1">
                <a:solidFill>
                  <a:schemeClr val="accent1"/>
                </a:solidFill>
              </a:rPr>
              <a:t>fillna</a:t>
            </a:r>
            <a:r>
              <a:rPr lang="en-US" dirty="0"/>
              <a:t> replaces NA values</a:t>
            </a:r>
          </a:p>
          <a:p>
            <a:pPr lvl="1"/>
            <a:r>
              <a:rPr lang="en-US" dirty="0"/>
              <a:t>Return a new series or modify the given one if </a:t>
            </a:r>
            <a:r>
              <a:rPr lang="en-US" dirty="0" err="1">
                <a:solidFill>
                  <a:schemeClr val="accent1"/>
                </a:solidFill>
              </a:rPr>
              <a:t>inplace</a:t>
            </a:r>
            <a:r>
              <a:rPr lang="en-US" dirty="0">
                <a:solidFill>
                  <a:schemeClr val="accent1"/>
                </a:solidFill>
              </a:rPr>
              <a:t>=True</a:t>
            </a:r>
          </a:p>
          <a:p>
            <a:pPr lvl="1"/>
            <a:r>
              <a:rPr lang="en-US" dirty="0"/>
              <a:t>All NA are replaced by the same value</a:t>
            </a:r>
          </a:p>
          <a:p>
            <a:pPr lvl="2"/>
            <a:r>
              <a:rPr lang="en-US" dirty="0">
                <a:solidFill>
                  <a:srgbClr val="7030A0"/>
                </a:solidFill>
              </a:rPr>
              <a:t>Usually, the average</a:t>
            </a:r>
          </a:p>
          <a:p>
            <a:pPr lvl="1"/>
            <a:r>
              <a:rPr lang="en-US" dirty="0"/>
              <a:t>If the attribute </a:t>
            </a:r>
            <a:r>
              <a:rPr lang="en-US" dirty="0">
                <a:solidFill>
                  <a:schemeClr val="accent1"/>
                </a:solidFill>
              </a:rPr>
              <a:t>method</a:t>
            </a:r>
            <a:r>
              <a:rPr lang="en-US" dirty="0"/>
              <a:t> is set to </a:t>
            </a:r>
            <a:r>
              <a:rPr lang="en-US" dirty="0" err="1">
                <a:solidFill>
                  <a:schemeClr val="accent1"/>
                </a:solidFill>
              </a:rPr>
              <a:t>ffill</a:t>
            </a:r>
            <a:r>
              <a:rPr lang="en-US" dirty="0"/>
              <a:t> or </a:t>
            </a:r>
            <a:r>
              <a:rPr lang="en-US" dirty="0" err="1">
                <a:solidFill>
                  <a:schemeClr val="accent1"/>
                </a:solidFill>
              </a:rPr>
              <a:t>bfill</a:t>
            </a:r>
            <a:r>
              <a:rPr lang="en-US" dirty="0">
                <a:solidFill>
                  <a:schemeClr val="accent1"/>
                </a:solidFill>
              </a:rPr>
              <a:t>,</a:t>
            </a:r>
            <a:r>
              <a:rPr lang="en-US" dirty="0"/>
              <a:t> each </a:t>
            </a:r>
            <a:r>
              <a:rPr lang="en-US" dirty="0">
                <a:solidFill>
                  <a:schemeClr val="accent1"/>
                </a:solidFill>
              </a:rPr>
              <a:t>NA</a:t>
            </a:r>
            <a:r>
              <a:rPr lang="en-US" dirty="0"/>
              <a:t> is replaced by the first preceding/posterior not </a:t>
            </a:r>
            <a:r>
              <a:rPr lang="en-US" dirty="0">
                <a:solidFill>
                  <a:schemeClr val="accent1"/>
                </a:solidFill>
              </a:rPr>
              <a:t>NA</a:t>
            </a:r>
            <a:r>
              <a:rPr lang="en-US" dirty="0"/>
              <a:t> value (if any)</a:t>
            </a:r>
          </a:p>
          <a:p>
            <a:pPr lvl="2"/>
            <a:r>
              <a:rPr lang="en-US" dirty="0"/>
              <a:t>Useful for temporal series</a:t>
            </a:r>
          </a:p>
        </p:txBody>
      </p:sp>
      <p:pic>
        <p:nvPicPr>
          <p:cNvPr id="10" name="Segnaposto contenuto 9">
            <a:extLst>
              <a:ext uri="{FF2B5EF4-FFF2-40B4-BE49-F238E27FC236}">
                <a16:creationId xmlns:a16="http://schemas.microsoft.com/office/drawing/2014/main" id="{D917AD74-A834-4A7D-93A7-877514B9EDEF}"/>
              </a:ext>
            </a:extLst>
          </p:cNvPr>
          <p:cNvPicPr>
            <a:picLocks noGrp="1" noChangeAspect="1"/>
          </p:cNvPicPr>
          <p:nvPr>
            <p:ph sz="half" idx="2"/>
          </p:nvPr>
        </p:nvPicPr>
        <p:blipFill>
          <a:blip r:embed="rId2"/>
          <a:stretch>
            <a:fillRect/>
          </a:stretch>
        </p:blipFill>
        <p:spPr>
          <a:xfrm>
            <a:off x="6635640" y="1921562"/>
            <a:ext cx="4254719" cy="4159464"/>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22</a:t>
            </a:fld>
            <a:endParaRPr lang="en-US"/>
          </a:p>
        </p:txBody>
      </p:sp>
      <p:sp>
        <p:nvSpPr>
          <p:cNvPr id="13" name="Segnaposto contenuto 12">
            <a:extLst>
              <a:ext uri="{FF2B5EF4-FFF2-40B4-BE49-F238E27FC236}">
                <a16:creationId xmlns:a16="http://schemas.microsoft.com/office/drawing/2014/main" id="{4F5FA6D8-B8B3-418F-A06F-2EA984B941F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12145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C59CA-A650-4D1C-AE3D-081662240E82}"/>
              </a:ext>
            </a:extLst>
          </p:cNvPr>
          <p:cNvSpPr>
            <a:spLocks noGrp="1"/>
          </p:cNvSpPr>
          <p:nvPr>
            <p:ph type="title"/>
          </p:nvPr>
        </p:nvSpPr>
        <p:spPr>
          <a:xfrm>
            <a:off x="838200" y="365125"/>
            <a:ext cx="10515600" cy="1325563"/>
          </a:xfrm>
        </p:spPr>
        <p:txBody>
          <a:bodyPr/>
          <a:lstStyle/>
          <a:p>
            <a:r>
              <a:rPr lang="en-US"/>
              <a:t>Aggregation</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idx="1"/>
          </p:nvPr>
        </p:nvSpPr>
        <p:spPr>
          <a:xfrm>
            <a:off x="838200" y="1700499"/>
            <a:ext cx="10515600" cy="4351338"/>
          </a:xfrm>
        </p:spPr>
        <p:txBody>
          <a:bodyPr/>
          <a:lstStyle/>
          <a:p>
            <a:r>
              <a:rPr lang="en-US" dirty="0"/>
              <a:t>Series of methods to compute aggregated statistics</a:t>
            </a:r>
          </a:p>
          <a:p>
            <a:pPr lvl="1"/>
            <a:r>
              <a:rPr lang="en-US" dirty="0">
                <a:solidFill>
                  <a:schemeClr val="accent1"/>
                </a:solidFill>
              </a:rPr>
              <a:t>sum</a:t>
            </a:r>
            <a:r>
              <a:rPr lang="en-US" dirty="0"/>
              <a:t>, </a:t>
            </a:r>
            <a:r>
              <a:rPr lang="en-US" dirty="0">
                <a:solidFill>
                  <a:schemeClr val="accent1"/>
                </a:solidFill>
              </a:rPr>
              <a:t>mean</a:t>
            </a:r>
            <a:r>
              <a:rPr lang="en-US" dirty="0"/>
              <a:t>, </a:t>
            </a:r>
            <a:r>
              <a:rPr lang="en-US" dirty="0">
                <a:solidFill>
                  <a:schemeClr val="accent1"/>
                </a:solidFill>
              </a:rPr>
              <a:t>min</a:t>
            </a:r>
            <a:r>
              <a:rPr lang="en-US" dirty="0"/>
              <a:t>, </a:t>
            </a:r>
            <a:r>
              <a:rPr lang="en-US" dirty="0">
                <a:solidFill>
                  <a:schemeClr val="accent1"/>
                </a:solidFill>
              </a:rPr>
              <a:t>max</a:t>
            </a:r>
            <a:r>
              <a:rPr lang="en-US" dirty="0"/>
              <a:t>, </a:t>
            </a:r>
            <a:r>
              <a:rPr lang="en-US" dirty="0">
                <a:solidFill>
                  <a:schemeClr val="accent1"/>
                </a:solidFill>
              </a:rPr>
              <a:t>count</a:t>
            </a:r>
            <a:endParaRPr lang="en-US" dirty="0"/>
          </a:p>
          <a:p>
            <a:pPr lvl="1"/>
            <a:r>
              <a:rPr lang="en-US" dirty="0"/>
              <a:t>NA values are ignored by default</a:t>
            </a:r>
          </a:p>
          <a:p>
            <a:pPr marL="457200" lvl="1" indent="0">
              <a:buNone/>
            </a:pPr>
            <a:r>
              <a:rPr lang="en-US" dirty="0">
                <a:solidFill>
                  <a:schemeClr val="accent1"/>
                </a:solidFill>
              </a:rPr>
              <a:t>	&gt;&gt;&gt;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p>
          <a:p>
            <a:pPr marL="457200" lvl="1" indent="0">
              <a:buNone/>
            </a:pPr>
            <a:r>
              <a:rPr lang="en-US" dirty="0">
                <a:solidFill>
                  <a:schemeClr val="accent1"/>
                </a:solidFill>
              </a:rPr>
              <a:t>	4.0</a:t>
            </a:r>
          </a:p>
          <a:p>
            <a:r>
              <a:rPr lang="en-US" dirty="0"/>
              <a:t>If </a:t>
            </a:r>
            <a:r>
              <a:rPr lang="en-US" dirty="0" err="1">
                <a:solidFill>
                  <a:schemeClr val="accent1"/>
                </a:solidFill>
              </a:rPr>
              <a:t>skipna</a:t>
            </a:r>
            <a:r>
              <a:rPr lang="en-US" dirty="0">
                <a:solidFill>
                  <a:schemeClr val="accent1"/>
                </a:solidFill>
              </a:rPr>
              <a:t>=False, </a:t>
            </a:r>
            <a:r>
              <a:rPr lang="en-US" dirty="0"/>
              <a:t>NA values invalidate the statistics</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r>
              <a:rPr lang="en-US" dirty="0" err="1">
                <a:solidFill>
                  <a:schemeClr val="accent1"/>
                </a:solidFill>
              </a:rPr>
              <a:t>skipna</a:t>
            </a:r>
            <a:r>
              <a:rPr lang="en-US" dirty="0">
                <a:solidFill>
                  <a:schemeClr val="accent1"/>
                </a:solidFill>
              </a:rPr>
              <a:t>=False)</a:t>
            </a:r>
          </a:p>
          <a:p>
            <a:pPr marL="457200" lvl="1" indent="0">
              <a:buNone/>
            </a:pPr>
            <a:r>
              <a:rPr lang="en-US" dirty="0">
                <a:solidFill>
                  <a:schemeClr val="accent1"/>
                </a:solidFill>
              </a:rPr>
              <a:t>nan</a:t>
            </a:r>
          </a:p>
          <a:p>
            <a:r>
              <a:rPr lang="en-US" dirty="0" err="1"/>
              <a:t>idxmin</a:t>
            </a:r>
            <a:r>
              <a:rPr lang="en-US" dirty="0"/>
              <a:t> e </a:t>
            </a:r>
            <a:r>
              <a:rPr lang="en-US" dirty="0" err="1"/>
              <a:t>idxmax</a:t>
            </a:r>
            <a:r>
              <a:rPr lang="en-US" dirty="0"/>
              <a:t>, return the label of the minimum/maximum value</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({"a": 6, "b": 10, "c": 7}).</a:t>
            </a:r>
            <a:r>
              <a:rPr lang="en-US" dirty="0" err="1">
                <a:solidFill>
                  <a:schemeClr val="accent1"/>
                </a:solidFill>
              </a:rPr>
              <a:t>idxmax</a:t>
            </a:r>
            <a:r>
              <a:rPr lang="en-US" dirty="0">
                <a:solidFill>
                  <a:schemeClr val="accent1"/>
                </a:solidFill>
              </a:rPr>
              <a:t>()</a:t>
            </a:r>
          </a:p>
          <a:p>
            <a:pPr marL="457200" lvl="1" indent="0">
              <a:buNone/>
            </a:pPr>
            <a:r>
              <a:rPr lang="en-US" dirty="0">
                <a:solidFill>
                  <a:schemeClr val="accent1"/>
                </a:solidFill>
              </a:rPr>
              <a:t>'b'</a:t>
            </a:r>
          </a:p>
        </p:txBody>
      </p:sp>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23</a:t>
            </a:fld>
            <a:endParaRPr lang="en-US"/>
          </a:p>
        </p:txBody>
      </p:sp>
    </p:spTree>
    <p:extLst>
      <p:ext uri="{BB962C8B-B14F-4D97-AF65-F5344CB8AC3E}">
        <p14:creationId xmlns:p14="http://schemas.microsoft.com/office/powerpoint/2010/main" val="769491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Value </a:t>
            </a:r>
            <a:r>
              <a:rPr lang="it-IT" dirty="0" err="1"/>
              <a:t>distribution</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dirty="0">
                <a:solidFill>
                  <a:schemeClr val="accent1"/>
                </a:solidFill>
              </a:rPr>
              <a:t>unique</a:t>
            </a:r>
            <a:r>
              <a:rPr lang="en-US" dirty="0"/>
              <a:t> returns an array with distinct values, values are sorted by </a:t>
            </a:r>
            <a:r>
              <a:rPr lang="it-IT" dirty="0"/>
              <a:t>first </a:t>
            </a:r>
            <a:r>
              <a:rPr lang="it-IT" dirty="0" err="1"/>
              <a:t>appearance</a:t>
            </a:r>
            <a:endParaRPr lang="en-US" dirty="0"/>
          </a:p>
          <a:p>
            <a:pPr lvl="1"/>
            <a:r>
              <a:rPr lang="en-US" dirty="0" err="1">
                <a:solidFill>
                  <a:schemeClr val="accent1"/>
                </a:solidFill>
              </a:rPr>
              <a:t>nunique</a:t>
            </a:r>
            <a:r>
              <a:rPr lang="en-US" dirty="0"/>
              <a:t> returns the quantity of unique values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rotWithShape="1">
          <a:blip r:embed="rId2"/>
          <a:srcRect b="49935"/>
          <a:stretch/>
        </p:blipFill>
        <p:spPr>
          <a:xfrm>
            <a:off x="6633231" y="1825625"/>
            <a:ext cx="4259537" cy="2178484"/>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24</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3737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Distribuzione dei valori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dirty="0" err="1">
                <a:solidFill>
                  <a:schemeClr val="accent1"/>
                </a:solidFill>
              </a:rPr>
              <a:t>value_counts</a:t>
            </a:r>
            <a:r>
              <a:rPr lang="en-US" dirty="0">
                <a:solidFill>
                  <a:schemeClr val="accent1"/>
                </a:solidFill>
              </a:rPr>
              <a:t> </a:t>
            </a:r>
            <a:r>
              <a:rPr lang="en-US" dirty="0"/>
              <a:t>returns a new series that associates each value with its number of occurrences, sorted by frequency</a:t>
            </a:r>
          </a:p>
          <a:p>
            <a:endParaRPr lang="en-US" dirty="0"/>
          </a:p>
          <a:p>
            <a:r>
              <a:rPr lang="en-US" dirty="0"/>
              <a:t>Which problems can cause skewed distributions?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a:blip r:embed="rId2"/>
          <a:stretch>
            <a:fillRect/>
          </a:stretch>
        </p:blipFill>
        <p:spPr>
          <a:xfrm>
            <a:off x="6633231" y="1825625"/>
            <a:ext cx="4259537"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25</a:t>
            </a:fld>
            <a:endParaRPr lang="it-IT"/>
          </a:p>
        </p:txBody>
      </p:sp>
      <p:pic>
        <p:nvPicPr>
          <p:cNvPr id="8" name="Segnaposto contenuto 7">
            <a:extLst>
              <a:ext uri="{FF2B5EF4-FFF2-40B4-BE49-F238E27FC236}">
                <a16:creationId xmlns:a16="http://schemas.microsoft.com/office/drawing/2014/main" id="{9C30696C-6B67-4554-A617-FC29E1320BE9}"/>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298825" y="5329783"/>
            <a:ext cx="3077934" cy="1163091"/>
          </a:xfrm>
        </p:spPr>
      </p:pic>
      <p:sp>
        <p:nvSpPr>
          <p:cNvPr id="2" name="Rectangle 1">
            <a:extLst>
              <a:ext uri="{FF2B5EF4-FFF2-40B4-BE49-F238E27FC236}">
                <a16:creationId xmlns:a16="http://schemas.microsoft.com/office/drawing/2014/main" id="{6B0BC5C0-A23C-4C28-9B2C-5E6D6850DF40}"/>
              </a:ext>
            </a:extLst>
          </p:cNvPr>
          <p:cNvSpPr/>
          <p:nvPr/>
        </p:nvSpPr>
        <p:spPr>
          <a:xfrm>
            <a:off x="6633231" y="2608446"/>
            <a:ext cx="3665801" cy="1309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88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A </a:t>
            </a:r>
            <a:r>
              <a:rPr lang="en-US" dirty="0" err="1">
                <a:solidFill>
                  <a:srgbClr val="FF0000"/>
                </a:solidFill>
              </a:rPr>
              <a:t>DataFrame</a:t>
            </a:r>
            <a:r>
              <a:rPr lang="en-US" dirty="0"/>
              <a:t> represents relational data </a:t>
            </a:r>
          </a:p>
          <a:p>
            <a:pPr lvl="1"/>
            <a:r>
              <a:rPr lang="en-US" dirty="0"/>
              <a:t>It can be seen as a </a:t>
            </a:r>
            <a:r>
              <a:rPr lang="en-US" dirty="0">
                <a:solidFill>
                  <a:srgbClr val="92D050"/>
                </a:solidFill>
              </a:rPr>
              <a:t>set of columns,</a:t>
            </a:r>
            <a:r>
              <a:rPr lang="en-US" dirty="0"/>
              <a:t> each column is a series of a given type, all columns share </a:t>
            </a:r>
            <a:r>
              <a:rPr lang="en-US" dirty="0">
                <a:solidFill>
                  <a:srgbClr val="7030A0"/>
                </a:solidFill>
              </a:rPr>
              <a:t>the labels</a:t>
            </a:r>
          </a:p>
          <a:p>
            <a:pPr lvl="1"/>
            <a:r>
              <a:rPr lang="en-US" dirty="0">
                <a:solidFill>
                  <a:srgbClr val="7030A0"/>
                </a:solidFill>
              </a:rPr>
              <a:t>Labels</a:t>
            </a:r>
            <a:r>
              <a:rPr lang="en-US" dirty="0"/>
              <a:t> are unique row identifiers</a:t>
            </a:r>
          </a:p>
          <a:p>
            <a:pPr lvl="1"/>
            <a:r>
              <a:rPr lang="en-US" dirty="0">
                <a:solidFill>
                  <a:schemeClr val="accent1"/>
                </a:solidFill>
              </a:rPr>
              <a:t>Each series (column) </a:t>
            </a:r>
            <a:r>
              <a:rPr lang="en-US" dirty="0"/>
              <a:t>has a unique name, the name is used to access the column values</a:t>
            </a:r>
          </a:p>
        </p:txBody>
      </p:sp>
      <p:pic>
        <p:nvPicPr>
          <p:cNvPr id="11" name="Segnaposto contenuto 10">
            <a:extLst>
              <a:ext uri="{FF2B5EF4-FFF2-40B4-BE49-F238E27FC236}">
                <a16:creationId xmlns:a16="http://schemas.microsoft.com/office/drawing/2014/main" id="{4120B8EC-10A6-4F06-8996-B0FC451710C3}"/>
              </a:ext>
            </a:extLst>
          </p:cNvPr>
          <p:cNvPicPr>
            <a:picLocks noGrp="1" noChangeAspect="1"/>
          </p:cNvPicPr>
          <p:nvPr>
            <p:ph sz="half" idx="2"/>
          </p:nvPr>
        </p:nvPicPr>
        <p:blipFill>
          <a:blip r:embed="rId2"/>
          <a:stretch>
            <a:fillRect/>
          </a:stretch>
        </p:blipFill>
        <p:spPr>
          <a:xfrm>
            <a:off x="6172200" y="3111703"/>
            <a:ext cx="5181600" cy="1779181"/>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26</a:t>
            </a:fld>
            <a:endParaRPr lang="en-US"/>
          </a:p>
        </p:txBody>
      </p:sp>
      <p:sp>
        <p:nvSpPr>
          <p:cNvPr id="13" name="Segnaposto contenuto 12">
            <a:extLst>
              <a:ext uri="{FF2B5EF4-FFF2-40B4-BE49-F238E27FC236}">
                <a16:creationId xmlns:a16="http://schemas.microsoft.com/office/drawing/2014/main" id="{9DEEA5A1-54EB-4FA9-AF8E-388DA6CC50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71118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As in a SQL projection, a column can be selected by </a:t>
            </a:r>
            <a:r>
              <a:rPr lang="en-US" dirty="0">
                <a:solidFill>
                  <a:srgbClr val="92D050"/>
                </a:solidFill>
              </a:rPr>
              <a:t>name</a:t>
            </a:r>
          </a:p>
          <a:p>
            <a:pPr marL="457200" lvl="1" indent="0">
              <a:buNone/>
            </a:pPr>
            <a:r>
              <a:rPr lang="en-US" dirty="0">
                <a:solidFill>
                  <a:schemeClr val="accent1"/>
                </a:solidFill>
              </a:rPr>
              <a:t>&gt;&gt;&gt; </a:t>
            </a:r>
            <a:r>
              <a:rPr lang="en-US" dirty="0" err="1">
                <a:solidFill>
                  <a:schemeClr val="accent1"/>
                </a:solidFill>
              </a:rPr>
              <a:t>df.year</a:t>
            </a:r>
            <a:br>
              <a:rPr lang="en-US" dirty="0">
                <a:solidFill>
                  <a:schemeClr val="accent1"/>
                </a:solidFill>
              </a:rPr>
            </a:br>
            <a:r>
              <a:rPr lang="en-US" dirty="0">
                <a:solidFill>
                  <a:schemeClr val="accent1"/>
                </a:solidFill>
              </a:rPr>
              <a:t>&gt;&gt;&gt; df["year"]</a:t>
            </a:r>
          </a:p>
          <a:p>
            <a:pPr marL="457200" lvl="1" indent="0">
              <a:buNone/>
            </a:pPr>
            <a:endParaRPr lang="en-US" dirty="0">
              <a:solidFill>
                <a:schemeClr val="accent1"/>
              </a:solidFill>
            </a:endParaRPr>
          </a:p>
        </p:txBody>
      </p:sp>
      <p:pic>
        <p:nvPicPr>
          <p:cNvPr id="10" name="Segnaposto contenuto 9">
            <a:extLst>
              <a:ext uri="{FF2B5EF4-FFF2-40B4-BE49-F238E27FC236}">
                <a16:creationId xmlns:a16="http://schemas.microsoft.com/office/drawing/2014/main" id="{E59BF9B9-494B-4D81-9677-A36ACD2135D5}"/>
              </a:ext>
            </a:extLst>
          </p:cNvPr>
          <p:cNvPicPr>
            <a:picLocks noGrp="1" noChangeAspect="1"/>
          </p:cNvPicPr>
          <p:nvPr>
            <p:ph sz="half" idx="2"/>
          </p:nvPr>
        </p:nvPicPr>
        <p:blipFill>
          <a:blip r:embed="rId2"/>
          <a:stretch>
            <a:fillRect/>
          </a:stretch>
        </p:blipFill>
        <p:spPr>
          <a:xfrm>
            <a:off x="6502284" y="1905686"/>
            <a:ext cx="4521432" cy="4191215"/>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27</a:t>
            </a:fld>
            <a:endParaRPr lang="en-US"/>
          </a:p>
        </p:txBody>
      </p:sp>
      <p:sp>
        <p:nvSpPr>
          <p:cNvPr id="13" name="Segnaposto contenuto 12">
            <a:extLst>
              <a:ext uri="{FF2B5EF4-FFF2-40B4-BE49-F238E27FC236}">
                <a16:creationId xmlns:a16="http://schemas.microsoft.com/office/drawing/2014/main" id="{DBE27682-D95B-45A7-84A6-52A60EB5C0E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9781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en-US" dirty="0"/>
              <a:t>A </a:t>
            </a:r>
            <a:r>
              <a:rPr lang="en-US" dirty="0" err="1"/>
              <a:t>DataFrame</a:t>
            </a:r>
            <a:r>
              <a:rPr lang="en-US" dirty="0"/>
              <a:t> can be imported from external sources</a:t>
            </a:r>
          </a:p>
          <a:p>
            <a:pPr lvl="1"/>
            <a:r>
              <a:rPr lang="en-US" dirty="0" err="1">
                <a:solidFill>
                  <a:schemeClr val="accent1"/>
                </a:solidFill>
              </a:rPr>
              <a:t>pd.read_csv</a:t>
            </a:r>
            <a:r>
              <a:rPr lang="en-US" dirty="0">
                <a:solidFill>
                  <a:schemeClr val="accent1"/>
                </a:solidFill>
              </a:rPr>
              <a:t> </a:t>
            </a:r>
            <a:r>
              <a:rPr lang="en-US" dirty="0"/>
              <a:t>returns </a:t>
            </a:r>
            <a:r>
              <a:rPr lang="en-US" dirty="0" err="1"/>
              <a:t>DataFrame</a:t>
            </a:r>
            <a:r>
              <a:rPr lang="en-US" dirty="0"/>
              <a:t> from a given CSV file</a:t>
            </a:r>
          </a:p>
          <a:p>
            <a:pPr lvl="1"/>
            <a:r>
              <a:rPr lang="en-US" dirty="0"/>
              <a:t>Data types are automatically inferred (integers, floating numbers, objects, etc.)</a:t>
            </a:r>
          </a:p>
          <a:p>
            <a:pPr marL="457200" lvl="1" indent="0">
              <a:buNone/>
            </a:pPr>
            <a:r>
              <a:rPr lang="en-US" dirty="0">
                <a:solidFill>
                  <a:schemeClr val="accent1"/>
                </a:solidFill>
              </a:rPr>
              <a:t>	&gt;&gt;&gt; data = </a:t>
            </a:r>
            <a:r>
              <a:rPr lang="en-US" dirty="0" err="1">
                <a:solidFill>
                  <a:schemeClr val="accent1"/>
                </a:solidFill>
              </a:rPr>
              <a:t>pd.read_csv</a:t>
            </a:r>
            <a:r>
              <a:rPr lang="en-US" dirty="0">
                <a:solidFill>
                  <a:schemeClr val="accent1"/>
                </a:solidFill>
              </a:rPr>
              <a:t>("mydata.csv")</a:t>
            </a:r>
          </a:p>
          <a:p>
            <a:r>
              <a:rPr lang="it-IT" dirty="0" err="1">
                <a:solidFill>
                  <a:schemeClr val="accent1"/>
                </a:solidFill>
              </a:rPr>
              <a:t>read_csv</a:t>
            </a:r>
            <a:r>
              <a:rPr lang="it-IT" dirty="0">
                <a:solidFill>
                  <a:schemeClr val="accent1"/>
                </a:solidFill>
              </a:rPr>
              <a:t> </a:t>
            </a:r>
            <a:r>
              <a:rPr lang="it-IT" dirty="0" err="1"/>
              <a:t>has</a:t>
            </a:r>
            <a:r>
              <a:rPr lang="it-IT" dirty="0"/>
              <a:t> </a:t>
            </a:r>
            <a:r>
              <a:rPr lang="it-IT" dirty="0" err="1"/>
              <a:t>many</a:t>
            </a:r>
            <a:r>
              <a:rPr lang="it-IT" dirty="0"/>
              <a:t> optional </a:t>
            </a:r>
            <a:r>
              <a:rPr lang="it-IT" dirty="0" err="1"/>
              <a:t>parameters</a:t>
            </a:r>
            <a:r>
              <a:rPr lang="it-IT" dirty="0"/>
              <a:t>, </a:t>
            </a:r>
            <a:r>
              <a:rPr lang="it-IT" dirty="0" err="1"/>
              <a:t>such</a:t>
            </a:r>
            <a:r>
              <a:rPr lang="it-IT" dirty="0"/>
              <a:t> </a:t>
            </a:r>
            <a:r>
              <a:rPr lang="it-IT" dirty="0" err="1"/>
              <a:t>as</a:t>
            </a:r>
            <a:r>
              <a:rPr lang="it-IT" dirty="0"/>
              <a:t>:</a:t>
            </a:r>
          </a:p>
          <a:p>
            <a:pPr lvl="1"/>
            <a:r>
              <a:rPr lang="it-IT" dirty="0" err="1">
                <a:solidFill>
                  <a:schemeClr val="accent1"/>
                </a:solidFill>
              </a:rPr>
              <a:t>sep</a:t>
            </a:r>
            <a:r>
              <a:rPr lang="it-IT" dirty="0"/>
              <a:t>: </a:t>
            </a:r>
            <a:r>
              <a:rPr lang="it-IT" dirty="0" err="1"/>
              <a:t>column</a:t>
            </a:r>
            <a:r>
              <a:rPr lang="it-IT" dirty="0"/>
              <a:t> separator (default: “,”)</a:t>
            </a:r>
          </a:p>
          <a:p>
            <a:pPr lvl="1"/>
            <a:r>
              <a:rPr lang="it-IT" dirty="0">
                <a:solidFill>
                  <a:schemeClr val="accent1"/>
                </a:solidFill>
              </a:rPr>
              <a:t>names</a:t>
            </a:r>
            <a:r>
              <a:rPr lang="it-IT" dirty="0"/>
              <a:t>: </a:t>
            </a:r>
            <a:r>
              <a:rPr lang="it-IT" dirty="0" err="1"/>
              <a:t>column</a:t>
            </a:r>
            <a:r>
              <a:rPr lang="it-IT" dirty="0"/>
              <a:t> names (default: the first </a:t>
            </a:r>
            <a:r>
              <a:rPr lang="it-IT" dirty="0" err="1"/>
              <a:t>row</a:t>
            </a:r>
            <a:r>
              <a:rPr lang="it-IT" dirty="0"/>
              <a:t> from the file)</a:t>
            </a:r>
          </a:p>
          <a:p>
            <a:pPr lvl="1"/>
            <a:r>
              <a:rPr lang="it-IT" dirty="0" err="1">
                <a:solidFill>
                  <a:schemeClr val="accent1"/>
                </a:solidFill>
              </a:rPr>
              <a:t>index_col</a:t>
            </a:r>
            <a:r>
              <a:rPr lang="it-IT" dirty="0"/>
              <a:t>: </a:t>
            </a:r>
            <a:r>
              <a:rPr lang="it-IT" dirty="0" err="1"/>
              <a:t>column</a:t>
            </a:r>
            <a:r>
              <a:rPr lang="it-IT" dirty="0"/>
              <a:t> to use </a:t>
            </a:r>
            <a:r>
              <a:rPr lang="it-IT" dirty="0" err="1"/>
              <a:t>as</a:t>
            </a:r>
            <a:r>
              <a:rPr lang="it-IT" dirty="0"/>
              <a:t> index, indexes can be </a:t>
            </a:r>
            <a:r>
              <a:rPr lang="it-IT" dirty="0" err="1"/>
              <a:t>nested</a:t>
            </a:r>
            <a:endParaRPr lang="it-IT" dirty="0"/>
          </a:p>
          <a:p>
            <a:pPr lvl="1"/>
            <a:r>
              <a:rPr lang="it-IT" dirty="0" err="1">
                <a:solidFill>
                  <a:schemeClr val="accent1"/>
                </a:solidFill>
              </a:rPr>
              <a:t>dtype</a:t>
            </a:r>
            <a:r>
              <a:rPr lang="it-IT" dirty="0"/>
              <a:t>: </a:t>
            </a:r>
            <a:r>
              <a:rPr lang="it-IT" dirty="0" err="1"/>
              <a:t>column</a:t>
            </a:r>
            <a:r>
              <a:rPr lang="it-IT" dirty="0"/>
              <a:t> </a:t>
            </a:r>
            <a:r>
              <a:rPr lang="it-IT" dirty="0" err="1"/>
              <a:t>types</a:t>
            </a:r>
            <a:endParaRPr lang="it-IT" dirty="0"/>
          </a:p>
          <a:p>
            <a:pPr lvl="1"/>
            <a:r>
              <a:rPr lang="it-IT" dirty="0" err="1">
                <a:solidFill>
                  <a:schemeClr val="accent1"/>
                </a:solidFill>
              </a:rPr>
              <a:t>nrows</a:t>
            </a:r>
            <a:r>
              <a:rPr lang="it-IT" dirty="0"/>
              <a:t>: maximum </a:t>
            </a:r>
            <a:r>
              <a:rPr lang="it-IT" dirty="0" err="1"/>
              <a:t>number</a:t>
            </a:r>
            <a:r>
              <a:rPr lang="it-IT" dirty="0"/>
              <a:t> of </a:t>
            </a:r>
            <a:r>
              <a:rPr lang="it-IT" dirty="0" err="1"/>
              <a:t>rows</a:t>
            </a:r>
            <a:endParaRPr lang="en-US" dirty="0"/>
          </a:p>
          <a:p>
            <a:pPr marL="457200" lvl="1" indent="0">
              <a:buNone/>
            </a:pPr>
            <a:endParaRPr lang="en-US" dirty="0">
              <a:solidFill>
                <a:schemeClr val="accent1"/>
              </a:solidFill>
            </a:endParaRPr>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28</a:t>
            </a:fld>
            <a:endParaRPr lang="en-US"/>
          </a:p>
        </p:txBody>
      </p:sp>
    </p:spTree>
    <p:extLst>
      <p:ext uri="{BB962C8B-B14F-4D97-AF65-F5344CB8AC3E}">
        <p14:creationId xmlns:p14="http://schemas.microsoft.com/office/powerpoint/2010/main" val="1393827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29</a:t>
            </a:fld>
            <a:endParaRPr lang="it-IT"/>
          </a:p>
        </p:txBody>
      </p:sp>
    </p:spTree>
    <p:extLst>
      <p:ext uri="{BB962C8B-B14F-4D97-AF65-F5344CB8AC3E}">
        <p14:creationId xmlns:p14="http://schemas.microsoft.com/office/powerpoint/2010/main" val="18176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sz="half" idx="1"/>
          </p:nvPr>
        </p:nvSpPr>
        <p:spPr>
          <a:xfrm>
            <a:off x="838200" y="1825625"/>
            <a:ext cx="5181600" cy="4351338"/>
          </a:xfrm>
        </p:spPr>
        <p:txBody>
          <a:bodyPr/>
          <a:lstStyle/>
          <a:p>
            <a:r>
              <a:rPr lang="en-US" dirty="0"/>
              <a:t>Why Python? </a:t>
            </a:r>
          </a:p>
          <a:p>
            <a:pPr lvl="1"/>
            <a:r>
              <a:rPr lang="en-US" dirty="0"/>
              <a:t>Easy to learn</a:t>
            </a:r>
          </a:p>
          <a:p>
            <a:pPr lvl="1"/>
            <a:r>
              <a:rPr lang="en-US" dirty="0"/>
              <a:t>Used for multiple purposes (scripting, data science, etc.)</a:t>
            </a:r>
          </a:p>
          <a:p>
            <a:pPr lvl="1"/>
            <a:r>
              <a:rPr lang="en-US" dirty="0"/>
              <a:t>Used for prototyping and rapid development cycles</a:t>
            </a:r>
          </a:p>
          <a:p>
            <a:pPr lvl="1"/>
            <a:r>
              <a:rPr lang="en-US" dirty="0"/>
              <a:t>Rising popularity</a:t>
            </a:r>
          </a:p>
          <a:p>
            <a:pPr lvl="2"/>
            <a:r>
              <a:rPr lang="en-US" dirty="0"/>
              <a:t>Includes a standard library </a:t>
            </a:r>
          </a:p>
          <a:p>
            <a:pPr lvl="2"/>
            <a:r>
              <a:rPr lang="en-US" dirty="0"/>
              <a:t>Wide availability of external libraries</a:t>
            </a:r>
          </a:p>
          <a:p>
            <a:pPr lvl="2"/>
            <a:r>
              <a:rPr lang="en-US" dirty="0"/>
              <a:t>E.g., machine learning, deep learning</a:t>
            </a:r>
          </a:p>
        </p:txBody>
      </p:sp>
      <p:pic>
        <p:nvPicPr>
          <p:cNvPr id="9" name="Content Placeholder 8">
            <a:extLst>
              <a:ext uri="{FF2B5EF4-FFF2-40B4-BE49-F238E27FC236}">
                <a16:creationId xmlns:a16="http://schemas.microsoft.com/office/drawing/2014/main" id="{4D3BAF16-8831-4ADB-BC81-8B1DB704174A}"/>
              </a:ext>
            </a:extLst>
          </p:cNvPr>
          <p:cNvPicPr>
            <a:picLocks noGrp="1" noChangeAspect="1"/>
          </p:cNvPicPr>
          <p:nvPr>
            <p:ph sz="half" idx="2"/>
          </p:nvPr>
        </p:nvPicPr>
        <p:blipFill>
          <a:blip r:embed="rId2"/>
          <a:stretch>
            <a:fillRect/>
          </a:stretch>
        </p:blipFill>
        <p:spPr>
          <a:xfrm>
            <a:off x="6243637" y="2086769"/>
            <a:ext cx="5038725" cy="3829050"/>
          </a:xfrm>
        </p:spPr>
      </p:pic>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a:t>
            </a:fld>
            <a:endParaRPr lang="it-IT"/>
          </a:p>
        </p:txBody>
      </p:sp>
      <p:sp>
        <p:nvSpPr>
          <p:cNvPr id="13" name="Content Placeholder 12">
            <a:extLst>
              <a:ext uri="{FF2B5EF4-FFF2-40B4-BE49-F238E27FC236}">
                <a16:creationId xmlns:a16="http://schemas.microsoft.com/office/drawing/2014/main" id="{E54B4719-F83A-4CB1-B5E2-63E0060E7FD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0931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title"/>
          </p:nvPr>
        </p:nvSpPr>
        <p:spPr/>
        <p:txBody>
          <a:bodyPr/>
          <a:lstStyle/>
          <a:p>
            <a:r>
              <a:rPr lang="en-US"/>
              <a:t>Data preprocessing</a:t>
            </a:r>
          </a:p>
        </p:txBody>
      </p:sp>
      <p:sp>
        <p:nvSpPr>
          <p:cNvPr id="2" name="Content Placeholder 1">
            <a:extLst>
              <a:ext uri="{FF2B5EF4-FFF2-40B4-BE49-F238E27FC236}">
                <a16:creationId xmlns:a16="http://schemas.microsoft.com/office/drawing/2014/main" id="{CCFCF579-9E1D-4D11-A537-B4DB66B76169}"/>
              </a:ext>
            </a:extLst>
          </p:cNvPr>
          <p:cNvSpPr>
            <a:spLocks noGrp="1"/>
          </p:cNvSpPr>
          <p:nvPr>
            <p:ph idx="1"/>
          </p:nvPr>
        </p:nvSpPr>
        <p:spPr/>
        <p:txBody>
          <a:bodyPr/>
          <a:lstStyle/>
          <a:p>
            <a:r>
              <a:rPr lang="en-US" dirty="0"/>
              <a:t>Discussion time!</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11"/>
          </p:nvPr>
        </p:nvSpPr>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12"/>
          </p:nvPr>
        </p:nvSpPr>
        <p:spPr/>
        <p:txBody>
          <a:bodyPr/>
          <a:lstStyle/>
          <a:p>
            <a:fld id="{5DD6F1BA-2510-46FC-9346-AB1F3CA1593B}" type="slidenum">
              <a:rPr lang="en-US" smtClean="0"/>
              <a:t>30</a:t>
            </a:fld>
            <a:endParaRPr lang="en-US"/>
          </a:p>
        </p:txBody>
      </p:sp>
      <p:sp>
        <p:nvSpPr>
          <p:cNvPr id="3" name="Content Placeholder 2">
            <a:extLst>
              <a:ext uri="{FF2B5EF4-FFF2-40B4-BE49-F238E27FC236}">
                <a16:creationId xmlns:a16="http://schemas.microsoft.com/office/drawing/2014/main" id="{D2E2F10E-61F7-4542-9A0B-79288AD4AFC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5649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82B6B-00EF-4599-99C8-8CC6AB27396C}"/>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AAF1EDE9-2DA7-4913-BD0F-DC0D52EDA6DB}"/>
              </a:ext>
            </a:extLst>
          </p:cNvPr>
          <p:cNvSpPr>
            <a:spLocks noGrp="1"/>
          </p:cNvSpPr>
          <p:nvPr>
            <p:ph idx="1"/>
          </p:nvPr>
        </p:nvSpPr>
        <p:spPr/>
        <p:txBody>
          <a:bodyPr/>
          <a:lstStyle/>
          <a:p>
            <a:r>
              <a:rPr lang="en-US" dirty="0">
                <a:effectLst/>
                <a:latin typeface="Arial" panose="020B0604020202020204" pitchFamily="34" charset="0"/>
              </a:rPr>
              <a:t>Data preprocessing plays a key role in a data analytics process [1]</a:t>
            </a:r>
          </a:p>
          <a:p>
            <a:pPr lvl="1"/>
            <a:r>
              <a:rPr lang="en-US" dirty="0">
                <a:effectLst/>
                <a:latin typeface="Arial" panose="020B0604020202020204" pitchFamily="34" charset="0"/>
              </a:rPr>
              <a:t>A broad range of activities; from correcting errors to selecting the most relevant features</a:t>
            </a:r>
          </a:p>
          <a:p>
            <a:pPr lvl="1"/>
            <a:r>
              <a:rPr lang="en-US" dirty="0">
                <a:solidFill>
                  <a:srgbClr val="FF0000"/>
                </a:solidFill>
                <a:effectLst/>
                <a:latin typeface="Arial" panose="020B0604020202020204" pitchFamily="34" charset="0"/>
              </a:rPr>
              <a:t>There are no pre-defined rules</a:t>
            </a:r>
            <a:r>
              <a:rPr lang="en-US" dirty="0">
                <a:effectLst/>
                <a:latin typeface="Arial" panose="020B0604020202020204" pitchFamily="34" charset="0"/>
              </a:rPr>
              <a:t> on the impact of pre-processing transformations</a:t>
            </a:r>
          </a:p>
          <a:p>
            <a:pPr lvl="1"/>
            <a:r>
              <a:rPr lang="en-US" dirty="0">
                <a:effectLst/>
                <a:latin typeface="Arial" panose="020B0604020202020204" pitchFamily="34" charset="0"/>
              </a:rPr>
              <a:t>Data scientists cannot easily foresee the impact of pipeline prototypes and hence require a method to discriminate between them and find the most relevant ones</a:t>
            </a:r>
            <a:endParaRPr lang="en-US" dirty="0"/>
          </a:p>
        </p:txBody>
      </p:sp>
      <p:sp>
        <p:nvSpPr>
          <p:cNvPr id="4" name="Segnaposto piè di pagina 3">
            <a:extLst>
              <a:ext uri="{FF2B5EF4-FFF2-40B4-BE49-F238E27FC236}">
                <a16:creationId xmlns:a16="http://schemas.microsoft.com/office/drawing/2014/main" id="{C5B4CF53-406A-46F8-A37C-76BAF009E986}"/>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D3A699E-1518-49ED-99B8-6613A8418D85}"/>
              </a:ext>
            </a:extLst>
          </p:cNvPr>
          <p:cNvSpPr>
            <a:spLocks noGrp="1"/>
          </p:cNvSpPr>
          <p:nvPr>
            <p:ph type="sldNum" sz="quarter" idx="12"/>
          </p:nvPr>
        </p:nvSpPr>
        <p:spPr/>
        <p:txBody>
          <a:bodyPr/>
          <a:lstStyle/>
          <a:p>
            <a:fld id="{5DD6F1BA-2510-46FC-9346-AB1F3CA1593B}" type="slidenum">
              <a:rPr lang="it-IT" smtClean="0"/>
              <a:t>31</a:t>
            </a:fld>
            <a:endParaRPr lang="it-IT"/>
          </a:p>
        </p:txBody>
      </p:sp>
      <p:sp>
        <p:nvSpPr>
          <p:cNvPr id="6" name="Segnaposto contenuto 5">
            <a:extLst>
              <a:ext uri="{FF2B5EF4-FFF2-40B4-BE49-F238E27FC236}">
                <a16:creationId xmlns:a16="http://schemas.microsoft.com/office/drawing/2014/main" id="{092C8DDE-D26F-44B7-A79A-B043D9D95A39}"/>
              </a:ext>
            </a:extLst>
          </p:cNvPr>
          <p:cNvSpPr>
            <a:spLocks noGrp="1"/>
          </p:cNvSpPr>
          <p:nvPr>
            <p:ph idx="13"/>
          </p:nvPr>
        </p:nvSpPr>
        <p:spPr/>
        <p:txBody>
          <a:bodyPr/>
          <a:lstStyle/>
          <a:p>
            <a:r>
              <a:rPr lang="it-IT" dirty="0"/>
              <a:t>[1] Joseph Giovanelli, </a:t>
            </a:r>
            <a:r>
              <a:rPr lang="it-IT" dirty="0" err="1"/>
              <a:t>Besim</a:t>
            </a:r>
            <a:r>
              <a:rPr lang="it-IT" dirty="0"/>
              <a:t> </a:t>
            </a:r>
            <a:r>
              <a:rPr lang="it-IT" dirty="0" err="1"/>
              <a:t>Bilalli</a:t>
            </a:r>
            <a:r>
              <a:rPr lang="it-IT" dirty="0"/>
              <a:t>, Alberto </a:t>
            </a:r>
            <a:r>
              <a:rPr lang="it-IT" dirty="0" err="1"/>
              <a:t>Abelló</a:t>
            </a:r>
            <a:r>
              <a:rPr lang="it-IT" dirty="0"/>
              <a:t>: </a:t>
            </a:r>
            <a:r>
              <a:rPr lang="it-IT" dirty="0" err="1"/>
              <a:t>Effective</a:t>
            </a:r>
            <a:r>
              <a:rPr lang="it-IT" dirty="0"/>
              <a:t> data </a:t>
            </a:r>
            <a:r>
              <a:rPr lang="it-IT" dirty="0" err="1"/>
              <a:t>pre</a:t>
            </a:r>
            <a:r>
              <a:rPr lang="it-IT" dirty="0"/>
              <a:t>-processing for </a:t>
            </a:r>
            <a:r>
              <a:rPr lang="it-IT" dirty="0" err="1"/>
              <a:t>AutoML</a:t>
            </a:r>
            <a:r>
              <a:rPr lang="it-IT" dirty="0"/>
              <a:t>. DOLAP 2021: 1-10</a:t>
            </a:r>
            <a:endParaRPr lang="en-US" dirty="0"/>
          </a:p>
        </p:txBody>
      </p:sp>
    </p:spTree>
    <p:extLst>
      <p:ext uri="{BB962C8B-B14F-4D97-AF65-F5344CB8AC3E}">
        <p14:creationId xmlns:p14="http://schemas.microsoft.com/office/powerpoint/2010/main" val="188567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F21C4-2E8E-4307-AC2E-138DEE20D64B}"/>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799E0969-EC79-4A54-88AA-5E53F431ED1D}"/>
              </a:ext>
            </a:extLst>
          </p:cNvPr>
          <p:cNvSpPr>
            <a:spLocks noGrp="1"/>
          </p:cNvSpPr>
          <p:nvPr>
            <p:ph idx="1"/>
          </p:nvPr>
        </p:nvSpPr>
        <p:spPr/>
        <p:txBody>
          <a:bodyPr/>
          <a:lstStyle/>
          <a:p>
            <a:r>
              <a:rPr lang="en-US" dirty="0"/>
              <a:t>Data preprocessing avoids “</a:t>
            </a:r>
            <a:r>
              <a:rPr lang="en-US" i="1" dirty="0">
                <a:solidFill>
                  <a:srgbClr val="FF0000"/>
                </a:solidFill>
              </a:rPr>
              <a:t>Garbage in</a:t>
            </a:r>
            <a:r>
              <a:rPr lang="en-US" dirty="0"/>
              <a:t>, garbage out”</a:t>
            </a:r>
          </a:p>
          <a:p>
            <a:pPr lvl="1"/>
            <a:r>
              <a:rPr lang="en-US" dirty="0"/>
              <a:t>“Garbage in, garbage out” is particularly applicable to data mining and machine learning</a:t>
            </a:r>
          </a:p>
          <a:p>
            <a:pPr lvl="1"/>
            <a:r>
              <a:rPr lang="en-US" dirty="0"/>
              <a:t>Indeed, data-collection methods are often loosely controlled, resulting in:</a:t>
            </a:r>
          </a:p>
          <a:p>
            <a:pPr lvl="2"/>
            <a:r>
              <a:rPr lang="en-US" dirty="0"/>
              <a:t>Out-of-range values (e.g., Income: −100)</a:t>
            </a:r>
          </a:p>
          <a:p>
            <a:pPr lvl="2"/>
            <a:r>
              <a:rPr lang="en-US" dirty="0"/>
              <a:t>Impossible data combinations (e.g., Sex: Male, Pregnant: Yes) </a:t>
            </a:r>
          </a:p>
          <a:p>
            <a:pPr lvl="2"/>
            <a:r>
              <a:rPr lang="en-US" dirty="0"/>
              <a:t>Missing values</a:t>
            </a:r>
          </a:p>
          <a:p>
            <a:pPr lvl="2"/>
            <a:r>
              <a:rPr lang="en-US" dirty="0"/>
              <a:t>Inconsistent data among multiple sources</a:t>
            </a:r>
          </a:p>
          <a:p>
            <a:pPr lvl="2"/>
            <a:r>
              <a:rPr lang="en-US" dirty="0"/>
              <a:t>More?</a:t>
            </a:r>
          </a:p>
        </p:txBody>
      </p:sp>
      <p:sp>
        <p:nvSpPr>
          <p:cNvPr id="4" name="Segnaposto piè di pagina 3">
            <a:extLst>
              <a:ext uri="{FF2B5EF4-FFF2-40B4-BE49-F238E27FC236}">
                <a16:creationId xmlns:a16="http://schemas.microsoft.com/office/drawing/2014/main" id="{F4A25AD8-9BD2-4880-8221-9028920E1FFA}"/>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08C07B8C-0BDB-439F-A5CB-76BE9E7574BA}"/>
              </a:ext>
            </a:extLst>
          </p:cNvPr>
          <p:cNvSpPr>
            <a:spLocks noGrp="1"/>
          </p:cNvSpPr>
          <p:nvPr>
            <p:ph type="sldNum" sz="quarter" idx="12"/>
          </p:nvPr>
        </p:nvSpPr>
        <p:spPr/>
        <p:txBody>
          <a:bodyPr/>
          <a:lstStyle/>
          <a:p>
            <a:fld id="{5DD6F1BA-2510-46FC-9346-AB1F3CA1593B}" type="slidenum">
              <a:rPr lang="it-IT" smtClean="0"/>
              <a:t>32</a:t>
            </a:fld>
            <a:endParaRPr lang="it-IT"/>
          </a:p>
        </p:txBody>
      </p:sp>
      <p:sp>
        <p:nvSpPr>
          <p:cNvPr id="6" name="Segnaposto contenuto 5">
            <a:extLst>
              <a:ext uri="{FF2B5EF4-FFF2-40B4-BE49-F238E27FC236}">
                <a16:creationId xmlns:a16="http://schemas.microsoft.com/office/drawing/2014/main" id="{5C4DF7A5-4A58-4E17-A82B-0CEB29A2C51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03445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idx="1"/>
          </p:nvPr>
        </p:nvSpPr>
        <p:spPr>
          <a:xfrm>
            <a:off x="838200" y="1700499"/>
            <a:ext cx="10515600" cy="4351338"/>
          </a:xfrm>
        </p:spPr>
        <p:txBody>
          <a:bodyPr/>
          <a:lstStyle/>
          <a:p>
            <a:r>
              <a:rPr lang="en-US" dirty="0"/>
              <a:t>Which transformations can we apply?</a:t>
            </a:r>
          </a:p>
          <a:p>
            <a:pPr lvl="1"/>
            <a:r>
              <a:rPr lang="en-US" dirty="0">
                <a:solidFill>
                  <a:schemeClr val="accent1"/>
                </a:solidFill>
                <a:effectLst/>
                <a:latin typeface="Arial" panose="020B0604020202020204" pitchFamily="34" charset="0"/>
              </a:rPr>
              <a:t>Encoding</a:t>
            </a:r>
            <a:r>
              <a:rPr lang="en-US" dirty="0">
                <a:effectLst/>
                <a:latin typeface="Arial" panose="020B0604020202020204" pitchFamily="34" charset="0"/>
              </a:rPr>
              <a:t>: transforming categorical attributes into continuous ones</a:t>
            </a:r>
          </a:p>
          <a:p>
            <a:pPr lvl="1"/>
            <a:r>
              <a:rPr lang="en-US" dirty="0">
                <a:solidFill>
                  <a:schemeClr val="accent1"/>
                </a:solidFill>
                <a:effectLst/>
                <a:latin typeface="Arial" panose="020B0604020202020204" pitchFamily="34" charset="0"/>
              </a:rPr>
              <a:t>Discretization</a:t>
            </a:r>
            <a:r>
              <a:rPr lang="en-US" dirty="0">
                <a:effectLst/>
                <a:latin typeface="Arial" panose="020B0604020202020204" pitchFamily="34" charset="0"/>
              </a:rPr>
              <a:t>: transforming continuous attributes into categorical ones</a:t>
            </a:r>
          </a:p>
          <a:p>
            <a:pPr lvl="1"/>
            <a:r>
              <a:rPr lang="en-US" dirty="0">
                <a:solidFill>
                  <a:schemeClr val="accent1"/>
                </a:solidFill>
                <a:effectLst/>
                <a:latin typeface="Arial" panose="020B0604020202020204" pitchFamily="34" charset="0"/>
              </a:rPr>
              <a:t>Normalization</a:t>
            </a:r>
            <a:r>
              <a:rPr lang="en-US" dirty="0">
                <a:effectLst/>
                <a:latin typeface="Arial" panose="020B0604020202020204" pitchFamily="34" charset="0"/>
              </a:rPr>
              <a:t>: normalizing continuous attributes such that their values fall in the same range</a:t>
            </a:r>
          </a:p>
          <a:p>
            <a:pPr lvl="1"/>
            <a:r>
              <a:rPr lang="en-US" dirty="0">
                <a:solidFill>
                  <a:schemeClr val="accent1"/>
                </a:solidFill>
                <a:effectLst/>
                <a:latin typeface="Arial" panose="020B0604020202020204" pitchFamily="34" charset="0"/>
              </a:rPr>
              <a:t>Imputation</a:t>
            </a:r>
            <a:r>
              <a:rPr lang="en-US" dirty="0">
                <a:effectLst/>
                <a:latin typeface="Arial" panose="020B0604020202020204" pitchFamily="34" charset="0"/>
              </a:rPr>
              <a:t>: imputing missing values</a:t>
            </a:r>
          </a:p>
          <a:p>
            <a:pPr lvl="1"/>
            <a:r>
              <a:rPr lang="en-US" dirty="0">
                <a:solidFill>
                  <a:schemeClr val="accent1"/>
                </a:solidFill>
                <a:effectLst/>
                <a:latin typeface="Arial" panose="020B0604020202020204" pitchFamily="34" charset="0"/>
              </a:rPr>
              <a:t>Rebalancing</a:t>
            </a:r>
            <a:r>
              <a:rPr lang="en-US" dirty="0">
                <a:effectLst/>
                <a:latin typeface="Arial" panose="020B0604020202020204" pitchFamily="34" charset="0"/>
              </a:rPr>
              <a:t>: adjusting the class distribution of a dataset (i.e., the ratio between the different classes/categories represented)</a:t>
            </a:r>
          </a:p>
          <a:p>
            <a:pPr lvl="1"/>
            <a:r>
              <a:rPr lang="en-US" dirty="0">
                <a:solidFill>
                  <a:schemeClr val="accent1"/>
                </a:solidFill>
                <a:effectLst/>
                <a:latin typeface="Arial" panose="020B0604020202020204" pitchFamily="34" charset="0"/>
              </a:rPr>
              <a:t>Feature</a:t>
            </a:r>
            <a:r>
              <a:rPr lang="en-US" dirty="0">
                <a:effectLst/>
                <a:latin typeface="Arial" panose="020B0604020202020204" pitchFamily="34" charset="0"/>
              </a:rPr>
              <a:t> </a:t>
            </a:r>
            <a:r>
              <a:rPr lang="en-US" dirty="0">
                <a:solidFill>
                  <a:schemeClr val="accent1"/>
                </a:solidFill>
                <a:effectLst/>
                <a:latin typeface="Arial" panose="020B0604020202020204" pitchFamily="34" charset="0"/>
              </a:rPr>
              <a:t>Engineering</a:t>
            </a:r>
            <a:r>
              <a:rPr lang="en-US" dirty="0">
                <a:effectLst/>
                <a:latin typeface="Arial" panose="020B0604020202020204" pitchFamily="34" charset="0"/>
              </a:rPr>
              <a:t>: defining the set of relevant attributes (variables, predictors) to be used in model construction</a:t>
            </a:r>
            <a:endParaRPr lang="en-US" dirty="0"/>
          </a:p>
        </p:txBody>
      </p:sp>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33</a:t>
            </a:fld>
            <a:endParaRPr lang="it-IT"/>
          </a:p>
        </p:txBody>
      </p:sp>
      <p:sp>
        <p:nvSpPr>
          <p:cNvPr id="11" name="Segnaposto contenuto 10">
            <a:extLst>
              <a:ext uri="{FF2B5EF4-FFF2-40B4-BE49-F238E27FC236}">
                <a16:creationId xmlns:a16="http://schemas.microsoft.com/office/drawing/2014/main" id="{25823A0A-27BA-4A9D-AE0C-3B5E41C4B04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03911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p:txBody>
          <a:bodyPr/>
          <a:lstStyle/>
          <a:p>
            <a:r>
              <a:rPr lang="en-US"/>
              <a:t>Data preprocessing</a:t>
            </a:r>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sz="half" idx="1"/>
          </p:nvPr>
        </p:nvSpPr>
        <p:spPr/>
        <p:txBody>
          <a:bodyPr/>
          <a:lstStyle/>
          <a:p>
            <a:r>
              <a:rPr lang="en-US"/>
              <a:t>Things are even more complex when applying sequences of transformations</a:t>
            </a:r>
          </a:p>
          <a:p>
            <a:pPr lvl="1"/>
            <a:r>
              <a:rPr lang="en-US"/>
              <a:t>E.g., </a:t>
            </a:r>
            <a:r>
              <a:rPr lang="en-US">
                <a:solidFill>
                  <a:srgbClr val="FF0000"/>
                </a:solidFill>
              </a:rPr>
              <a:t>normalization</a:t>
            </a:r>
            <a:r>
              <a:rPr lang="en-US"/>
              <a:t> should be applied before </a:t>
            </a:r>
            <a:r>
              <a:rPr lang="en-US">
                <a:solidFill>
                  <a:schemeClr val="accent6"/>
                </a:solidFill>
              </a:rPr>
              <a:t>rebalancing</a:t>
            </a:r>
            <a:r>
              <a:rPr lang="en-US"/>
              <a:t> since </a:t>
            </a:r>
            <a:r>
              <a:rPr lang="en-US">
                <a:solidFill>
                  <a:schemeClr val="accent6"/>
                </a:solidFill>
              </a:rPr>
              <a:t>rebalancing</a:t>
            </a:r>
            <a:r>
              <a:rPr lang="en-US"/>
              <a:t> (e.g., by resampling) alters average and standard deviations</a:t>
            </a:r>
          </a:p>
          <a:p>
            <a:pPr lvl="1"/>
            <a:r>
              <a:rPr lang="en-US"/>
              <a:t>E.g., applying </a:t>
            </a:r>
            <a:r>
              <a:rPr lang="en-US">
                <a:solidFill>
                  <a:schemeClr val="accent1"/>
                </a:solidFill>
              </a:rPr>
              <a:t>feature engineering </a:t>
            </a:r>
            <a:r>
              <a:rPr lang="en-US"/>
              <a:t>before/after </a:t>
            </a:r>
            <a:r>
              <a:rPr lang="en-US">
                <a:solidFill>
                  <a:schemeClr val="accent6"/>
                </a:solidFill>
              </a:rPr>
              <a:t>rebalancing</a:t>
            </a:r>
            <a:r>
              <a:rPr lang="en-US"/>
              <a:t> produces different results which depends on the dataset and the algorithm</a:t>
            </a:r>
          </a:p>
          <a:p>
            <a:endParaRPr lang="en-US"/>
          </a:p>
          <a:p>
            <a:r>
              <a:rPr lang="en-US"/>
              <a:t>More an art than a science</a:t>
            </a:r>
          </a:p>
          <a:p>
            <a:pPr lvl="1"/>
            <a:r>
              <a:rPr lang="en-US"/>
              <a:t>At least for now</a:t>
            </a:r>
          </a:p>
        </p:txBody>
      </p:sp>
      <p:pic>
        <p:nvPicPr>
          <p:cNvPr id="16" name="Content Placeholder 15" descr="Icon&#10;&#10;Description automatically generated">
            <a:extLst>
              <a:ext uri="{FF2B5EF4-FFF2-40B4-BE49-F238E27FC236}">
                <a16:creationId xmlns:a16="http://schemas.microsoft.com/office/drawing/2014/main" id="{E3CE0446-1892-4C68-AFBD-104C1F6E7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8430"/>
            <a:ext cx="5181600" cy="2025728"/>
          </a:xfrm>
        </p:spPr>
      </p:pic>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p:txBody>
          <a:bodyPr/>
          <a:lstStyle/>
          <a:p>
            <a:fld id="{5DD6F1BA-2510-46FC-9346-AB1F3CA1593B}" type="slidenum">
              <a:rPr lang="en-US" smtClean="0"/>
              <a:pPr/>
              <a:t>34</a:t>
            </a:fld>
            <a:endParaRPr lang="en-US"/>
          </a:p>
        </p:txBody>
      </p:sp>
      <p:sp>
        <p:nvSpPr>
          <p:cNvPr id="7" name="Content Placeholder 6">
            <a:extLst>
              <a:ext uri="{FF2B5EF4-FFF2-40B4-BE49-F238E27FC236}">
                <a16:creationId xmlns:a16="http://schemas.microsoft.com/office/drawing/2014/main" id="{90CFE361-70E0-42E1-9CFA-4FF72048F7F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8144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CDFF1-EEB5-43C2-B217-8ADB89C6C06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5B7843FD-0DD5-4691-9ACA-BADC11EDFF33}"/>
              </a:ext>
            </a:extLst>
          </p:cNvPr>
          <p:cNvSpPr>
            <a:spLocks noGrp="1"/>
          </p:cNvSpPr>
          <p:nvPr>
            <p:ph idx="1"/>
          </p:nvPr>
        </p:nvSpPr>
        <p:spPr>
          <a:xfrm>
            <a:off x="838200" y="1700499"/>
            <a:ext cx="10515600" cy="4351338"/>
          </a:xfrm>
        </p:spPr>
        <p:txBody>
          <a:bodyPr/>
          <a:lstStyle/>
          <a:p>
            <a:r>
              <a:rPr lang="it-IT" dirty="0"/>
              <a:t>First, </a:t>
            </a:r>
            <a:r>
              <a:rPr lang="it-IT" dirty="0" err="1"/>
              <a:t>get</a:t>
            </a:r>
            <a:r>
              <a:rPr lang="it-IT" dirty="0"/>
              <a:t> and </a:t>
            </a:r>
            <a:r>
              <a:rPr lang="it-IT" dirty="0" err="1"/>
              <a:t>understand</a:t>
            </a:r>
            <a:r>
              <a:rPr lang="it-IT" dirty="0"/>
              <a:t> the data</a:t>
            </a:r>
          </a:p>
          <a:p>
            <a:pPr lvl="1"/>
            <a:r>
              <a:rPr lang="en-US" dirty="0">
                <a:solidFill>
                  <a:srgbClr val="FF0000"/>
                </a:solidFill>
              </a:rPr>
              <a:t>Data integration</a:t>
            </a:r>
            <a:r>
              <a:rPr lang="en-US" dirty="0"/>
              <a:t>: data are usually spread across multiple (even inconsistent) documents/files </a:t>
            </a:r>
          </a:p>
          <a:p>
            <a:pPr lvl="2"/>
            <a:r>
              <a:rPr lang="en-US" dirty="0"/>
              <a:t>We keep things simple: you have already downloaded integrated *.csv files</a:t>
            </a:r>
          </a:p>
          <a:p>
            <a:pPr lvl="1"/>
            <a:r>
              <a:rPr lang="en-US" dirty="0">
                <a:solidFill>
                  <a:srgbClr val="FF0000"/>
                </a:solidFill>
              </a:rPr>
              <a:t>Visualization</a:t>
            </a:r>
            <a:r>
              <a:rPr lang="en-US" dirty="0"/>
              <a:t> helps the process of understanding the data</a:t>
            </a:r>
          </a:p>
          <a:p>
            <a:endParaRPr lang="en-US" dirty="0"/>
          </a:p>
          <a:p>
            <a:r>
              <a:rPr lang="en-US" dirty="0"/>
              <a:t>Then, ask (yourself) some questions:</a:t>
            </a:r>
          </a:p>
          <a:p>
            <a:pPr lvl="1"/>
            <a:r>
              <a:rPr lang="en-US" dirty="0"/>
              <a:t>Which attributes (i.e., columns) are contained in the dataset?</a:t>
            </a:r>
          </a:p>
          <a:p>
            <a:pPr lvl="1"/>
            <a:r>
              <a:rPr lang="en-US" dirty="0"/>
              <a:t>Which is the distribution of each attribute?</a:t>
            </a:r>
          </a:p>
          <a:p>
            <a:pPr lvl="1"/>
            <a:r>
              <a:rPr lang="en-US" dirty="0"/>
              <a:t>Which is the range of each attribute?</a:t>
            </a:r>
          </a:p>
          <a:p>
            <a:pPr lvl="1"/>
            <a:r>
              <a:rPr lang="en-US" dirty="0"/>
              <a:t>How do we treat missing data?</a:t>
            </a:r>
          </a:p>
        </p:txBody>
      </p:sp>
      <p:sp>
        <p:nvSpPr>
          <p:cNvPr id="4" name="Segnaposto piè di pagina 3">
            <a:extLst>
              <a:ext uri="{FF2B5EF4-FFF2-40B4-BE49-F238E27FC236}">
                <a16:creationId xmlns:a16="http://schemas.microsoft.com/office/drawing/2014/main" id="{84F1DD40-3B04-4401-8F63-69FB380D10E3}"/>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16BA1F0-BB1C-4182-AC24-0C3218793CFD}"/>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35</a:t>
            </a:fld>
            <a:endParaRPr lang="it-IT"/>
          </a:p>
        </p:txBody>
      </p:sp>
      <p:sp>
        <p:nvSpPr>
          <p:cNvPr id="11" name="Segnaposto contenuto 10">
            <a:extLst>
              <a:ext uri="{FF2B5EF4-FFF2-40B4-BE49-F238E27FC236}">
                <a16:creationId xmlns:a16="http://schemas.microsoft.com/office/drawing/2014/main" id="{89C549C9-DF46-4670-A464-221DF587B4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61373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sz="half" idx="1"/>
          </p:nvPr>
        </p:nvSpPr>
        <p:spPr>
          <a:xfrm>
            <a:off x="838200" y="1825625"/>
            <a:ext cx="5181600" cy="4351338"/>
          </a:xfrm>
        </p:spPr>
        <p:txBody>
          <a:bodyPr/>
          <a:lstStyle/>
          <a:p>
            <a:r>
              <a:rPr lang="en-US" dirty="0"/>
              <a:t>This checklist can help you while building your projects</a:t>
            </a:r>
          </a:p>
          <a:p>
            <a:pPr lvl="1"/>
            <a:r>
              <a:rPr lang="en-US" dirty="0">
                <a:solidFill>
                  <a:srgbClr val="FF0000"/>
                </a:solidFill>
              </a:rPr>
              <a:t>Frame the problem</a:t>
            </a:r>
            <a:r>
              <a:rPr lang="en-US" dirty="0"/>
              <a:t> and look at the big picture</a:t>
            </a:r>
          </a:p>
          <a:p>
            <a:pPr lvl="1"/>
            <a:r>
              <a:rPr lang="en-US" i="1" dirty="0"/>
              <a:t>"We’ll use the California Housing Prices. Our task is to use California census data to forecast housing prices given the population, median income, and median housing price for each block group in California. Block groups are the smallest geographical unit for which the US Census Bureau publishes sample data (a block group typically has a population of 600 to 3,000 people)"</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36</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42874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37</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pic>
        <p:nvPicPr>
          <p:cNvPr id="15" name="Segnaposto contenuto 14">
            <a:extLst>
              <a:ext uri="{FF2B5EF4-FFF2-40B4-BE49-F238E27FC236}">
                <a16:creationId xmlns:a16="http://schemas.microsoft.com/office/drawing/2014/main" id="{9740ED71-556D-4864-8440-503A98D74AAD}"/>
              </a:ext>
            </a:extLst>
          </p:cNvPr>
          <p:cNvPicPr>
            <a:picLocks noGrp="1" noChangeAspect="1"/>
          </p:cNvPicPr>
          <p:nvPr>
            <p:ph sz="half" idx="1"/>
          </p:nvPr>
        </p:nvPicPr>
        <p:blipFill>
          <a:blip r:embed="rId3"/>
          <a:stretch>
            <a:fillRect/>
          </a:stretch>
        </p:blipFill>
        <p:spPr>
          <a:xfrm>
            <a:off x="1626373" y="2210681"/>
            <a:ext cx="3804184" cy="3421154"/>
          </a:xfrm>
          <a:prstGeom prst="rect">
            <a:avLst/>
          </a:prstGeom>
        </p:spPr>
      </p:pic>
    </p:spTree>
    <p:extLst>
      <p:ext uri="{BB962C8B-B14F-4D97-AF65-F5344CB8AC3E}">
        <p14:creationId xmlns:p14="http://schemas.microsoft.com/office/powerpoint/2010/main" val="967579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solidFill>
                  <a:srgbClr val="FF0000"/>
                </a:solidFill>
              </a:rPr>
              <a:t>Knowing the objective</a:t>
            </a:r>
            <a:r>
              <a:rPr lang="en-US" dirty="0"/>
              <a:t> is important because it will determine how you frame the problem, which algorithms you will select, which performance measure you will use to evaluate your model, and how much effort you will spend tweaking it.</a:t>
            </a:r>
          </a:p>
          <a:p>
            <a:pPr lvl="2"/>
            <a:r>
              <a:rPr lang="en-US" i="1" dirty="0"/>
              <a:t>"Your boss answers that your model’s output (a prediction of a district’s median housing price) will be fed to another Machine Learning system, along with many other signals. This downstream system will determine whether it is worth investing in a given area or not. Getting this right is critical, as it directly affects revenue."</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38</a:t>
            </a:fld>
            <a:endParaRPr lang="it-IT"/>
          </a:p>
        </p:txBody>
      </p:sp>
      <p:sp>
        <p:nvSpPr>
          <p:cNvPr id="8" name="Content Placeholder 7">
            <a:extLst>
              <a:ext uri="{FF2B5EF4-FFF2-40B4-BE49-F238E27FC236}">
                <a16:creationId xmlns:a16="http://schemas.microsoft.com/office/drawing/2014/main" id="{6530361D-A812-4CEA-953F-E7E45B7CDB66}"/>
              </a:ext>
            </a:extLst>
          </p:cNvPr>
          <p:cNvSpPr>
            <a:spLocks noGrp="1"/>
          </p:cNvSpPr>
          <p:nvPr>
            <p:ph idx="13"/>
          </p:nvPr>
        </p:nvSpPr>
        <p:spPr/>
        <p:txBody>
          <a:bodyPr/>
          <a:lstStyle/>
          <a:p>
            <a:endParaRPr lang="en-US"/>
          </a:p>
        </p:txBody>
      </p:sp>
      <p:pic>
        <p:nvPicPr>
          <p:cNvPr id="11" name="Picture 10">
            <a:extLst>
              <a:ext uri="{FF2B5EF4-FFF2-40B4-BE49-F238E27FC236}">
                <a16:creationId xmlns:a16="http://schemas.microsoft.com/office/drawing/2014/main" id="{8C6E962E-ECF3-41DD-A9B5-A2C5904F8297}"/>
              </a:ext>
            </a:extLst>
          </p:cNvPr>
          <p:cNvPicPr>
            <a:picLocks noChangeAspect="1"/>
          </p:cNvPicPr>
          <p:nvPr/>
        </p:nvPicPr>
        <p:blipFill>
          <a:blip r:embed="rId2"/>
          <a:stretch>
            <a:fillRect/>
          </a:stretch>
        </p:blipFill>
        <p:spPr>
          <a:xfrm>
            <a:off x="7437120" y="5200032"/>
            <a:ext cx="4325983" cy="1475405"/>
          </a:xfrm>
          <a:prstGeom prst="rect">
            <a:avLst/>
          </a:prstGeom>
        </p:spPr>
      </p:pic>
    </p:spTree>
    <p:extLst>
      <p:ext uri="{BB962C8B-B14F-4D97-AF65-F5344CB8AC3E}">
        <p14:creationId xmlns:p14="http://schemas.microsoft.com/office/powerpoint/2010/main" val="1641572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✔Define the objective in business terms</a:t>
            </a:r>
          </a:p>
          <a:p>
            <a:pPr lvl="2"/>
            <a:r>
              <a:rPr lang="en-US" dirty="0"/>
              <a:t>✖How should performance be measured? (postponed for later)</a:t>
            </a:r>
          </a:p>
          <a:p>
            <a:pPr lvl="1"/>
            <a:r>
              <a:rPr lang="en-US" dirty="0"/>
              <a:t>Get the data</a:t>
            </a:r>
          </a:p>
          <a:p>
            <a:pPr lvl="2"/>
            <a:r>
              <a:rPr lang="en-US" dirty="0"/>
              <a:t>✔ List the data you need and how much you need</a:t>
            </a:r>
          </a:p>
          <a:p>
            <a:pPr lvl="3"/>
            <a:r>
              <a:rPr lang="en-US" dirty="0"/>
              <a:t>In typical environments your data would be available in a relational database (or some other common data store) and/or spread across multiple tables/documents/files</a:t>
            </a:r>
          </a:p>
          <a:p>
            <a:pPr lvl="3"/>
            <a:r>
              <a:rPr lang="en-US" dirty="0"/>
              <a:t>In this project, however, things are much simpler</a:t>
            </a:r>
          </a:p>
          <a:p>
            <a:pPr lvl="1"/>
            <a:r>
              <a:rPr lang="en-US" dirty="0"/>
              <a:t>Explore the data to gain insights</a:t>
            </a:r>
          </a:p>
          <a:p>
            <a:pPr lvl="2"/>
            <a:r>
              <a:rPr lang="en-US" dirty="0"/>
              <a:t>✔ Create an environment to keep track of your data exploration</a:t>
            </a:r>
          </a:p>
          <a:p>
            <a:pPr lvl="3"/>
            <a:r>
              <a:rPr lang="en-US" dirty="0"/>
              <a:t>You have been provided with notebook environments</a:t>
            </a:r>
          </a:p>
          <a:p>
            <a:pPr lvl="2"/>
            <a:r>
              <a:rPr lang="en-US" dirty="0">
                <a:solidFill>
                  <a:schemeClr val="accent6"/>
                </a:solidFill>
              </a:rPr>
              <a:t>✔ Study each attribute and its characteristics</a:t>
            </a:r>
          </a:p>
          <a:p>
            <a:pPr lvl="3"/>
            <a:r>
              <a:rPr lang="en-US" dirty="0">
                <a:solidFill>
                  <a:schemeClr val="accent6"/>
                </a:solidFill>
              </a:rPr>
              <a:t>Let's do this!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39</a:t>
            </a:fld>
            <a:endParaRPr lang="it-IT"/>
          </a:p>
        </p:txBody>
      </p:sp>
      <p:sp>
        <p:nvSpPr>
          <p:cNvPr id="11" name="Content Placeholder 10">
            <a:extLst>
              <a:ext uri="{FF2B5EF4-FFF2-40B4-BE49-F238E27FC236}">
                <a16:creationId xmlns:a16="http://schemas.microsoft.com/office/drawing/2014/main" id="{267CEC93-7A60-423F-A3FF-23EC0DD466E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1123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dirty="0"/>
              <a:t>Python features make it suitable for analysis operations </a:t>
            </a:r>
          </a:p>
          <a:p>
            <a:pPr lvl="1"/>
            <a:r>
              <a:rPr lang="en-US" dirty="0"/>
              <a:t>Interactively usable, scripts, and complete programs</a:t>
            </a:r>
          </a:p>
          <a:p>
            <a:r>
              <a:rPr lang="en-US" dirty="0"/>
              <a:t>Several libraries that make Python a complete data analysis environment</a:t>
            </a:r>
          </a:p>
          <a:p>
            <a:pPr lvl="1"/>
            <a:r>
              <a:rPr lang="en-US" dirty="0"/>
              <a:t>Python is increasingly used as a replacement for R and other ad-hoc software </a:t>
            </a:r>
          </a:p>
          <a:p>
            <a:pPr lvl="1"/>
            <a:r>
              <a:rPr lang="en-US" dirty="0"/>
              <a:t>E.g., </a:t>
            </a:r>
            <a:r>
              <a:rPr lang="en-US" dirty="0">
                <a:solidFill>
                  <a:srgbClr val="0070C0"/>
                </a:solidFill>
              </a:rPr>
              <a:t>NumPy</a:t>
            </a:r>
            <a:r>
              <a:rPr lang="en-US" dirty="0"/>
              <a:t> for the representation of data in the form of vectors and matrices </a:t>
            </a:r>
          </a:p>
          <a:p>
            <a:pPr lvl="1"/>
            <a:r>
              <a:rPr lang="en-US" dirty="0"/>
              <a:t>E.g., </a:t>
            </a:r>
            <a:r>
              <a:rPr lang="en-US" dirty="0">
                <a:solidFill>
                  <a:srgbClr val="0070C0"/>
                </a:solidFill>
              </a:rPr>
              <a:t>Pandas</a:t>
            </a:r>
            <a:r>
              <a:rPr lang="en-US" dirty="0"/>
              <a:t> for the manipulation and transformation of tabular data </a:t>
            </a:r>
          </a:p>
          <a:p>
            <a:pPr lvl="1"/>
            <a:r>
              <a:rPr lang="en-US" dirty="0"/>
              <a:t>E.g., </a:t>
            </a:r>
            <a:r>
              <a:rPr lang="en-US" dirty="0" err="1">
                <a:solidFill>
                  <a:srgbClr val="0070C0"/>
                </a:solidFill>
              </a:rPr>
              <a:t>Sklearn</a:t>
            </a:r>
            <a:r>
              <a:rPr lang="en-US" dirty="0"/>
              <a:t> for the application of machine learning and data mining algorithms</a:t>
            </a:r>
          </a:p>
          <a:p>
            <a:pPr lvl="1"/>
            <a:r>
              <a:rPr lang="en-US" dirty="0"/>
              <a:t>E.g., </a:t>
            </a:r>
            <a:r>
              <a:rPr lang="en-US" dirty="0">
                <a:solidFill>
                  <a:srgbClr val="0070C0"/>
                </a:solidFill>
              </a:rPr>
              <a:t>Matplotlib</a:t>
            </a:r>
            <a:r>
              <a:rPr lang="en-US" dirty="0"/>
              <a:t> for data visualization</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a:t>
            </a:fld>
            <a:endParaRPr lang="it-IT"/>
          </a:p>
        </p:txBody>
      </p:sp>
      <p:sp>
        <p:nvSpPr>
          <p:cNvPr id="11" name="Segnaposto contenuto 10">
            <a:extLst>
              <a:ext uri="{FF2B5EF4-FFF2-40B4-BE49-F238E27FC236}">
                <a16:creationId xmlns:a16="http://schemas.microsoft.com/office/drawing/2014/main" id="{C72A4F33-D7C4-459F-A852-DFDFB315E111}"/>
              </a:ext>
            </a:extLst>
          </p:cNvPr>
          <p:cNvSpPr>
            <a:spLocks noGrp="1"/>
          </p:cNvSpPr>
          <p:nvPr>
            <p:ph idx="13"/>
          </p:nvPr>
        </p:nvSpPr>
        <p:spPr>
          <a:xfrm>
            <a:off x="838200" y="6119199"/>
            <a:ext cx="10515600" cy="365125"/>
          </a:xfrm>
        </p:spPr>
        <p:txBody>
          <a:bodyPr/>
          <a:lstStyle/>
          <a:p>
            <a:endParaRPr lang="en-US" dirty="0"/>
          </a:p>
          <a:p>
            <a:endParaRPr lang="en-US" dirty="0"/>
          </a:p>
        </p:txBody>
      </p:sp>
    </p:spTree>
    <p:extLst>
      <p:ext uri="{BB962C8B-B14F-4D97-AF65-F5344CB8AC3E}">
        <p14:creationId xmlns:p14="http://schemas.microsoft.com/office/powerpoint/2010/main" val="120899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19220446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40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6" name="Picture 5">
            <a:extLst>
              <a:ext uri="{FF2B5EF4-FFF2-40B4-BE49-F238E27FC236}">
                <a16:creationId xmlns:a16="http://schemas.microsoft.com/office/drawing/2014/main" id="{6A36EA08-4E99-47A6-B7D5-54F5B062BFA8}"/>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8FF3E196-3C40-492E-B80E-976229957979}"/>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CF8A1F29-5529-44D3-B6CC-31D16A0E2A30}"/>
              </a:ext>
            </a:extLst>
          </p:cNvPr>
          <p:cNvSpPr/>
          <p:nvPr/>
        </p:nvSpPr>
        <p:spPr>
          <a:xfrm>
            <a:off x="8281851" y="6406956"/>
            <a:ext cx="1166949" cy="316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870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 Frame the problem and look at the big picture</a:t>
            </a:r>
          </a:p>
          <a:p>
            <a:pPr lvl="2"/>
            <a:r>
              <a:rPr lang="en-US" dirty="0"/>
              <a:t>✔ Define the objective in business terms</a:t>
            </a:r>
          </a:p>
          <a:p>
            <a:pPr lvl="2"/>
            <a:r>
              <a:rPr lang="en-US" dirty="0"/>
              <a:t>✔ How should performance be measured?</a:t>
            </a:r>
          </a:p>
          <a:p>
            <a:pPr lvl="1"/>
            <a:r>
              <a:rPr lang="en-US" dirty="0"/>
              <a:t> Get the data</a:t>
            </a:r>
          </a:p>
          <a:p>
            <a:pPr lvl="2"/>
            <a:r>
              <a:rPr lang="en-US" dirty="0"/>
              <a:t>✔ List the data you need and how much you need</a:t>
            </a:r>
          </a:p>
          <a:p>
            <a:pPr lvl="1"/>
            <a:r>
              <a:rPr lang="en-US" dirty="0"/>
              <a:t>Explore the data to gain insights</a:t>
            </a:r>
          </a:p>
          <a:p>
            <a:pPr lvl="2"/>
            <a:r>
              <a:rPr lang="en-US" dirty="0"/>
              <a:t>✔ Create an environment to keep track of your data exploration </a:t>
            </a:r>
          </a:p>
          <a:p>
            <a:pPr lvl="2"/>
            <a:r>
              <a:rPr lang="en-US" dirty="0"/>
              <a:t>✔ Study each attribute and its characteristics</a:t>
            </a:r>
          </a:p>
          <a:p>
            <a:pPr lvl="1"/>
            <a:r>
              <a:rPr lang="en-US" dirty="0"/>
              <a:t>Prepare the data</a:t>
            </a:r>
          </a:p>
          <a:p>
            <a:pPr lvl="2"/>
            <a:r>
              <a:rPr lang="en-US" dirty="0"/>
              <a:t>✔ Fix or remove outliers (optional)</a:t>
            </a:r>
          </a:p>
          <a:p>
            <a:pPr lvl="2"/>
            <a:r>
              <a:rPr lang="en-US" dirty="0"/>
              <a:t>✔ Fill in missing values (e.g., with zero, mean, median…) or drop their rows (or columns)</a:t>
            </a:r>
          </a:p>
          <a:p>
            <a:pPr lvl="2"/>
            <a:r>
              <a:rPr lang="en-US" dirty="0"/>
              <a:t>✔ Feature selection (optional): drop the attributes that provide no useful information for the task</a:t>
            </a:r>
          </a:p>
          <a:p>
            <a:pPr lvl="2"/>
            <a:r>
              <a:rPr lang="en-US" dirty="0"/>
              <a:t>✔ Feature engineering, where appropriate: discretize </a:t>
            </a:r>
            <a:r>
              <a:rPr lang="en-US"/>
              <a:t>continuous features</a:t>
            </a:r>
            <a:endParaRPr lang="en-US" dirty="0"/>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41</a:t>
            </a:fld>
            <a:endParaRPr lang="it-IT"/>
          </a:p>
        </p:txBody>
      </p:sp>
      <p:sp>
        <p:nvSpPr>
          <p:cNvPr id="8" name="Content Placeholder 7">
            <a:extLst>
              <a:ext uri="{FF2B5EF4-FFF2-40B4-BE49-F238E27FC236}">
                <a16:creationId xmlns:a16="http://schemas.microsoft.com/office/drawing/2014/main" id="{FDECB704-1D82-4D85-81B9-E4B38BD812C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12867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A21E0-1E34-40AC-BE27-6F2391C402D0}"/>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7801BF6D-52D6-4D1D-B065-9D0547860BC0}"/>
              </a:ext>
            </a:extLst>
          </p:cNvPr>
          <p:cNvSpPr>
            <a:spLocks noGrp="1"/>
          </p:cNvSpPr>
          <p:nvPr>
            <p:ph idx="1"/>
          </p:nvPr>
        </p:nvSpPr>
        <p:spPr>
          <a:xfrm>
            <a:off x="838200" y="1700499"/>
            <a:ext cx="10515600" cy="4351338"/>
          </a:xfrm>
        </p:spPr>
        <p:txBody>
          <a:bodyPr/>
          <a:lstStyle/>
          <a:p>
            <a:r>
              <a:rPr lang="en-US" dirty="0"/>
              <a:t>Two different major versions of Python </a:t>
            </a:r>
          </a:p>
          <a:p>
            <a:pPr lvl="1"/>
            <a:r>
              <a:rPr lang="en-US" dirty="0"/>
              <a:t>Python 2, end of support in 2020</a:t>
            </a:r>
          </a:p>
          <a:p>
            <a:pPr lvl="1"/>
            <a:r>
              <a:rPr lang="en-US" dirty="0"/>
              <a:t>Python 3 </a:t>
            </a:r>
          </a:p>
          <a:p>
            <a:r>
              <a:rPr lang="en-US" dirty="0"/>
              <a:t>We will use Python 3</a:t>
            </a:r>
          </a:p>
        </p:txBody>
      </p:sp>
      <p:sp>
        <p:nvSpPr>
          <p:cNvPr id="4" name="Segnaposto piè di pagina 3">
            <a:extLst>
              <a:ext uri="{FF2B5EF4-FFF2-40B4-BE49-F238E27FC236}">
                <a16:creationId xmlns:a16="http://schemas.microsoft.com/office/drawing/2014/main" id="{42B00CBA-32F6-4100-9D0B-F090E0DE65C0}"/>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3368C3FE-86E8-4A29-B39F-F8F6DD84E812}"/>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5</a:t>
            </a:fld>
            <a:endParaRPr lang="it-IT"/>
          </a:p>
        </p:txBody>
      </p:sp>
      <p:sp>
        <p:nvSpPr>
          <p:cNvPr id="15" name="Content Placeholder 14">
            <a:extLst>
              <a:ext uri="{FF2B5EF4-FFF2-40B4-BE49-F238E27FC236}">
                <a16:creationId xmlns:a16="http://schemas.microsoft.com/office/drawing/2014/main" id="{32576652-6C78-4D29-AF2A-6D638FA453C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007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CEF97-9887-41B1-BD90-50B090578FD9}"/>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dirty="0"/>
              <a:t>A Python statement is contained by default in a row</a:t>
            </a:r>
          </a:p>
          <a:p>
            <a:pPr lvl="1"/>
            <a:r>
              <a:rPr lang="en-US" dirty="0">
                <a:solidFill>
                  <a:schemeClr val="accent1"/>
                </a:solidFill>
              </a:rPr>
              <a:t>print("Hello, world")</a:t>
            </a:r>
          </a:p>
          <a:p>
            <a:r>
              <a:rPr lang="en-US" dirty="0"/>
              <a:t>Write several separate line instructions with “;”</a:t>
            </a:r>
          </a:p>
          <a:p>
            <a:pPr lvl="1"/>
            <a:r>
              <a:rPr lang="en-US" dirty="0">
                <a:solidFill>
                  <a:schemeClr val="accent1"/>
                </a:solidFill>
              </a:rPr>
              <a:t>print("Hello"); print("world")</a:t>
            </a:r>
          </a:p>
          <a:p>
            <a:r>
              <a:rPr lang="en-US" dirty="0"/>
              <a:t>Comments begins with “</a:t>
            </a:r>
            <a:r>
              <a:rPr lang="en-US" sz="1800" dirty="0">
                <a:solidFill>
                  <a:srgbClr val="00B050"/>
                </a:solidFill>
              </a:rPr>
              <a:t>#</a:t>
            </a:r>
            <a:r>
              <a:rPr lang="en-US" dirty="0"/>
              <a:t>” and end at the end of the line</a:t>
            </a:r>
          </a:p>
          <a:p>
            <a:pPr lvl="1"/>
            <a:r>
              <a:rPr lang="en-US" dirty="0">
                <a:solidFill>
                  <a:srgbClr val="00B050"/>
                </a:solidFill>
              </a:rPr>
              <a:t># this is a comment</a:t>
            </a:r>
          </a:p>
          <a:p>
            <a:pPr lvl="1"/>
            <a:r>
              <a:rPr lang="en-US" dirty="0">
                <a:solidFill>
                  <a:schemeClr val="accent1"/>
                </a:solidFill>
              </a:rPr>
              <a:t>print("Hello, world") </a:t>
            </a:r>
            <a:r>
              <a:rPr lang="en-US" dirty="0">
                <a:solidFill>
                  <a:srgbClr val="00B050"/>
                </a:solidFill>
              </a:rPr>
              <a:t># another comment</a:t>
            </a:r>
          </a:p>
          <a:p>
            <a:r>
              <a:rPr lang="en-US" dirty="0"/>
              <a:t>A statement can continue in the next row</a:t>
            </a:r>
          </a:p>
          <a:p>
            <a:pPr lvl="1"/>
            <a:r>
              <a:rPr lang="en-US" dirty="0"/>
              <a:t>Explicit: the row ends with “</a:t>
            </a:r>
            <a:r>
              <a:rPr lang="en-US" dirty="0">
                <a:solidFill>
                  <a:schemeClr val="accent1"/>
                </a:solidFill>
              </a:rPr>
              <a:t>\</a:t>
            </a:r>
            <a:r>
              <a:rPr lang="en-US" dirty="0"/>
              <a:t>”</a:t>
            </a:r>
          </a:p>
          <a:p>
            <a:pPr lvl="1"/>
            <a:r>
              <a:rPr lang="en-US" dirty="0"/>
              <a:t>Implicit: if there are unclosed brackets</a:t>
            </a:r>
          </a:p>
          <a:p>
            <a:pPr marL="914400" lvl="2" indent="0">
              <a:buNone/>
            </a:pPr>
            <a:r>
              <a:rPr lang="en-US" dirty="0">
                <a:solidFill>
                  <a:schemeClr val="accent1"/>
                </a:solidFill>
              </a:rPr>
              <a:t>print("Hello, </a:t>
            </a:r>
          </a:p>
          <a:p>
            <a:pPr marL="457200" lvl="1" indent="0">
              <a:buNone/>
            </a:pPr>
            <a:r>
              <a:rPr lang="en-US" dirty="0">
                <a:solidFill>
                  <a:schemeClr val="accent1"/>
                </a:solidFill>
              </a:rPr>
              <a:t> 	</a:t>
            </a:r>
            <a:r>
              <a:rPr lang="en-US" sz="1600" dirty="0">
                <a:solidFill>
                  <a:schemeClr val="accent1"/>
                </a:solidFill>
              </a:rPr>
              <a:t>   " + "world")</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6</a:t>
            </a:fld>
            <a:endParaRPr lang="it-IT"/>
          </a:p>
        </p:txBody>
      </p:sp>
      <p:sp>
        <p:nvSpPr>
          <p:cNvPr id="16" name="Segnaposto contenuto 15">
            <a:extLst>
              <a:ext uri="{FF2B5EF4-FFF2-40B4-BE49-F238E27FC236}">
                <a16:creationId xmlns:a16="http://schemas.microsoft.com/office/drawing/2014/main" id="{1D305555-DB4A-4438-A94A-472DDAA048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951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E90B6903-145F-49D2-ADF3-BF46A2621DF9}"/>
              </a:ext>
            </a:extLst>
          </p:cNvPr>
          <p:cNvSpPr>
            <a:spLocks noGrp="1"/>
          </p:cNvSpPr>
          <p:nvPr>
            <p:ph type="title"/>
          </p:nvPr>
        </p:nvSpPr>
        <p:spPr/>
        <p:txBody>
          <a:bodyPr/>
          <a:lstStyle/>
          <a:p>
            <a:r>
              <a:rPr lang="en-US"/>
              <a:t>Python</a:t>
            </a:r>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sz="half" idx="1"/>
          </p:nvPr>
        </p:nvSpPr>
        <p:spPr>
          <a:xfrm>
            <a:off x="838200" y="1825625"/>
            <a:ext cx="5181600" cy="4351338"/>
          </a:xfrm>
        </p:spPr>
        <p:txBody>
          <a:bodyPr/>
          <a:lstStyle/>
          <a:p>
            <a:r>
              <a:rPr lang="en-US" dirty="0"/>
              <a:t>In other languages, code blocks (</a:t>
            </a:r>
            <a:r>
              <a:rPr lang="en-US" dirty="0">
                <a:solidFill>
                  <a:schemeClr val="accent1"/>
                </a:solidFill>
              </a:rPr>
              <a:t>if</a:t>
            </a:r>
            <a:r>
              <a:rPr lang="en-US" dirty="0"/>
              <a:t>, </a:t>
            </a:r>
            <a:r>
              <a:rPr lang="en-US" dirty="0">
                <a:solidFill>
                  <a:schemeClr val="accent1"/>
                </a:solidFill>
              </a:rPr>
              <a:t>for</a:t>
            </a:r>
            <a:r>
              <a:rPr lang="en-US" dirty="0"/>
              <a:t>, etc.) are usually delimited by specific symbols (e.g., “</a:t>
            </a:r>
            <a:r>
              <a:rPr lang="en-US" dirty="0">
                <a:solidFill>
                  <a:schemeClr val="accent1"/>
                </a:solidFill>
              </a:rPr>
              <a:t>{</a:t>
            </a:r>
            <a:r>
              <a:rPr lang="en-US" dirty="0"/>
              <a:t>” and “</a:t>
            </a:r>
            <a:r>
              <a:rPr lang="en-US" dirty="0">
                <a:solidFill>
                  <a:schemeClr val="accent1"/>
                </a:solidFill>
              </a:rPr>
              <a:t>}</a:t>
            </a:r>
            <a:r>
              <a:rPr lang="en-US" dirty="0"/>
              <a:t>”)</a:t>
            </a:r>
          </a:p>
          <a:p>
            <a:pPr lvl="1"/>
            <a:r>
              <a:rPr lang="en-US" dirty="0"/>
              <a:t>Indentation is used for better readability</a:t>
            </a:r>
          </a:p>
          <a:p>
            <a:r>
              <a:rPr lang="en-US" dirty="0"/>
              <a:t>Python only uses indentation to delimit code blocks</a:t>
            </a:r>
          </a:p>
          <a:p>
            <a:pPr lvl="1"/>
            <a:r>
              <a:rPr lang="en-US" dirty="0"/>
              <a:t>Each row introducing a block (e.g., </a:t>
            </a:r>
            <a:r>
              <a:rPr lang="en-US" dirty="0">
                <a:solidFill>
                  <a:schemeClr val="accent1"/>
                </a:solidFill>
              </a:rPr>
              <a:t>if</a:t>
            </a:r>
            <a:r>
              <a:rPr lang="en-US" dirty="0"/>
              <a:t>) ends with “</a:t>
            </a:r>
            <a:r>
              <a:rPr lang="en-US" dirty="0">
                <a:solidFill>
                  <a:schemeClr val="accent1"/>
                </a:solidFill>
              </a:rPr>
              <a:t>:</a:t>
            </a:r>
            <a:r>
              <a:rPr lang="en-US" dirty="0"/>
              <a:t>”</a:t>
            </a:r>
          </a:p>
          <a:p>
            <a:pPr lvl="1"/>
            <a:r>
              <a:rPr lang="en-US" dirty="0"/>
              <a:t>Rows within the same block are indented the same (i.e., same number of spaces)</a:t>
            </a:r>
          </a:p>
          <a:p>
            <a:pPr lvl="1"/>
            <a:r>
              <a:rPr lang="en-US" dirty="0"/>
              <a:t>An empty block contains the keyword “</a:t>
            </a:r>
            <a:r>
              <a:rPr lang="en-US" dirty="0">
                <a:solidFill>
                  <a:schemeClr val="accent1"/>
                </a:solidFill>
              </a:rPr>
              <a:t>pass</a:t>
            </a:r>
            <a:r>
              <a:rPr lang="en-US" dirty="0"/>
              <a:t>”</a:t>
            </a:r>
          </a:p>
        </p:txBody>
      </p:sp>
      <p:pic>
        <p:nvPicPr>
          <p:cNvPr id="12" name="Segnaposto contenuto 11">
            <a:extLst>
              <a:ext uri="{FF2B5EF4-FFF2-40B4-BE49-F238E27FC236}">
                <a16:creationId xmlns:a16="http://schemas.microsoft.com/office/drawing/2014/main" id="{CC7A97F0-627B-4098-A2DF-8EFBDFEB3861}"/>
              </a:ext>
            </a:extLst>
          </p:cNvPr>
          <p:cNvPicPr>
            <a:picLocks noGrp="1" noChangeAspect="1"/>
          </p:cNvPicPr>
          <p:nvPr>
            <p:ph sz="half" idx="2"/>
          </p:nvPr>
        </p:nvPicPr>
        <p:blipFill>
          <a:blip r:embed="rId2"/>
          <a:stretch>
            <a:fillRect/>
          </a:stretch>
        </p:blipFill>
        <p:spPr>
          <a:xfrm>
            <a:off x="6172200" y="3240888"/>
            <a:ext cx="5181600" cy="1520812"/>
          </a:xfrm>
        </p:spPr>
      </p:pic>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7</a:t>
            </a:fld>
            <a:endParaRPr lang="en-US"/>
          </a:p>
        </p:txBody>
      </p:sp>
      <p:sp>
        <p:nvSpPr>
          <p:cNvPr id="25" name="Segnaposto contenuto 24">
            <a:extLst>
              <a:ext uri="{FF2B5EF4-FFF2-40B4-BE49-F238E27FC236}">
                <a16:creationId xmlns:a16="http://schemas.microsoft.com/office/drawing/2014/main" id="{3E524D67-0E8C-457D-B3D0-002725D9373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5243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6617099-F636-4B8B-84C8-C2A7F5573482}"/>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dirty="0"/>
              <a:t>Everything is an object: numbers, lists, functions, etc.</a:t>
            </a:r>
          </a:p>
          <a:p>
            <a:pPr lvl="1"/>
            <a:r>
              <a:rPr lang="en-US" dirty="0"/>
              <a:t>Not the same as Java, where </a:t>
            </a:r>
            <a:r>
              <a:rPr lang="en-US" dirty="0">
                <a:solidFill>
                  <a:schemeClr val="accent1"/>
                </a:solidFill>
              </a:rPr>
              <a:t>int</a:t>
            </a:r>
            <a:r>
              <a:rPr lang="en-US" dirty="0"/>
              <a:t> and </a:t>
            </a:r>
            <a:r>
              <a:rPr lang="en-US" dirty="0">
                <a:solidFill>
                  <a:schemeClr val="accent1"/>
                </a:solidFill>
              </a:rPr>
              <a:t>float</a:t>
            </a:r>
            <a:r>
              <a:rPr lang="en-US" dirty="0"/>
              <a:t> are not objects</a:t>
            </a:r>
          </a:p>
          <a:p>
            <a:r>
              <a:rPr lang="en-US" dirty="0"/>
              <a:t>Objects have attributes and methods accessed via the "." syntax</a:t>
            </a:r>
          </a:p>
          <a:p>
            <a:pPr lvl="1"/>
            <a:r>
              <a:rPr lang="en-US" dirty="0" err="1">
                <a:solidFill>
                  <a:schemeClr val="accent1"/>
                </a:solidFill>
              </a:rPr>
              <a:t>object.attribute</a:t>
            </a:r>
            <a:endParaRPr lang="en-US" dirty="0">
              <a:solidFill>
                <a:schemeClr val="accent1"/>
              </a:solidFill>
            </a:endParaRPr>
          </a:p>
          <a:p>
            <a:r>
              <a:rPr lang="en-US" dirty="0"/>
              <a:t>The object type determines the available attributes and operations</a:t>
            </a:r>
          </a:p>
          <a:p>
            <a:pPr lvl="1"/>
            <a:r>
              <a:rPr lang="en-US" dirty="0"/>
              <a:t>Object types are known only at execution time</a:t>
            </a:r>
          </a:p>
          <a:p>
            <a:pPr lvl="1"/>
            <a:r>
              <a:rPr lang="en-US" dirty="0"/>
              <a:t>Not the same as Java, where object types are known at compile time (i.e., before execution)</a:t>
            </a:r>
          </a:p>
          <a:p>
            <a:r>
              <a:rPr lang="en-US" dirty="0"/>
              <a:t>The object </a:t>
            </a:r>
            <a:r>
              <a:rPr lang="en-US" dirty="0">
                <a:solidFill>
                  <a:schemeClr val="accent1"/>
                </a:solidFill>
              </a:rPr>
              <a:t>None</a:t>
            </a:r>
            <a:r>
              <a:rPr lang="en-US" dirty="0"/>
              <a:t> (with type </a:t>
            </a:r>
            <a:r>
              <a:rPr lang="en-US" dirty="0" err="1">
                <a:solidFill>
                  <a:schemeClr val="accent1"/>
                </a:solidFill>
              </a:rPr>
              <a:t>NoneType</a:t>
            </a:r>
            <a:r>
              <a:rPr lang="en-US" dirty="0"/>
              <a:t>) represents an absence of value</a:t>
            </a:r>
          </a:p>
          <a:p>
            <a:pPr lvl="1"/>
            <a:r>
              <a:rPr lang="en-US" dirty="0"/>
              <a:t>As </a:t>
            </a:r>
            <a:r>
              <a:rPr lang="en-US" dirty="0">
                <a:solidFill>
                  <a:schemeClr val="accent1"/>
                </a:solidFill>
              </a:rPr>
              <a:t>null</a:t>
            </a:r>
            <a:r>
              <a:rPr lang="en-US" dirty="0"/>
              <a:t> in Java (which is not an object)</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8</a:t>
            </a:fld>
            <a:endParaRPr lang="it-IT"/>
          </a:p>
        </p:txBody>
      </p:sp>
    </p:spTree>
    <p:extLst>
      <p:ext uri="{BB962C8B-B14F-4D97-AF65-F5344CB8AC3E}">
        <p14:creationId xmlns:p14="http://schemas.microsoft.com/office/powerpoint/2010/main" val="2667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a:t>Python introduces different object collections</a:t>
            </a:r>
          </a:p>
          <a:p>
            <a:pPr lvl="1"/>
            <a:r>
              <a:rPr lang="en-US" dirty="0"/>
              <a:t>E.g., lists (</a:t>
            </a:r>
            <a:r>
              <a:rPr lang="en-US" dirty="0">
                <a:solidFill>
                  <a:schemeClr val="accent1"/>
                </a:solidFill>
              </a:rPr>
              <a:t>["cat", "cat", "dog"]</a:t>
            </a:r>
            <a:r>
              <a:rPr lang="en-US" dirty="0"/>
              <a:t>)</a:t>
            </a:r>
            <a:r>
              <a:rPr lang="en-US" dirty="0">
                <a:solidFill>
                  <a:srgbClr val="0070C0"/>
                </a:solidFill>
              </a:rPr>
              <a:t>, </a:t>
            </a:r>
            <a:r>
              <a:rPr lang="en-US" dirty="0"/>
              <a:t>sets (</a:t>
            </a:r>
            <a:r>
              <a:rPr lang="en-US" dirty="0">
                <a:solidFill>
                  <a:schemeClr val="accent1"/>
                </a:solidFill>
              </a:rPr>
              <a:t>{"cat", "dog"}</a:t>
            </a:r>
            <a:r>
              <a:rPr lang="en-US" dirty="0"/>
              <a:t>), dictionaries (</a:t>
            </a:r>
            <a:r>
              <a:rPr lang="en-US" dirty="0">
                <a:solidFill>
                  <a:schemeClr val="accent1"/>
                </a:solidFill>
              </a:rPr>
              <a:t>{"key": "value"}</a:t>
            </a:r>
            <a:r>
              <a:rPr lang="en-US" dirty="0"/>
              <a:t>)</a:t>
            </a:r>
          </a:p>
          <a:p>
            <a:pPr lvl="1"/>
            <a:r>
              <a:rPr lang="en-US" dirty="0"/>
              <a:t>A collection can contain objects with heterogeneous types (e.g., the list </a:t>
            </a:r>
            <a:r>
              <a:rPr lang="en-US" dirty="0">
                <a:solidFill>
                  <a:schemeClr val="accent1"/>
                </a:solidFill>
              </a:rPr>
              <a:t>[1, "cat"]</a:t>
            </a:r>
            <a:r>
              <a:rPr lang="en-US" dirty="0"/>
              <a:t>)</a:t>
            </a:r>
          </a:p>
          <a:p>
            <a:pPr lvl="1"/>
            <a:r>
              <a:rPr lang="en-US" dirty="0"/>
              <a:t>Collections can be nested (e.g., the list </a:t>
            </a:r>
            <a:r>
              <a:rPr lang="en-US" dirty="0">
                <a:solidFill>
                  <a:schemeClr val="accent1"/>
                </a:solidFill>
              </a:rPr>
              <a:t>["cat", ["cat", ["dog"]]]</a:t>
            </a:r>
            <a:r>
              <a:rPr lang="en-US" dirty="0"/>
              <a:t>)</a:t>
            </a:r>
          </a:p>
          <a:p>
            <a:r>
              <a:rPr lang="en-US" dirty="0"/>
              <a:t>Collections can be mutable or immutable</a:t>
            </a:r>
          </a:p>
          <a:p>
            <a:pPr lvl="1"/>
            <a:r>
              <a:rPr lang="en-US" dirty="0"/>
              <a:t>Mutable: it is possible to add/remove/replaces elements</a:t>
            </a:r>
          </a:p>
          <a:p>
            <a:pPr lvl="1"/>
            <a:r>
              <a:rPr lang="en-US" dirty="0"/>
              <a:t>Immutable: it is not possible to modify the collection (e.g., numbers, </a:t>
            </a:r>
            <a:r>
              <a:rPr lang="en-US" dirty="0" err="1"/>
              <a:t>booleans</a:t>
            </a:r>
            <a:r>
              <a:rPr lang="en-US" dirty="0"/>
              <a:t>, strings)</a:t>
            </a:r>
          </a:p>
          <a:p>
            <a:r>
              <a:rPr lang="en-US" dirty="0"/>
              <a:t>Strings (</a:t>
            </a:r>
            <a:r>
              <a:rPr lang="en-US" dirty="0">
                <a:solidFill>
                  <a:schemeClr val="accent1"/>
                </a:solidFill>
              </a:rPr>
              <a:t>str</a:t>
            </a:r>
            <a:r>
              <a:rPr lang="en-US" dirty="0"/>
              <a:t>) are immutable sequences of characters</a:t>
            </a:r>
          </a:p>
          <a:p>
            <a:pPr lvl="1"/>
            <a:r>
              <a:rPr lang="en-US" dirty="0"/>
              <a:t>A character is a string with length 1, there is not char type</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9</a:t>
            </a:fld>
            <a:endParaRPr lang="it-IT"/>
          </a:p>
        </p:txBody>
      </p:sp>
      <p:sp>
        <p:nvSpPr>
          <p:cNvPr id="11" name="Segnaposto contenuto 10">
            <a:extLst>
              <a:ext uri="{FF2B5EF4-FFF2-40B4-BE49-F238E27FC236}">
                <a16:creationId xmlns:a16="http://schemas.microsoft.com/office/drawing/2014/main" id="{38964073-B4ED-4C0A-B31B-CADFE0D438C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7141019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23480</TotalTime>
  <Words>3217</Words>
  <Application>Microsoft Office PowerPoint</Application>
  <PresentationFormat>Widescreen</PresentationFormat>
  <Paragraphs>409</Paragraphs>
  <Slides>41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Consolas</vt:lpstr>
      <vt:lpstr>CourierPrime</vt:lpstr>
      <vt:lpstr>Helvetica</vt:lpstr>
      <vt:lpstr>Wingdings</vt:lpstr>
      <vt:lpstr>Tema di Office</vt:lpstr>
      <vt:lpstr>Data preprocessing</vt:lpstr>
      <vt:lpstr>Python</vt:lpstr>
      <vt:lpstr>Python</vt:lpstr>
      <vt:lpstr>Python</vt:lpstr>
      <vt:lpstr>Python</vt:lpstr>
      <vt:lpstr>Python</vt:lpstr>
      <vt:lpstr>Python</vt:lpstr>
      <vt:lpstr>Python</vt:lpstr>
      <vt:lpstr>Python</vt:lpstr>
      <vt:lpstr>In action!</vt:lpstr>
      <vt:lpstr>Data analysis</vt:lpstr>
      <vt:lpstr>Data preparation</vt:lpstr>
      <vt:lpstr>Data preparation</vt:lpstr>
      <vt:lpstr>Pandas</vt:lpstr>
      <vt:lpstr>Pandas</vt:lpstr>
      <vt:lpstr>Pandas</vt:lpstr>
      <vt:lpstr>Pandas</vt:lpstr>
      <vt:lpstr>Attribute types</vt:lpstr>
      <vt:lpstr>Why is data type important?</vt:lpstr>
      <vt:lpstr>Missing values</vt:lpstr>
      <vt:lpstr>Missing values</vt:lpstr>
      <vt:lpstr>Missing values</vt:lpstr>
      <vt:lpstr>Aggregation</vt:lpstr>
      <vt:lpstr>Value distribution</vt:lpstr>
      <vt:lpstr>Distribuzione dei valori</vt:lpstr>
      <vt:lpstr>Dataframe</vt:lpstr>
      <vt:lpstr>Dataframe</vt:lpstr>
      <vt:lpstr>Dataframe</vt:lpstr>
      <vt:lpstr>Data preprocessing</vt:lpstr>
      <vt:lpstr>Data preprocessing</vt:lpstr>
      <vt:lpstr>Data preprocessing</vt:lpstr>
      <vt:lpstr>Data preprocessing</vt:lpstr>
      <vt:lpstr>Data preprocessing</vt:lpstr>
      <vt:lpstr>Data preprocessing</vt:lpstr>
      <vt:lpstr>Data preprocessing</vt:lpstr>
      <vt:lpstr>Integrated analytics lab</vt:lpstr>
      <vt:lpstr>Integrated analytics lab</vt:lpstr>
      <vt:lpstr>Integrated analytics lab</vt:lpstr>
      <vt:lpstr>Integrated analytics lab</vt:lpstr>
      <vt:lpstr>In action!</vt:lpstr>
      <vt:lpstr>Integrated analytics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1211</cp:revision>
  <dcterms:created xsi:type="dcterms:W3CDTF">2019-03-06T18:10:20Z</dcterms:created>
  <dcterms:modified xsi:type="dcterms:W3CDTF">2022-01-04T14:05:34Z</dcterms:modified>
</cp:coreProperties>
</file>