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8" r:id="rId2"/>
    <p:sldId id="325" r:id="rId3"/>
    <p:sldId id="486" r:id="rId4"/>
    <p:sldId id="479" r:id="rId5"/>
    <p:sldId id="338" r:id="rId6"/>
    <p:sldId id="289" r:id="rId7"/>
    <p:sldId id="303" r:id="rId8"/>
    <p:sldId id="481" r:id="rId9"/>
    <p:sldId id="482" r:id="rId10"/>
    <p:sldId id="483" r:id="rId11"/>
    <p:sldId id="484" r:id="rId12"/>
    <p:sldId id="485" r:id="rId13"/>
    <p:sldId id="488" r:id="rId14"/>
    <p:sldId id="48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874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P4VJ9nvwJ2BpGTq8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Matteo Francia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m.francia@unibo.it</a:t>
            </a:r>
            <a:endParaRPr lang="en-US" dirty="0"/>
          </a:p>
          <a:p>
            <a:pPr lvl="1"/>
            <a:r>
              <a:rPr lang="en-US" dirty="0"/>
              <a:t>Research fellow @ </a:t>
            </a:r>
            <a:r>
              <a:rPr lang="en-US" dirty="0" err="1"/>
              <a:t>UniBO</a:t>
            </a:r>
            <a:endParaRPr lang="en-US" dirty="0"/>
          </a:p>
          <a:p>
            <a:pPr lvl="1"/>
            <a:r>
              <a:rPr lang="en-US" dirty="0"/>
              <a:t>Adjunct professor @ </a:t>
            </a:r>
            <a:r>
              <a:rPr lang="en-US" dirty="0" err="1"/>
              <a:t>UniBO</a:t>
            </a:r>
            <a:endParaRPr lang="en-US" dirty="0"/>
          </a:p>
          <a:p>
            <a:r>
              <a:rPr lang="en-US" dirty="0"/>
              <a:t>Research topics</a:t>
            </a:r>
          </a:p>
          <a:p>
            <a:pPr lvl="1"/>
            <a:r>
              <a:rPr lang="en-US" dirty="0"/>
              <a:t>Big data / database </a:t>
            </a:r>
          </a:p>
          <a:p>
            <a:pPr lvl="1"/>
            <a:r>
              <a:rPr lang="en-US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https://big.csr.unibo.it/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the Domain</a:t>
            </a:r>
          </a:p>
          <a:p>
            <a:pPr lvl="1"/>
            <a:r>
              <a:rPr lang="en-US" dirty="0"/>
              <a:t>Understanding project goals from the user's point of view, translate the user's problem into a data mining problem, and define a project plan</a:t>
            </a:r>
          </a:p>
          <a:p>
            <a:r>
              <a:rPr lang="en-US" dirty="0"/>
              <a:t>Understanding the data</a:t>
            </a:r>
          </a:p>
          <a:p>
            <a:pPr lvl="1"/>
            <a:r>
              <a:rPr lang="en-US" dirty="0"/>
              <a:t>Preliminary data collection aimed at identifying quality problems and conducting preliminary analyzes to identify the salient characteristics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Includes all the tasks needed to create the final dataset: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  <a:p>
            <a:pPr lvl="1"/>
            <a:r>
              <a:rPr lang="en-US" dirty="0"/>
              <a:t>Several data mining techniques are applied to the dataset also with different parameters in order to identify what makes the model more accurate</a:t>
            </a:r>
          </a:p>
          <a:p>
            <a:r>
              <a:rPr lang="en-US" dirty="0"/>
              <a:t>Evaluation of Model and Results</a:t>
            </a:r>
          </a:p>
          <a:p>
            <a:pPr lvl="1"/>
            <a:r>
              <a:rPr lang="en-US" dirty="0"/>
              <a:t>The model(s) obtained from the previous phase are analyzed to verify that they are sufficiently precise and robust to respond adequately to the user's objectives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The built-in model and acquired knowledge must be made available to users. This phase can therefore simply lead to the creation of a report or may require implementation of a user controlled controllable 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GOAL of </a:t>
            </a:r>
            <a:r>
              <a:rPr lang="it-IT" dirty="0" err="1"/>
              <a:t>this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phases</a:t>
            </a:r>
            <a:endParaRPr lang="it-IT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https://forms.gle/EP4VJ9nvwJ2BpGTq8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400" dirty="0"/>
              <a:t>Get the data</a:t>
            </a:r>
          </a:p>
          <a:p>
            <a:pPr lvl="1"/>
            <a:r>
              <a:rPr lang="en-US" sz="1400" dirty="0"/>
              <a:t>Explore the data to gain insights</a:t>
            </a:r>
          </a:p>
          <a:p>
            <a:pPr lvl="1"/>
            <a:r>
              <a:rPr lang="en-US" sz="1400" dirty="0"/>
              <a:t>Prepare the data</a:t>
            </a:r>
          </a:p>
          <a:p>
            <a:pPr lvl="1"/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Tentative</a:t>
            </a:r>
            <a:r>
              <a:rPr lang="it-IT" dirty="0"/>
              <a:t>) Time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Feel</a:t>
            </a:r>
            <a:r>
              <a:rPr lang="it-IT" dirty="0"/>
              <a:t> free to interrupt and </a:t>
            </a:r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questions</a:t>
            </a:r>
            <a:endParaRPr lang="it-IT" dirty="0"/>
          </a:p>
          <a:p>
            <a:r>
              <a:rPr lang="it-IT" dirty="0"/>
              <a:t>The time schedule can </a:t>
            </a:r>
            <a:r>
              <a:rPr lang="it-IT" dirty="0" err="1"/>
              <a:t>change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160143"/>
              </p:ext>
            </p:extLst>
          </p:nvPr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</a:t>
                      </a: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to </a:t>
                      </a: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integrated</a:t>
                      </a: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analytics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</a:t>
                      </a: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preprocessing</a:t>
                      </a:r>
                      <a:endParaRPr lang="it-IT" sz="140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</a:t>
                      </a: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break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</a:t>
                      </a: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to massive data processing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it-IT" b="1" dirty="0"/>
              <a:t>Data Strategy &amp; Analytics (VI ed.)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Analytics Lab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Turn on the </a:t>
            </a:r>
            <a:r>
              <a:rPr lang="it-IT" dirty="0" err="1"/>
              <a:t>virtual</a:t>
            </a:r>
            <a:r>
              <a:rPr lang="it-IT" dirty="0"/>
              <a:t> machine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Log in the </a:t>
            </a:r>
            <a:r>
              <a:rPr lang="it-IT" dirty="0" err="1"/>
              <a:t>virtual</a:t>
            </a:r>
            <a:r>
              <a:rPr lang="it-IT" dirty="0"/>
              <a:t> machine</a:t>
            </a:r>
          </a:p>
          <a:p>
            <a:pPr marL="1200150" lvl="1" indent="-457200"/>
            <a:r>
              <a:rPr lang="it-IT" i="1" dirty="0" err="1"/>
              <a:t>We</a:t>
            </a:r>
            <a:r>
              <a:rPr lang="it-IT" i="1" dirty="0"/>
              <a:t> </a:t>
            </a:r>
            <a:r>
              <a:rPr lang="it-IT" i="1" dirty="0" err="1"/>
              <a:t>will</a:t>
            </a:r>
            <a:r>
              <a:rPr lang="it-IT" i="1" dirty="0"/>
              <a:t> work on the </a:t>
            </a:r>
            <a:r>
              <a:rPr lang="it-IT" i="1" dirty="0" err="1"/>
              <a:t>virtual</a:t>
            </a:r>
            <a:r>
              <a:rPr lang="it-IT" i="1" dirty="0"/>
              <a:t> machine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docker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Download the </a:t>
            </a:r>
            <a:r>
              <a:rPr lang="it-IT" dirty="0" err="1"/>
              <a:t>content</a:t>
            </a:r>
            <a:r>
              <a:rPr lang="it-IT" dirty="0"/>
              <a:t> from </a:t>
            </a:r>
            <a:r>
              <a:rPr lang="it-IT" dirty="0">
                <a:hlinkClick r:id="rId2"/>
              </a:rPr>
              <a:t>https://github.com/w4bo/handsOnDataPipelines</a:t>
            </a:r>
            <a:r>
              <a:rPr lang="it-IT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Enter</a:t>
            </a:r>
            <a:r>
              <a:rPr lang="it-IT" dirty="0"/>
              <a:t>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Double click on `build.bat`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dirty="0"/>
              <a:t>Strategies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raw data into decision-making insights</a:t>
            </a:r>
          </a:p>
          <a:p>
            <a:r>
              <a:rPr lang="en-US" b="1" dirty="0">
                <a:solidFill>
                  <a:srgbClr val="FF0000"/>
                </a:solidFill>
              </a:rPr>
              <a:t>Analytics</a:t>
            </a:r>
            <a:endParaRPr lang="en-US" dirty="0"/>
          </a:p>
          <a:p>
            <a:pPr lvl="1"/>
            <a:r>
              <a:rPr lang="en-US" dirty="0"/>
              <a:t>A catch-all term for a variety of different business intelligence and application-related initiatives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 of analyzing information from a particular domain, such as website analytics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Applying BI capabilities </a:t>
            </a:r>
            <a:r>
              <a:rPr lang="en-US" dirty="0"/>
              <a:t>to a specific content area (for example, sales, service, supply chain)</a:t>
            </a:r>
          </a:p>
          <a:p>
            <a:pPr lvl="1"/>
            <a:r>
              <a:rPr lang="en-US" dirty="0"/>
              <a:t>Analytics are based on the concurrent use of statistics, machine learning and operational research techniques. Analytics often exploit advanced visualization techniques</a:t>
            </a:r>
          </a:p>
          <a:p>
            <a:r>
              <a:rPr lang="en-US" b="1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dirty="0"/>
              <a:t>(Semi-)Autonomous </a:t>
            </a:r>
            <a:r>
              <a:rPr lang="en-US" dirty="0">
                <a:solidFill>
                  <a:srgbClr val="FF0000"/>
                </a:solidFill>
              </a:rPr>
              <a:t>transformation</a:t>
            </a:r>
            <a:r>
              <a:rPr lang="en-US" dirty="0"/>
              <a:t> of data or content using sophisticated techniques and tools, to discover deeper insights, make predictions, or generate recommendations</a:t>
            </a:r>
          </a:p>
          <a:p>
            <a:pPr lvl="1"/>
            <a:r>
              <a:rPr lang="en-US" dirty="0"/>
              <a:t>Include techniques such as data mining, machine learning, and 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https://www.gartner.com/en/information-technology/glossary?glossarykeyword=analytics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dirty="0"/>
              <a:t>Family of transformations are usually abstracted in the “knowledge pyramid”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Data: </a:t>
            </a:r>
            <a:r>
              <a:rPr lang="en-US" dirty="0"/>
              <a:t>symbols representing real-word objects (e.g., store product sales)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Information:</a:t>
            </a:r>
            <a:r>
              <a:rPr lang="en-US" dirty="0"/>
              <a:t> processed data (e.g., query the product with highest profit)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Knowledge: </a:t>
            </a:r>
            <a:r>
              <a:rPr lang="en-US" dirty="0"/>
              <a:t>understanding (e.g., mine products often sold together)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Wisdom: </a:t>
            </a:r>
            <a:r>
              <a:rPr lang="en-US" dirty="0"/>
              <a:t>knowledge in action (e.g., discount products to optimize profits)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Sensing provides data to support contextual decisions</a:t>
            </a:r>
          </a:p>
          <a:p>
            <a:pPr lvl="1"/>
            <a:r>
              <a:rPr lang="en-US" dirty="0"/>
              <a:t>“World” and “Data” levels</a:t>
            </a:r>
          </a:p>
          <a:p>
            <a:pPr marL="0" indent="0">
              <a:buNone/>
            </a:pPr>
            <a:r>
              <a:rPr lang="en-US" dirty="0"/>
              <a:t>New challenges on </a:t>
            </a:r>
            <a:r>
              <a:rPr lang="en-US" dirty="0">
                <a:solidFill>
                  <a:srgbClr val="FF0000"/>
                </a:solidFill>
              </a:rPr>
              <a:t>unconventional</a:t>
            </a:r>
            <a:r>
              <a:rPr lang="en-US" dirty="0"/>
              <a:t>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Unstructured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dirty="0"/>
              <a:t>Transformation requires </a:t>
            </a:r>
            <a:r>
              <a:rPr lang="en-US" dirty="0">
                <a:solidFill>
                  <a:srgbClr val="FF0000"/>
                </a:solidFill>
              </a:rPr>
              <a:t>type-aware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techniques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availability and accessibility attract new data scientists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competence in business domain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</a:t>
            </a:r>
            <a:r>
              <a:rPr lang="en-US" dirty="0"/>
              <a:t> competence in computer science</a:t>
            </a:r>
            <a:endParaRPr lang="en-US" sz="2000" dirty="0"/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7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transformation requires a structured approach</a:t>
            </a:r>
          </a:p>
          <a:p>
            <a:pPr lvl="1"/>
            <a:r>
              <a:rPr lang="en-US" dirty="0"/>
              <a:t>Choosing the best algorithm is only one of the success factors</a:t>
            </a:r>
          </a:p>
          <a:p>
            <a:r>
              <a:rPr lang="en-US" dirty="0"/>
              <a:t>Cross-industry standard process for data mining (CRISP-DM) is a model that describes common approaches used by data mining experts</a:t>
            </a:r>
          </a:p>
          <a:p>
            <a:pPr lvl="1"/>
            <a:r>
              <a:rPr lang="en-US" dirty="0"/>
              <a:t>It is the most widely-used analytics model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 breaks the process of data mining into six major phases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Deployment</a:t>
            </a:r>
          </a:p>
          <a:p>
            <a:r>
              <a:rPr lang="en-US" dirty="0"/>
              <a:t>The sequence of phases is not strict</a:t>
            </a:r>
          </a:p>
          <a:p>
            <a:pPr lvl="1"/>
            <a:r>
              <a:rPr lang="en-US" dirty="0"/>
              <a:t>Arrows indicate the most important and frequent dependencies between phases </a:t>
            </a:r>
          </a:p>
          <a:p>
            <a:pPr lvl="1"/>
            <a:r>
              <a:rPr lang="en-US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22959</TotalTime>
  <Words>1061</Words>
  <Application>Microsoft Office PowerPoint</Application>
  <PresentationFormat>Widescreen</PresentationFormat>
  <Paragraphs>202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CourierPrime</vt:lpstr>
      <vt:lpstr>Helvetica</vt:lpstr>
      <vt:lpstr>Times New Roman</vt:lpstr>
      <vt:lpstr>Wingdings</vt:lpstr>
      <vt:lpstr>Tema di Office</vt:lpstr>
      <vt:lpstr>whoami</vt:lpstr>
      <vt:lpstr>Data Strategy &amp; Analytics (VI ed.)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GOAL of this lab</vt:lpstr>
      <vt:lpstr>Integrated analytics lab</vt:lpstr>
      <vt:lpstr>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1131</cp:revision>
  <dcterms:created xsi:type="dcterms:W3CDTF">2019-03-06T18:10:20Z</dcterms:created>
  <dcterms:modified xsi:type="dcterms:W3CDTF">2021-07-12T14:25:18Z</dcterms:modified>
</cp:coreProperties>
</file>