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handoutMasterIdLst>
    <p:handoutMasterId r:id="rId43"/>
  </p:handoutMasterIdLst>
  <p:sldIdLst>
    <p:sldId id="479" r:id="rId2"/>
    <p:sldId id="480" r:id="rId3"/>
    <p:sldId id="483" r:id="rId4"/>
    <p:sldId id="490" r:id="rId5"/>
    <p:sldId id="484" r:id="rId6"/>
    <p:sldId id="485" r:id="rId7"/>
    <p:sldId id="486" r:id="rId8"/>
    <p:sldId id="487" r:id="rId9"/>
    <p:sldId id="481" r:id="rId10"/>
    <p:sldId id="511" r:id="rId11"/>
    <p:sldId id="489" r:id="rId12"/>
    <p:sldId id="491" r:id="rId13"/>
    <p:sldId id="492" r:id="rId14"/>
    <p:sldId id="493" r:id="rId15"/>
    <p:sldId id="494" r:id="rId16"/>
    <p:sldId id="495" r:id="rId17"/>
    <p:sldId id="498" r:id="rId18"/>
    <p:sldId id="496" r:id="rId19"/>
    <p:sldId id="497" r:id="rId20"/>
    <p:sldId id="501" r:id="rId21"/>
    <p:sldId id="502" r:id="rId22"/>
    <p:sldId id="499" r:id="rId23"/>
    <p:sldId id="500" r:id="rId24"/>
    <p:sldId id="513" r:id="rId25"/>
    <p:sldId id="503" r:id="rId26"/>
    <p:sldId id="504" r:id="rId27"/>
    <p:sldId id="505" r:id="rId28"/>
    <p:sldId id="506" r:id="rId29"/>
    <p:sldId id="325" r:id="rId30"/>
    <p:sldId id="514" r:id="rId31"/>
    <p:sldId id="509" r:id="rId32"/>
    <p:sldId id="507" r:id="rId33"/>
    <p:sldId id="510" r:id="rId34"/>
    <p:sldId id="515" r:id="rId35"/>
    <p:sldId id="508" r:id="rId36"/>
    <p:sldId id="525" r:id="rId37"/>
    <p:sldId id="523" r:id="rId38"/>
    <p:sldId id="526" r:id="rId39"/>
    <p:sldId id="512" r:id="rId40"/>
    <p:sldId id="528" r:id="rId41"/>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000000"/>
    <a:srgbClr val="FF5050"/>
    <a:srgbClr val="F5F5F5"/>
    <a:srgbClr val="BC8C00"/>
    <a:srgbClr val="FFFF00"/>
    <a:srgbClr val="FFFFFF"/>
    <a:srgbClr val="B9B9B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essuno stile, nessuna grigli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5874" autoAdjust="0"/>
  </p:normalViewPr>
  <p:slideViewPr>
    <p:cSldViewPr snapToGrid="0">
      <p:cViewPr varScale="1">
        <p:scale>
          <a:sx n="110" d="100"/>
          <a:sy n="110" d="100"/>
        </p:scale>
        <p:origin x="594" y="114"/>
      </p:cViewPr>
      <p:guideLst/>
    </p:cSldViewPr>
  </p:slideViewPr>
  <p:outlineViewPr>
    <p:cViewPr>
      <p:scale>
        <a:sx n="33" d="100"/>
        <a:sy n="33" d="100"/>
      </p:scale>
      <p:origin x="0" y="0"/>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ata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080D54-461E-47FF-9F23-74DB8B81554A}"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26D9867E-7013-4E00-8D6E-63C365F30D1D}">
      <dgm:prSet/>
      <dgm:spPr/>
      <dgm:t>
        <a:bodyPr/>
        <a:lstStyle/>
        <a:p>
          <a:pPr>
            <a:lnSpc>
              <a:spcPct val="100000"/>
            </a:lnSpc>
          </a:pPr>
          <a:r>
            <a:rPr lang="it-IT"/>
            <a:t>Enter the folder `01-DataPreprocessing`</a:t>
          </a:r>
          <a:endParaRPr lang="en-US"/>
        </a:p>
      </dgm:t>
    </dgm:pt>
    <dgm:pt modelId="{39EDCCE5-7434-4137-B620-5013E87BAF08}" type="parTrans" cxnId="{B28C9B52-8756-4CAF-B627-0D336AC6E2EE}">
      <dgm:prSet/>
      <dgm:spPr/>
      <dgm:t>
        <a:bodyPr/>
        <a:lstStyle/>
        <a:p>
          <a:endParaRPr lang="en-US"/>
        </a:p>
      </dgm:t>
    </dgm:pt>
    <dgm:pt modelId="{79D1BB81-52E8-43E4-8C8D-C14F8154B45B}" type="sibTrans" cxnId="{B28C9B52-8756-4CAF-B627-0D336AC6E2EE}">
      <dgm:prSet/>
      <dgm:spPr/>
      <dgm:t>
        <a:bodyPr/>
        <a:lstStyle/>
        <a:p>
          <a:endParaRPr lang="en-US"/>
        </a:p>
      </dgm:t>
    </dgm:pt>
    <dgm:pt modelId="{EC299E56-65F1-49E8-8BB9-926E8A336D61}">
      <dgm:prSet/>
      <dgm:spPr/>
      <dgm:t>
        <a:bodyPr/>
        <a:lstStyle/>
        <a:p>
          <a:pPr>
            <a:lnSpc>
              <a:spcPct val="100000"/>
            </a:lnSpc>
          </a:pPr>
          <a:r>
            <a:rPr lang="it-IT"/>
            <a:t>Double click on `run.bat`</a:t>
          </a:r>
          <a:endParaRPr lang="en-US" dirty="0"/>
        </a:p>
      </dgm:t>
    </dgm:pt>
    <dgm:pt modelId="{A3D280B3-8E6B-4EF9-BF49-B8AA7E591E2E}" type="parTrans" cxnId="{1F5ECA8D-7A7B-4735-9D8F-DBDB85A090C2}">
      <dgm:prSet/>
      <dgm:spPr/>
      <dgm:t>
        <a:bodyPr/>
        <a:lstStyle/>
        <a:p>
          <a:endParaRPr lang="en-US"/>
        </a:p>
      </dgm:t>
    </dgm:pt>
    <dgm:pt modelId="{94ACDD0C-6472-4A13-BD7F-B56516A99D8E}" type="sibTrans" cxnId="{1F5ECA8D-7A7B-4735-9D8F-DBDB85A090C2}">
      <dgm:prSet/>
      <dgm:spPr/>
      <dgm:t>
        <a:bodyPr/>
        <a:lstStyle/>
        <a:p>
          <a:endParaRPr lang="en-US"/>
        </a:p>
      </dgm:t>
    </dgm:pt>
    <dgm:pt modelId="{E24FEA54-9DD2-4DFF-8D08-E9690922B0AC}">
      <dgm:prSet/>
      <dgm:spPr/>
      <dgm:t>
        <a:bodyPr/>
        <a:lstStyle/>
        <a:p>
          <a:pPr>
            <a:lnSpc>
              <a:spcPct val="100000"/>
            </a:lnSpc>
          </a:pPr>
          <a:r>
            <a:rPr lang="it-IT"/>
            <a:t>Open the browser</a:t>
          </a:r>
          <a:endParaRPr lang="en-US"/>
        </a:p>
      </dgm:t>
    </dgm:pt>
    <dgm:pt modelId="{A70BBCD7-F648-4D1A-B529-06EECE5139D1}" type="parTrans" cxnId="{8D6A9359-00F3-494C-9354-9D1E586E9A68}">
      <dgm:prSet/>
      <dgm:spPr/>
      <dgm:t>
        <a:bodyPr/>
        <a:lstStyle/>
        <a:p>
          <a:endParaRPr lang="en-US"/>
        </a:p>
      </dgm:t>
    </dgm:pt>
    <dgm:pt modelId="{8B401ED7-476B-4977-AC83-7D8108466F4B}" type="sibTrans" cxnId="{8D6A9359-00F3-494C-9354-9D1E586E9A68}">
      <dgm:prSet/>
      <dgm:spPr/>
      <dgm:t>
        <a:bodyPr/>
        <a:lstStyle/>
        <a:p>
          <a:endParaRPr lang="en-US"/>
        </a:p>
      </dgm:t>
    </dgm:pt>
    <dgm:pt modelId="{A9FDABCD-6E18-42D6-928B-589B1DE32ADE}">
      <dgm:prSet/>
      <dgm:spPr/>
      <dgm:t>
        <a:bodyPr/>
        <a:lstStyle/>
        <a:p>
          <a:pPr>
            <a:lnSpc>
              <a:spcPct val="100000"/>
            </a:lnSpc>
          </a:pPr>
          <a:r>
            <a:rPr lang="it-IT"/>
            <a:t>Copy and paste the link to the notebook</a:t>
          </a:r>
          <a:endParaRPr lang="en-US"/>
        </a:p>
      </dgm:t>
    </dgm:pt>
    <dgm:pt modelId="{79E9F6CE-DEF7-4DDC-9FA5-413BD78087AA}" type="parTrans" cxnId="{6F7E7621-BA85-4366-9905-C5AA89E14EF1}">
      <dgm:prSet/>
      <dgm:spPr/>
      <dgm:t>
        <a:bodyPr/>
        <a:lstStyle/>
        <a:p>
          <a:endParaRPr lang="en-US"/>
        </a:p>
      </dgm:t>
    </dgm:pt>
    <dgm:pt modelId="{915173EC-90D5-42FE-AA98-17D094B3931D}" type="sibTrans" cxnId="{6F7E7621-BA85-4366-9905-C5AA89E14EF1}">
      <dgm:prSet/>
      <dgm:spPr/>
      <dgm:t>
        <a:bodyPr/>
        <a:lstStyle/>
        <a:p>
          <a:endParaRPr lang="en-US"/>
        </a:p>
      </dgm:t>
    </dgm:pt>
    <dgm:pt modelId="{17FD767B-8850-4DC5-838B-B9810308666D}">
      <dgm:prSet/>
      <dgm:spPr/>
      <dgm:t>
        <a:bodyPr/>
        <a:lstStyle/>
        <a:p>
          <a:pPr>
            <a:lnSpc>
              <a:spcPct val="100000"/>
            </a:lnSpc>
          </a:pPr>
          <a:r>
            <a:rPr lang="it-IT"/>
            <a:t>Enter the notebook `00-PythonFundamentals`</a:t>
          </a:r>
          <a:endParaRPr lang="en-US"/>
        </a:p>
      </dgm:t>
    </dgm:pt>
    <dgm:pt modelId="{8A21885B-E326-4223-BF59-A6BC29BD324F}" type="parTrans" cxnId="{80EBFDAE-31AD-4D65-96A7-CBCC84157EAA}">
      <dgm:prSet/>
      <dgm:spPr/>
      <dgm:t>
        <a:bodyPr/>
        <a:lstStyle/>
        <a:p>
          <a:endParaRPr lang="en-US"/>
        </a:p>
      </dgm:t>
    </dgm:pt>
    <dgm:pt modelId="{1EC73261-59D8-4BC1-A77F-440060C4CE5E}" type="sibTrans" cxnId="{80EBFDAE-31AD-4D65-96A7-CBCC84157EAA}">
      <dgm:prSet/>
      <dgm:spPr/>
      <dgm:t>
        <a:bodyPr/>
        <a:lstStyle/>
        <a:p>
          <a:endParaRPr lang="en-US"/>
        </a:p>
      </dgm:t>
    </dgm:pt>
    <dgm:pt modelId="{89ABC053-9CDA-4711-BD71-AFA62AE0C2EB}" type="pres">
      <dgm:prSet presAssocID="{43080D54-461E-47FF-9F23-74DB8B81554A}" presName="root" presStyleCnt="0">
        <dgm:presLayoutVars>
          <dgm:dir/>
          <dgm:resizeHandles val="exact"/>
        </dgm:presLayoutVars>
      </dgm:prSet>
      <dgm:spPr/>
    </dgm:pt>
    <dgm:pt modelId="{96510564-50C6-4F4E-8213-E7F9B1B425C5}" type="pres">
      <dgm:prSet presAssocID="{26D9867E-7013-4E00-8D6E-63C365F30D1D}" presName="compNode" presStyleCnt="0"/>
      <dgm:spPr/>
    </dgm:pt>
    <dgm:pt modelId="{44C9460D-9063-42D1-AA2D-012F76E07E66}" type="pres">
      <dgm:prSet presAssocID="{26D9867E-7013-4E00-8D6E-63C365F30D1D}" presName="bgRect" presStyleLbl="bgShp" presStyleIdx="0" presStyleCnt="5"/>
      <dgm:spPr/>
    </dgm:pt>
    <dgm:pt modelId="{912A3099-9834-4DD7-84CF-3E7C7A1F07D4}" type="pres">
      <dgm:prSet presAssocID="{26D9867E-7013-4E00-8D6E-63C365F30D1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Open Folder"/>
        </a:ext>
      </dgm:extLst>
    </dgm:pt>
    <dgm:pt modelId="{E8CEEBB6-06C6-4B65-95FF-CCC7FCA8C429}" type="pres">
      <dgm:prSet presAssocID="{26D9867E-7013-4E00-8D6E-63C365F30D1D}" presName="spaceRect" presStyleCnt="0"/>
      <dgm:spPr/>
    </dgm:pt>
    <dgm:pt modelId="{C75A69CF-E42C-41E4-8F01-21BF1E178692}" type="pres">
      <dgm:prSet presAssocID="{26D9867E-7013-4E00-8D6E-63C365F30D1D}" presName="parTx" presStyleLbl="revTx" presStyleIdx="0" presStyleCnt="5">
        <dgm:presLayoutVars>
          <dgm:chMax val="0"/>
          <dgm:chPref val="0"/>
        </dgm:presLayoutVars>
      </dgm:prSet>
      <dgm:spPr/>
    </dgm:pt>
    <dgm:pt modelId="{A2E7C86D-1140-448D-B671-B1EAD4966FE0}" type="pres">
      <dgm:prSet presAssocID="{79D1BB81-52E8-43E4-8C8D-C14F8154B45B}" presName="sibTrans" presStyleCnt="0"/>
      <dgm:spPr/>
    </dgm:pt>
    <dgm:pt modelId="{05315AC8-2F82-4A37-9E4E-9DFAD373EFE9}" type="pres">
      <dgm:prSet presAssocID="{EC299E56-65F1-49E8-8BB9-926E8A336D61}" presName="compNode" presStyleCnt="0"/>
      <dgm:spPr/>
    </dgm:pt>
    <dgm:pt modelId="{3DAAC73D-FC94-40D0-87A0-57CE82F0F6E1}" type="pres">
      <dgm:prSet presAssocID="{EC299E56-65F1-49E8-8BB9-926E8A336D61}" presName="bgRect" presStyleLbl="bgShp" presStyleIdx="1" presStyleCnt="5"/>
      <dgm:spPr/>
    </dgm:pt>
    <dgm:pt modelId="{35BDFF6F-5779-4CE5-9681-F78380A8B720}" type="pres">
      <dgm:prSet presAssocID="{EC299E56-65F1-49E8-8BB9-926E8A336D6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irection"/>
        </a:ext>
      </dgm:extLst>
    </dgm:pt>
    <dgm:pt modelId="{D280DD91-6F89-4A64-B51D-F067E5E239DA}" type="pres">
      <dgm:prSet presAssocID="{EC299E56-65F1-49E8-8BB9-926E8A336D61}" presName="spaceRect" presStyleCnt="0"/>
      <dgm:spPr/>
    </dgm:pt>
    <dgm:pt modelId="{59D15CBD-3C72-496E-A736-1D7D4E1AAB56}" type="pres">
      <dgm:prSet presAssocID="{EC299E56-65F1-49E8-8BB9-926E8A336D61}" presName="parTx" presStyleLbl="revTx" presStyleIdx="1" presStyleCnt="5">
        <dgm:presLayoutVars>
          <dgm:chMax val="0"/>
          <dgm:chPref val="0"/>
        </dgm:presLayoutVars>
      </dgm:prSet>
      <dgm:spPr/>
    </dgm:pt>
    <dgm:pt modelId="{C3AE779F-A721-4AA5-8C12-A6157C76ACAB}" type="pres">
      <dgm:prSet presAssocID="{94ACDD0C-6472-4A13-BD7F-B56516A99D8E}" presName="sibTrans" presStyleCnt="0"/>
      <dgm:spPr/>
    </dgm:pt>
    <dgm:pt modelId="{3767F8DC-1F9F-4EFB-A2C5-FE015F3F074A}" type="pres">
      <dgm:prSet presAssocID="{E24FEA54-9DD2-4DFF-8D08-E9690922B0AC}" presName="compNode" presStyleCnt="0"/>
      <dgm:spPr/>
    </dgm:pt>
    <dgm:pt modelId="{C458BD67-BD9B-4B75-B2C9-A64481E261B9}" type="pres">
      <dgm:prSet presAssocID="{E24FEA54-9DD2-4DFF-8D08-E9690922B0AC}" presName="bgRect" presStyleLbl="bgShp" presStyleIdx="2" presStyleCnt="5"/>
      <dgm:spPr/>
    </dgm:pt>
    <dgm:pt modelId="{6D01FA83-B0A1-4A6B-BDA2-A67450453F79}" type="pres">
      <dgm:prSet presAssocID="{E24FEA54-9DD2-4DFF-8D08-E9690922B0AC}"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rowser Window"/>
        </a:ext>
      </dgm:extLst>
    </dgm:pt>
    <dgm:pt modelId="{743B9422-5CC2-4866-A6C4-E5D459CA0EC4}" type="pres">
      <dgm:prSet presAssocID="{E24FEA54-9DD2-4DFF-8D08-E9690922B0AC}" presName="spaceRect" presStyleCnt="0"/>
      <dgm:spPr/>
    </dgm:pt>
    <dgm:pt modelId="{61F75FB0-16F6-40FF-9661-5436EF9CAD59}" type="pres">
      <dgm:prSet presAssocID="{E24FEA54-9DD2-4DFF-8D08-E9690922B0AC}" presName="parTx" presStyleLbl="revTx" presStyleIdx="2" presStyleCnt="5">
        <dgm:presLayoutVars>
          <dgm:chMax val="0"/>
          <dgm:chPref val="0"/>
        </dgm:presLayoutVars>
      </dgm:prSet>
      <dgm:spPr/>
    </dgm:pt>
    <dgm:pt modelId="{753E5E70-7D20-40F0-8078-AE06389BB4C3}" type="pres">
      <dgm:prSet presAssocID="{8B401ED7-476B-4977-AC83-7D8108466F4B}" presName="sibTrans" presStyleCnt="0"/>
      <dgm:spPr/>
    </dgm:pt>
    <dgm:pt modelId="{95F03DA0-7D14-410F-BD6A-32193ADA4876}" type="pres">
      <dgm:prSet presAssocID="{A9FDABCD-6E18-42D6-928B-589B1DE32ADE}" presName="compNode" presStyleCnt="0"/>
      <dgm:spPr/>
    </dgm:pt>
    <dgm:pt modelId="{702CD84A-206C-4DE3-825A-6B193FAC2FD1}" type="pres">
      <dgm:prSet presAssocID="{A9FDABCD-6E18-42D6-928B-589B1DE32ADE}" presName="bgRect" presStyleLbl="bgShp" presStyleIdx="3" presStyleCnt="5"/>
      <dgm:spPr/>
    </dgm:pt>
    <dgm:pt modelId="{1987DC9C-767C-435B-90C8-94945489F631}" type="pres">
      <dgm:prSet presAssocID="{A9FDABCD-6E18-42D6-928B-589B1DE32ADE}"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Link"/>
        </a:ext>
      </dgm:extLst>
    </dgm:pt>
    <dgm:pt modelId="{8134407C-CE46-4821-B67B-46557399FE1B}" type="pres">
      <dgm:prSet presAssocID="{A9FDABCD-6E18-42D6-928B-589B1DE32ADE}" presName="spaceRect" presStyleCnt="0"/>
      <dgm:spPr/>
    </dgm:pt>
    <dgm:pt modelId="{DE5B0EB3-54A1-4CE2-8B0B-B76C3CB1C10B}" type="pres">
      <dgm:prSet presAssocID="{A9FDABCD-6E18-42D6-928B-589B1DE32ADE}" presName="parTx" presStyleLbl="revTx" presStyleIdx="3" presStyleCnt="5">
        <dgm:presLayoutVars>
          <dgm:chMax val="0"/>
          <dgm:chPref val="0"/>
        </dgm:presLayoutVars>
      </dgm:prSet>
      <dgm:spPr/>
    </dgm:pt>
    <dgm:pt modelId="{6C1E54F8-2CA7-43B1-B41C-5BC164874DCD}" type="pres">
      <dgm:prSet presAssocID="{915173EC-90D5-42FE-AA98-17D094B3931D}" presName="sibTrans" presStyleCnt="0"/>
      <dgm:spPr/>
    </dgm:pt>
    <dgm:pt modelId="{026673A8-96C7-4153-8D53-0A2D2B7676AD}" type="pres">
      <dgm:prSet presAssocID="{17FD767B-8850-4DC5-838B-B9810308666D}" presName="compNode" presStyleCnt="0"/>
      <dgm:spPr/>
    </dgm:pt>
    <dgm:pt modelId="{F29911C8-8EE1-4D05-A76D-5562C7675D34}" type="pres">
      <dgm:prSet presAssocID="{17FD767B-8850-4DC5-838B-B9810308666D}" presName="bgRect" presStyleLbl="bgShp" presStyleIdx="4" presStyleCnt="5"/>
      <dgm:spPr/>
    </dgm:pt>
    <dgm:pt modelId="{BFF34BF5-75F7-48DF-BD47-00DCEBBE3548}" type="pres">
      <dgm:prSet presAssocID="{17FD767B-8850-4DC5-838B-B9810308666D}"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Closed Book"/>
        </a:ext>
      </dgm:extLst>
    </dgm:pt>
    <dgm:pt modelId="{B5FF5596-1E0D-4B76-8F3F-8EAD99B09F58}" type="pres">
      <dgm:prSet presAssocID="{17FD767B-8850-4DC5-838B-B9810308666D}" presName="spaceRect" presStyleCnt="0"/>
      <dgm:spPr/>
    </dgm:pt>
    <dgm:pt modelId="{661B8371-F462-499B-A18D-E624F207C581}" type="pres">
      <dgm:prSet presAssocID="{17FD767B-8850-4DC5-838B-B9810308666D}" presName="parTx" presStyleLbl="revTx" presStyleIdx="4" presStyleCnt="5">
        <dgm:presLayoutVars>
          <dgm:chMax val="0"/>
          <dgm:chPref val="0"/>
        </dgm:presLayoutVars>
      </dgm:prSet>
      <dgm:spPr/>
    </dgm:pt>
  </dgm:ptLst>
  <dgm:cxnLst>
    <dgm:cxn modelId="{565C5C01-792F-4A60-88E0-374ABE00998B}" type="presOf" srcId="{26D9867E-7013-4E00-8D6E-63C365F30D1D}" destId="{C75A69CF-E42C-41E4-8F01-21BF1E178692}" srcOrd="0" destOrd="0" presId="urn:microsoft.com/office/officeart/2018/2/layout/IconVerticalSolidList"/>
    <dgm:cxn modelId="{E369551A-0CAA-43A2-9977-43936AB8D857}" type="presOf" srcId="{17FD767B-8850-4DC5-838B-B9810308666D}" destId="{661B8371-F462-499B-A18D-E624F207C581}" srcOrd="0" destOrd="0" presId="urn:microsoft.com/office/officeart/2018/2/layout/IconVerticalSolidList"/>
    <dgm:cxn modelId="{6F7E7621-BA85-4366-9905-C5AA89E14EF1}" srcId="{43080D54-461E-47FF-9F23-74DB8B81554A}" destId="{A9FDABCD-6E18-42D6-928B-589B1DE32ADE}" srcOrd="3" destOrd="0" parTransId="{79E9F6CE-DEF7-4DDC-9FA5-413BD78087AA}" sibTransId="{915173EC-90D5-42FE-AA98-17D094B3931D}"/>
    <dgm:cxn modelId="{70821C38-487B-4E5B-8C7D-B5C8F855685D}" type="presOf" srcId="{EC299E56-65F1-49E8-8BB9-926E8A336D61}" destId="{59D15CBD-3C72-496E-A736-1D7D4E1AAB56}" srcOrd="0" destOrd="0" presId="urn:microsoft.com/office/officeart/2018/2/layout/IconVerticalSolidList"/>
    <dgm:cxn modelId="{B28C9B52-8756-4CAF-B627-0D336AC6E2EE}" srcId="{43080D54-461E-47FF-9F23-74DB8B81554A}" destId="{26D9867E-7013-4E00-8D6E-63C365F30D1D}" srcOrd="0" destOrd="0" parTransId="{39EDCCE5-7434-4137-B620-5013E87BAF08}" sibTransId="{79D1BB81-52E8-43E4-8C8D-C14F8154B45B}"/>
    <dgm:cxn modelId="{A2BC4675-E065-491D-B58E-258652CB1BD3}" type="presOf" srcId="{43080D54-461E-47FF-9F23-74DB8B81554A}" destId="{89ABC053-9CDA-4711-BD71-AFA62AE0C2EB}" srcOrd="0" destOrd="0" presId="urn:microsoft.com/office/officeart/2018/2/layout/IconVerticalSolidList"/>
    <dgm:cxn modelId="{8D6A9359-00F3-494C-9354-9D1E586E9A68}" srcId="{43080D54-461E-47FF-9F23-74DB8B81554A}" destId="{E24FEA54-9DD2-4DFF-8D08-E9690922B0AC}" srcOrd="2" destOrd="0" parTransId="{A70BBCD7-F648-4D1A-B529-06EECE5139D1}" sibTransId="{8B401ED7-476B-4977-AC83-7D8108466F4B}"/>
    <dgm:cxn modelId="{1F5ECA8D-7A7B-4735-9D8F-DBDB85A090C2}" srcId="{43080D54-461E-47FF-9F23-74DB8B81554A}" destId="{EC299E56-65F1-49E8-8BB9-926E8A336D61}" srcOrd="1" destOrd="0" parTransId="{A3D280B3-8E6B-4EF9-BF49-B8AA7E591E2E}" sibTransId="{94ACDD0C-6472-4A13-BD7F-B56516A99D8E}"/>
    <dgm:cxn modelId="{E203F99D-55EF-497B-B4DE-FA32FF3DD410}" type="presOf" srcId="{E24FEA54-9DD2-4DFF-8D08-E9690922B0AC}" destId="{61F75FB0-16F6-40FF-9661-5436EF9CAD59}" srcOrd="0" destOrd="0" presId="urn:microsoft.com/office/officeart/2018/2/layout/IconVerticalSolidList"/>
    <dgm:cxn modelId="{80EBFDAE-31AD-4D65-96A7-CBCC84157EAA}" srcId="{43080D54-461E-47FF-9F23-74DB8B81554A}" destId="{17FD767B-8850-4DC5-838B-B9810308666D}" srcOrd="4" destOrd="0" parTransId="{8A21885B-E326-4223-BF59-A6BC29BD324F}" sibTransId="{1EC73261-59D8-4BC1-A77F-440060C4CE5E}"/>
    <dgm:cxn modelId="{1D039EFB-AA8E-43DD-ACBD-42F0CDD6EB86}" type="presOf" srcId="{A9FDABCD-6E18-42D6-928B-589B1DE32ADE}" destId="{DE5B0EB3-54A1-4CE2-8B0B-B76C3CB1C10B}" srcOrd="0" destOrd="0" presId="urn:microsoft.com/office/officeart/2018/2/layout/IconVerticalSolidList"/>
    <dgm:cxn modelId="{F2CE7154-E431-45AF-A673-A2DED915FFE9}" type="presParOf" srcId="{89ABC053-9CDA-4711-BD71-AFA62AE0C2EB}" destId="{96510564-50C6-4F4E-8213-E7F9B1B425C5}" srcOrd="0" destOrd="0" presId="urn:microsoft.com/office/officeart/2018/2/layout/IconVerticalSolidList"/>
    <dgm:cxn modelId="{D5566633-DEBC-48EE-95A0-692B8FED7B0D}" type="presParOf" srcId="{96510564-50C6-4F4E-8213-E7F9B1B425C5}" destId="{44C9460D-9063-42D1-AA2D-012F76E07E66}" srcOrd="0" destOrd="0" presId="urn:microsoft.com/office/officeart/2018/2/layout/IconVerticalSolidList"/>
    <dgm:cxn modelId="{F2AC6556-FA49-4C6D-BF64-C3D258F1F95B}" type="presParOf" srcId="{96510564-50C6-4F4E-8213-E7F9B1B425C5}" destId="{912A3099-9834-4DD7-84CF-3E7C7A1F07D4}" srcOrd="1" destOrd="0" presId="urn:microsoft.com/office/officeart/2018/2/layout/IconVerticalSolidList"/>
    <dgm:cxn modelId="{B9D7452D-B0C9-460F-BF4B-55F023623298}" type="presParOf" srcId="{96510564-50C6-4F4E-8213-E7F9B1B425C5}" destId="{E8CEEBB6-06C6-4B65-95FF-CCC7FCA8C429}" srcOrd="2" destOrd="0" presId="urn:microsoft.com/office/officeart/2018/2/layout/IconVerticalSolidList"/>
    <dgm:cxn modelId="{434936F4-6AFB-44A8-A432-50553351B60F}" type="presParOf" srcId="{96510564-50C6-4F4E-8213-E7F9B1B425C5}" destId="{C75A69CF-E42C-41E4-8F01-21BF1E178692}" srcOrd="3" destOrd="0" presId="urn:microsoft.com/office/officeart/2018/2/layout/IconVerticalSolidList"/>
    <dgm:cxn modelId="{769EA0CF-B263-4A64-80A7-1D97D44A5452}" type="presParOf" srcId="{89ABC053-9CDA-4711-BD71-AFA62AE0C2EB}" destId="{A2E7C86D-1140-448D-B671-B1EAD4966FE0}" srcOrd="1" destOrd="0" presId="urn:microsoft.com/office/officeart/2018/2/layout/IconVerticalSolidList"/>
    <dgm:cxn modelId="{6ABC8078-4362-4F55-BC11-A8B22AAEB266}" type="presParOf" srcId="{89ABC053-9CDA-4711-BD71-AFA62AE0C2EB}" destId="{05315AC8-2F82-4A37-9E4E-9DFAD373EFE9}" srcOrd="2" destOrd="0" presId="urn:microsoft.com/office/officeart/2018/2/layout/IconVerticalSolidList"/>
    <dgm:cxn modelId="{DDC48F23-AB5E-4264-92CF-10848A075BCA}" type="presParOf" srcId="{05315AC8-2F82-4A37-9E4E-9DFAD373EFE9}" destId="{3DAAC73D-FC94-40D0-87A0-57CE82F0F6E1}" srcOrd="0" destOrd="0" presId="urn:microsoft.com/office/officeart/2018/2/layout/IconVerticalSolidList"/>
    <dgm:cxn modelId="{91AA3DD0-A4A6-4970-85F5-BFA037935AB3}" type="presParOf" srcId="{05315AC8-2F82-4A37-9E4E-9DFAD373EFE9}" destId="{35BDFF6F-5779-4CE5-9681-F78380A8B720}" srcOrd="1" destOrd="0" presId="urn:microsoft.com/office/officeart/2018/2/layout/IconVerticalSolidList"/>
    <dgm:cxn modelId="{DE662509-0C81-401E-B6A8-48597E7EF571}" type="presParOf" srcId="{05315AC8-2F82-4A37-9E4E-9DFAD373EFE9}" destId="{D280DD91-6F89-4A64-B51D-F067E5E239DA}" srcOrd="2" destOrd="0" presId="urn:microsoft.com/office/officeart/2018/2/layout/IconVerticalSolidList"/>
    <dgm:cxn modelId="{397CE4F7-EE95-4473-80FC-B11DDC2672E2}" type="presParOf" srcId="{05315AC8-2F82-4A37-9E4E-9DFAD373EFE9}" destId="{59D15CBD-3C72-496E-A736-1D7D4E1AAB56}" srcOrd="3" destOrd="0" presId="urn:microsoft.com/office/officeart/2018/2/layout/IconVerticalSolidList"/>
    <dgm:cxn modelId="{F29227D3-F73A-4B7E-825B-FE4A07F33082}" type="presParOf" srcId="{89ABC053-9CDA-4711-BD71-AFA62AE0C2EB}" destId="{C3AE779F-A721-4AA5-8C12-A6157C76ACAB}" srcOrd="3" destOrd="0" presId="urn:microsoft.com/office/officeart/2018/2/layout/IconVerticalSolidList"/>
    <dgm:cxn modelId="{95701E78-612C-4393-8319-B4C5AD4C507F}" type="presParOf" srcId="{89ABC053-9CDA-4711-BD71-AFA62AE0C2EB}" destId="{3767F8DC-1F9F-4EFB-A2C5-FE015F3F074A}" srcOrd="4" destOrd="0" presId="urn:microsoft.com/office/officeart/2018/2/layout/IconVerticalSolidList"/>
    <dgm:cxn modelId="{A0A1D114-5239-417F-A288-99AEB8E137BD}" type="presParOf" srcId="{3767F8DC-1F9F-4EFB-A2C5-FE015F3F074A}" destId="{C458BD67-BD9B-4B75-B2C9-A64481E261B9}" srcOrd="0" destOrd="0" presId="urn:microsoft.com/office/officeart/2018/2/layout/IconVerticalSolidList"/>
    <dgm:cxn modelId="{4E672CA5-35C9-4E52-8925-C3023816C0E1}" type="presParOf" srcId="{3767F8DC-1F9F-4EFB-A2C5-FE015F3F074A}" destId="{6D01FA83-B0A1-4A6B-BDA2-A67450453F79}" srcOrd="1" destOrd="0" presId="urn:microsoft.com/office/officeart/2018/2/layout/IconVerticalSolidList"/>
    <dgm:cxn modelId="{95B4AE0C-303D-4356-BB3E-7973334899F0}" type="presParOf" srcId="{3767F8DC-1F9F-4EFB-A2C5-FE015F3F074A}" destId="{743B9422-5CC2-4866-A6C4-E5D459CA0EC4}" srcOrd="2" destOrd="0" presId="urn:microsoft.com/office/officeart/2018/2/layout/IconVerticalSolidList"/>
    <dgm:cxn modelId="{81F7A077-B5A3-4BC8-A128-770415CBE4D7}" type="presParOf" srcId="{3767F8DC-1F9F-4EFB-A2C5-FE015F3F074A}" destId="{61F75FB0-16F6-40FF-9661-5436EF9CAD59}" srcOrd="3" destOrd="0" presId="urn:microsoft.com/office/officeart/2018/2/layout/IconVerticalSolidList"/>
    <dgm:cxn modelId="{16775C30-7F3D-4EE9-9403-A437DEBDFA27}" type="presParOf" srcId="{89ABC053-9CDA-4711-BD71-AFA62AE0C2EB}" destId="{753E5E70-7D20-40F0-8078-AE06389BB4C3}" srcOrd="5" destOrd="0" presId="urn:microsoft.com/office/officeart/2018/2/layout/IconVerticalSolidList"/>
    <dgm:cxn modelId="{6D45D915-D726-40A8-A05F-D6BCCFD88769}" type="presParOf" srcId="{89ABC053-9CDA-4711-BD71-AFA62AE0C2EB}" destId="{95F03DA0-7D14-410F-BD6A-32193ADA4876}" srcOrd="6" destOrd="0" presId="urn:microsoft.com/office/officeart/2018/2/layout/IconVerticalSolidList"/>
    <dgm:cxn modelId="{4A33D1D2-933B-4FBD-9B3D-0B2C8B9BA7B9}" type="presParOf" srcId="{95F03DA0-7D14-410F-BD6A-32193ADA4876}" destId="{702CD84A-206C-4DE3-825A-6B193FAC2FD1}" srcOrd="0" destOrd="0" presId="urn:microsoft.com/office/officeart/2018/2/layout/IconVerticalSolidList"/>
    <dgm:cxn modelId="{F861D952-5F11-4E08-BB59-789BD0E96D5F}" type="presParOf" srcId="{95F03DA0-7D14-410F-BD6A-32193ADA4876}" destId="{1987DC9C-767C-435B-90C8-94945489F631}" srcOrd="1" destOrd="0" presId="urn:microsoft.com/office/officeart/2018/2/layout/IconVerticalSolidList"/>
    <dgm:cxn modelId="{177F87F6-D283-447B-A101-72FDFE5ED61F}" type="presParOf" srcId="{95F03DA0-7D14-410F-BD6A-32193ADA4876}" destId="{8134407C-CE46-4821-B67B-46557399FE1B}" srcOrd="2" destOrd="0" presId="urn:microsoft.com/office/officeart/2018/2/layout/IconVerticalSolidList"/>
    <dgm:cxn modelId="{6E13F48E-3A49-4FAB-9BE4-B55D314C69BC}" type="presParOf" srcId="{95F03DA0-7D14-410F-BD6A-32193ADA4876}" destId="{DE5B0EB3-54A1-4CE2-8B0B-B76C3CB1C10B}" srcOrd="3" destOrd="0" presId="urn:microsoft.com/office/officeart/2018/2/layout/IconVerticalSolidList"/>
    <dgm:cxn modelId="{E298FE5C-15B0-43D6-957A-1602AF858674}" type="presParOf" srcId="{89ABC053-9CDA-4711-BD71-AFA62AE0C2EB}" destId="{6C1E54F8-2CA7-43B1-B41C-5BC164874DCD}" srcOrd="7" destOrd="0" presId="urn:microsoft.com/office/officeart/2018/2/layout/IconVerticalSolidList"/>
    <dgm:cxn modelId="{6A1A8377-79B3-425D-ADDB-4DFA94AABE85}" type="presParOf" srcId="{89ABC053-9CDA-4711-BD71-AFA62AE0C2EB}" destId="{026673A8-96C7-4153-8D53-0A2D2B7676AD}" srcOrd="8" destOrd="0" presId="urn:microsoft.com/office/officeart/2018/2/layout/IconVerticalSolidList"/>
    <dgm:cxn modelId="{A8419B70-8F0D-4C13-AC30-1708B53E8B05}" type="presParOf" srcId="{026673A8-96C7-4153-8D53-0A2D2B7676AD}" destId="{F29911C8-8EE1-4D05-A76D-5562C7675D34}" srcOrd="0" destOrd="0" presId="urn:microsoft.com/office/officeart/2018/2/layout/IconVerticalSolidList"/>
    <dgm:cxn modelId="{D7B45FD7-F5D2-4703-8920-EA674A9736DD}" type="presParOf" srcId="{026673A8-96C7-4153-8D53-0A2D2B7676AD}" destId="{BFF34BF5-75F7-48DF-BD47-00DCEBBE3548}" srcOrd="1" destOrd="0" presId="urn:microsoft.com/office/officeart/2018/2/layout/IconVerticalSolidList"/>
    <dgm:cxn modelId="{279C8F0B-E54B-4466-AB3C-77FBC6DA7AC5}" type="presParOf" srcId="{026673A8-96C7-4153-8D53-0A2D2B7676AD}" destId="{B5FF5596-1E0D-4B76-8F3F-8EAD99B09F58}" srcOrd="2" destOrd="0" presId="urn:microsoft.com/office/officeart/2018/2/layout/IconVerticalSolidList"/>
    <dgm:cxn modelId="{5025BBC7-E9E8-4C09-9F13-CF55FEB4ED18}" type="presParOf" srcId="{026673A8-96C7-4153-8D53-0A2D2B7676AD}" destId="{661B8371-F462-499B-A18D-E624F207C58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3080D54-461E-47FF-9F23-74DB8B81554A}"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26D9867E-7013-4E00-8D6E-63C365F30D1D}">
      <dgm:prSet/>
      <dgm:spPr/>
      <dgm:t>
        <a:bodyPr/>
        <a:lstStyle/>
        <a:p>
          <a:pPr>
            <a:lnSpc>
              <a:spcPct val="100000"/>
            </a:lnSpc>
          </a:pPr>
          <a:r>
            <a:rPr lang="it-IT"/>
            <a:t>Enter the folder `01-DataPreprocessing`</a:t>
          </a:r>
          <a:endParaRPr lang="en-US"/>
        </a:p>
      </dgm:t>
    </dgm:pt>
    <dgm:pt modelId="{39EDCCE5-7434-4137-B620-5013E87BAF08}" type="parTrans" cxnId="{B28C9B52-8756-4CAF-B627-0D336AC6E2EE}">
      <dgm:prSet/>
      <dgm:spPr/>
      <dgm:t>
        <a:bodyPr/>
        <a:lstStyle/>
        <a:p>
          <a:endParaRPr lang="en-US"/>
        </a:p>
      </dgm:t>
    </dgm:pt>
    <dgm:pt modelId="{79D1BB81-52E8-43E4-8C8D-C14F8154B45B}" type="sibTrans" cxnId="{B28C9B52-8756-4CAF-B627-0D336AC6E2EE}">
      <dgm:prSet/>
      <dgm:spPr/>
      <dgm:t>
        <a:bodyPr/>
        <a:lstStyle/>
        <a:p>
          <a:endParaRPr lang="en-US"/>
        </a:p>
      </dgm:t>
    </dgm:pt>
    <dgm:pt modelId="{EC299E56-65F1-49E8-8BB9-926E8A336D61}">
      <dgm:prSet/>
      <dgm:spPr/>
      <dgm:t>
        <a:bodyPr/>
        <a:lstStyle/>
        <a:p>
          <a:pPr>
            <a:lnSpc>
              <a:spcPct val="100000"/>
            </a:lnSpc>
          </a:pPr>
          <a:r>
            <a:rPr lang="it-IT" dirty="0"/>
            <a:t>Double click on `run.bat`</a:t>
          </a:r>
          <a:endParaRPr lang="en-US" dirty="0"/>
        </a:p>
      </dgm:t>
    </dgm:pt>
    <dgm:pt modelId="{A3D280B3-8E6B-4EF9-BF49-B8AA7E591E2E}" type="parTrans" cxnId="{1F5ECA8D-7A7B-4735-9D8F-DBDB85A090C2}">
      <dgm:prSet/>
      <dgm:spPr/>
      <dgm:t>
        <a:bodyPr/>
        <a:lstStyle/>
        <a:p>
          <a:endParaRPr lang="en-US"/>
        </a:p>
      </dgm:t>
    </dgm:pt>
    <dgm:pt modelId="{94ACDD0C-6472-4A13-BD7F-B56516A99D8E}" type="sibTrans" cxnId="{1F5ECA8D-7A7B-4735-9D8F-DBDB85A090C2}">
      <dgm:prSet/>
      <dgm:spPr/>
      <dgm:t>
        <a:bodyPr/>
        <a:lstStyle/>
        <a:p>
          <a:endParaRPr lang="en-US"/>
        </a:p>
      </dgm:t>
    </dgm:pt>
    <dgm:pt modelId="{E24FEA54-9DD2-4DFF-8D08-E9690922B0AC}">
      <dgm:prSet/>
      <dgm:spPr/>
      <dgm:t>
        <a:bodyPr/>
        <a:lstStyle/>
        <a:p>
          <a:pPr>
            <a:lnSpc>
              <a:spcPct val="100000"/>
            </a:lnSpc>
          </a:pPr>
          <a:r>
            <a:rPr lang="it-IT"/>
            <a:t>Open the browser</a:t>
          </a:r>
          <a:endParaRPr lang="en-US"/>
        </a:p>
      </dgm:t>
    </dgm:pt>
    <dgm:pt modelId="{A70BBCD7-F648-4D1A-B529-06EECE5139D1}" type="parTrans" cxnId="{8D6A9359-00F3-494C-9354-9D1E586E9A68}">
      <dgm:prSet/>
      <dgm:spPr/>
      <dgm:t>
        <a:bodyPr/>
        <a:lstStyle/>
        <a:p>
          <a:endParaRPr lang="en-US"/>
        </a:p>
      </dgm:t>
    </dgm:pt>
    <dgm:pt modelId="{8B401ED7-476B-4977-AC83-7D8108466F4B}" type="sibTrans" cxnId="{8D6A9359-00F3-494C-9354-9D1E586E9A68}">
      <dgm:prSet/>
      <dgm:spPr/>
      <dgm:t>
        <a:bodyPr/>
        <a:lstStyle/>
        <a:p>
          <a:endParaRPr lang="en-US"/>
        </a:p>
      </dgm:t>
    </dgm:pt>
    <dgm:pt modelId="{A9FDABCD-6E18-42D6-928B-589B1DE32ADE}">
      <dgm:prSet/>
      <dgm:spPr/>
      <dgm:t>
        <a:bodyPr/>
        <a:lstStyle/>
        <a:p>
          <a:pPr>
            <a:lnSpc>
              <a:spcPct val="100000"/>
            </a:lnSpc>
          </a:pPr>
          <a:r>
            <a:rPr lang="it-IT"/>
            <a:t>Copy and paste the link to the notebook</a:t>
          </a:r>
          <a:endParaRPr lang="en-US"/>
        </a:p>
      </dgm:t>
    </dgm:pt>
    <dgm:pt modelId="{79E9F6CE-DEF7-4DDC-9FA5-413BD78087AA}" type="parTrans" cxnId="{6F7E7621-BA85-4366-9905-C5AA89E14EF1}">
      <dgm:prSet/>
      <dgm:spPr/>
      <dgm:t>
        <a:bodyPr/>
        <a:lstStyle/>
        <a:p>
          <a:endParaRPr lang="en-US"/>
        </a:p>
      </dgm:t>
    </dgm:pt>
    <dgm:pt modelId="{915173EC-90D5-42FE-AA98-17D094B3931D}" type="sibTrans" cxnId="{6F7E7621-BA85-4366-9905-C5AA89E14EF1}">
      <dgm:prSet/>
      <dgm:spPr/>
      <dgm:t>
        <a:bodyPr/>
        <a:lstStyle/>
        <a:p>
          <a:endParaRPr lang="en-US"/>
        </a:p>
      </dgm:t>
    </dgm:pt>
    <dgm:pt modelId="{17FD767B-8850-4DC5-838B-B9810308666D}">
      <dgm:prSet/>
      <dgm:spPr/>
      <dgm:t>
        <a:bodyPr/>
        <a:lstStyle/>
        <a:p>
          <a:pPr>
            <a:lnSpc>
              <a:spcPct val="100000"/>
            </a:lnSpc>
          </a:pPr>
          <a:r>
            <a:rPr lang="it-IT" dirty="0" err="1"/>
            <a:t>Enter</a:t>
          </a:r>
          <a:r>
            <a:rPr lang="it-IT" dirty="0"/>
            <a:t> the notebook `01-DataPreprocessing`</a:t>
          </a:r>
          <a:endParaRPr lang="en-US" dirty="0"/>
        </a:p>
      </dgm:t>
    </dgm:pt>
    <dgm:pt modelId="{8A21885B-E326-4223-BF59-A6BC29BD324F}" type="parTrans" cxnId="{80EBFDAE-31AD-4D65-96A7-CBCC84157EAA}">
      <dgm:prSet/>
      <dgm:spPr/>
      <dgm:t>
        <a:bodyPr/>
        <a:lstStyle/>
        <a:p>
          <a:endParaRPr lang="en-US"/>
        </a:p>
      </dgm:t>
    </dgm:pt>
    <dgm:pt modelId="{1EC73261-59D8-4BC1-A77F-440060C4CE5E}" type="sibTrans" cxnId="{80EBFDAE-31AD-4D65-96A7-CBCC84157EAA}">
      <dgm:prSet/>
      <dgm:spPr/>
      <dgm:t>
        <a:bodyPr/>
        <a:lstStyle/>
        <a:p>
          <a:endParaRPr lang="en-US"/>
        </a:p>
      </dgm:t>
    </dgm:pt>
    <dgm:pt modelId="{89ABC053-9CDA-4711-BD71-AFA62AE0C2EB}" type="pres">
      <dgm:prSet presAssocID="{43080D54-461E-47FF-9F23-74DB8B81554A}" presName="root" presStyleCnt="0">
        <dgm:presLayoutVars>
          <dgm:dir/>
          <dgm:resizeHandles val="exact"/>
        </dgm:presLayoutVars>
      </dgm:prSet>
      <dgm:spPr/>
    </dgm:pt>
    <dgm:pt modelId="{96510564-50C6-4F4E-8213-E7F9B1B425C5}" type="pres">
      <dgm:prSet presAssocID="{26D9867E-7013-4E00-8D6E-63C365F30D1D}" presName="compNode" presStyleCnt="0"/>
      <dgm:spPr/>
    </dgm:pt>
    <dgm:pt modelId="{44C9460D-9063-42D1-AA2D-012F76E07E66}" type="pres">
      <dgm:prSet presAssocID="{26D9867E-7013-4E00-8D6E-63C365F30D1D}" presName="bgRect" presStyleLbl="bgShp" presStyleIdx="0" presStyleCnt="5"/>
      <dgm:spPr/>
    </dgm:pt>
    <dgm:pt modelId="{912A3099-9834-4DD7-84CF-3E7C7A1F07D4}" type="pres">
      <dgm:prSet presAssocID="{26D9867E-7013-4E00-8D6E-63C365F30D1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Open Folder"/>
        </a:ext>
      </dgm:extLst>
    </dgm:pt>
    <dgm:pt modelId="{E8CEEBB6-06C6-4B65-95FF-CCC7FCA8C429}" type="pres">
      <dgm:prSet presAssocID="{26D9867E-7013-4E00-8D6E-63C365F30D1D}" presName="spaceRect" presStyleCnt="0"/>
      <dgm:spPr/>
    </dgm:pt>
    <dgm:pt modelId="{C75A69CF-E42C-41E4-8F01-21BF1E178692}" type="pres">
      <dgm:prSet presAssocID="{26D9867E-7013-4E00-8D6E-63C365F30D1D}" presName="parTx" presStyleLbl="revTx" presStyleIdx="0" presStyleCnt="5">
        <dgm:presLayoutVars>
          <dgm:chMax val="0"/>
          <dgm:chPref val="0"/>
        </dgm:presLayoutVars>
      </dgm:prSet>
      <dgm:spPr/>
    </dgm:pt>
    <dgm:pt modelId="{A2E7C86D-1140-448D-B671-B1EAD4966FE0}" type="pres">
      <dgm:prSet presAssocID="{79D1BB81-52E8-43E4-8C8D-C14F8154B45B}" presName="sibTrans" presStyleCnt="0"/>
      <dgm:spPr/>
    </dgm:pt>
    <dgm:pt modelId="{05315AC8-2F82-4A37-9E4E-9DFAD373EFE9}" type="pres">
      <dgm:prSet presAssocID="{EC299E56-65F1-49E8-8BB9-926E8A336D61}" presName="compNode" presStyleCnt="0"/>
      <dgm:spPr/>
    </dgm:pt>
    <dgm:pt modelId="{3DAAC73D-FC94-40D0-87A0-57CE82F0F6E1}" type="pres">
      <dgm:prSet presAssocID="{EC299E56-65F1-49E8-8BB9-926E8A336D61}" presName="bgRect" presStyleLbl="bgShp" presStyleIdx="1" presStyleCnt="5"/>
      <dgm:spPr/>
    </dgm:pt>
    <dgm:pt modelId="{35BDFF6F-5779-4CE5-9681-F78380A8B720}" type="pres">
      <dgm:prSet presAssocID="{EC299E56-65F1-49E8-8BB9-926E8A336D6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irection"/>
        </a:ext>
      </dgm:extLst>
    </dgm:pt>
    <dgm:pt modelId="{D280DD91-6F89-4A64-B51D-F067E5E239DA}" type="pres">
      <dgm:prSet presAssocID="{EC299E56-65F1-49E8-8BB9-926E8A336D61}" presName="spaceRect" presStyleCnt="0"/>
      <dgm:spPr/>
    </dgm:pt>
    <dgm:pt modelId="{59D15CBD-3C72-496E-A736-1D7D4E1AAB56}" type="pres">
      <dgm:prSet presAssocID="{EC299E56-65F1-49E8-8BB9-926E8A336D61}" presName="parTx" presStyleLbl="revTx" presStyleIdx="1" presStyleCnt="5">
        <dgm:presLayoutVars>
          <dgm:chMax val="0"/>
          <dgm:chPref val="0"/>
        </dgm:presLayoutVars>
      </dgm:prSet>
      <dgm:spPr/>
    </dgm:pt>
    <dgm:pt modelId="{C3AE779F-A721-4AA5-8C12-A6157C76ACAB}" type="pres">
      <dgm:prSet presAssocID="{94ACDD0C-6472-4A13-BD7F-B56516A99D8E}" presName="sibTrans" presStyleCnt="0"/>
      <dgm:spPr/>
    </dgm:pt>
    <dgm:pt modelId="{3767F8DC-1F9F-4EFB-A2C5-FE015F3F074A}" type="pres">
      <dgm:prSet presAssocID="{E24FEA54-9DD2-4DFF-8D08-E9690922B0AC}" presName="compNode" presStyleCnt="0"/>
      <dgm:spPr/>
    </dgm:pt>
    <dgm:pt modelId="{C458BD67-BD9B-4B75-B2C9-A64481E261B9}" type="pres">
      <dgm:prSet presAssocID="{E24FEA54-9DD2-4DFF-8D08-E9690922B0AC}" presName="bgRect" presStyleLbl="bgShp" presStyleIdx="2" presStyleCnt="5"/>
      <dgm:spPr/>
    </dgm:pt>
    <dgm:pt modelId="{6D01FA83-B0A1-4A6B-BDA2-A67450453F79}" type="pres">
      <dgm:prSet presAssocID="{E24FEA54-9DD2-4DFF-8D08-E9690922B0AC}"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rowser Window"/>
        </a:ext>
      </dgm:extLst>
    </dgm:pt>
    <dgm:pt modelId="{743B9422-5CC2-4866-A6C4-E5D459CA0EC4}" type="pres">
      <dgm:prSet presAssocID="{E24FEA54-9DD2-4DFF-8D08-E9690922B0AC}" presName="spaceRect" presStyleCnt="0"/>
      <dgm:spPr/>
    </dgm:pt>
    <dgm:pt modelId="{61F75FB0-16F6-40FF-9661-5436EF9CAD59}" type="pres">
      <dgm:prSet presAssocID="{E24FEA54-9DD2-4DFF-8D08-E9690922B0AC}" presName="parTx" presStyleLbl="revTx" presStyleIdx="2" presStyleCnt="5">
        <dgm:presLayoutVars>
          <dgm:chMax val="0"/>
          <dgm:chPref val="0"/>
        </dgm:presLayoutVars>
      </dgm:prSet>
      <dgm:spPr/>
    </dgm:pt>
    <dgm:pt modelId="{753E5E70-7D20-40F0-8078-AE06389BB4C3}" type="pres">
      <dgm:prSet presAssocID="{8B401ED7-476B-4977-AC83-7D8108466F4B}" presName="sibTrans" presStyleCnt="0"/>
      <dgm:spPr/>
    </dgm:pt>
    <dgm:pt modelId="{95F03DA0-7D14-410F-BD6A-32193ADA4876}" type="pres">
      <dgm:prSet presAssocID="{A9FDABCD-6E18-42D6-928B-589B1DE32ADE}" presName="compNode" presStyleCnt="0"/>
      <dgm:spPr/>
    </dgm:pt>
    <dgm:pt modelId="{702CD84A-206C-4DE3-825A-6B193FAC2FD1}" type="pres">
      <dgm:prSet presAssocID="{A9FDABCD-6E18-42D6-928B-589B1DE32ADE}" presName="bgRect" presStyleLbl="bgShp" presStyleIdx="3" presStyleCnt="5"/>
      <dgm:spPr/>
    </dgm:pt>
    <dgm:pt modelId="{1987DC9C-767C-435B-90C8-94945489F631}" type="pres">
      <dgm:prSet presAssocID="{A9FDABCD-6E18-42D6-928B-589B1DE32ADE}"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Link"/>
        </a:ext>
      </dgm:extLst>
    </dgm:pt>
    <dgm:pt modelId="{8134407C-CE46-4821-B67B-46557399FE1B}" type="pres">
      <dgm:prSet presAssocID="{A9FDABCD-6E18-42D6-928B-589B1DE32ADE}" presName="spaceRect" presStyleCnt="0"/>
      <dgm:spPr/>
    </dgm:pt>
    <dgm:pt modelId="{DE5B0EB3-54A1-4CE2-8B0B-B76C3CB1C10B}" type="pres">
      <dgm:prSet presAssocID="{A9FDABCD-6E18-42D6-928B-589B1DE32ADE}" presName="parTx" presStyleLbl="revTx" presStyleIdx="3" presStyleCnt="5">
        <dgm:presLayoutVars>
          <dgm:chMax val="0"/>
          <dgm:chPref val="0"/>
        </dgm:presLayoutVars>
      </dgm:prSet>
      <dgm:spPr/>
    </dgm:pt>
    <dgm:pt modelId="{6C1E54F8-2CA7-43B1-B41C-5BC164874DCD}" type="pres">
      <dgm:prSet presAssocID="{915173EC-90D5-42FE-AA98-17D094B3931D}" presName="sibTrans" presStyleCnt="0"/>
      <dgm:spPr/>
    </dgm:pt>
    <dgm:pt modelId="{026673A8-96C7-4153-8D53-0A2D2B7676AD}" type="pres">
      <dgm:prSet presAssocID="{17FD767B-8850-4DC5-838B-B9810308666D}" presName="compNode" presStyleCnt="0"/>
      <dgm:spPr/>
    </dgm:pt>
    <dgm:pt modelId="{F29911C8-8EE1-4D05-A76D-5562C7675D34}" type="pres">
      <dgm:prSet presAssocID="{17FD767B-8850-4DC5-838B-B9810308666D}" presName="bgRect" presStyleLbl="bgShp" presStyleIdx="4" presStyleCnt="5"/>
      <dgm:spPr/>
    </dgm:pt>
    <dgm:pt modelId="{BFF34BF5-75F7-48DF-BD47-00DCEBBE3548}" type="pres">
      <dgm:prSet presAssocID="{17FD767B-8850-4DC5-838B-B9810308666D}"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Closed Book"/>
        </a:ext>
      </dgm:extLst>
    </dgm:pt>
    <dgm:pt modelId="{B5FF5596-1E0D-4B76-8F3F-8EAD99B09F58}" type="pres">
      <dgm:prSet presAssocID="{17FD767B-8850-4DC5-838B-B9810308666D}" presName="spaceRect" presStyleCnt="0"/>
      <dgm:spPr/>
    </dgm:pt>
    <dgm:pt modelId="{661B8371-F462-499B-A18D-E624F207C581}" type="pres">
      <dgm:prSet presAssocID="{17FD767B-8850-4DC5-838B-B9810308666D}" presName="parTx" presStyleLbl="revTx" presStyleIdx="4" presStyleCnt="5">
        <dgm:presLayoutVars>
          <dgm:chMax val="0"/>
          <dgm:chPref val="0"/>
        </dgm:presLayoutVars>
      </dgm:prSet>
      <dgm:spPr/>
    </dgm:pt>
  </dgm:ptLst>
  <dgm:cxnLst>
    <dgm:cxn modelId="{565C5C01-792F-4A60-88E0-374ABE00998B}" type="presOf" srcId="{26D9867E-7013-4E00-8D6E-63C365F30D1D}" destId="{C75A69CF-E42C-41E4-8F01-21BF1E178692}" srcOrd="0" destOrd="0" presId="urn:microsoft.com/office/officeart/2018/2/layout/IconVerticalSolidList"/>
    <dgm:cxn modelId="{E369551A-0CAA-43A2-9977-43936AB8D857}" type="presOf" srcId="{17FD767B-8850-4DC5-838B-B9810308666D}" destId="{661B8371-F462-499B-A18D-E624F207C581}" srcOrd="0" destOrd="0" presId="urn:microsoft.com/office/officeart/2018/2/layout/IconVerticalSolidList"/>
    <dgm:cxn modelId="{6F7E7621-BA85-4366-9905-C5AA89E14EF1}" srcId="{43080D54-461E-47FF-9F23-74DB8B81554A}" destId="{A9FDABCD-6E18-42D6-928B-589B1DE32ADE}" srcOrd="3" destOrd="0" parTransId="{79E9F6CE-DEF7-4DDC-9FA5-413BD78087AA}" sibTransId="{915173EC-90D5-42FE-AA98-17D094B3931D}"/>
    <dgm:cxn modelId="{70821C38-487B-4E5B-8C7D-B5C8F855685D}" type="presOf" srcId="{EC299E56-65F1-49E8-8BB9-926E8A336D61}" destId="{59D15CBD-3C72-496E-A736-1D7D4E1AAB56}" srcOrd="0" destOrd="0" presId="urn:microsoft.com/office/officeart/2018/2/layout/IconVerticalSolidList"/>
    <dgm:cxn modelId="{B28C9B52-8756-4CAF-B627-0D336AC6E2EE}" srcId="{43080D54-461E-47FF-9F23-74DB8B81554A}" destId="{26D9867E-7013-4E00-8D6E-63C365F30D1D}" srcOrd="0" destOrd="0" parTransId="{39EDCCE5-7434-4137-B620-5013E87BAF08}" sibTransId="{79D1BB81-52E8-43E4-8C8D-C14F8154B45B}"/>
    <dgm:cxn modelId="{A2BC4675-E065-491D-B58E-258652CB1BD3}" type="presOf" srcId="{43080D54-461E-47FF-9F23-74DB8B81554A}" destId="{89ABC053-9CDA-4711-BD71-AFA62AE0C2EB}" srcOrd="0" destOrd="0" presId="urn:microsoft.com/office/officeart/2018/2/layout/IconVerticalSolidList"/>
    <dgm:cxn modelId="{8D6A9359-00F3-494C-9354-9D1E586E9A68}" srcId="{43080D54-461E-47FF-9F23-74DB8B81554A}" destId="{E24FEA54-9DD2-4DFF-8D08-E9690922B0AC}" srcOrd="2" destOrd="0" parTransId="{A70BBCD7-F648-4D1A-B529-06EECE5139D1}" sibTransId="{8B401ED7-476B-4977-AC83-7D8108466F4B}"/>
    <dgm:cxn modelId="{1F5ECA8D-7A7B-4735-9D8F-DBDB85A090C2}" srcId="{43080D54-461E-47FF-9F23-74DB8B81554A}" destId="{EC299E56-65F1-49E8-8BB9-926E8A336D61}" srcOrd="1" destOrd="0" parTransId="{A3D280B3-8E6B-4EF9-BF49-B8AA7E591E2E}" sibTransId="{94ACDD0C-6472-4A13-BD7F-B56516A99D8E}"/>
    <dgm:cxn modelId="{E203F99D-55EF-497B-B4DE-FA32FF3DD410}" type="presOf" srcId="{E24FEA54-9DD2-4DFF-8D08-E9690922B0AC}" destId="{61F75FB0-16F6-40FF-9661-5436EF9CAD59}" srcOrd="0" destOrd="0" presId="urn:microsoft.com/office/officeart/2018/2/layout/IconVerticalSolidList"/>
    <dgm:cxn modelId="{80EBFDAE-31AD-4D65-96A7-CBCC84157EAA}" srcId="{43080D54-461E-47FF-9F23-74DB8B81554A}" destId="{17FD767B-8850-4DC5-838B-B9810308666D}" srcOrd="4" destOrd="0" parTransId="{8A21885B-E326-4223-BF59-A6BC29BD324F}" sibTransId="{1EC73261-59D8-4BC1-A77F-440060C4CE5E}"/>
    <dgm:cxn modelId="{1D039EFB-AA8E-43DD-ACBD-42F0CDD6EB86}" type="presOf" srcId="{A9FDABCD-6E18-42D6-928B-589B1DE32ADE}" destId="{DE5B0EB3-54A1-4CE2-8B0B-B76C3CB1C10B}" srcOrd="0" destOrd="0" presId="urn:microsoft.com/office/officeart/2018/2/layout/IconVerticalSolidList"/>
    <dgm:cxn modelId="{F2CE7154-E431-45AF-A673-A2DED915FFE9}" type="presParOf" srcId="{89ABC053-9CDA-4711-BD71-AFA62AE0C2EB}" destId="{96510564-50C6-4F4E-8213-E7F9B1B425C5}" srcOrd="0" destOrd="0" presId="urn:microsoft.com/office/officeart/2018/2/layout/IconVerticalSolidList"/>
    <dgm:cxn modelId="{D5566633-DEBC-48EE-95A0-692B8FED7B0D}" type="presParOf" srcId="{96510564-50C6-4F4E-8213-E7F9B1B425C5}" destId="{44C9460D-9063-42D1-AA2D-012F76E07E66}" srcOrd="0" destOrd="0" presId="urn:microsoft.com/office/officeart/2018/2/layout/IconVerticalSolidList"/>
    <dgm:cxn modelId="{F2AC6556-FA49-4C6D-BF64-C3D258F1F95B}" type="presParOf" srcId="{96510564-50C6-4F4E-8213-E7F9B1B425C5}" destId="{912A3099-9834-4DD7-84CF-3E7C7A1F07D4}" srcOrd="1" destOrd="0" presId="urn:microsoft.com/office/officeart/2018/2/layout/IconVerticalSolidList"/>
    <dgm:cxn modelId="{B9D7452D-B0C9-460F-BF4B-55F023623298}" type="presParOf" srcId="{96510564-50C6-4F4E-8213-E7F9B1B425C5}" destId="{E8CEEBB6-06C6-4B65-95FF-CCC7FCA8C429}" srcOrd="2" destOrd="0" presId="urn:microsoft.com/office/officeart/2018/2/layout/IconVerticalSolidList"/>
    <dgm:cxn modelId="{434936F4-6AFB-44A8-A432-50553351B60F}" type="presParOf" srcId="{96510564-50C6-4F4E-8213-E7F9B1B425C5}" destId="{C75A69CF-E42C-41E4-8F01-21BF1E178692}" srcOrd="3" destOrd="0" presId="urn:microsoft.com/office/officeart/2018/2/layout/IconVerticalSolidList"/>
    <dgm:cxn modelId="{769EA0CF-B263-4A64-80A7-1D97D44A5452}" type="presParOf" srcId="{89ABC053-9CDA-4711-BD71-AFA62AE0C2EB}" destId="{A2E7C86D-1140-448D-B671-B1EAD4966FE0}" srcOrd="1" destOrd="0" presId="urn:microsoft.com/office/officeart/2018/2/layout/IconVerticalSolidList"/>
    <dgm:cxn modelId="{6ABC8078-4362-4F55-BC11-A8B22AAEB266}" type="presParOf" srcId="{89ABC053-9CDA-4711-BD71-AFA62AE0C2EB}" destId="{05315AC8-2F82-4A37-9E4E-9DFAD373EFE9}" srcOrd="2" destOrd="0" presId="urn:microsoft.com/office/officeart/2018/2/layout/IconVerticalSolidList"/>
    <dgm:cxn modelId="{DDC48F23-AB5E-4264-92CF-10848A075BCA}" type="presParOf" srcId="{05315AC8-2F82-4A37-9E4E-9DFAD373EFE9}" destId="{3DAAC73D-FC94-40D0-87A0-57CE82F0F6E1}" srcOrd="0" destOrd="0" presId="urn:microsoft.com/office/officeart/2018/2/layout/IconVerticalSolidList"/>
    <dgm:cxn modelId="{91AA3DD0-A4A6-4970-85F5-BFA037935AB3}" type="presParOf" srcId="{05315AC8-2F82-4A37-9E4E-9DFAD373EFE9}" destId="{35BDFF6F-5779-4CE5-9681-F78380A8B720}" srcOrd="1" destOrd="0" presId="urn:microsoft.com/office/officeart/2018/2/layout/IconVerticalSolidList"/>
    <dgm:cxn modelId="{DE662509-0C81-401E-B6A8-48597E7EF571}" type="presParOf" srcId="{05315AC8-2F82-4A37-9E4E-9DFAD373EFE9}" destId="{D280DD91-6F89-4A64-B51D-F067E5E239DA}" srcOrd="2" destOrd="0" presId="urn:microsoft.com/office/officeart/2018/2/layout/IconVerticalSolidList"/>
    <dgm:cxn modelId="{397CE4F7-EE95-4473-80FC-B11DDC2672E2}" type="presParOf" srcId="{05315AC8-2F82-4A37-9E4E-9DFAD373EFE9}" destId="{59D15CBD-3C72-496E-A736-1D7D4E1AAB56}" srcOrd="3" destOrd="0" presId="urn:microsoft.com/office/officeart/2018/2/layout/IconVerticalSolidList"/>
    <dgm:cxn modelId="{F29227D3-F73A-4B7E-825B-FE4A07F33082}" type="presParOf" srcId="{89ABC053-9CDA-4711-BD71-AFA62AE0C2EB}" destId="{C3AE779F-A721-4AA5-8C12-A6157C76ACAB}" srcOrd="3" destOrd="0" presId="urn:microsoft.com/office/officeart/2018/2/layout/IconVerticalSolidList"/>
    <dgm:cxn modelId="{95701E78-612C-4393-8319-B4C5AD4C507F}" type="presParOf" srcId="{89ABC053-9CDA-4711-BD71-AFA62AE0C2EB}" destId="{3767F8DC-1F9F-4EFB-A2C5-FE015F3F074A}" srcOrd="4" destOrd="0" presId="urn:microsoft.com/office/officeart/2018/2/layout/IconVerticalSolidList"/>
    <dgm:cxn modelId="{A0A1D114-5239-417F-A288-99AEB8E137BD}" type="presParOf" srcId="{3767F8DC-1F9F-4EFB-A2C5-FE015F3F074A}" destId="{C458BD67-BD9B-4B75-B2C9-A64481E261B9}" srcOrd="0" destOrd="0" presId="urn:microsoft.com/office/officeart/2018/2/layout/IconVerticalSolidList"/>
    <dgm:cxn modelId="{4E672CA5-35C9-4E52-8925-C3023816C0E1}" type="presParOf" srcId="{3767F8DC-1F9F-4EFB-A2C5-FE015F3F074A}" destId="{6D01FA83-B0A1-4A6B-BDA2-A67450453F79}" srcOrd="1" destOrd="0" presId="urn:microsoft.com/office/officeart/2018/2/layout/IconVerticalSolidList"/>
    <dgm:cxn modelId="{95B4AE0C-303D-4356-BB3E-7973334899F0}" type="presParOf" srcId="{3767F8DC-1F9F-4EFB-A2C5-FE015F3F074A}" destId="{743B9422-5CC2-4866-A6C4-E5D459CA0EC4}" srcOrd="2" destOrd="0" presId="urn:microsoft.com/office/officeart/2018/2/layout/IconVerticalSolidList"/>
    <dgm:cxn modelId="{81F7A077-B5A3-4BC8-A128-770415CBE4D7}" type="presParOf" srcId="{3767F8DC-1F9F-4EFB-A2C5-FE015F3F074A}" destId="{61F75FB0-16F6-40FF-9661-5436EF9CAD59}" srcOrd="3" destOrd="0" presId="urn:microsoft.com/office/officeart/2018/2/layout/IconVerticalSolidList"/>
    <dgm:cxn modelId="{16775C30-7F3D-4EE9-9403-A437DEBDFA27}" type="presParOf" srcId="{89ABC053-9CDA-4711-BD71-AFA62AE0C2EB}" destId="{753E5E70-7D20-40F0-8078-AE06389BB4C3}" srcOrd="5" destOrd="0" presId="urn:microsoft.com/office/officeart/2018/2/layout/IconVerticalSolidList"/>
    <dgm:cxn modelId="{6D45D915-D726-40A8-A05F-D6BCCFD88769}" type="presParOf" srcId="{89ABC053-9CDA-4711-BD71-AFA62AE0C2EB}" destId="{95F03DA0-7D14-410F-BD6A-32193ADA4876}" srcOrd="6" destOrd="0" presId="urn:microsoft.com/office/officeart/2018/2/layout/IconVerticalSolidList"/>
    <dgm:cxn modelId="{4A33D1D2-933B-4FBD-9B3D-0B2C8B9BA7B9}" type="presParOf" srcId="{95F03DA0-7D14-410F-BD6A-32193ADA4876}" destId="{702CD84A-206C-4DE3-825A-6B193FAC2FD1}" srcOrd="0" destOrd="0" presId="urn:microsoft.com/office/officeart/2018/2/layout/IconVerticalSolidList"/>
    <dgm:cxn modelId="{F861D952-5F11-4E08-BB59-789BD0E96D5F}" type="presParOf" srcId="{95F03DA0-7D14-410F-BD6A-32193ADA4876}" destId="{1987DC9C-767C-435B-90C8-94945489F631}" srcOrd="1" destOrd="0" presId="urn:microsoft.com/office/officeart/2018/2/layout/IconVerticalSolidList"/>
    <dgm:cxn modelId="{177F87F6-D283-447B-A101-72FDFE5ED61F}" type="presParOf" srcId="{95F03DA0-7D14-410F-BD6A-32193ADA4876}" destId="{8134407C-CE46-4821-B67B-46557399FE1B}" srcOrd="2" destOrd="0" presId="urn:microsoft.com/office/officeart/2018/2/layout/IconVerticalSolidList"/>
    <dgm:cxn modelId="{6E13F48E-3A49-4FAB-9BE4-B55D314C69BC}" type="presParOf" srcId="{95F03DA0-7D14-410F-BD6A-32193ADA4876}" destId="{DE5B0EB3-54A1-4CE2-8B0B-B76C3CB1C10B}" srcOrd="3" destOrd="0" presId="urn:microsoft.com/office/officeart/2018/2/layout/IconVerticalSolidList"/>
    <dgm:cxn modelId="{E298FE5C-15B0-43D6-957A-1602AF858674}" type="presParOf" srcId="{89ABC053-9CDA-4711-BD71-AFA62AE0C2EB}" destId="{6C1E54F8-2CA7-43B1-B41C-5BC164874DCD}" srcOrd="7" destOrd="0" presId="urn:microsoft.com/office/officeart/2018/2/layout/IconVerticalSolidList"/>
    <dgm:cxn modelId="{6A1A8377-79B3-425D-ADDB-4DFA94AABE85}" type="presParOf" srcId="{89ABC053-9CDA-4711-BD71-AFA62AE0C2EB}" destId="{026673A8-96C7-4153-8D53-0A2D2B7676AD}" srcOrd="8" destOrd="0" presId="urn:microsoft.com/office/officeart/2018/2/layout/IconVerticalSolidList"/>
    <dgm:cxn modelId="{A8419B70-8F0D-4C13-AC30-1708B53E8B05}" type="presParOf" srcId="{026673A8-96C7-4153-8D53-0A2D2B7676AD}" destId="{F29911C8-8EE1-4D05-A76D-5562C7675D34}" srcOrd="0" destOrd="0" presId="urn:microsoft.com/office/officeart/2018/2/layout/IconVerticalSolidList"/>
    <dgm:cxn modelId="{D7B45FD7-F5D2-4703-8920-EA674A9736DD}" type="presParOf" srcId="{026673A8-96C7-4153-8D53-0A2D2B7676AD}" destId="{BFF34BF5-75F7-48DF-BD47-00DCEBBE3548}" srcOrd="1" destOrd="0" presId="urn:microsoft.com/office/officeart/2018/2/layout/IconVerticalSolidList"/>
    <dgm:cxn modelId="{279C8F0B-E54B-4466-AB3C-77FBC6DA7AC5}" type="presParOf" srcId="{026673A8-96C7-4153-8D53-0A2D2B7676AD}" destId="{B5FF5596-1E0D-4B76-8F3F-8EAD99B09F58}" srcOrd="2" destOrd="0" presId="urn:microsoft.com/office/officeart/2018/2/layout/IconVerticalSolidList"/>
    <dgm:cxn modelId="{5025BBC7-E9E8-4C09-9F13-CF55FEB4ED18}" type="presParOf" srcId="{026673A8-96C7-4153-8D53-0A2D2B7676AD}" destId="{661B8371-F462-499B-A18D-E624F207C58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C9460D-9063-42D1-AA2D-012F76E07E66}">
      <dsp:nvSpPr>
        <dsp:cNvPr id="0" name=""/>
        <dsp:cNvSpPr/>
      </dsp:nvSpPr>
      <dsp:spPr>
        <a:xfrm>
          <a:off x="0" y="3399"/>
          <a:ext cx="558635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2A3099-9834-4DD7-84CF-3E7C7A1F07D4}">
      <dsp:nvSpPr>
        <dsp:cNvPr id="0" name=""/>
        <dsp:cNvSpPr/>
      </dsp:nvSpPr>
      <dsp:spPr>
        <a:xfrm>
          <a:off x="219037" y="166319"/>
          <a:ext cx="398249" cy="3982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5A69CF-E42C-41E4-8F01-21BF1E178692}">
      <dsp:nvSpPr>
        <dsp:cNvPr id="0" name=""/>
        <dsp:cNvSpPr/>
      </dsp:nvSpPr>
      <dsp:spPr>
        <a:xfrm>
          <a:off x="836323" y="3399"/>
          <a:ext cx="4750027"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it-IT" sz="1900" kern="1200"/>
            <a:t>Enter the folder `01-DataPreprocessing`</a:t>
          </a:r>
          <a:endParaRPr lang="en-US" sz="1900" kern="1200"/>
        </a:p>
      </dsp:txBody>
      <dsp:txXfrm>
        <a:off x="836323" y="3399"/>
        <a:ext cx="4750027" cy="724089"/>
      </dsp:txXfrm>
    </dsp:sp>
    <dsp:sp modelId="{3DAAC73D-FC94-40D0-87A0-57CE82F0F6E1}">
      <dsp:nvSpPr>
        <dsp:cNvPr id="0" name=""/>
        <dsp:cNvSpPr/>
      </dsp:nvSpPr>
      <dsp:spPr>
        <a:xfrm>
          <a:off x="0" y="908511"/>
          <a:ext cx="558635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BDFF6F-5779-4CE5-9681-F78380A8B720}">
      <dsp:nvSpPr>
        <dsp:cNvPr id="0" name=""/>
        <dsp:cNvSpPr/>
      </dsp:nvSpPr>
      <dsp:spPr>
        <a:xfrm>
          <a:off x="219037" y="1071431"/>
          <a:ext cx="398249" cy="3982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D15CBD-3C72-496E-A736-1D7D4E1AAB56}">
      <dsp:nvSpPr>
        <dsp:cNvPr id="0" name=""/>
        <dsp:cNvSpPr/>
      </dsp:nvSpPr>
      <dsp:spPr>
        <a:xfrm>
          <a:off x="836323" y="908511"/>
          <a:ext cx="4750027"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it-IT" sz="1900" kern="1200"/>
            <a:t>Double click on `run.bat`</a:t>
          </a:r>
          <a:endParaRPr lang="en-US" sz="1900" kern="1200" dirty="0"/>
        </a:p>
      </dsp:txBody>
      <dsp:txXfrm>
        <a:off x="836323" y="908511"/>
        <a:ext cx="4750027" cy="724089"/>
      </dsp:txXfrm>
    </dsp:sp>
    <dsp:sp modelId="{C458BD67-BD9B-4B75-B2C9-A64481E261B9}">
      <dsp:nvSpPr>
        <dsp:cNvPr id="0" name=""/>
        <dsp:cNvSpPr/>
      </dsp:nvSpPr>
      <dsp:spPr>
        <a:xfrm>
          <a:off x="0" y="1813624"/>
          <a:ext cx="558635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01FA83-B0A1-4A6B-BDA2-A67450453F79}">
      <dsp:nvSpPr>
        <dsp:cNvPr id="0" name=""/>
        <dsp:cNvSpPr/>
      </dsp:nvSpPr>
      <dsp:spPr>
        <a:xfrm>
          <a:off x="219037" y="1976544"/>
          <a:ext cx="398249" cy="3982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F75FB0-16F6-40FF-9661-5436EF9CAD59}">
      <dsp:nvSpPr>
        <dsp:cNvPr id="0" name=""/>
        <dsp:cNvSpPr/>
      </dsp:nvSpPr>
      <dsp:spPr>
        <a:xfrm>
          <a:off x="836323" y="1813624"/>
          <a:ext cx="4750027"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it-IT" sz="1900" kern="1200"/>
            <a:t>Open the browser</a:t>
          </a:r>
          <a:endParaRPr lang="en-US" sz="1900" kern="1200"/>
        </a:p>
      </dsp:txBody>
      <dsp:txXfrm>
        <a:off x="836323" y="1813624"/>
        <a:ext cx="4750027" cy="724089"/>
      </dsp:txXfrm>
    </dsp:sp>
    <dsp:sp modelId="{702CD84A-206C-4DE3-825A-6B193FAC2FD1}">
      <dsp:nvSpPr>
        <dsp:cNvPr id="0" name=""/>
        <dsp:cNvSpPr/>
      </dsp:nvSpPr>
      <dsp:spPr>
        <a:xfrm>
          <a:off x="0" y="2718736"/>
          <a:ext cx="558635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87DC9C-767C-435B-90C8-94945489F631}">
      <dsp:nvSpPr>
        <dsp:cNvPr id="0" name=""/>
        <dsp:cNvSpPr/>
      </dsp:nvSpPr>
      <dsp:spPr>
        <a:xfrm>
          <a:off x="219037" y="2881656"/>
          <a:ext cx="398249" cy="39824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E5B0EB3-54A1-4CE2-8B0B-B76C3CB1C10B}">
      <dsp:nvSpPr>
        <dsp:cNvPr id="0" name=""/>
        <dsp:cNvSpPr/>
      </dsp:nvSpPr>
      <dsp:spPr>
        <a:xfrm>
          <a:off x="836323" y="2718736"/>
          <a:ext cx="4750027"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it-IT" sz="1900" kern="1200"/>
            <a:t>Copy and paste the link to the notebook</a:t>
          </a:r>
          <a:endParaRPr lang="en-US" sz="1900" kern="1200"/>
        </a:p>
      </dsp:txBody>
      <dsp:txXfrm>
        <a:off x="836323" y="2718736"/>
        <a:ext cx="4750027" cy="724089"/>
      </dsp:txXfrm>
    </dsp:sp>
    <dsp:sp modelId="{F29911C8-8EE1-4D05-A76D-5562C7675D34}">
      <dsp:nvSpPr>
        <dsp:cNvPr id="0" name=""/>
        <dsp:cNvSpPr/>
      </dsp:nvSpPr>
      <dsp:spPr>
        <a:xfrm>
          <a:off x="0" y="3623848"/>
          <a:ext cx="558635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F34BF5-75F7-48DF-BD47-00DCEBBE3548}">
      <dsp:nvSpPr>
        <dsp:cNvPr id="0" name=""/>
        <dsp:cNvSpPr/>
      </dsp:nvSpPr>
      <dsp:spPr>
        <a:xfrm>
          <a:off x="219037" y="3786768"/>
          <a:ext cx="398249" cy="39824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1B8371-F462-499B-A18D-E624F207C581}">
      <dsp:nvSpPr>
        <dsp:cNvPr id="0" name=""/>
        <dsp:cNvSpPr/>
      </dsp:nvSpPr>
      <dsp:spPr>
        <a:xfrm>
          <a:off x="836323" y="3623848"/>
          <a:ext cx="4750027"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it-IT" sz="1900" kern="1200"/>
            <a:t>Enter the notebook `00-PythonFundamentals`</a:t>
          </a:r>
          <a:endParaRPr lang="en-US" sz="1900" kern="1200"/>
        </a:p>
      </dsp:txBody>
      <dsp:txXfrm>
        <a:off x="836323" y="3623848"/>
        <a:ext cx="4750027" cy="7240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C9460D-9063-42D1-AA2D-012F76E07E66}">
      <dsp:nvSpPr>
        <dsp:cNvPr id="0" name=""/>
        <dsp:cNvSpPr/>
      </dsp:nvSpPr>
      <dsp:spPr>
        <a:xfrm>
          <a:off x="0" y="3399"/>
          <a:ext cx="558635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2A3099-9834-4DD7-84CF-3E7C7A1F07D4}">
      <dsp:nvSpPr>
        <dsp:cNvPr id="0" name=""/>
        <dsp:cNvSpPr/>
      </dsp:nvSpPr>
      <dsp:spPr>
        <a:xfrm>
          <a:off x="219037" y="166319"/>
          <a:ext cx="398249" cy="3982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5A69CF-E42C-41E4-8F01-21BF1E178692}">
      <dsp:nvSpPr>
        <dsp:cNvPr id="0" name=""/>
        <dsp:cNvSpPr/>
      </dsp:nvSpPr>
      <dsp:spPr>
        <a:xfrm>
          <a:off x="836323" y="3399"/>
          <a:ext cx="4750027"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it-IT" sz="1900" kern="1200"/>
            <a:t>Enter the folder `01-DataPreprocessing`</a:t>
          </a:r>
          <a:endParaRPr lang="en-US" sz="1900" kern="1200"/>
        </a:p>
      </dsp:txBody>
      <dsp:txXfrm>
        <a:off x="836323" y="3399"/>
        <a:ext cx="4750027" cy="724089"/>
      </dsp:txXfrm>
    </dsp:sp>
    <dsp:sp modelId="{3DAAC73D-FC94-40D0-87A0-57CE82F0F6E1}">
      <dsp:nvSpPr>
        <dsp:cNvPr id="0" name=""/>
        <dsp:cNvSpPr/>
      </dsp:nvSpPr>
      <dsp:spPr>
        <a:xfrm>
          <a:off x="0" y="908511"/>
          <a:ext cx="558635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BDFF6F-5779-4CE5-9681-F78380A8B720}">
      <dsp:nvSpPr>
        <dsp:cNvPr id="0" name=""/>
        <dsp:cNvSpPr/>
      </dsp:nvSpPr>
      <dsp:spPr>
        <a:xfrm>
          <a:off x="219037" y="1071431"/>
          <a:ext cx="398249" cy="3982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D15CBD-3C72-496E-A736-1D7D4E1AAB56}">
      <dsp:nvSpPr>
        <dsp:cNvPr id="0" name=""/>
        <dsp:cNvSpPr/>
      </dsp:nvSpPr>
      <dsp:spPr>
        <a:xfrm>
          <a:off x="836323" y="908511"/>
          <a:ext cx="4750027"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it-IT" sz="1900" kern="1200" dirty="0"/>
            <a:t>Double click on `run.bat`</a:t>
          </a:r>
          <a:endParaRPr lang="en-US" sz="1900" kern="1200" dirty="0"/>
        </a:p>
      </dsp:txBody>
      <dsp:txXfrm>
        <a:off x="836323" y="908511"/>
        <a:ext cx="4750027" cy="724089"/>
      </dsp:txXfrm>
    </dsp:sp>
    <dsp:sp modelId="{C458BD67-BD9B-4B75-B2C9-A64481E261B9}">
      <dsp:nvSpPr>
        <dsp:cNvPr id="0" name=""/>
        <dsp:cNvSpPr/>
      </dsp:nvSpPr>
      <dsp:spPr>
        <a:xfrm>
          <a:off x="0" y="1813624"/>
          <a:ext cx="558635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01FA83-B0A1-4A6B-BDA2-A67450453F79}">
      <dsp:nvSpPr>
        <dsp:cNvPr id="0" name=""/>
        <dsp:cNvSpPr/>
      </dsp:nvSpPr>
      <dsp:spPr>
        <a:xfrm>
          <a:off x="219037" y="1976544"/>
          <a:ext cx="398249" cy="3982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F75FB0-16F6-40FF-9661-5436EF9CAD59}">
      <dsp:nvSpPr>
        <dsp:cNvPr id="0" name=""/>
        <dsp:cNvSpPr/>
      </dsp:nvSpPr>
      <dsp:spPr>
        <a:xfrm>
          <a:off x="836323" y="1813624"/>
          <a:ext cx="4750027"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it-IT" sz="1900" kern="1200"/>
            <a:t>Open the browser</a:t>
          </a:r>
          <a:endParaRPr lang="en-US" sz="1900" kern="1200"/>
        </a:p>
      </dsp:txBody>
      <dsp:txXfrm>
        <a:off x="836323" y="1813624"/>
        <a:ext cx="4750027" cy="724089"/>
      </dsp:txXfrm>
    </dsp:sp>
    <dsp:sp modelId="{702CD84A-206C-4DE3-825A-6B193FAC2FD1}">
      <dsp:nvSpPr>
        <dsp:cNvPr id="0" name=""/>
        <dsp:cNvSpPr/>
      </dsp:nvSpPr>
      <dsp:spPr>
        <a:xfrm>
          <a:off x="0" y="2718736"/>
          <a:ext cx="558635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87DC9C-767C-435B-90C8-94945489F631}">
      <dsp:nvSpPr>
        <dsp:cNvPr id="0" name=""/>
        <dsp:cNvSpPr/>
      </dsp:nvSpPr>
      <dsp:spPr>
        <a:xfrm>
          <a:off x="219037" y="2881656"/>
          <a:ext cx="398249" cy="39824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E5B0EB3-54A1-4CE2-8B0B-B76C3CB1C10B}">
      <dsp:nvSpPr>
        <dsp:cNvPr id="0" name=""/>
        <dsp:cNvSpPr/>
      </dsp:nvSpPr>
      <dsp:spPr>
        <a:xfrm>
          <a:off x="836323" y="2718736"/>
          <a:ext cx="4750027"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it-IT" sz="1900" kern="1200"/>
            <a:t>Copy and paste the link to the notebook</a:t>
          </a:r>
          <a:endParaRPr lang="en-US" sz="1900" kern="1200"/>
        </a:p>
      </dsp:txBody>
      <dsp:txXfrm>
        <a:off x="836323" y="2718736"/>
        <a:ext cx="4750027" cy="724089"/>
      </dsp:txXfrm>
    </dsp:sp>
    <dsp:sp modelId="{F29911C8-8EE1-4D05-A76D-5562C7675D34}">
      <dsp:nvSpPr>
        <dsp:cNvPr id="0" name=""/>
        <dsp:cNvSpPr/>
      </dsp:nvSpPr>
      <dsp:spPr>
        <a:xfrm>
          <a:off x="0" y="3623848"/>
          <a:ext cx="558635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F34BF5-75F7-48DF-BD47-00DCEBBE3548}">
      <dsp:nvSpPr>
        <dsp:cNvPr id="0" name=""/>
        <dsp:cNvSpPr/>
      </dsp:nvSpPr>
      <dsp:spPr>
        <a:xfrm>
          <a:off x="219037" y="3786768"/>
          <a:ext cx="398249" cy="39824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1B8371-F462-499B-A18D-E624F207C581}">
      <dsp:nvSpPr>
        <dsp:cNvPr id="0" name=""/>
        <dsp:cNvSpPr/>
      </dsp:nvSpPr>
      <dsp:spPr>
        <a:xfrm>
          <a:off x="836323" y="3623848"/>
          <a:ext cx="4750027"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it-IT" sz="1900" kern="1200" dirty="0" err="1"/>
            <a:t>Enter</a:t>
          </a:r>
          <a:r>
            <a:rPr lang="it-IT" sz="1900" kern="1200" dirty="0"/>
            <a:t> the notebook `01-DataPreprocessing`</a:t>
          </a:r>
          <a:endParaRPr lang="en-US" sz="1900" kern="1200" dirty="0"/>
        </a:p>
      </dsp:txBody>
      <dsp:txXfrm>
        <a:off x="836323" y="3623848"/>
        <a:ext cx="4750027" cy="72408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E0CE1E2A-81A6-4607-9572-ADD8B531C9B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Segnaposto data 2">
            <a:extLst>
              <a:ext uri="{FF2B5EF4-FFF2-40B4-BE49-F238E27FC236}">
                <a16:creationId xmlns:a16="http://schemas.microsoft.com/office/drawing/2014/main" id="{7CC1A257-1616-431C-A163-212629E42F4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297A90-1AFB-4FA1-ADF2-69FD2D1230BA}" type="datetimeFigureOut">
              <a:rPr lang="en-US" smtClean="0"/>
              <a:t>7/12/2021</a:t>
            </a:fld>
            <a:endParaRPr lang="en-US"/>
          </a:p>
        </p:txBody>
      </p:sp>
      <p:sp>
        <p:nvSpPr>
          <p:cNvPr id="4" name="Segnaposto piè di pagina 3">
            <a:extLst>
              <a:ext uri="{FF2B5EF4-FFF2-40B4-BE49-F238E27FC236}">
                <a16:creationId xmlns:a16="http://schemas.microsoft.com/office/drawing/2014/main" id="{2CD5EDFB-5622-4C61-B9D9-1DA05E4853B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egnaposto numero diapositiva 4">
            <a:extLst>
              <a:ext uri="{FF2B5EF4-FFF2-40B4-BE49-F238E27FC236}">
                <a16:creationId xmlns:a16="http://schemas.microsoft.com/office/drawing/2014/main" id="{44601B35-872B-4C78-BD36-825D03E0A2F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2AE2D9A-5B89-4689-B04D-3FBBAA04CE2B}" type="slidenum">
              <a:rPr lang="en-US" smtClean="0"/>
              <a:t>‹#›</a:t>
            </a:fld>
            <a:endParaRPr lang="en-US"/>
          </a:p>
        </p:txBody>
      </p:sp>
    </p:spTree>
    <p:extLst>
      <p:ext uri="{BB962C8B-B14F-4D97-AF65-F5344CB8AC3E}">
        <p14:creationId xmlns:p14="http://schemas.microsoft.com/office/powerpoint/2010/main" val="222189685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15495C-7C85-4DFE-8C2B-354A7A489EB6}" type="datetimeFigureOut">
              <a:rPr lang="it-IT" smtClean="0"/>
              <a:t>12/07/2021</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8EE9EE-A74D-4412-94DD-33E68A97493E}" type="slidenum">
              <a:rPr lang="it-IT" smtClean="0"/>
              <a:t>‹#›</a:t>
            </a:fld>
            <a:endParaRPr lang="it-IT"/>
          </a:p>
        </p:txBody>
      </p:sp>
    </p:spTree>
    <p:extLst>
      <p:ext uri="{BB962C8B-B14F-4D97-AF65-F5344CB8AC3E}">
        <p14:creationId xmlns:p14="http://schemas.microsoft.com/office/powerpoint/2010/main" val="182657676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D98EE9EE-A74D-4412-94DD-33E68A97493E}" type="slidenum">
              <a:rPr lang="it-IT" smtClean="0"/>
              <a:t>1</a:t>
            </a:fld>
            <a:endParaRPr lang="it-IT"/>
          </a:p>
        </p:txBody>
      </p:sp>
    </p:spTree>
    <p:extLst>
      <p:ext uri="{BB962C8B-B14F-4D97-AF65-F5344CB8AC3E}">
        <p14:creationId xmlns:p14="http://schemas.microsoft.com/office/powerpoint/2010/main" val="12952717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Selezionare il tipo di dato appropriato è importante per ottimizzare l’uso di memoria su dataset molto grandi</a:t>
            </a:r>
            <a:endParaRPr lang="en-US" dirty="0"/>
          </a:p>
          <a:p>
            <a:endParaRPr lang="en-US" dirty="0"/>
          </a:p>
        </p:txBody>
      </p:sp>
      <p:sp>
        <p:nvSpPr>
          <p:cNvPr id="4" name="Slide Number Placeholder 3"/>
          <p:cNvSpPr>
            <a:spLocks noGrp="1"/>
          </p:cNvSpPr>
          <p:nvPr>
            <p:ph type="sldNum" sz="quarter" idx="5"/>
          </p:nvPr>
        </p:nvSpPr>
        <p:spPr/>
        <p:txBody>
          <a:bodyPr/>
          <a:lstStyle/>
          <a:p>
            <a:fld id="{D98EE9EE-A74D-4412-94DD-33E68A97493E}" type="slidenum">
              <a:rPr lang="it-IT" smtClean="0"/>
              <a:t>18</a:t>
            </a:fld>
            <a:endParaRPr lang="it-IT"/>
          </a:p>
        </p:txBody>
      </p:sp>
    </p:spTree>
    <p:extLst>
      <p:ext uri="{BB962C8B-B14F-4D97-AF65-F5344CB8AC3E}">
        <p14:creationId xmlns:p14="http://schemas.microsoft.com/office/powerpoint/2010/main" val="26554298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it-IT" dirty="0"/>
              <a:t>come gestisco l'aggregazione? tipo la media?</a:t>
            </a:r>
            <a:endParaRPr lang="en-US" dirty="0"/>
          </a:p>
          <a:p>
            <a:pPr marL="171450" indent="-171450">
              <a:buFontTx/>
              <a:buChar char="-"/>
            </a:pPr>
            <a:r>
              <a:rPr lang="it-IT" dirty="0"/>
              <a:t>div by zero</a:t>
            </a:r>
          </a:p>
          <a:p>
            <a:pPr marL="171450" indent="-171450">
              <a:buFontTx/>
              <a:buChar char="-"/>
            </a:pPr>
            <a:r>
              <a:rPr lang="it-IT" dirty="0"/>
              <a:t>come gestisco i valori nulli? default? e se i default diventano valori validi?</a:t>
            </a:r>
          </a:p>
        </p:txBody>
      </p:sp>
      <p:sp>
        <p:nvSpPr>
          <p:cNvPr id="4" name="Slide Number Placeholder 3"/>
          <p:cNvSpPr>
            <a:spLocks noGrp="1"/>
          </p:cNvSpPr>
          <p:nvPr>
            <p:ph type="sldNum" sz="quarter" idx="5"/>
          </p:nvPr>
        </p:nvSpPr>
        <p:spPr/>
        <p:txBody>
          <a:bodyPr/>
          <a:lstStyle/>
          <a:p>
            <a:fld id="{D98EE9EE-A74D-4412-94DD-33E68A97493E}" type="slidenum">
              <a:rPr lang="it-IT" smtClean="0"/>
              <a:t>19</a:t>
            </a:fld>
            <a:endParaRPr lang="it-IT"/>
          </a:p>
        </p:txBody>
      </p:sp>
    </p:spTree>
    <p:extLst>
      <p:ext uri="{BB962C8B-B14F-4D97-AF65-F5344CB8AC3E}">
        <p14:creationId xmlns:p14="http://schemas.microsoft.com/office/powerpoint/2010/main" val="904433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D98EE9EE-A74D-4412-94DD-33E68A97493E}" type="slidenum">
              <a:rPr lang="it-IT" smtClean="0"/>
              <a:t>29</a:t>
            </a:fld>
            <a:endParaRPr lang="it-IT"/>
          </a:p>
        </p:txBody>
      </p:sp>
    </p:spTree>
    <p:extLst>
      <p:ext uri="{BB962C8B-B14F-4D97-AF65-F5344CB8AC3E}">
        <p14:creationId xmlns:p14="http://schemas.microsoft.com/office/powerpoint/2010/main" val="41318863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D98EE9EE-A74D-4412-94DD-33E68A97493E}" type="slidenum">
              <a:rPr lang="it-IT" smtClean="0"/>
              <a:t>30</a:t>
            </a:fld>
            <a:endParaRPr lang="it-IT"/>
          </a:p>
        </p:txBody>
      </p:sp>
    </p:spTree>
    <p:extLst>
      <p:ext uri="{BB962C8B-B14F-4D97-AF65-F5344CB8AC3E}">
        <p14:creationId xmlns:p14="http://schemas.microsoft.com/office/powerpoint/2010/main" val="13958076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bg>
      <p:bgPr>
        <a:solidFill>
          <a:srgbClr val="0070C0"/>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C241596-50E2-4980-87D0-ED376A262BC7}"/>
              </a:ext>
            </a:extLst>
          </p:cNvPr>
          <p:cNvSpPr>
            <a:spLocks noGrp="1"/>
          </p:cNvSpPr>
          <p:nvPr>
            <p:ph type="ctrTitle" hasCustomPrompt="1"/>
          </p:nvPr>
        </p:nvSpPr>
        <p:spPr>
          <a:xfrm>
            <a:off x="1533728" y="1209297"/>
            <a:ext cx="9144000" cy="2387600"/>
          </a:xfrm>
          <a:prstGeom prst="rect">
            <a:avLst/>
          </a:prstGeom>
        </p:spPr>
        <p:txBody>
          <a:bodyPr anchor="b"/>
          <a:lstStyle>
            <a:lvl1pPr algn="l">
              <a:defRPr sz="6000"/>
            </a:lvl1pPr>
          </a:lstStyle>
          <a:p>
            <a:r>
              <a:rPr lang="it-IT" dirty="0"/>
              <a:t>BIG DATA [MODULE 2]</a:t>
            </a:r>
          </a:p>
        </p:txBody>
      </p:sp>
      <p:sp>
        <p:nvSpPr>
          <p:cNvPr id="3" name="Sottotitolo 2">
            <a:extLst>
              <a:ext uri="{FF2B5EF4-FFF2-40B4-BE49-F238E27FC236}">
                <a16:creationId xmlns:a16="http://schemas.microsoft.com/office/drawing/2014/main" id="{4569AFE5-E902-418B-900C-2663680E51FB}"/>
              </a:ext>
            </a:extLst>
          </p:cNvPr>
          <p:cNvSpPr>
            <a:spLocks noGrp="1"/>
          </p:cNvSpPr>
          <p:nvPr>
            <p:ph type="subTitle" idx="1"/>
          </p:nvPr>
        </p:nvSpPr>
        <p:spPr>
          <a:xfrm>
            <a:off x="1524000" y="3612590"/>
            <a:ext cx="9144000" cy="1655762"/>
          </a:xfrm>
        </p:spPr>
        <p:txBody>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cxnSp>
        <p:nvCxnSpPr>
          <p:cNvPr id="8" name="Connettore diritto 7">
            <a:extLst>
              <a:ext uri="{FF2B5EF4-FFF2-40B4-BE49-F238E27FC236}">
                <a16:creationId xmlns:a16="http://schemas.microsoft.com/office/drawing/2014/main" id="{B4FC659A-4DC9-4162-8EF4-C94EE16CC599}"/>
              </a:ext>
            </a:extLst>
          </p:cNvPr>
          <p:cNvCxnSpPr>
            <a:cxnSpLocks/>
          </p:cNvCxnSpPr>
          <p:nvPr userDrawn="1"/>
        </p:nvCxnSpPr>
        <p:spPr>
          <a:xfrm flipV="1">
            <a:off x="1524000" y="3602038"/>
            <a:ext cx="9144000" cy="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134321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A6822DA-EFFD-4A95-8CBD-08F09A56968F}"/>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3751E482-CF61-429B-9003-7E2147968E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A81B9AFF-EBF5-4098-94BA-EAD86EBB5E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6" name="Segnaposto piè di pagina 5">
            <a:extLst>
              <a:ext uri="{FF2B5EF4-FFF2-40B4-BE49-F238E27FC236}">
                <a16:creationId xmlns:a16="http://schemas.microsoft.com/office/drawing/2014/main" id="{D159D921-66CC-4FF6-8FBF-83B9EC3C313A}"/>
              </a:ext>
            </a:extLst>
          </p:cNvPr>
          <p:cNvSpPr>
            <a:spLocks noGrp="1"/>
          </p:cNvSpPr>
          <p:nvPr>
            <p:ph type="ftr" sz="quarter" idx="11"/>
          </p:nvPr>
        </p:nvSpPr>
        <p:spPr/>
        <p:txBody>
          <a:bodyPr/>
          <a:lstStyle>
            <a:lvl1pPr algn="l">
              <a:defRPr/>
            </a:lvl1pPr>
          </a:lstStyle>
          <a:p>
            <a:r>
              <a:rPr lang="it-IT"/>
              <a:t>Matteo Francia – University of Bologna</a:t>
            </a:r>
          </a:p>
        </p:txBody>
      </p:sp>
      <p:sp>
        <p:nvSpPr>
          <p:cNvPr id="7" name="Segnaposto numero diapositiva 6">
            <a:extLst>
              <a:ext uri="{FF2B5EF4-FFF2-40B4-BE49-F238E27FC236}">
                <a16:creationId xmlns:a16="http://schemas.microsoft.com/office/drawing/2014/main" id="{1C1B1B1E-592F-4517-B593-444FA4B94BBC}"/>
              </a:ext>
            </a:extLst>
          </p:cNvPr>
          <p:cNvSpPr>
            <a:spLocks noGrp="1"/>
          </p:cNvSpPr>
          <p:nvPr>
            <p:ph type="sldNum" sz="quarter" idx="12"/>
          </p:nvPr>
        </p:nvSpPr>
        <p:spPr/>
        <p:txBody>
          <a:bodyPr/>
          <a:lstStyle/>
          <a:p>
            <a:fld id="{5DD6F1BA-2510-46FC-9346-AB1F3CA1593B}" type="slidenum">
              <a:rPr lang="it-IT" smtClean="0"/>
              <a:t>‹#›</a:t>
            </a:fld>
            <a:endParaRPr lang="it-IT"/>
          </a:p>
        </p:txBody>
      </p:sp>
    </p:spTree>
    <p:extLst>
      <p:ext uri="{BB962C8B-B14F-4D97-AF65-F5344CB8AC3E}">
        <p14:creationId xmlns:p14="http://schemas.microsoft.com/office/powerpoint/2010/main" val="1725094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CA7258D-0B63-4569-80F3-AC0A7B74A58D}"/>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00628837-BC8C-4861-9D2F-DB120AAB39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1A836AFF-B79C-4E6A-B9E8-9A4CD83A42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6" name="Segnaposto piè di pagina 5">
            <a:extLst>
              <a:ext uri="{FF2B5EF4-FFF2-40B4-BE49-F238E27FC236}">
                <a16:creationId xmlns:a16="http://schemas.microsoft.com/office/drawing/2014/main" id="{40F08F45-3641-483A-B08F-C0852206EA05}"/>
              </a:ext>
            </a:extLst>
          </p:cNvPr>
          <p:cNvSpPr>
            <a:spLocks noGrp="1"/>
          </p:cNvSpPr>
          <p:nvPr>
            <p:ph type="ftr" sz="quarter" idx="11"/>
          </p:nvPr>
        </p:nvSpPr>
        <p:spPr/>
        <p:txBody>
          <a:bodyPr/>
          <a:lstStyle>
            <a:lvl1pPr algn="l">
              <a:defRPr/>
            </a:lvl1pPr>
          </a:lstStyle>
          <a:p>
            <a:r>
              <a:rPr lang="it-IT"/>
              <a:t>Matteo Francia – University of Bologna</a:t>
            </a:r>
          </a:p>
        </p:txBody>
      </p:sp>
      <p:sp>
        <p:nvSpPr>
          <p:cNvPr id="7" name="Segnaposto numero diapositiva 6">
            <a:extLst>
              <a:ext uri="{FF2B5EF4-FFF2-40B4-BE49-F238E27FC236}">
                <a16:creationId xmlns:a16="http://schemas.microsoft.com/office/drawing/2014/main" id="{0EC5F6F7-94DD-44BA-86DE-D9E92ACECE61}"/>
              </a:ext>
            </a:extLst>
          </p:cNvPr>
          <p:cNvSpPr>
            <a:spLocks noGrp="1"/>
          </p:cNvSpPr>
          <p:nvPr>
            <p:ph type="sldNum" sz="quarter" idx="12"/>
          </p:nvPr>
        </p:nvSpPr>
        <p:spPr/>
        <p:txBody>
          <a:bodyPr/>
          <a:lstStyle/>
          <a:p>
            <a:fld id="{5DD6F1BA-2510-46FC-9346-AB1F3CA1593B}" type="slidenum">
              <a:rPr lang="it-IT" smtClean="0"/>
              <a:t>‹#›</a:t>
            </a:fld>
            <a:endParaRPr lang="it-IT"/>
          </a:p>
        </p:txBody>
      </p:sp>
    </p:spTree>
    <p:extLst>
      <p:ext uri="{BB962C8B-B14F-4D97-AF65-F5344CB8AC3E}">
        <p14:creationId xmlns:p14="http://schemas.microsoft.com/office/powerpoint/2010/main" val="38932130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F1F73AA-9302-41A3-946E-92097A2CA41B}"/>
              </a:ext>
            </a:extLst>
          </p:cNvPr>
          <p:cNvSpPr>
            <a:spLocks noGrp="1"/>
          </p:cNvSpPr>
          <p:nvPr>
            <p:ph type="title"/>
          </p:nvPr>
        </p:nvSpPr>
        <p:spPr>
          <a:xfrm>
            <a:off x="838200" y="365125"/>
            <a:ext cx="10515600" cy="1325563"/>
          </a:xfrm>
          <a:prstGeom prst="rect">
            <a:avLst/>
          </a:prstGeom>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B61D127A-69DD-4A69-9B7F-ECFA734C5B90}"/>
              </a:ext>
            </a:extLst>
          </p:cNvPr>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piè di pagina 4">
            <a:extLst>
              <a:ext uri="{FF2B5EF4-FFF2-40B4-BE49-F238E27FC236}">
                <a16:creationId xmlns:a16="http://schemas.microsoft.com/office/drawing/2014/main" id="{D8F562A6-12DA-472A-8980-89CF20D818EB}"/>
              </a:ext>
            </a:extLst>
          </p:cNvPr>
          <p:cNvSpPr>
            <a:spLocks noGrp="1"/>
          </p:cNvSpPr>
          <p:nvPr>
            <p:ph type="ftr" sz="quarter" idx="11"/>
          </p:nvPr>
        </p:nvSpPr>
        <p:spPr/>
        <p:txBody>
          <a:bodyPr/>
          <a:lstStyle>
            <a:lvl1pPr algn="l">
              <a:defRPr/>
            </a:lvl1pPr>
          </a:lstStyle>
          <a:p>
            <a:r>
              <a:rPr lang="it-IT"/>
              <a:t>Matteo Francia – University of Bologna</a:t>
            </a:r>
          </a:p>
        </p:txBody>
      </p:sp>
      <p:sp>
        <p:nvSpPr>
          <p:cNvPr id="6" name="Segnaposto numero diapositiva 5">
            <a:extLst>
              <a:ext uri="{FF2B5EF4-FFF2-40B4-BE49-F238E27FC236}">
                <a16:creationId xmlns:a16="http://schemas.microsoft.com/office/drawing/2014/main" id="{85295395-87E4-4F8B-A8F4-03D95B91DDED}"/>
              </a:ext>
            </a:extLst>
          </p:cNvPr>
          <p:cNvSpPr>
            <a:spLocks noGrp="1"/>
          </p:cNvSpPr>
          <p:nvPr>
            <p:ph type="sldNum" sz="quarter" idx="12"/>
          </p:nvPr>
        </p:nvSpPr>
        <p:spPr/>
        <p:txBody>
          <a:bodyPr/>
          <a:lstStyle/>
          <a:p>
            <a:fld id="{5DD6F1BA-2510-46FC-9346-AB1F3CA1593B}" type="slidenum">
              <a:rPr lang="it-IT" smtClean="0"/>
              <a:t>‹#›</a:t>
            </a:fld>
            <a:endParaRPr lang="it-IT"/>
          </a:p>
        </p:txBody>
      </p:sp>
    </p:spTree>
    <p:extLst>
      <p:ext uri="{BB962C8B-B14F-4D97-AF65-F5344CB8AC3E}">
        <p14:creationId xmlns:p14="http://schemas.microsoft.com/office/powerpoint/2010/main" val="1898749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C1274BCD-7B35-46D8-9377-4CCD3D70D07A}"/>
              </a:ext>
            </a:extLst>
          </p:cNvPr>
          <p:cNvSpPr>
            <a:spLocks noGrp="1"/>
          </p:cNvSpPr>
          <p:nvPr>
            <p:ph type="title" orient="vert"/>
          </p:nvPr>
        </p:nvSpPr>
        <p:spPr>
          <a:xfrm>
            <a:off x="8724900" y="365125"/>
            <a:ext cx="2628900" cy="5811838"/>
          </a:xfrm>
          <a:prstGeom prst="rect">
            <a:avLst/>
          </a:prstGeo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E2EC3194-2066-43A7-A475-19CC6D840037}"/>
              </a:ext>
            </a:extLst>
          </p:cNvPr>
          <p:cNvSpPr>
            <a:spLocks noGrp="1"/>
          </p:cNvSpPr>
          <p:nvPr>
            <p:ph type="body" orient="vert" idx="1"/>
          </p:nvPr>
        </p:nvSpPr>
        <p:spPr>
          <a:xfrm>
            <a:off x="838200" y="365125"/>
            <a:ext cx="7734300" cy="5811838"/>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piè di pagina 4">
            <a:extLst>
              <a:ext uri="{FF2B5EF4-FFF2-40B4-BE49-F238E27FC236}">
                <a16:creationId xmlns:a16="http://schemas.microsoft.com/office/drawing/2014/main" id="{249DC896-0E65-4FC1-A9B2-F35A4307F2AE}"/>
              </a:ext>
            </a:extLst>
          </p:cNvPr>
          <p:cNvSpPr>
            <a:spLocks noGrp="1"/>
          </p:cNvSpPr>
          <p:nvPr>
            <p:ph type="ftr" sz="quarter" idx="11"/>
          </p:nvPr>
        </p:nvSpPr>
        <p:spPr/>
        <p:txBody>
          <a:bodyPr/>
          <a:lstStyle>
            <a:lvl1pPr algn="l">
              <a:defRPr/>
            </a:lvl1pPr>
          </a:lstStyle>
          <a:p>
            <a:r>
              <a:rPr lang="it-IT"/>
              <a:t>Matteo Francia – University of Bologna</a:t>
            </a:r>
          </a:p>
        </p:txBody>
      </p:sp>
      <p:sp>
        <p:nvSpPr>
          <p:cNvPr id="6" name="Segnaposto numero diapositiva 5">
            <a:extLst>
              <a:ext uri="{FF2B5EF4-FFF2-40B4-BE49-F238E27FC236}">
                <a16:creationId xmlns:a16="http://schemas.microsoft.com/office/drawing/2014/main" id="{B81D77D0-26A3-403A-8B2E-0203A18419CB}"/>
              </a:ext>
            </a:extLst>
          </p:cNvPr>
          <p:cNvSpPr>
            <a:spLocks noGrp="1"/>
          </p:cNvSpPr>
          <p:nvPr>
            <p:ph type="sldNum" sz="quarter" idx="12"/>
          </p:nvPr>
        </p:nvSpPr>
        <p:spPr/>
        <p:txBody>
          <a:bodyPr/>
          <a:lstStyle/>
          <a:p>
            <a:fld id="{5DD6F1BA-2510-46FC-9346-AB1F3CA1593B}" type="slidenum">
              <a:rPr lang="it-IT" smtClean="0"/>
              <a:t>‹#›</a:t>
            </a:fld>
            <a:endParaRPr lang="it-IT"/>
          </a:p>
        </p:txBody>
      </p:sp>
    </p:spTree>
    <p:extLst>
      <p:ext uri="{BB962C8B-B14F-4D97-AF65-F5344CB8AC3E}">
        <p14:creationId xmlns:p14="http://schemas.microsoft.com/office/powerpoint/2010/main" val="339594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512174F-48C2-4B0A-B2C0-95DF19A006DE}"/>
              </a:ext>
            </a:extLst>
          </p:cNvPr>
          <p:cNvSpPr>
            <a:spLocks noGrp="1"/>
          </p:cNvSpPr>
          <p:nvPr>
            <p:ph type="title"/>
          </p:nvPr>
        </p:nvSpPr>
        <p:spPr>
          <a:xfrm>
            <a:off x="838200" y="365125"/>
            <a:ext cx="10515600" cy="1325563"/>
          </a:xfrm>
          <a:prstGeom prst="rect">
            <a:avLst/>
          </a:prstGeom>
        </p:spPr>
        <p:txBody>
          <a:bodyPr/>
          <a:lstStyle/>
          <a:p>
            <a:r>
              <a:rPr lang="it-IT" dirty="0"/>
              <a:t>Fare clic per modificare lo stile del titolo dello schema</a:t>
            </a:r>
          </a:p>
        </p:txBody>
      </p:sp>
      <p:sp>
        <p:nvSpPr>
          <p:cNvPr id="3" name="Segnaposto contenuto 2">
            <a:extLst>
              <a:ext uri="{FF2B5EF4-FFF2-40B4-BE49-F238E27FC236}">
                <a16:creationId xmlns:a16="http://schemas.microsoft.com/office/drawing/2014/main" id="{1BA6BF31-F74E-4143-85A5-FF46BC793343}"/>
              </a:ext>
            </a:extLst>
          </p:cNvPr>
          <p:cNvSpPr>
            <a:spLocks noGrp="1"/>
          </p:cNvSpPr>
          <p:nvPr>
            <p:ph idx="1"/>
          </p:nvPr>
        </p:nvSpPr>
        <p:spPr/>
        <p:txBody>
          <a:body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5" name="Segnaposto piè di pagina 4">
            <a:extLst>
              <a:ext uri="{FF2B5EF4-FFF2-40B4-BE49-F238E27FC236}">
                <a16:creationId xmlns:a16="http://schemas.microsoft.com/office/drawing/2014/main" id="{CDDF86CE-CF30-485C-89C7-6E28176EAF96}"/>
              </a:ext>
            </a:extLst>
          </p:cNvPr>
          <p:cNvSpPr>
            <a:spLocks noGrp="1"/>
          </p:cNvSpPr>
          <p:nvPr>
            <p:ph type="ftr" sz="quarter" idx="11"/>
          </p:nvPr>
        </p:nvSpPr>
        <p:spPr/>
        <p:txBody>
          <a:bodyPr/>
          <a:lstStyle/>
          <a:p>
            <a:pPr algn="l"/>
            <a:r>
              <a:rPr lang="it-IT" dirty="0"/>
              <a:t>Matteo Francia – University of Bologna</a:t>
            </a:r>
          </a:p>
        </p:txBody>
      </p:sp>
      <p:sp>
        <p:nvSpPr>
          <p:cNvPr id="6" name="Segnaposto numero diapositiva 5">
            <a:extLst>
              <a:ext uri="{FF2B5EF4-FFF2-40B4-BE49-F238E27FC236}">
                <a16:creationId xmlns:a16="http://schemas.microsoft.com/office/drawing/2014/main" id="{43416592-0AE1-4E28-8791-09AF10C56273}"/>
              </a:ext>
            </a:extLst>
          </p:cNvPr>
          <p:cNvSpPr>
            <a:spLocks noGrp="1"/>
          </p:cNvSpPr>
          <p:nvPr>
            <p:ph type="sldNum" sz="quarter" idx="12"/>
          </p:nvPr>
        </p:nvSpPr>
        <p:spPr/>
        <p:txBody>
          <a:bodyPr/>
          <a:lstStyle/>
          <a:p>
            <a:fld id="{5DD6F1BA-2510-46FC-9346-AB1F3CA1593B}" type="slidenum">
              <a:rPr lang="it-IT" smtClean="0"/>
              <a:t>‹#›</a:t>
            </a:fld>
            <a:endParaRPr lang="it-IT"/>
          </a:p>
        </p:txBody>
      </p:sp>
      <p:sp>
        <p:nvSpPr>
          <p:cNvPr id="7" name="Segnaposto contenuto 2">
            <a:extLst>
              <a:ext uri="{FF2B5EF4-FFF2-40B4-BE49-F238E27FC236}">
                <a16:creationId xmlns:a16="http://schemas.microsoft.com/office/drawing/2014/main" id="{28C786D7-8418-4F6E-A2A9-A73A0EFFE80E}"/>
              </a:ext>
            </a:extLst>
          </p:cNvPr>
          <p:cNvSpPr>
            <a:spLocks noGrp="1"/>
          </p:cNvSpPr>
          <p:nvPr>
            <p:ph idx="13" hasCustomPrompt="1"/>
          </p:nvPr>
        </p:nvSpPr>
        <p:spPr>
          <a:xfrm>
            <a:off x="838200" y="6119199"/>
            <a:ext cx="10515600" cy="365125"/>
          </a:xfrm>
        </p:spPr>
        <p:txBody>
          <a:bodyPr/>
          <a:lstStyle>
            <a:lvl1pPr>
              <a:defRPr sz="1200"/>
            </a:lvl1pPr>
          </a:lstStyle>
          <a:p>
            <a:pPr lvl="0"/>
            <a:r>
              <a:rPr lang="it-IT" dirty="0"/>
              <a:t>Modifica gli stili del testo dello schema</a:t>
            </a:r>
          </a:p>
        </p:txBody>
      </p:sp>
    </p:spTree>
    <p:extLst>
      <p:ext uri="{BB962C8B-B14F-4D97-AF65-F5344CB8AC3E}">
        <p14:creationId xmlns:p14="http://schemas.microsoft.com/office/powerpoint/2010/main" val="3957245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512174F-48C2-4B0A-B2C0-95DF19A006DE}"/>
              </a:ext>
            </a:extLst>
          </p:cNvPr>
          <p:cNvSpPr>
            <a:spLocks noGrp="1"/>
          </p:cNvSpPr>
          <p:nvPr>
            <p:ph type="title"/>
          </p:nvPr>
        </p:nvSpPr>
        <p:spPr>
          <a:xfrm>
            <a:off x="838200" y="365125"/>
            <a:ext cx="10515600" cy="1325563"/>
          </a:xfrm>
          <a:prstGeom prst="rect">
            <a:avLst/>
          </a:prstGeom>
        </p:spPr>
        <p:txBody>
          <a:bodyPr/>
          <a:lstStyle/>
          <a:p>
            <a:r>
              <a:rPr lang="it-IT" dirty="0"/>
              <a:t>Fare clic per modificare lo stile del titolo dello schema</a:t>
            </a:r>
          </a:p>
        </p:txBody>
      </p:sp>
      <p:sp>
        <p:nvSpPr>
          <p:cNvPr id="3" name="Segnaposto contenuto 2">
            <a:extLst>
              <a:ext uri="{FF2B5EF4-FFF2-40B4-BE49-F238E27FC236}">
                <a16:creationId xmlns:a16="http://schemas.microsoft.com/office/drawing/2014/main" id="{1BA6BF31-F74E-4143-85A5-FF46BC793343}"/>
              </a:ext>
            </a:extLst>
          </p:cNvPr>
          <p:cNvSpPr>
            <a:spLocks noGrp="1"/>
          </p:cNvSpPr>
          <p:nvPr>
            <p:ph idx="1"/>
          </p:nvPr>
        </p:nvSpPr>
        <p:spPr/>
        <p:txBody>
          <a:body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5" name="Segnaposto piè di pagina 4">
            <a:extLst>
              <a:ext uri="{FF2B5EF4-FFF2-40B4-BE49-F238E27FC236}">
                <a16:creationId xmlns:a16="http://schemas.microsoft.com/office/drawing/2014/main" id="{CDDF86CE-CF30-485C-89C7-6E28176EAF96}"/>
              </a:ext>
            </a:extLst>
          </p:cNvPr>
          <p:cNvSpPr>
            <a:spLocks noGrp="1"/>
          </p:cNvSpPr>
          <p:nvPr>
            <p:ph type="ftr" sz="quarter" idx="11"/>
          </p:nvPr>
        </p:nvSpPr>
        <p:spPr/>
        <p:txBody>
          <a:bodyPr/>
          <a:lstStyle/>
          <a:p>
            <a:pPr algn="l"/>
            <a:r>
              <a:rPr lang="it-IT" dirty="0"/>
              <a:t>Matteo Francia – University of Bologna</a:t>
            </a:r>
          </a:p>
        </p:txBody>
      </p:sp>
      <p:sp>
        <p:nvSpPr>
          <p:cNvPr id="6" name="Segnaposto numero diapositiva 5">
            <a:extLst>
              <a:ext uri="{FF2B5EF4-FFF2-40B4-BE49-F238E27FC236}">
                <a16:creationId xmlns:a16="http://schemas.microsoft.com/office/drawing/2014/main" id="{43416592-0AE1-4E28-8791-09AF10C56273}"/>
              </a:ext>
            </a:extLst>
          </p:cNvPr>
          <p:cNvSpPr>
            <a:spLocks noGrp="1"/>
          </p:cNvSpPr>
          <p:nvPr>
            <p:ph type="sldNum" sz="quarter" idx="12"/>
          </p:nvPr>
        </p:nvSpPr>
        <p:spPr/>
        <p:txBody>
          <a:bodyPr/>
          <a:lstStyle/>
          <a:p>
            <a:fld id="{5DD6F1BA-2510-46FC-9346-AB1F3CA1593B}" type="slidenum">
              <a:rPr lang="it-IT" smtClean="0"/>
              <a:t>‹#›</a:t>
            </a:fld>
            <a:endParaRPr lang="it-IT"/>
          </a:p>
        </p:txBody>
      </p:sp>
    </p:spTree>
    <p:extLst>
      <p:ext uri="{BB962C8B-B14F-4D97-AF65-F5344CB8AC3E}">
        <p14:creationId xmlns:p14="http://schemas.microsoft.com/office/powerpoint/2010/main" val="945785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olo e contenuto">
    <p:spTree>
      <p:nvGrpSpPr>
        <p:cNvPr id="1" name=""/>
        <p:cNvGrpSpPr/>
        <p:nvPr/>
      </p:nvGrpSpPr>
      <p:grpSpPr>
        <a:xfrm>
          <a:off x="0" y="0"/>
          <a:ext cx="0" cy="0"/>
          <a:chOff x="0" y="0"/>
          <a:chExt cx="0" cy="0"/>
        </a:xfrm>
      </p:grpSpPr>
      <p:sp>
        <p:nvSpPr>
          <p:cNvPr id="7" name="Segnaposto contenuto 2">
            <a:extLst>
              <a:ext uri="{FF2B5EF4-FFF2-40B4-BE49-F238E27FC236}">
                <a16:creationId xmlns:a16="http://schemas.microsoft.com/office/drawing/2014/main" id="{21D5EB31-DB96-4ED7-8631-A7C0E5CDF28C}"/>
              </a:ext>
            </a:extLst>
          </p:cNvPr>
          <p:cNvSpPr>
            <a:spLocks noGrp="1"/>
          </p:cNvSpPr>
          <p:nvPr>
            <p:ph idx="13" hasCustomPrompt="1"/>
          </p:nvPr>
        </p:nvSpPr>
        <p:spPr>
          <a:xfrm>
            <a:off x="838200" y="3446489"/>
            <a:ext cx="10515600" cy="2605348"/>
          </a:xfrm>
          <a:ln>
            <a:solidFill>
              <a:schemeClr val="tx1"/>
            </a:solidFill>
          </a:ln>
        </p:spPr>
        <p:txBody>
          <a:bodyPr/>
          <a:lstStyle>
            <a:lvl1pPr>
              <a:defRPr sz="1400">
                <a:latin typeface="Consolas" panose="020B0609020204030204" pitchFamily="49" charset="0"/>
              </a:defRPr>
            </a:lvl1pPr>
            <a:lvl2pPr>
              <a:defRPr sz="1400">
                <a:latin typeface="CourierPrime"/>
              </a:defRPr>
            </a:lvl2pPr>
            <a:lvl3pPr>
              <a:defRPr sz="1400">
                <a:latin typeface="CourierPrime"/>
              </a:defRPr>
            </a:lvl3pPr>
            <a:lvl4pPr>
              <a:defRPr sz="1400">
                <a:latin typeface="CourierPrime"/>
              </a:defRPr>
            </a:lvl4pPr>
            <a:lvl5pPr>
              <a:defRPr sz="1400">
                <a:latin typeface="CourierPrime"/>
              </a:defRPr>
            </a:lvl5pPr>
          </a:lstStyle>
          <a:p>
            <a:pPr lvl="0"/>
            <a:r>
              <a:rPr lang="it-IT" dirty="0"/>
              <a:t>Modifica gli stili del testo dello schema</a:t>
            </a:r>
          </a:p>
        </p:txBody>
      </p:sp>
      <p:sp>
        <p:nvSpPr>
          <p:cNvPr id="2" name="Titolo 1">
            <a:extLst>
              <a:ext uri="{FF2B5EF4-FFF2-40B4-BE49-F238E27FC236}">
                <a16:creationId xmlns:a16="http://schemas.microsoft.com/office/drawing/2014/main" id="{B512174F-48C2-4B0A-B2C0-95DF19A006DE}"/>
              </a:ext>
            </a:extLst>
          </p:cNvPr>
          <p:cNvSpPr>
            <a:spLocks noGrp="1"/>
          </p:cNvSpPr>
          <p:nvPr>
            <p:ph type="title"/>
          </p:nvPr>
        </p:nvSpPr>
        <p:spPr>
          <a:xfrm>
            <a:off x="838200" y="365125"/>
            <a:ext cx="10515600" cy="1325563"/>
          </a:xfrm>
          <a:prstGeom prst="rect">
            <a:avLst/>
          </a:prstGeom>
        </p:spPr>
        <p:txBody>
          <a:bodyPr/>
          <a:lstStyle/>
          <a:p>
            <a:r>
              <a:rPr lang="it-IT" dirty="0"/>
              <a:t>Fare clic per modificare lo stile del titolo dello schema</a:t>
            </a:r>
          </a:p>
        </p:txBody>
      </p:sp>
      <p:sp>
        <p:nvSpPr>
          <p:cNvPr id="5" name="Segnaposto piè di pagina 4">
            <a:extLst>
              <a:ext uri="{FF2B5EF4-FFF2-40B4-BE49-F238E27FC236}">
                <a16:creationId xmlns:a16="http://schemas.microsoft.com/office/drawing/2014/main" id="{CDDF86CE-CF30-485C-89C7-6E28176EAF96}"/>
              </a:ext>
            </a:extLst>
          </p:cNvPr>
          <p:cNvSpPr>
            <a:spLocks noGrp="1"/>
          </p:cNvSpPr>
          <p:nvPr>
            <p:ph type="ftr" sz="quarter" idx="11"/>
          </p:nvPr>
        </p:nvSpPr>
        <p:spPr/>
        <p:txBody>
          <a:bodyPr/>
          <a:lstStyle/>
          <a:p>
            <a:pPr algn="l"/>
            <a:r>
              <a:rPr lang="it-IT" dirty="0"/>
              <a:t>Matteo Francia – University of Bologna</a:t>
            </a:r>
          </a:p>
        </p:txBody>
      </p:sp>
      <p:sp>
        <p:nvSpPr>
          <p:cNvPr id="6" name="Segnaposto numero diapositiva 5">
            <a:extLst>
              <a:ext uri="{FF2B5EF4-FFF2-40B4-BE49-F238E27FC236}">
                <a16:creationId xmlns:a16="http://schemas.microsoft.com/office/drawing/2014/main" id="{43416592-0AE1-4E28-8791-09AF10C56273}"/>
              </a:ext>
            </a:extLst>
          </p:cNvPr>
          <p:cNvSpPr>
            <a:spLocks noGrp="1"/>
          </p:cNvSpPr>
          <p:nvPr>
            <p:ph type="sldNum" sz="quarter" idx="12"/>
          </p:nvPr>
        </p:nvSpPr>
        <p:spPr/>
        <p:txBody>
          <a:bodyPr/>
          <a:lstStyle/>
          <a:p>
            <a:fld id="{5DD6F1BA-2510-46FC-9346-AB1F3CA1593B}" type="slidenum">
              <a:rPr lang="it-IT" smtClean="0"/>
              <a:t>‹#›</a:t>
            </a:fld>
            <a:endParaRPr lang="it-IT"/>
          </a:p>
        </p:txBody>
      </p:sp>
      <p:sp>
        <p:nvSpPr>
          <p:cNvPr id="9" name="Segnaposto contenuto 2">
            <a:extLst>
              <a:ext uri="{FF2B5EF4-FFF2-40B4-BE49-F238E27FC236}">
                <a16:creationId xmlns:a16="http://schemas.microsoft.com/office/drawing/2014/main" id="{F05F6411-E513-4847-A9A7-37F085874D22}"/>
              </a:ext>
            </a:extLst>
          </p:cNvPr>
          <p:cNvSpPr>
            <a:spLocks noGrp="1"/>
          </p:cNvSpPr>
          <p:nvPr>
            <p:ph idx="1"/>
          </p:nvPr>
        </p:nvSpPr>
        <p:spPr>
          <a:xfrm>
            <a:off x="838200" y="1700499"/>
            <a:ext cx="10515600" cy="1745990"/>
          </a:xfrm>
        </p:spPr>
        <p:txBody>
          <a:body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8" name="Segnaposto contenuto 2">
            <a:extLst>
              <a:ext uri="{FF2B5EF4-FFF2-40B4-BE49-F238E27FC236}">
                <a16:creationId xmlns:a16="http://schemas.microsoft.com/office/drawing/2014/main" id="{25AB187D-ED50-4364-BF61-F07E9D599DAB}"/>
              </a:ext>
            </a:extLst>
          </p:cNvPr>
          <p:cNvSpPr>
            <a:spLocks noGrp="1"/>
          </p:cNvSpPr>
          <p:nvPr>
            <p:ph idx="14" hasCustomPrompt="1"/>
          </p:nvPr>
        </p:nvSpPr>
        <p:spPr>
          <a:xfrm>
            <a:off x="838200" y="6119199"/>
            <a:ext cx="10515600" cy="365125"/>
          </a:xfrm>
        </p:spPr>
        <p:txBody>
          <a:bodyPr/>
          <a:lstStyle>
            <a:lvl1pPr>
              <a:defRPr sz="1200"/>
            </a:lvl1pPr>
          </a:lstStyle>
          <a:p>
            <a:pPr lvl="0"/>
            <a:r>
              <a:rPr lang="it-IT" dirty="0"/>
              <a:t>Modifica gli stili del testo dello schema</a:t>
            </a:r>
          </a:p>
        </p:txBody>
      </p:sp>
    </p:spTree>
    <p:extLst>
      <p:ext uri="{BB962C8B-B14F-4D97-AF65-F5344CB8AC3E}">
        <p14:creationId xmlns:p14="http://schemas.microsoft.com/office/powerpoint/2010/main" val="3885329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B7FD17-B55D-469E-A77E-A6FE91DFF1BE}"/>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5F63A7EE-CB8E-4850-9C6F-12F88E5115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Modifica gli stili del testo dello schema</a:t>
            </a:r>
          </a:p>
        </p:txBody>
      </p:sp>
      <p:sp>
        <p:nvSpPr>
          <p:cNvPr id="5" name="Segnaposto piè di pagina 4">
            <a:extLst>
              <a:ext uri="{FF2B5EF4-FFF2-40B4-BE49-F238E27FC236}">
                <a16:creationId xmlns:a16="http://schemas.microsoft.com/office/drawing/2014/main" id="{CE29C9A4-5149-4977-BD71-EA53FFBF561F}"/>
              </a:ext>
            </a:extLst>
          </p:cNvPr>
          <p:cNvSpPr>
            <a:spLocks noGrp="1"/>
          </p:cNvSpPr>
          <p:nvPr>
            <p:ph type="ftr" sz="quarter" idx="11"/>
          </p:nvPr>
        </p:nvSpPr>
        <p:spPr/>
        <p:txBody>
          <a:bodyPr/>
          <a:lstStyle>
            <a:lvl1pPr algn="l">
              <a:defRPr/>
            </a:lvl1pPr>
          </a:lstStyle>
          <a:p>
            <a:r>
              <a:rPr lang="it-IT" dirty="0"/>
              <a:t>Matteo Francia – University of Bologna</a:t>
            </a:r>
          </a:p>
        </p:txBody>
      </p:sp>
      <p:sp>
        <p:nvSpPr>
          <p:cNvPr id="6" name="Segnaposto numero diapositiva 5">
            <a:extLst>
              <a:ext uri="{FF2B5EF4-FFF2-40B4-BE49-F238E27FC236}">
                <a16:creationId xmlns:a16="http://schemas.microsoft.com/office/drawing/2014/main" id="{37C0F915-4401-441C-8020-C8C9C46338CD}"/>
              </a:ext>
            </a:extLst>
          </p:cNvPr>
          <p:cNvSpPr>
            <a:spLocks noGrp="1"/>
          </p:cNvSpPr>
          <p:nvPr>
            <p:ph type="sldNum" sz="quarter" idx="12"/>
          </p:nvPr>
        </p:nvSpPr>
        <p:spPr/>
        <p:txBody>
          <a:bodyPr/>
          <a:lstStyle/>
          <a:p>
            <a:fld id="{5DD6F1BA-2510-46FC-9346-AB1F3CA1593B}" type="slidenum">
              <a:rPr lang="it-IT" smtClean="0"/>
              <a:t>‹#›</a:t>
            </a:fld>
            <a:endParaRPr lang="it-IT"/>
          </a:p>
        </p:txBody>
      </p:sp>
    </p:spTree>
    <p:extLst>
      <p:ext uri="{BB962C8B-B14F-4D97-AF65-F5344CB8AC3E}">
        <p14:creationId xmlns:p14="http://schemas.microsoft.com/office/powerpoint/2010/main" val="2600181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A996F71-2199-478D-B457-871684A55E1A}"/>
              </a:ext>
            </a:extLst>
          </p:cNvPr>
          <p:cNvSpPr>
            <a:spLocks noGrp="1"/>
          </p:cNvSpPr>
          <p:nvPr>
            <p:ph type="title"/>
          </p:nvPr>
        </p:nvSpPr>
        <p:spPr>
          <a:xfrm>
            <a:off x="838200" y="365125"/>
            <a:ext cx="10515600" cy="1325563"/>
          </a:xfrm>
          <a:prstGeom prst="rect">
            <a:avLst/>
          </a:prstGeom>
        </p:spPr>
        <p:txBody>
          <a:bodyPr/>
          <a:lstStyle/>
          <a:p>
            <a:r>
              <a:rPr lang="it-IT" dirty="0"/>
              <a:t>Fare clic per modificare lo stile del titolo dello schema</a:t>
            </a:r>
          </a:p>
        </p:txBody>
      </p:sp>
      <p:sp>
        <p:nvSpPr>
          <p:cNvPr id="3" name="Segnaposto contenuto 2">
            <a:extLst>
              <a:ext uri="{FF2B5EF4-FFF2-40B4-BE49-F238E27FC236}">
                <a16:creationId xmlns:a16="http://schemas.microsoft.com/office/drawing/2014/main" id="{79C9B0AA-AF1C-4306-8C1B-DFFC3E91F8B6}"/>
              </a:ext>
            </a:extLst>
          </p:cNvPr>
          <p:cNvSpPr>
            <a:spLocks noGrp="1"/>
          </p:cNvSpPr>
          <p:nvPr>
            <p:ph sz="half" idx="1"/>
          </p:nvPr>
        </p:nvSpPr>
        <p:spPr>
          <a:xfrm>
            <a:off x="838200" y="1825625"/>
            <a:ext cx="5181600" cy="4351338"/>
          </a:xfrm>
        </p:spPr>
        <p:txBody>
          <a:body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contenuto 3">
            <a:extLst>
              <a:ext uri="{FF2B5EF4-FFF2-40B4-BE49-F238E27FC236}">
                <a16:creationId xmlns:a16="http://schemas.microsoft.com/office/drawing/2014/main" id="{78E31BE4-3F68-40B2-B343-CCDB9DF3FB81}"/>
              </a:ext>
            </a:extLst>
          </p:cNvPr>
          <p:cNvSpPr>
            <a:spLocks noGrp="1"/>
          </p:cNvSpPr>
          <p:nvPr>
            <p:ph sz="half" idx="2"/>
          </p:nvPr>
        </p:nvSpPr>
        <p:spPr>
          <a:xfrm>
            <a:off x="6172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a:extLst>
              <a:ext uri="{FF2B5EF4-FFF2-40B4-BE49-F238E27FC236}">
                <a16:creationId xmlns:a16="http://schemas.microsoft.com/office/drawing/2014/main" id="{120EAD00-188D-428A-BD26-5A93316145F8}"/>
              </a:ext>
            </a:extLst>
          </p:cNvPr>
          <p:cNvSpPr>
            <a:spLocks noGrp="1"/>
          </p:cNvSpPr>
          <p:nvPr>
            <p:ph type="ftr" sz="quarter" idx="11"/>
          </p:nvPr>
        </p:nvSpPr>
        <p:spPr/>
        <p:txBody>
          <a:bodyPr/>
          <a:lstStyle/>
          <a:p>
            <a:r>
              <a:rPr lang="it-IT"/>
              <a:t>Matteo Francia – University of Bologna</a:t>
            </a:r>
          </a:p>
        </p:txBody>
      </p:sp>
      <p:sp>
        <p:nvSpPr>
          <p:cNvPr id="7" name="Segnaposto numero diapositiva 6">
            <a:extLst>
              <a:ext uri="{FF2B5EF4-FFF2-40B4-BE49-F238E27FC236}">
                <a16:creationId xmlns:a16="http://schemas.microsoft.com/office/drawing/2014/main" id="{CF83A6C0-D98F-4AEE-9525-BC6C1AF0E634}"/>
              </a:ext>
            </a:extLst>
          </p:cNvPr>
          <p:cNvSpPr>
            <a:spLocks noGrp="1"/>
          </p:cNvSpPr>
          <p:nvPr>
            <p:ph type="sldNum" sz="quarter" idx="12"/>
          </p:nvPr>
        </p:nvSpPr>
        <p:spPr/>
        <p:txBody>
          <a:bodyPr/>
          <a:lstStyle/>
          <a:p>
            <a:fld id="{5DD6F1BA-2510-46FC-9346-AB1F3CA1593B}" type="slidenum">
              <a:rPr lang="it-IT" smtClean="0"/>
              <a:t>‹#›</a:t>
            </a:fld>
            <a:endParaRPr lang="it-IT"/>
          </a:p>
        </p:txBody>
      </p:sp>
      <p:sp>
        <p:nvSpPr>
          <p:cNvPr id="8" name="Segnaposto contenuto 2">
            <a:extLst>
              <a:ext uri="{FF2B5EF4-FFF2-40B4-BE49-F238E27FC236}">
                <a16:creationId xmlns:a16="http://schemas.microsoft.com/office/drawing/2014/main" id="{A4B65DAE-E979-4CFC-B9CF-982C0F872803}"/>
              </a:ext>
            </a:extLst>
          </p:cNvPr>
          <p:cNvSpPr>
            <a:spLocks noGrp="1"/>
          </p:cNvSpPr>
          <p:nvPr>
            <p:ph idx="13" hasCustomPrompt="1"/>
          </p:nvPr>
        </p:nvSpPr>
        <p:spPr>
          <a:xfrm>
            <a:off x="838200" y="6119199"/>
            <a:ext cx="10515600" cy="365125"/>
          </a:xfrm>
        </p:spPr>
        <p:txBody>
          <a:bodyPr/>
          <a:lstStyle>
            <a:lvl1pPr>
              <a:defRPr sz="1200"/>
            </a:lvl1pPr>
          </a:lstStyle>
          <a:p>
            <a:pPr lvl="0"/>
            <a:r>
              <a:rPr lang="it-IT" dirty="0"/>
              <a:t>Modifica gli stili del testo dello schema</a:t>
            </a:r>
          </a:p>
        </p:txBody>
      </p:sp>
    </p:spTree>
    <p:extLst>
      <p:ext uri="{BB962C8B-B14F-4D97-AF65-F5344CB8AC3E}">
        <p14:creationId xmlns:p14="http://schemas.microsoft.com/office/powerpoint/2010/main" val="2229632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1A402FF-1660-46BB-942C-CB5BF04DB733}"/>
              </a:ext>
            </a:extLst>
          </p:cNvPr>
          <p:cNvSpPr>
            <a:spLocks noGrp="1"/>
          </p:cNvSpPr>
          <p:nvPr>
            <p:ph type="title"/>
          </p:nvPr>
        </p:nvSpPr>
        <p:spPr>
          <a:xfrm>
            <a:off x="839788" y="365125"/>
            <a:ext cx="10515600" cy="1325563"/>
          </a:xfrm>
          <a:prstGeom prst="rect">
            <a:avLst/>
          </a:prstGeo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6FEE94D1-9A2E-4292-8FB4-C4B5DD7765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Segnaposto contenuto 3">
            <a:extLst>
              <a:ext uri="{FF2B5EF4-FFF2-40B4-BE49-F238E27FC236}">
                <a16:creationId xmlns:a16="http://schemas.microsoft.com/office/drawing/2014/main" id="{1A8ACB46-B41F-4651-8089-BC3533763292}"/>
              </a:ext>
            </a:extLst>
          </p:cNvPr>
          <p:cNvSpPr>
            <a:spLocks noGrp="1"/>
          </p:cNvSpPr>
          <p:nvPr>
            <p:ph sz="half" idx="2"/>
          </p:nvPr>
        </p:nvSpPr>
        <p:spPr>
          <a:xfrm>
            <a:off x="839788" y="2505075"/>
            <a:ext cx="5157787"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B4419221-4E23-4C8F-9FD7-E205560133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Segnaposto contenuto 5">
            <a:extLst>
              <a:ext uri="{FF2B5EF4-FFF2-40B4-BE49-F238E27FC236}">
                <a16:creationId xmlns:a16="http://schemas.microsoft.com/office/drawing/2014/main" id="{032CDA23-5111-4C7C-9F88-FC915DFE84E2}"/>
              </a:ext>
            </a:extLst>
          </p:cNvPr>
          <p:cNvSpPr>
            <a:spLocks noGrp="1"/>
          </p:cNvSpPr>
          <p:nvPr>
            <p:ph sz="quarter" idx="4"/>
          </p:nvPr>
        </p:nvSpPr>
        <p:spPr>
          <a:xfrm>
            <a:off x="6172200" y="2505075"/>
            <a:ext cx="5183188"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8" name="Segnaposto piè di pagina 7">
            <a:extLst>
              <a:ext uri="{FF2B5EF4-FFF2-40B4-BE49-F238E27FC236}">
                <a16:creationId xmlns:a16="http://schemas.microsoft.com/office/drawing/2014/main" id="{B889A1D8-A49E-401B-A013-698DF710A0EF}"/>
              </a:ext>
            </a:extLst>
          </p:cNvPr>
          <p:cNvSpPr>
            <a:spLocks noGrp="1"/>
          </p:cNvSpPr>
          <p:nvPr>
            <p:ph type="ftr" sz="quarter" idx="11"/>
          </p:nvPr>
        </p:nvSpPr>
        <p:spPr/>
        <p:txBody>
          <a:bodyPr/>
          <a:lstStyle/>
          <a:p>
            <a:pPr algn="l"/>
            <a:r>
              <a:rPr lang="it-IT" dirty="0"/>
              <a:t>Matteo Francia – University of Bologna</a:t>
            </a:r>
          </a:p>
        </p:txBody>
      </p:sp>
      <p:sp>
        <p:nvSpPr>
          <p:cNvPr id="9" name="Segnaposto numero diapositiva 8">
            <a:extLst>
              <a:ext uri="{FF2B5EF4-FFF2-40B4-BE49-F238E27FC236}">
                <a16:creationId xmlns:a16="http://schemas.microsoft.com/office/drawing/2014/main" id="{C343094F-A5F2-4149-9B7A-8AACEB8F7C90}"/>
              </a:ext>
            </a:extLst>
          </p:cNvPr>
          <p:cNvSpPr>
            <a:spLocks noGrp="1"/>
          </p:cNvSpPr>
          <p:nvPr>
            <p:ph type="sldNum" sz="quarter" idx="12"/>
          </p:nvPr>
        </p:nvSpPr>
        <p:spPr/>
        <p:txBody>
          <a:bodyPr/>
          <a:lstStyle/>
          <a:p>
            <a:fld id="{5DD6F1BA-2510-46FC-9346-AB1F3CA1593B}" type="slidenum">
              <a:rPr lang="it-IT" smtClean="0"/>
              <a:t>‹#›</a:t>
            </a:fld>
            <a:endParaRPr lang="it-IT"/>
          </a:p>
        </p:txBody>
      </p:sp>
    </p:spTree>
    <p:extLst>
      <p:ext uri="{BB962C8B-B14F-4D97-AF65-F5344CB8AC3E}">
        <p14:creationId xmlns:p14="http://schemas.microsoft.com/office/powerpoint/2010/main" val="3318006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665152-A6D4-44B7-B7F3-C1EF07FC5655}"/>
              </a:ext>
            </a:extLst>
          </p:cNvPr>
          <p:cNvSpPr>
            <a:spLocks noGrp="1"/>
          </p:cNvSpPr>
          <p:nvPr>
            <p:ph type="title"/>
          </p:nvPr>
        </p:nvSpPr>
        <p:spPr>
          <a:xfrm>
            <a:off x="838200" y="365125"/>
            <a:ext cx="10515600" cy="1325563"/>
          </a:xfrm>
          <a:prstGeom prst="rect">
            <a:avLst/>
          </a:prstGeom>
        </p:spPr>
        <p:txBody>
          <a:bodyPr/>
          <a:lstStyle/>
          <a:p>
            <a:r>
              <a:rPr lang="it-IT"/>
              <a:t>Fare clic per modificare lo stile del titolo dello schema</a:t>
            </a:r>
          </a:p>
        </p:txBody>
      </p:sp>
      <p:sp>
        <p:nvSpPr>
          <p:cNvPr id="4" name="Segnaposto piè di pagina 3">
            <a:extLst>
              <a:ext uri="{FF2B5EF4-FFF2-40B4-BE49-F238E27FC236}">
                <a16:creationId xmlns:a16="http://schemas.microsoft.com/office/drawing/2014/main" id="{FD1470C7-93BF-4F00-BEDF-FCB814391423}"/>
              </a:ext>
            </a:extLst>
          </p:cNvPr>
          <p:cNvSpPr>
            <a:spLocks noGrp="1"/>
          </p:cNvSpPr>
          <p:nvPr>
            <p:ph type="ftr" sz="quarter" idx="11"/>
          </p:nvPr>
        </p:nvSpPr>
        <p:spPr/>
        <p:txBody>
          <a:bodyPr/>
          <a:lstStyle/>
          <a:p>
            <a:pPr algn="l"/>
            <a:r>
              <a:rPr lang="it-IT" dirty="0"/>
              <a:t>Matteo Francia – University of Bologna</a:t>
            </a:r>
          </a:p>
        </p:txBody>
      </p:sp>
      <p:sp>
        <p:nvSpPr>
          <p:cNvPr id="5" name="Segnaposto numero diapositiva 4">
            <a:extLst>
              <a:ext uri="{FF2B5EF4-FFF2-40B4-BE49-F238E27FC236}">
                <a16:creationId xmlns:a16="http://schemas.microsoft.com/office/drawing/2014/main" id="{493F19B1-0DC0-4856-A966-BDDBCC4B9A4E}"/>
              </a:ext>
            </a:extLst>
          </p:cNvPr>
          <p:cNvSpPr>
            <a:spLocks noGrp="1"/>
          </p:cNvSpPr>
          <p:nvPr>
            <p:ph type="sldNum" sz="quarter" idx="12"/>
          </p:nvPr>
        </p:nvSpPr>
        <p:spPr/>
        <p:txBody>
          <a:bodyPr/>
          <a:lstStyle/>
          <a:p>
            <a:fld id="{5DD6F1BA-2510-46FC-9346-AB1F3CA1593B}" type="slidenum">
              <a:rPr lang="it-IT" smtClean="0"/>
              <a:t>‹#›</a:t>
            </a:fld>
            <a:endParaRPr lang="it-IT"/>
          </a:p>
        </p:txBody>
      </p:sp>
    </p:spTree>
    <p:extLst>
      <p:ext uri="{BB962C8B-B14F-4D97-AF65-F5344CB8AC3E}">
        <p14:creationId xmlns:p14="http://schemas.microsoft.com/office/powerpoint/2010/main" val="2781134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C8645874-5F38-4FDE-AE6E-BDEDB2A6DF59}"/>
              </a:ext>
            </a:extLst>
          </p:cNvPr>
          <p:cNvSpPr>
            <a:spLocks noGrp="1"/>
          </p:cNvSpPr>
          <p:nvPr>
            <p:ph type="dt" sz="half" idx="10"/>
          </p:nvPr>
        </p:nvSpPr>
        <p:spPr>
          <a:xfrm>
            <a:off x="838200" y="6356350"/>
            <a:ext cx="2743200" cy="365125"/>
          </a:xfrm>
          <a:prstGeom prst="rect">
            <a:avLst/>
          </a:prstGeom>
        </p:spPr>
        <p:txBody>
          <a:bodyPr/>
          <a:lstStyle/>
          <a:p>
            <a:endParaRPr lang="it-IT"/>
          </a:p>
        </p:txBody>
      </p:sp>
      <p:sp>
        <p:nvSpPr>
          <p:cNvPr id="3" name="Segnaposto piè di pagina 2">
            <a:extLst>
              <a:ext uri="{FF2B5EF4-FFF2-40B4-BE49-F238E27FC236}">
                <a16:creationId xmlns:a16="http://schemas.microsoft.com/office/drawing/2014/main" id="{1523544D-6F9D-4AF7-89F2-515DDCEBB1EA}"/>
              </a:ext>
            </a:extLst>
          </p:cNvPr>
          <p:cNvSpPr>
            <a:spLocks noGrp="1"/>
          </p:cNvSpPr>
          <p:nvPr>
            <p:ph type="ftr" sz="quarter" idx="11"/>
          </p:nvPr>
        </p:nvSpPr>
        <p:spPr/>
        <p:txBody>
          <a:bodyPr/>
          <a:lstStyle/>
          <a:p>
            <a:pPr algn="l"/>
            <a:r>
              <a:rPr lang="it-IT" dirty="0"/>
              <a:t>Matteo Francia – University of Bologna</a:t>
            </a:r>
          </a:p>
        </p:txBody>
      </p:sp>
      <p:sp>
        <p:nvSpPr>
          <p:cNvPr id="4" name="Segnaposto numero diapositiva 3">
            <a:extLst>
              <a:ext uri="{FF2B5EF4-FFF2-40B4-BE49-F238E27FC236}">
                <a16:creationId xmlns:a16="http://schemas.microsoft.com/office/drawing/2014/main" id="{C7821C3C-C66D-4C7F-8CE8-94082F889236}"/>
              </a:ext>
            </a:extLst>
          </p:cNvPr>
          <p:cNvSpPr>
            <a:spLocks noGrp="1"/>
          </p:cNvSpPr>
          <p:nvPr>
            <p:ph type="sldNum" sz="quarter" idx="12"/>
          </p:nvPr>
        </p:nvSpPr>
        <p:spPr/>
        <p:txBody>
          <a:bodyPr/>
          <a:lstStyle/>
          <a:p>
            <a:fld id="{5DD6F1BA-2510-46FC-9346-AB1F3CA1593B}" type="slidenum">
              <a:rPr lang="it-IT" smtClean="0"/>
              <a:t>‹#›</a:t>
            </a:fld>
            <a:endParaRPr lang="it-IT"/>
          </a:p>
        </p:txBody>
      </p:sp>
    </p:spTree>
    <p:extLst>
      <p:ext uri="{BB962C8B-B14F-4D97-AF65-F5344CB8AC3E}">
        <p14:creationId xmlns:p14="http://schemas.microsoft.com/office/powerpoint/2010/main" val="1104742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00C583F4-98E8-40DC-AD4D-F5E79E17F41F}"/>
              </a:ext>
            </a:extLst>
          </p:cNvPr>
          <p:cNvSpPr>
            <a:spLocks noGrp="1"/>
          </p:cNvSpPr>
          <p:nvPr>
            <p:ph type="body" idx="1"/>
          </p:nvPr>
        </p:nvSpPr>
        <p:spPr>
          <a:xfrm>
            <a:off x="838200" y="1700499"/>
            <a:ext cx="10515600" cy="4351338"/>
          </a:xfrm>
          <a:prstGeom prst="rect">
            <a:avLst/>
          </a:prstGeom>
        </p:spPr>
        <p:txBody>
          <a:bodyPr vert="horz" lIns="91440" tIns="45720" rIns="91440" bIns="45720" rtlCol="0" anchor="ctr">
            <a:noAutofit/>
          </a:bodyPr>
          <a:lstStyle/>
          <a:p>
            <a:pPr lvl="0"/>
            <a:r>
              <a:rPr lang="en-US" noProof="0" dirty="0" err="1"/>
              <a:t>Modifica</a:t>
            </a:r>
            <a:r>
              <a:rPr lang="en-US" noProof="0" dirty="0"/>
              <a:t> </a:t>
            </a:r>
            <a:r>
              <a:rPr lang="en-US" noProof="0" dirty="0" err="1"/>
              <a:t>gli</a:t>
            </a:r>
            <a:r>
              <a:rPr lang="en-US" noProof="0" dirty="0"/>
              <a:t> </a:t>
            </a:r>
            <a:r>
              <a:rPr lang="en-US" noProof="0" dirty="0" err="1"/>
              <a:t>stili</a:t>
            </a:r>
            <a:r>
              <a:rPr lang="en-US" noProof="0" dirty="0"/>
              <a:t> del testo </a:t>
            </a:r>
            <a:r>
              <a:rPr lang="en-US" noProof="0" dirty="0" err="1"/>
              <a:t>dello</a:t>
            </a:r>
            <a:r>
              <a:rPr lang="en-US" noProof="0" dirty="0"/>
              <a:t> schema</a:t>
            </a:r>
          </a:p>
          <a:p>
            <a:pPr lvl="1"/>
            <a:r>
              <a:rPr lang="en-US" noProof="0" dirty="0"/>
              <a:t>Secondo </a:t>
            </a:r>
            <a:r>
              <a:rPr lang="en-US" noProof="0" dirty="0" err="1"/>
              <a:t>livello</a:t>
            </a:r>
            <a:endParaRPr lang="en-US" noProof="0" dirty="0"/>
          </a:p>
          <a:p>
            <a:pPr lvl="2"/>
            <a:r>
              <a:rPr lang="en-US" noProof="0" dirty="0" err="1"/>
              <a:t>Terzo</a:t>
            </a:r>
            <a:r>
              <a:rPr lang="en-US" noProof="0" dirty="0"/>
              <a:t> </a:t>
            </a:r>
            <a:r>
              <a:rPr lang="en-US" noProof="0" dirty="0" err="1"/>
              <a:t>livello</a:t>
            </a:r>
            <a:endParaRPr lang="en-US" noProof="0" dirty="0"/>
          </a:p>
          <a:p>
            <a:pPr lvl="3"/>
            <a:r>
              <a:rPr lang="en-US" noProof="0" dirty="0"/>
              <a:t>Quarto </a:t>
            </a:r>
            <a:r>
              <a:rPr lang="en-US" noProof="0" dirty="0" err="1"/>
              <a:t>livello</a:t>
            </a:r>
            <a:endParaRPr lang="en-US" noProof="0" dirty="0"/>
          </a:p>
          <a:p>
            <a:pPr lvl="4"/>
            <a:r>
              <a:rPr lang="en-US" noProof="0" dirty="0"/>
              <a:t>Quinto </a:t>
            </a:r>
            <a:r>
              <a:rPr lang="en-US" noProof="0" dirty="0" err="1"/>
              <a:t>livello</a:t>
            </a:r>
            <a:endParaRPr lang="en-US" noProof="0" dirty="0"/>
          </a:p>
        </p:txBody>
      </p:sp>
      <p:sp>
        <p:nvSpPr>
          <p:cNvPr id="5" name="Segnaposto piè di pagina 4">
            <a:extLst>
              <a:ext uri="{FF2B5EF4-FFF2-40B4-BE49-F238E27FC236}">
                <a16:creationId xmlns:a16="http://schemas.microsoft.com/office/drawing/2014/main" id="{7BD144C8-4D3E-4DAE-B6E8-EF6A6A53A6CD}"/>
              </a:ext>
            </a:extLst>
          </p:cNvPr>
          <p:cNvSpPr>
            <a:spLocks noGrp="1"/>
          </p:cNvSpPr>
          <p:nvPr>
            <p:ph type="ftr" sz="quarter" idx="3"/>
          </p:nvPr>
        </p:nvSpPr>
        <p:spPr>
          <a:xfrm>
            <a:off x="-1" y="6492875"/>
            <a:ext cx="2837793" cy="365125"/>
          </a:xfrm>
          <a:prstGeom prst="rect">
            <a:avLst/>
          </a:prstGeom>
        </p:spPr>
        <p:txBody>
          <a:bodyPr vert="horz" lIns="91440" tIns="45720" rIns="91440" bIns="45720" rtlCol="0" anchor="ctr"/>
          <a:lstStyle>
            <a:lvl1pPr algn="ctr">
              <a:defRPr sz="1200">
                <a:solidFill>
                  <a:schemeClr val="tx1">
                    <a:tint val="75000"/>
                  </a:schemeClr>
                </a:solidFill>
                <a:latin typeface="Helvetica" panose="020B0604020202020204" pitchFamily="34" charset="0"/>
                <a:cs typeface="Helvetica" panose="020B0604020202020204" pitchFamily="34" charset="0"/>
              </a:defRPr>
            </a:lvl1pPr>
          </a:lstStyle>
          <a:p>
            <a:pPr algn="l"/>
            <a:r>
              <a:rPr lang="en-US" dirty="0"/>
              <a:t>Matteo Francia – University of Bologna</a:t>
            </a:r>
          </a:p>
        </p:txBody>
      </p:sp>
      <p:sp>
        <p:nvSpPr>
          <p:cNvPr id="6" name="Segnaposto numero diapositiva 5">
            <a:extLst>
              <a:ext uri="{FF2B5EF4-FFF2-40B4-BE49-F238E27FC236}">
                <a16:creationId xmlns:a16="http://schemas.microsoft.com/office/drawing/2014/main" id="{F68FB3C0-5440-4E88-91CC-64E6412D9503}"/>
              </a:ext>
            </a:extLst>
          </p:cNvPr>
          <p:cNvSpPr>
            <a:spLocks noGrp="1"/>
          </p:cNvSpPr>
          <p:nvPr>
            <p:ph type="sldNum" sz="quarter" idx="4"/>
          </p:nvPr>
        </p:nvSpPr>
        <p:spPr>
          <a:xfrm>
            <a:off x="9448800" y="6492874"/>
            <a:ext cx="2743200" cy="365125"/>
          </a:xfrm>
          <a:prstGeom prst="rect">
            <a:avLst/>
          </a:prstGeom>
        </p:spPr>
        <p:txBody>
          <a:bodyPr vert="horz" lIns="91440" tIns="45720" rIns="91440" bIns="45720" rtlCol="0" anchor="ctr"/>
          <a:lstStyle>
            <a:lvl1pPr algn="r">
              <a:defRPr sz="1200">
                <a:solidFill>
                  <a:schemeClr val="tx1">
                    <a:tint val="75000"/>
                  </a:schemeClr>
                </a:solidFill>
                <a:latin typeface="Helvetica" panose="020B0604020202020204" pitchFamily="34" charset="0"/>
                <a:cs typeface="Helvetica" panose="020B0604020202020204" pitchFamily="34" charset="0"/>
              </a:defRPr>
            </a:lvl1pPr>
          </a:lstStyle>
          <a:p>
            <a:fld id="{5DD6F1BA-2510-46FC-9346-AB1F3CA1593B}" type="slidenum">
              <a:rPr lang="en-US" smtClean="0"/>
              <a:pPr/>
              <a:t>‹#›</a:t>
            </a:fld>
            <a:endParaRPr lang="en-US" dirty="0"/>
          </a:p>
        </p:txBody>
      </p:sp>
      <p:sp>
        <p:nvSpPr>
          <p:cNvPr id="4" name="Title Placeholder 3">
            <a:extLst>
              <a:ext uri="{FF2B5EF4-FFF2-40B4-BE49-F238E27FC236}">
                <a16:creationId xmlns:a16="http://schemas.microsoft.com/office/drawing/2014/main" id="{A193A915-5708-4181-83D1-95D08588AB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8" name="Segnaposto piè di pagina 4">
            <a:extLst>
              <a:ext uri="{FF2B5EF4-FFF2-40B4-BE49-F238E27FC236}">
                <a16:creationId xmlns:a16="http://schemas.microsoft.com/office/drawing/2014/main" id="{0ACF13F2-CB25-418E-AE5D-1E7A6C097328}"/>
              </a:ext>
            </a:extLst>
          </p:cNvPr>
          <p:cNvSpPr txBox="1">
            <a:spLocks/>
          </p:cNvSpPr>
          <p:nvPr userDrawn="1"/>
        </p:nvSpPr>
        <p:spPr>
          <a:xfrm>
            <a:off x="4784651" y="6492873"/>
            <a:ext cx="2622698" cy="365125"/>
          </a:xfrm>
          <a:prstGeom prst="rect">
            <a:avLst/>
          </a:prstGeom>
        </p:spPr>
        <p:txBody>
          <a:bodyPr vert="horz" lIns="91440" tIns="45720" rIns="91440" bIns="45720" rtlCol="0" anchor="ctr"/>
          <a:lstStyle>
            <a:defPPr>
              <a:defRPr lang="it-I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latin typeface="Helvetica" panose="020B0604020202020204" pitchFamily="34" charset="0"/>
                <a:cs typeface="Helvetica" panose="020B0604020202020204" pitchFamily="34" charset="0"/>
              </a:rPr>
              <a:t>Integrated Analytics Lab</a:t>
            </a:r>
          </a:p>
        </p:txBody>
      </p:sp>
    </p:spTree>
    <p:extLst>
      <p:ext uri="{BB962C8B-B14F-4D97-AF65-F5344CB8AC3E}">
        <p14:creationId xmlns:p14="http://schemas.microsoft.com/office/powerpoint/2010/main" val="762068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6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hdr="0" dt="0"/>
  <p:txStyles>
    <p:titleStyle>
      <a:lvl1pPr algn="l" defTabSz="914400" rtl="0" eaLnBrk="1" latinLnBrk="0" hangingPunct="1">
        <a:lnSpc>
          <a:spcPct val="90000"/>
        </a:lnSpc>
        <a:spcBef>
          <a:spcPct val="0"/>
        </a:spcBef>
        <a:buNone/>
        <a:defRPr sz="4800" kern="1200">
          <a:solidFill>
            <a:schemeClr val="tx1"/>
          </a:solidFill>
          <a:latin typeface="Helvetica" panose="020B0604020202020204" pitchFamily="34" charset="0"/>
          <a:ea typeface="+mj-ea"/>
          <a:cs typeface="Helvetica" panose="020B0604020202020204" pitchFamily="34" charset="0"/>
        </a:defRPr>
      </a:lvl1pPr>
    </p:titleStyle>
    <p:bodyStyle>
      <a:lvl1pPr marL="0" indent="0" algn="l" defTabSz="914400" rtl="0" eaLnBrk="1" latinLnBrk="0" hangingPunct="1">
        <a:lnSpc>
          <a:spcPct val="90000"/>
        </a:lnSpc>
        <a:spcBef>
          <a:spcPts val="1000"/>
        </a:spcBef>
        <a:buFont typeface="Wingdings" panose="05000000000000000000" pitchFamily="2" charset="2"/>
        <a:buNone/>
        <a:defRPr sz="2400" kern="1200">
          <a:solidFill>
            <a:schemeClr val="tx1"/>
          </a:solidFill>
          <a:latin typeface="Helvetica" panose="020B0604020202020204" pitchFamily="34" charset="0"/>
          <a:ea typeface="+mn-ea"/>
          <a:cs typeface="Helvetica" panose="020B0604020202020204" pitchFamily="34" charset="0"/>
        </a:defRPr>
      </a:lvl1pPr>
      <a:lvl2pPr marL="742950" indent="-28575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Helvetica" panose="020B0604020202020204" pitchFamily="34" charset="0"/>
          <a:ea typeface="+mn-ea"/>
          <a:cs typeface="Helvetica" panose="020B0604020202020204" pitchFamily="34" charset="0"/>
        </a:defRPr>
      </a:lvl2pPr>
      <a:lvl3pPr marL="1200150" indent="-285750" algn="l" defTabSz="914400" rtl="0" eaLnBrk="1" latinLnBrk="0" hangingPunct="1">
        <a:lnSpc>
          <a:spcPct val="90000"/>
        </a:lnSpc>
        <a:spcBef>
          <a:spcPts val="500"/>
        </a:spcBef>
        <a:buFont typeface="Wingdings" panose="05000000000000000000" pitchFamily="2" charset="2"/>
        <a:buChar char="§"/>
        <a:defRPr sz="1600" kern="1200">
          <a:solidFill>
            <a:schemeClr val="tx1"/>
          </a:solidFill>
          <a:latin typeface="Helvetica" panose="020B0604020202020204" pitchFamily="34" charset="0"/>
          <a:ea typeface="+mn-ea"/>
          <a:cs typeface="Helvetica" panose="020B0604020202020204" pitchFamily="34" charset="0"/>
        </a:defRPr>
      </a:lvl3pPr>
      <a:lvl4pPr marL="1657350" indent="-28575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Helvetica" panose="020B0604020202020204" pitchFamily="34" charset="0"/>
          <a:ea typeface="+mn-ea"/>
          <a:cs typeface="Helvetica" panose="020B0604020202020204" pitchFamily="34" charset="0"/>
        </a:defRPr>
      </a:lvl4pPr>
      <a:lvl5pPr marL="2114550" indent="-28575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Helvetica" panose="020B0604020202020204" pitchFamily="34" charset="0"/>
          <a:ea typeface="+mn-ea"/>
          <a:cs typeface="Helvetica"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diagramLayout" Target="../diagrams/layout1.xml"/><Relationship Id="rId7" Type="http://schemas.openxmlformats.org/officeDocument/2006/relationships/image" Target="../media/image13.png"/><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diagramLayout" Target="../diagrams/layout2.xml"/><Relationship Id="rId7" Type="http://schemas.openxmlformats.org/officeDocument/2006/relationships/image" Target="../media/image13.png"/><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C986A734-1421-41AB-A32C-35BF376CFDC6}"/>
              </a:ext>
            </a:extLst>
          </p:cNvPr>
          <p:cNvSpPr>
            <a:spLocks noGrp="1"/>
          </p:cNvSpPr>
          <p:nvPr>
            <p:ph type="ctrTitle"/>
          </p:nvPr>
        </p:nvSpPr>
        <p:spPr>
          <a:xfrm>
            <a:off x="1533728" y="1209297"/>
            <a:ext cx="9144000" cy="2387600"/>
          </a:xfrm>
        </p:spPr>
        <p:txBody>
          <a:bodyPr/>
          <a:lstStyle/>
          <a:p>
            <a:r>
              <a:rPr lang="it-IT" dirty="0"/>
              <a:t>Data </a:t>
            </a:r>
            <a:r>
              <a:rPr lang="it-IT" dirty="0" err="1"/>
              <a:t>preprocessing</a:t>
            </a:r>
            <a:endParaRPr lang="en-US" dirty="0"/>
          </a:p>
        </p:txBody>
      </p:sp>
      <p:sp>
        <p:nvSpPr>
          <p:cNvPr id="7" name="Sottotitolo 6">
            <a:extLst>
              <a:ext uri="{FF2B5EF4-FFF2-40B4-BE49-F238E27FC236}">
                <a16:creationId xmlns:a16="http://schemas.microsoft.com/office/drawing/2014/main" id="{7623A7D1-6BCC-4DC7-A8CE-B6EA9E4F5C52}"/>
              </a:ext>
            </a:extLst>
          </p:cNvPr>
          <p:cNvSpPr>
            <a:spLocks noGrp="1"/>
          </p:cNvSpPr>
          <p:nvPr>
            <p:ph type="subTitle" idx="1"/>
          </p:nvPr>
        </p:nvSpPr>
        <p:spPr>
          <a:xfrm>
            <a:off x="1524000" y="3612590"/>
            <a:ext cx="9144000" cy="1655762"/>
          </a:xfrm>
        </p:spPr>
        <p:txBody>
          <a:bodyPr/>
          <a:lstStyle/>
          <a:p>
            <a:r>
              <a:rPr lang="it-IT" dirty="0"/>
              <a:t>Hands on </a:t>
            </a:r>
            <a:r>
              <a:rPr lang="it-IT" dirty="0" err="1"/>
              <a:t>python</a:t>
            </a:r>
            <a:r>
              <a:rPr lang="it-IT" dirty="0"/>
              <a:t> and </a:t>
            </a:r>
            <a:r>
              <a:rPr lang="it-IT" dirty="0" err="1"/>
              <a:t>pandas</a:t>
            </a:r>
            <a:endParaRPr lang="en-US" dirty="0"/>
          </a:p>
        </p:txBody>
      </p:sp>
      <p:sp>
        <p:nvSpPr>
          <p:cNvPr id="4" name="Segnaposto piè di pagina 3">
            <a:extLst>
              <a:ext uri="{FF2B5EF4-FFF2-40B4-BE49-F238E27FC236}">
                <a16:creationId xmlns:a16="http://schemas.microsoft.com/office/drawing/2014/main" id="{155CFC28-2E47-48BF-8D11-DCC3C8AE2396}"/>
              </a:ext>
            </a:extLst>
          </p:cNvPr>
          <p:cNvSpPr>
            <a:spLocks noGrp="1"/>
          </p:cNvSpPr>
          <p:nvPr>
            <p:ph type="ftr" sz="quarter" idx="4294967295"/>
          </p:nvPr>
        </p:nvSpPr>
        <p:spPr>
          <a:xfrm>
            <a:off x="0" y="6492875"/>
            <a:ext cx="2838450" cy="365125"/>
          </a:xfrm>
        </p:spPr>
        <p:txBody>
          <a:bodyPr/>
          <a:lstStyle/>
          <a:p>
            <a:pPr algn="l"/>
            <a:r>
              <a:rPr lang="it-IT"/>
              <a:t>Matteo Francia – University of Bologna</a:t>
            </a:r>
            <a:endParaRPr lang="it-IT" dirty="0"/>
          </a:p>
        </p:txBody>
      </p:sp>
      <p:sp>
        <p:nvSpPr>
          <p:cNvPr id="5" name="Segnaposto numero diapositiva 4">
            <a:extLst>
              <a:ext uri="{FF2B5EF4-FFF2-40B4-BE49-F238E27FC236}">
                <a16:creationId xmlns:a16="http://schemas.microsoft.com/office/drawing/2014/main" id="{214C3A45-D521-4C44-8BED-C53EFC586A77}"/>
              </a:ext>
            </a:extLst>
          </p:cNvPr>
          <p:cNvSpPr>
            <a:spLocks noGrp="1"/>
          </p:cNvSpPr>
          <p:nvPr>
            <p:ph type="sldNum" sz="quarter" idx="4294967295"/>
          </p:nvPr>
        </p:nvSpPr>
        <p:spPr>
          <a:xfrm>
            <a:off x="9448800" y="6492875"/>
            <a:ext cx="2743200" cy="365125"/>
          </a:xfrm>
        </p:spPr>
        <p:txBody>
          <a:bodyPr/>
          <a:lstStyle/>
          <a:p>
            <a:fld id="{5DD6F1BA-2510-46FC-9346-AB1F3CA1593B}" type="slidenum">
              <a:rPr lang="it-IT" smtClean="0"/>
              <a:t>1</a:t>
            </a:fld>
            <a:endParaRPr lang="it-IT"/>
          </a:p>
        </p:txBody>
      </p:sp>
    </p:spTree>
    <p:extLst>
      <p:ext uri="{BB962C8B-B14F-4D97-AF65-F5344CB8AC3E}">
        <p14:creationId xmlns:p14="http://schemas.microsoft.com/office/powerpoint/2010/main" val="4155800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FAE5D-CCB9-403B-BD5E-DD44A2125C45}"/>
              </a:ext>
            </a:extLst>
          </p:cNvPr>
          <p:cNvSpPr>
            <a:spLocks noGrp="1"/>
          </p:cNvSpPr>
          <p:nvPr>
            <p:ph type="title"/>
          </p:nvPr>
        </p:nvSpPr>
        <p:spPr/>
        <p:txBody>
          <a:bodyPr/>
          <a:lstStyle/>
          <a:p>
            <a:r>
              <a:rPr lang="it-IT" dirty="0"/>
              <a:t>In action!</a:t>
            </a:r>
            <a:endParaRPr lang="en-US" dirty="0"/>
          </a:p>
        </p:txBody>
      </p:sp>
      <p:graphicFrame>
        <p:nvGraphicFramePr>
          <p:cNvPr id="12" name="Content Placeholder 2">
            <a:extLst>
              <a:ext uri="{FF2B5EF4-FFF2-40B4-BE49-F238E27FC236}">
                <a16:creationId xmlns:a16="http://schemas.microsoft.com/office/drawing/2014/main" id="{5B9D809A-A4D1-4573-BAF8-647883559720}"/>
              </a:ext>
            </a:extLst>
          </p:cNvPr>
          <p:cNvGraphicFramePr>
            <a:graphicFrameLocks noGrp="1"/>
          </p:cNvGraphicFramePr>
          <p:nvPr>
            <p:ph sz="half" idx="1"/>
            <p:extLst>
              <p:ext uri="{D42A27DB-BD31-4B8C-83A1-F6EECF244321}">
                <p14:modId xmlns:p14="http://schemas.microsoft.com/office/powerpoint/2010/main" val="3737269075"/>
              </p:ext>
            </p:extLst>
          </p:nvPr>
        </p:nvGraphicFramePr>
        <p:xfrm>
          <a:off x="838199" y="1825625"/>
          <a:ext cx="5586351"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Content Placeholder 9">
            <a:extLst>
              <a:ext uri="{FF2B5EF4-FFF2-40B4-BE49-F238E27FC236}">
                <a16:creationId xmlns:a16="http://schemas.microsoft.com/office/drawing/2014/main" id="{D0A3859D-E73D-4144-A147-53181163CEE5}"/>
              </a:ext>
            </a:extLst>
          </p:cNvPr>
          <p:cNvPicPr>
            <a:picLocks noGrp="1" noChangeAspect="1"/>
          </p:cNvPicPr>
          <p:nvPr>
            <p:ph sz="half" idx="2"/>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587331" y="1825625"/>
            <a:ext cx="4351338" cy="4351338"/>
          </a:xfrm>
        </p:spPr>
      </p:pic>
      <p:sp>
        <p:nvSpPr>
          <p:cNvPr id="4" name="Footer Placeholder 3">
            <a:extLst>
              <a:ext uri="{FF2B5EF4-FFF2-40B4-BE49-F238E27FC236}">
                <a16:creationId xmlns:a16="http://schemas.microsoft.com/office/drawing/2014/main" id="{0917F85B-7161-41CE-94F9-A121D87E3D1F}"/>
              </a:ext>
            </a:extLst>
          </p:cNvPr>
          <p:cNvSpPr>
            <a:spLocks noGrp="1"/>
          </p:cNvSpPr>
          <p:nvPr>
            <p:ph type="ftr" sz="quarter" idx="11"/>
          </p:nvPr>
        </p:nvSpPr>
        <p:spPr/>
        <p:txBody>
          <a:bodyPr/>
          <a:lstStyle/>
          <a:p>
            <a:pPr algn="l"/>
            <a:r>
              <a:rPr lang="it-IT"/>
              <a:t>Matteo Francia – University of Bologna</a:t>
            </a:r>
            <a:endParaRPr lang="it-IT" dirty="0"/>
          </a:p>
        </p:txBody>
      </p:sp>
      <p:sp>
        <p:nvSpPr>
          <p:cNvPr id="5" name="Slide Number Placeholder 4">
            <a:extLst>
              <a:ext uri="{FF2B5EF4-FFF2-40B4-BE49-F238E27FC236}">
                <a16:creationId xmlns:a16="http://schemas.microsoft.com/office/drawing/2014/main" id="{C6836BDB-38A9-494E-82D8-EB9FECA39BB5}"/>
              </a:ext>
            </a:extLst>
          </p:cNvPr>
          <p:cNvSpPr>
            <a:spLocks noGrp="1"/>
          </p:cNvSpPr>
          <p:nvPr>
            <p:ph type="sldNum" sz="quarter" idx="12"/>
          </p:nvPr>
        </p:nvSpPr>
        <p:spPr/>
        <p:txBody>
          <a:bodyPr/>
          <a:lstStyle/>
          <a:p>
            <a:fld id="{5DD6F1BA-2510-46FC-9346-AB1F3CA1593B}" type="slidenum">
              <a:rPr lang="it-IT" smtClean="0"/>
              <a:t>10</a:t>
            </a:fld>
            <a:endParaRPr lang="it-IT"/>
          </a:p>
        </p:txBody>
      </p:sp>
      <p:sp>
        <p:nvSpPr>
          <p:cNvPr id="8" name="Content Placeholder 7">
            <a:extLst>
              <a:ext uri="{FF2B5EF4-FFF2-40B4-BE49-F238E27FC236}">
                <a16:creationId xmlns:a16="http://schemas.microsoft.com/office/drawing/2014/main" id="{E80ACFC2-1592-473D-83B3-9660EBAD588C}"/>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13332686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773893C-E8F2-409B-B10B-7FF34CD9D76C}"/>
              </a:ext>
            </a:extLst>
          </p:cNvPr>
          <p:cNvSpPr>
            <a:spLocks noGrp="1"/>
          </p:cNvSpPr>
          <p:nvPr>
            <p:ph type="title"/>
          </p:nvPr>
        </p:nvSpPr>
        <p:spPr>
          <a:xfrm>
            <a:off x="838200" y="365125"/>
            <a:ext cx="10515600" cy="1325563"/>
          </a:xfrm>
        </p:spPr>
        <p:txBody>
          <a:bodyPr/>
          <a:lstStyle/>
          <a:p>
            <a:r>
              <a:rPr lang="it-IT" dirty="0"/>
              <a:t>Data </a:t>
            </a:r>
            <a:r>
              <a:rPr lang="it-IT" dirty="0" err="1"/>
              <a:t>manipulation</a:t>
            </a:r>
            <a:endParaRPr lang="en-US" dirty="0"/>
          </a:p>
        </p:txBody>
      </p:sp>
      <p:sp>
        <p:nvSpPr>
          <p:cNvPr id="3" name="Segnaposto contenuto 2">
            <a:extLst>
              <a:ext uri="{FF2B5EF4-FFF2-40B4-BE49-F238E27FC236}">
                <a16:creationId xmlns:a16="http://schemas.microsoft.com/office/drawing/2014/main" id="{0D4953C0-CA08-4D5E-8515-AA784DA7F464}"/>
              </a:ext>
            </a:extLst>
          </p:cNvPr>
          <p:cNvSpPr>
            <a:spLocks noGrp="1"/>
          </p:cNvSpPr>
          <p:nvPr>
            <p:ph idx="1"/>
          </p:nvPr>
        </p:nvSpPr>
        <p:spPr>
          <a:xfrm>
            <a:off x="838200" y="1700499"/>
            <a:ext cx="10515600" cy="4351338"/>
          </a:xfrm>
        </p:spPr>
        <p:txBody>
          <a:bodyPr/>
          <a:lstStyle/>
          <a:p>
            <a:r>
              <a:rPr lang="it-IT" dirty="0"/>
              <a:t>Un processo di analisi di dati prevede diversi passaggi:</a:t>
            </a:r>
          </a:p>
          <a:p>
            <a:pPr lvl="1"/>
            <a:r>
              <a:rPr lang="it-IT" dirty="0">
                <a:solidFill>
                  <a:schemeClr val="accent1"/>
                </a:solidFill>
              </a:rPr>
              <a:t>raccolta</a:t>
            </a:r>
            <a:r>
              <a:rPr lang="it-IT" dirty="0"/>
              <a:t> dei dati da una o più sorgenti (database, servizi Web, …)</a:t>
            </a:r>
          </a:p>
          <a:p>
            <a:pPr lvl="1"/>
            <a:r>
              <a:rPr lang="it-IT" dirty="0">
                <a:solidFill>
                  <a:schemeClr val="accent1"/>
                </a:solidFill>
              </a:rPr>
              <a:t>comprensione</a:t>
            </a:r>
            <a:r>
              <a:rPr lang="it-IT" dirty="0"/>
              <a:t> della struttura e del significato dei dati</a:t>
            </a:r>
          </a:p>
          <a:p>
            <a:pPr lvl="1"/>
            <a:r>
              <a:rPr lang="it-IT" dirty="0">
                <a:solidFill>
                  <a:schemeClr val="accent1"/>
                </a:solidFill>
              </a:rPr>
              <a:t>trasformazione</a:t>
            </a:r>
            <a:r>
              <a:rPr lang="it-IT" dirty="0"/>
              <a:t> e pulizia dei dati in una forma utile alle fasi successive</a:t>
            </a:r>
          </a:p>
          <a:p>
            <a:pPr lvl="1"/>
            <a:r>
              <a:rPr lang="it-IT" dirty="0">
                <a:solidFill>
                  <a:schemeClr val="accent1"/>
                </a:solidFill>
              </a:rPr>
              <a:t>estrazione</a:t>
            </a:r>
            <a:r>
              <a:rPr lang="it-IT" dirty="0"/>
              <a:t> di conoscenza dai dati (statistiche, modelli predittivi, …)</a:t>
            </a:r>
          </a:p>
          <a:p>
            <a:pPr lvl="1"/>
            <a:r>
              <a:rPr lang="it-IT" dirty="0">
                <a:solidFill>
                  <a:schemeClr val="accent1"/>
                </a:solidFill>
              </a:rPr>
              <a:t>validazione</a:t>
            </a:r>
            <a:r>
              <a:rPr lang="it-IT" dirty="0"/>
              <a:t> e interpretazione della conoscenza estratta</a:t>
            </a:r>
          </a:p>
          <a:p>
            <a:pPr lvl="1"/>
            <a:r>
              <a:rPr lang="it-IT" dirty="0">
                <a:solidFill>
                  <a:schemeClr val="accent1"/>
                </a:solidFill>
              </a:rPr>
              <a:t>deployment</a:t>
            </a:r>
            <a:r>
              <a:rPr lang="it-IT" dirty="0"/>
              <a:t> della conoscenza (es. predizioni) in applicazioni</a:t>
            </a:r>
          </a:p>
          <a:p>
            <a:r>
              <a:rPr lang="it-IT" dirty="0"/>
              <a:t>Esiste software specifico per l’analisi di dati</a:t>
            </a:r>
          </a:p>
          <a:p>
            <a:pPr lvl="1"/>
            <a:r>
              <a:rPr lang="it-IT" dirty="0"/>
              <a:t>E.g., R è un ambiente open source efficiente per analisi statistiche, machine learning, data mining con un ampio numero di librerie esterne</a:t>
            </a:r>
            <a:endParaRPr lang="en-US" dirty="0"/>
          </a:p>
        </p:txBody>
      </p:sp>
      <p:sp>
        <p:nvSpPr>
          <p:cNvPr id="4" name="Segnaposto piè di pagina 3">
            <a:extLst>
              <a:ext uri="{FF2B5EF4-FFF2-40B4-BE49-F238E27FC236}">
                <a16:creationId xmlns:a16="http://schemas.microsoft.com/office/drawing/2014/main" id="{6B33E78A-30FF-4D1F-A0F8-6C029FEBB27C}"/>
              </a:ext>
            </a:extLst>
          </p:cNvPr>
          <p:cNvSpPr>
            <a:spLocks noGrp="1"/>
          </p:cNvSpPr>
          <p:nvPr>
            <p:ph type="ftr" sz="quarter" idx="11"/>
          </p:nvPr>
        </p:nvSpPr>
        <p:spPr>
          <a:xfrm>
            <a:off x="-1" y="6492875"/>
            <a:ext cx="2837793" cy="365125"/>
          </a:xfrm>
        </p:spPr>
        <p:txBody>
          <a:bodyPr/>
          <a:lstStyle/>
          <a:p>
            <a:r>
              <a:rPr lang="it-IT" dirty="0"/>
              <a:t>Matteo Francia – University of Bologna</a:t>
            </a:r>
          </a:p>
        </p:txBody>
      </p:sp>
      <p:sp>
        <p:nvSpPr>
          <p:cNvPr id="5" name="Segnaposto numero diapositiva 4">
            <a:extLst>
              <a:ext uri="{FF2B5EF4-FFF2-40B4-BE49-F238E27FC236}">
                <a16:creationId xmlns:a16="http://schemas.microsoft.com/office/drawing/2014/main" id="{6D48D97F-42B6-4452-B50F-836AB13F7D9E}"/>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11</a:t>
            </a:fld>
            <a:endParaRPr lang="it-IT"/>
          </a:p>
        </p:txBody>
      </p:sp>
      <p:sp>
        <p:nvSpPr>
          <p:cNvPr id="11" name="Segnaposto contenuto 10">
            <a:extLst>
              <a:ext uri="{FF2B5EF4-FFF2-40B4-BE49-F238E27FC236}">
                <a16:creationId xmlns:a16="http://schemas.microsoft.com/office/drawing/2014/main" id="{5D38B146-9C8E-4408-90FC-CC1EE2F49411}"/>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214918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773893C-E8F2-409B-B10B-7FF34CD9D76C}"/>
              </a:ext>
            </a:extLst>
          </p:cNvPr>
          <p:cNvSpPr>
            <a:spLocks noGrp="1"/>
          </p:cNvSpPr>
          <p:nvPr>
            <p:ph type="title"/>
          </p:nvPr>
        </p:nvSpPr>
        <p:spPr>
          <a:xfrm>
            <a:off x="838200" y="365125"/>
            <a:ext cx="10515600" cy="1325563"/>
          </a:xfrm>
        </p:spPr>
        <p:txBody>
          <a:bodyPr/>
          <a:lstStyle/>
          <a:p>
            <a:r>
              <a:rPr lang="it-IT" dirty="0"/>
              <a:t>Data </a:t>
            </a:r>
            <a:r>
              <a:rPr lang="it-IT" dirty="0" err="1"/>
              <a:t>manipulation</a:t>
            </a:r>
            <a:endParaRPr lang="en-US" dirty="0"/>
          </a:p>
        </p:txBody>
      </p:sp>
      <p:sp>
        <p:nvSpPr>
          <p:cNvPr id="3" name="Segnaposto contenuto 2">
            <a:extLst>
              <a:ext uri="{FF2B5EF4-FFF2-40B4-BE49-F238E27FC236}">
                <a16:creationId xmlns:a16="http://schemas.microsoft.com/office/drawing/2014/main" id="{0D4953C0-CA08-4D5E-8515-AA784DA7F464}"/>
              </a:ext>
            </a:extLst>
          </p:cNvPr>
          <p:cNvSpPr>
            <a:spLocks noGrp="1"/>
          </p:cNvSpPr>
          <p:nvPr>
            <p:ph idx="1"/>
          </p:nvPr>
        </p:nvSpPr>
        <p:spPr>
          <a:xfrm>
            <a:off x="838200" y="1700499"/>
            <a:ext cx="10515600" cy="4351338"/>
          </a:xfrm>
        </p:spPr>
        <p:txBody>
          <a:bodyPr/>
          <a:lstStyle/>
          <a:p>
            <a:r>
              <a:rPr lang="it-IT" dirty="0"/>
              <a:t>I dati sono comunemente reperiti o convertiti in forma tabulare</a:t>
            </a:r>
          </a:p>
          <a:p>
            <a:pPr lvl="1"/>
            <a:r>
              <a:rPr lang="it-IT" dirty="0"/>
              <a:t>Ogni riga rappresenta un’osservazione o istanza</a:t>
            </a:r>
          </a:p>
          <a:p>
            <a:pPr lvl="2"/>
            <a:r>
              <a:rPr lang="it-IT" dirty="0"/>
              <a:t>Uno degli oggetti su cui si sta compiendo l’analisi (un prodotto)</a:t>
            </a:r>
          </a:p>
          <a:p>
            <a:pPr lvl="1"/>
            <a:r>
              <a:rPr lang="it-IT" dirty="0"/>
              <a:t>Ogni colonna è una variabile, attributo o feature che caratterizza ciascun oggetto</a:t>
            </a:r>
          </a:p>
          <a:p>
            <a:pPr lvl="2"/>
            <a:r>
              <a:rPr lang="it-IT" dirty="0"/>
              <a:t>Tutti i valori di una colonna sono dello stesso tipo</a:t>
            </a:r>
          </a:p>
          <a:p>
            <a:pPr lvl="2"/>
            <a:r>
              <a:rPr lang="it-IT" dirty="0"/>
              <a:t>E.g., nome del prodotto e prezzo</a:t>
            </a:r>
          </a:p>
          <a:p>
            <a:r>
              <a:rPr lang="en-US" dirty="0"/>
              <a:t>"It is imperative to know the attribute properties to carry out meaningful operations and research with them"</a:t>
            </a:r>
          </a:p>
          <a:p>
            <a:pPr lvl="1"/>
            <a:r>
              <a:rPr lang="it-IT" dirty="0"/>
              <a:t>Un prodotto è descritto da ID e prezzo, ma non ha senso calcolare l’ID medio dei prodotti</a:t>
            </a:r>
          </a:p>
          <a:p>
            <a:pPr lvl="1"/>
            <a:r>
              <a:rPr lang="it-IT" dirty="0"/>
              <a:t>Il tipo dell’attributo ci dice quali operatori ha senso applicare ai valori che esso assume</a:t>
            </a:r>
          </a:p>
          <a:p>
            <a:pPr lvl="2"/>
            <a:r>
              <a:rPr lang="it-IT" dirty="0"/>
              <a:t>E.g., diversità, ordinamento, </a:t>
            </a:r>
            <a:r>
              <a:rPr lang="it-IT" dirty="0" err="1"/>
              <a:t>addittività</a:t>
            </a:r>
            <a:r>
              <a:rPr lang="it-IT" dirty="0"/>
              <a:t>, </a:t>
            </a:r>
            <a:r>
              <a:rPr lang="it-IT" dirty="0" err="1"/>
              <a:t>moltiplicatività</a:t>
            </a:r>
            <a:endParaRPr lang="en-US" dirty="0"/>
          </a:p>
        </p:txBody>
      </p:sp>
      <p:sp>
        <p:nvSpPr>
          <p:cNvPr id="4" name="Segnaposto piè di pagina 3">
            <a:extLst>
              <a:ext uri="{FF2B5EF4-FFF2-40B4-BE49-F238E27FC236}">
                <a16:creationId xmlns:a16="http://schemas.microsoft.com/office/drawing/2014/main" id="{6B33E78A-30FF-4D1F-A0F8-6C029FEBB27C}"/>
              </a:ext>
            </a:extLst>
          </p:cNvPr>
          <p:cNvSpPr>
            <a:spLocks noGrp="1"/>
          </p:cNvSpPr>
          <p:nvPr>
            <p:ph type="ftr" sz="quarter" idx="11"/>
          </p:nvPr>
        </p:nvSpPr>
        <p:spPr>
          <a:xfrm>
            <a:off x="-1" y="6492875"/>
            <a:ext cx="2837793" cy="365125"/>
          </a:xfrm>
        </p:spPr>
        <p:txBody>
          <a:bodyPr/>
          <a:lstStyle/>
          <a:p>
            <a:r>
              <a:rPr lang="it-IT" dirty="0"/>
              <a:t>Matteo Francia – University of Bologna</a:t>
            </a:r>
          </a:p>
        </p:txBody>
      </p:sp>
      <p:sp>
        <p:nvSpPr>
          <p:cNvPr id="5" name="Segnaposto numero diapositiva 4">
            <a:extLst>
              <a:ext uri="{FF2B5EF4-FFF2-40B4-BE49-F238E27FC236}">
                <a16:creationId xmlns:a16="http://schemas.microsoft.com/office/drawing/2014/main" id="{6D48D97F-42B6-4452-B50F-836AB13F7D9E}"/>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12</a:t>
            </a:fld>
            <a:endParaRPr lang="it-IT"/>
          </a:p>
        </p:txBody>
      </p:sp>
      <p:sp>
        <p:nvSpPr>
          <p:cNvPr id="11" name="Segnaposto contenuto 10">
            <a:extLst>
              <a:ext uri="{FF2B5EF4-FFF2-40B4-BE49-F238E27FC236}">
                <a16:creationId xmlns:a16="http://schemas.microsoft.com/office/drawing/2014/main" id="{5730D400-F431-4351-BDDC-09F59AF8E95D}"/>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13559280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773893C-E8F2-409B-B10B-7FF34CD9D76C}"/>
              </a:ext>
            </a:extLst>
          </p:cNvPr>
          <p:cNvSpPr>
            <a:spLocks noGrp="1"/>
          </p:cNvSpPr>
          <p:nvPr>
            <p:ph type="title"/>
          </p:nvPr>
        </p:nvSpPr>
        <p:spPr>
          <a:xfrm>
            <a:off x="838200" y="365125"/>
            <a:ext cx="10515600" cy="1325563"/>
          </a:xfrm>
        </p:spPr>
        <p:txBody>
          <a:bodyPr/>
          <a:lstStyle/>
          <a:p>
            <a:r>
              <a:rPr lang="it-IT" dirty="0"/>
              <a:t>Data </a:t>
            </a:r>
            <a:r>
              <a:rPr lang="it-IT" dirty="0" err="1"/>
              <a:t>manipulation</a:t>
            </a:r>
            <a:endParaRPr lang="en-US" dirty="0"/>
          </a:p>
        </p:txBody>
      </p:sp>
      <p:sp>
        <p:nvSpPr>
          <p:cNvPr id="3" name="Segnaposto contenuto 2">
            <a:extLst>
              <a:ext uri="{FF2B5EF4-FFF2-40B4-BE49-F238E27FC236}">
                <a16:creationId xmlns:a16="http://schemas.microsoft.com/office/drawing/2014/main" id="{0D4953C0-CA08-4D5E-8515-AA784DA7F464}"/>
              </a:ext>
            </a:extLst>
          </p:cNvPr>
          <p:cNvSpPr>
            <a:spLocks noGrp="1"/>
          </p:cNvSpPr>
          <p:nvPr>
            <p:ph sz="half" idx="1"/>
          </p:nvPr>
        </p:nvSpPr>
        <p:spPr>
          <a:xfrm>
            <a:off x="838200" y="1825625"/>
            <a:ext cx="5181600" cy="4351338"/>
          </a:xfrm>
        </p:spPr>
        <p:txBody>
          <a:bodyPr/>
          <a:lstStyle/>
          <a:p>
            <a:r>
              <a:rPr lang="it-IT" dirty="0"/>
              <a:t>Diversi tipi di attributo</a:t>
            </a:r>
          </a:p>
          <a:p>
            <a:pPr lvl="1"/>
            <a:r>
              <a:rPr lang="it-IT" b="1" dirty="0">
                <a:solidFill>
                  <a:schemeClr val="accent2"/>
                </a:solidFill>
              </a:rPr>
              <a:t>(Categorico) Nominale:</a:t>
            </a:r>
            <a:r>
              <a:rPr lang="it-IT" b="1" dirty="0"/>
              <a:t> </a:t>
            </a:r>
            <a:r>
              <a:rPr lang="it-IT" dirty="0"/>
              <a:t>possiamo solo distinguere i valori</a:t>
            </a:r>
          </a:p>
          <a:p>
            <a:pPr lvl="1"/>
            <a:r>
              <a:rPr lang="it-IT" b="1" dirty="0">
                <a:solidFill>
                  <a:schemeClr val="accent4"/>
                </a:solidFill>
              </a:rPr>
              <a:t>(Categorico) Ordinale: </a:t>
            </a:r>
            <a:r>
              <a:rPr lang="it-IT" dirty="0"/>
              <a:t>posso distinguere e ordinare i valori</a:t>
            </a:r>
          </a:p>
          <a:p>
            <a:pPr lvl="1"/>
            <a:r>
              <a:rPr lang="it-IT" b="1" dirty="0">
                <a:solidFill>
                  <a:schemeClr val="accent6"/>
                </a:solidFill>
              </a:rPr>
              <a:t>(Numerico) Di intervallo</a:t>
            </a:r>
            <a:r>
              <a:rPr lang="it-IT" b="1" dirty="0"/>
              <a:t>: </a:t>
            </a:r>
            <a:r>
              <a:rPr lang="it-IT" dirty="0"/>
              <a:t>posso distinguere, ordinare i valori e calcolare differenza</a:t>
            </a:r>
          </a:p>
          <a:p>
            <a:pPr lvl="1"/>
            <a:r>
              <a:rPr lang="it-IT" b="1" dirty="0">
                <a:solidFill>
                  <a:schemeClr val="accent1"/>
                </a:solidFill>
              </a:rPr>
              <a:t>(Numerico) Di rapporto: </a:t>
            </a:r>
            <a:r>
              <a:rPr lang="it-IT" dirty="0"/>
              <a:t>posso distinguere, ordinare i valori e calcolare differenza e rapport</a:t>
            </a:r>
            <a:r>
              <a:rPr lang="en-US" dirty="0"/>
              <a:t>o</a:t>
            </a:r>
          </a:p>
        </p:txBody>
      </p:sp>
      <p:sp>
        <p:nvSpPr>
          <p:cNvPr id="4" name="Segnaposto piè di pagina 3">
            <a:extLst>
              <a:ext uri="{FF2B5EF4-FFF2-40B4-BE49-F238E27FC236}">
                <a16:creationId xmlns:a16="http://schemas.microsoft.com/office/drawing/2014/main" id="{6B33E78A-30FF-4D1F-A0F8-6C029FEBB27C}"/>
              </a:ext>
            </a:extLst>
          </p:cNvPr>
          <p:cNvSpPr>
            <a:spLocks noGrp="1"/>
          </p:cNvSpPr>
          <p:nvPr>
            <p:ph type="ftr" sz="quarter" idx="11"/>
          </p:nvPr>
        </p:nvSpPr>
        <p:spPr>
          <a:xfrm>
            <a:off x="-1" y="6492875"/>
            <a:ext cx="2837793" cy="365125"/>
          </a:xfrm>
        </p:spPr>
        <p:txBody>
          <a:bodyPr/>
          <a:lstStyle/>
          <a:p>
            <a:r>
              <a:rPr lang="it-IT" dirty="0"/>
              <a:t>Matteo Francia – University of Bologna</a:t>
            </a:r>
          </a:p>
        </p:txBody>
      </p:sp>
      <p:sp>
        <p:nvSpPr>
          <p:cNvPr id="5" name="Segnaposto numero diapositiva 4">
            <a:extLst>
              <a:ext uri="{FF2B5EF4-FFF2-40B4-BE49-F238E27FC236}">
                <a16:creationId xmlns:a16="http://schemas.microsoft.com/office/drawing/2014/main" id="{6D48D97F-42B6-4452-B50F-836AB13F7D9E}"/>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13</a:t>
            </a:fld>
            <a:endParaRPr lang="it-IT"/>
          </a:p>
        </p:txBody>
      </p:sp>
      <p:graphicFrame>
        <p:nvGraphicFramePr>
          <p:cNvPr id="6" name="Table 6">
            <a:extLst>
              <a:ext uri="{FF2B5EF4-FFF2-40B4-BE49-F238E27FC236}">
                <a16:creationId xmlns:a16="http://schemas.microsoft.com/office/drawing/2014/main" id="{C2524783-C5AD-4D2C-8601-288893C7C9C0}"/>
              </a:ext>
            </a:extLst>
          </p:cNvPr>
          <p:cNvGraphicFramePr>
            <a:graphicFrameLocks noGrp="1"/>
          </p:cNvGraphicFramePr>
          <p:nvPr>
            <p:ph idx="13"/>
            <p:extLst>
              <p:ext uri="{D42A27DB-BD31-4B8C-83A1-F6EECF244321}">
                <p14:modId xmlns:p14="http://schemas.microsoft.com/office/powerpoint/2010/main" val="1945970081"/>
              </p:ext>
            </p:extLst>
          </p:nvPr>
        </p:nvGraphicFramePr>
        <p:xfrm>
          <a:off x="6019800" y="3350101"/>
          <a:ext cx="5736656" cy="1483360"/>
        </p:xfrm>
        <a:graphic>
          <a:graphicData uri="http://schemas.openxmlformats.org/drawingml/2006/table">
            <a:tbl>
              <a:tblPr firstRow="1" bandRow="1">
                <a:tableStyleId>{5C22544A-7EE6-4342-B048-85BDC9FD1C3A}</a:tableStyleId>
              </a:tblPr>
              <a:tblGrid>
                <a:gridCol w="1434164">
                  <a:extLst>
                    <a:ext uri="{9D8B030D-6E8A-4147-A177-3AD203B41FA5}">
                      <a16:colId xmlns:a16="http://schemas.microsoft.com/office/drawing/2014/main" val="1775887098"/>
                    </a:ext>
                  </a:extLst>
                </a:gridCol>
                <a:gridCol w="1434164">
                  <a:extLst>
                    <a:ext uri="{9D8B030D-6E8A-4147-A177-3AD203B41FA5}">
                      <a16:colId xmlns:a16="http://schemas.microsoft.com/office/drawing/2014/main" val="3050919016"/>
                    </a:ext>
                  </a:extLst>
                </a:gridCol>
                <a:gridCol w="1434164">
                  <a:extLst>
                    <a:ext uri="{9D8B030D-6E8A-4147-A177-3AD203B41FA5}">
                      <a16:colId xmlns:a16="http://schemas.microsoft.com/office/drawing/2014/main" val="2211285050"/>
                    </a:ext>
                  </a:extLst>
                </a:gridCol>
                <a:gridCol w="1434164">
                  <a:extLst>
                    <a:ext uri="{9D8B030D-6E8A-4147-A177-3AD203B41FA5}">
                      <a16:colId xmlns:a16="http://schemas.microsoft.com/office/drawing/2014/main" val="743358340"/>
                    </a:ext>
                  </a:extLst>
                </a:gridCol>
              </a:tblGrid>
              <a:tr h="370840">
                <a:tc>
                  <a:txBody>
                    <a:bodyPr/>
                    <a:lstStyle/>
                    <a:p>
                      <a:pPr algn="ctr"/>
                      <a:r>
                        <a:rPr lang="it-IT" sz="1400" dirty="0">
                          <a:latin typeface="Helvetica" panose="020B0604020202020204" pitchFamily="34" charset="0"/>
                          <a:cs typeface="Helvetica" panose="020B0604020202020204" pitchFamily="34" charset="0"/>
                        </a:rPr>
                        <a:t>Prodotto</a:t>
                      </a:r>
                      <a:endParaRPr lang="en-US" sz="1400" dirty="0">
                        <a:latin typeface="Helvetica" panose="020B0604020202020204" pitchFamily="34" charset="0"/>
                        <a:cs typeface="Helvetica" panose="020B0604020202020204" pitchFamily="34" charset="0"/>
                      </a:endParaRPr>
                    </a:p>
                  </a:txBody>
                  <a:tcPr>
                    <a:solidFill>
                      <a:schemeClr val="accent2"/>
                    </a:solidFill>
                  </a:tcPr>
                </a:tc>
                <a:tc>
                  <a:txBody>
                    <a:bodyPr/>
                    <a:lstStyle/>
                    <a:p>
                      <a:pPr algn="ctr"/>
                      <a:r>
                        <a:rPr lang="it-IT" sz="1400" dirty="0">
                          <a:latin typeface="Helvetica" panose="020B0604020202020204" pitchFamily="34" charset="0"/>
                          <a:cs typeface="Helvetica" panose="020B0604020202020204" pitchFamily="34" charset="0"/>
                        </a:rPr>
                        <a:t>Fascia prezzo</a:t>
                      </a:r>
                      <a:endParaRPr lang="en-US" sz="1400" dirty="0">
                        <a:latin typeface="Helvetica" panose="020B0604020202020204" pitchFamily="34" charset="0"/>
                        <a:cs typeface="Helvetica" panose="020B0604020202020204" pitchFamily="34" charset="0"/>
                      </a:endParaRPr>
                    </a:p>
                  </a:txBody>
                  <a:tcPr>
                    <a:solidFill>
                      <a:schemeClr val="accent4"/>
                    </a:solidFill>
                  </a:tcPr>
                </a:tc>
                <a:tc>
                  <a:txBody>
                    <a:bodyPr/>
                    <a:lstStyle/>
                    <a:p>
                      <a:pPr algn="ctr"/>
                      <a:r>
                        <a:rPr lang="it-IT" sz="1400" dirty="0">
                          <a:latin typeface="Helvetica" panose="020B0604020202020204" pitchFamily="34" charset="0"/>
                          <a:cs typeface="Helvetica" panose="020B0604020202020204" pitchFamily="34" charset="0"/>
                        </a:rPr>
                        <a:t>Data vendita</a:t>
                      </a:r>
                      <a:endParaRPr lang="en-US" sz="1400" dirty="0">
                        <a:latin typeface="Helvetica" panose="020B0604020202020204" pitchFamily="34" charset="0"/>
                        <a:cs typeface="Helvetica" panose="020B0604020202020204" pitchFamily="34" charset="0"/>
                      </a:endParaRPr>
                    </a:p>
                  </a:txBody>
                  <a:tcPr>
                    <a:solidFill>
                      <a:schemeClr val="accent6"/>
                    </a:solidFill>
                  </a:tcPr>
                </a:tc>
                <a:tc>
                  <a:txBody>
                    <a:bodyPr/>
                    <a:lstStyle/>
                    <a:p>
                      <a:pPr algn="ctr"/>
                      <a:r>
                        <a:rPr lang="it-IT" sz="1400" dirty="0">
                          <a:latin typeface="Helvetica" panose="020B0604020202020204" pitchFamily="34" charset="0"/>
                          <a:cs typeface="Helvetica" panose="020B0604020202020204" pitchFamily="34" charset="0"/>
                        </a:rPr>
                        <a:t>Quantità</a:t>
                      </a:r>
                      <a:endParaRPr lang="en-US" sz="1400" dirty="0">
                        <a:latin typeface="Helvetica" panose="020B0604020202020204" pitchFamily="34" charset="0"/>
                        <a:cs typeface="Helvetica" panose="020B0604020202020204" pitchFamily="34" charset="0"/>
                      </a:endParaRPr>
                    </a:p>
                  </a:txBody>
                  <a:tcPr/>
                </a:tc>
                <a:extLst>
                  <a:ext uri="{0D108BD9-81ED-4DB2-BD59-A6C34878D82A}">
                    <a16:rowId xmlns:a16="http://schemas.microsoft.com/office/drawing/2014/main" val="2815301608"/>
                  </a:ext>
                </a:extLst>
              </a:tr>
              <a:tr h="370840">
                <a:tc>
                  <a:txBody>
                    <a:bodyPr/>
                    <a:lstStyle/>
                    <a:p>
                      <a:pPr algn="ctr"/>
                      <a:r>
                        <a:rPr lang="it-IT" sz="1400" dirty="0">
                          <a:latin typeface="Helvetica" panose="020B0604020202020204" pitchFamily="34" charset="0"/>
                          <a:cs typeface="Helvetica" panose="020B0604020202020204" pitchFamily="34" charset="0"/>
                        </a:rPr>
                        <a:t>xxx</a:t>
                      </a:r>
                      <a:endParaRPr lang="en-US" sz="1400" dirty="0">
                        <a:latin typeface="Helvetica" panose="020B0604020202020204" pitchFamily="34" charset="0"/>
                        <a:cs typeface="Helvetica" panose="020B0604020202020204" pitchFamily="34" charset="0"/>
                      </a:endParaRPr>
                    </a:p>
                  </a:txBody>
                  <a:tcPr>
                    <a:noFill/>
                  </a:tcPr>
                </a:tc>
                <a:tc>
                  <a:txBody>
                    <a:bodyPr/>
                    <a:lstStyle/>
                    <a:p>
                      <a:pPr algn="ctr"/>
                      <a:r>
                        <a:rPr lang="it-IT" sz="1400" dirty="0">
                          <a:latin typeface="Helvetica" panose="020B0604020202020204" pitchFamily="34" charset="0"/>
                          <a:cs typeface="Helvetica" panose="020B0604020202020204" pitchFamily="34" charset="0"/>
                        </a:rPr>
                        <a:t>bassa</a:t>
                      </a:r>
                      <a:endParaRPr lang="en-US" sz="1400" dirty="0">
                        <a:latin typeface="Helvetica" panose="020B0604020202020204" pitchFamily="34" charset="0"/>
                        <a:cs typeface="Helvetica" panose="020B0604020202020204" pitchFamily="34" charset="0"/>
                      </a:endParaRPr>
                    </a:p>
                  </a:txBody>
                  <a:tcPr>
                    <a:noFill/>
                  </a:tcPr>
                </a:tc>
                <a:tc>
                  <a:txBody>
                    <a:bodyPr/>
                    <a:lstStyle/>
                    <a:p>
                      <a:pPr algn="ctr"/>
                      <a:r>
                        <a:rPr lang="it-IT" sz="1400" dirty="0">
                          <a:latin typeface="Helvetica" panose="020B0604020202020204" pitchFamily="34" charset="0"/>
                          <a:cs typeface="Helvetica" panose="020B0604020202020204" pitchFamily="34" charset="0"/>
                        </a:rPr>
                        <a:t>05/07/2021</a:t>
                      </a:r>
                      <a:endParaRPr lang="en-US" sz="1400" dirty="0">
                        <a:latin typeface="Helvetica" panose="020B0604020202020204" pitchFamily="34" charset="0"/>
                        <a:cs typeface="Helvetica" panose="020B0604020202020204" pitchFamily="34" charset="0"/>
                      </a:endParaRPr>
                    </a:p>
                  </a:txBody>
                  <a:tcPr>
                    <a:noFill/>
                  </a:tcPr>
                </a:tc>
                <a:tc>
                  <a:txBody>
                    <a:bodyPr/>
                    <a:lstStyle/>
                    <a:p>
                      <a:pPr algn="ctr"/>
                      <a:r>
                        <a:rPr lang="it-IT" sz="1400" dirty="0">
                          <a:latin typeface="Helvetica" panose="020B0604020202020204" pitchFamily="34" charset="0"/>
                          <a:cs typeface="Helvetica" panose="020B0604020202020204" pitchFamily="34" charset="0"/>
                        </a:rPr>
                        <a:t>10</a:t>
                      </a:r>
                      <a:endParaRPr lang="en-US" sz="1400" dirty="0">
                        <a:latin typeface="Helvetica" panose="020B0604020202020204" pitchFamily="34" charset="0"/>
                        <a:cs typeface="Helvetica" panose="020B0604020202020204" pitchFamily="34" charset="0"/>
                      </a:endParaRPr>
                    </a:p>
                  </a:txBody>
                  <a:tcPr>
                    <a:noFill/>
                  </a:tcPr>
                </a:tc>
                <a:extLst>
                  <a:ext uri="{0D108BD9-81ED-4DB2-BD59-A6C34878D82A}">
                    <a16:rowId xmlns:a16="http://schemas.microsoft.com/office/drawing/2014/main" val="1327653226"/>
                  </a:ext>
                </a:extLst>
              </a:tr>
              <a:tr h="370840">
                <a:tc>
                  <a:txBody>
                    <a:bodyPr/>
                    <a:lstStyle/>
                    <a:p>
                      <a:pPr algn="ctr"/>
                      <a:r>
                        <a:rPr lang="it-IT" sz="1400" dirty="0" err="1">
                          <a:latin typeface="Helvetica" panose="020B0604020202020204" pitchFamily="34" charset="0"/>
                          <a:cs typeface="Helvetica" panose="020B0604020202020204" pitchFamily="34" charset="0"/>
                        </a:rPr>
                        <a:t>xxy</a:t>
                      </a:r>
                      <a:endParaRPr lang="en-US" sz="1400" dirty="0">
                        <a:latin typeface="Helvetica" panose="020B0604020202020204" pitchFamily="34" charset="0"/>
                        <a:cs typeface="Helvetica" panose="020B0604020202020204" pitchFamily="34" charset="0"/>
                      </a:endParaRPr>
                    </a:p>
                  </a:txBody>
                  <a:tcPr>
                    <a:noFill/>
                  </a:tcPr>
                </a:tc>
                <a:tc>
                  <a:txBody>
                    <a:bodyPr/>
                    <a:lstStyle/>
                    <a:p>
                      <a:pPr algn="ctr"/>
                      <a:r>
                        <a:rPr lang="it-IT" sz="1400" dirty="0">
                          <a:latin typeface="Helvetica" panose="020B0604020202020204" pitchFamily="34" charset="0"/>
                          <a:cs typeface="Helvetica" panose="020B0604020202020204" pitchFamily="34" charset="0"/>
                        </a:rPr>
                        <a:t>media</a:t>
                      </a:r>
                      <a:endParaRPr lang="en-US" sz="1400" dirty="0">
                        <a:latin typeface="Helvetica" panose="020B0604020202020204" pitchFamily="34" charset="0"/>
                        <a:cs typeface="Helvetica" panose="020B0604020202020204" pitchFamily="34" charset="0"/>
                      </a:endParaRPr>
                    </a:p>
                  </a:txBody>
                  <a:tcPr>
                    <a:noFill/>
                  </a:tcPr>
                </a:tc>
                <a:tc>
                  <a:txBody>
                    <a:bodyPr/>
                    <a:lstStyle/>
                    <a:p>
                      <a:pPr algn="ctr"/>
                      <a:r>
                        <a:rPr lang="it-IT" sz="1400" dirty="0">
                          <a:latin typeface="Helvetica" panose="020B0604020202020204" pitchFamily="34" charset="0"/>
                          <a:cs typeface="Helvetica" panose="020B0604020202020204" pitchFamily="34" charset="0"/>
                        </a:rPr>
                        <a:t>05/07/2021</a:t>
                      </a:r>
                      <a:endParaRPr lang="en-US" sz="1400" dirty="0">
                        <a:latin typeface="Helvetica" panose="020B0604020202020204" pitchFamily="34" charset="0"/>
                        <a:cs typeface="Helvetica" panose="020B0604020202020204" pitchFamily="34" charset="0"/>
                      </a:endParaRPr>
                    </a:p>
                  </a:txBody>
                  <a:tcPr>
                    <a:noFill/>
                  </a:tcPr>
                </a:tc>
                <a:tc>
                  <a:txBody>
                    <a:bodyPr/>
                    <a:lstStyle/>
                    <a:p>
                      <a:pPr algn="ctr"/>
                      <a:r>
                        <a:rPr lang="it-IT" sz="1400" dirty="0">
                          <a:latin typeface="Helvetica" panose="020B0604020202020204" pitchFamily="34" charset="0"/>
                          <a:cs typeface="Helvetica" panose="020B0604020202020204" pitchFamily="34" charset="0"/>
                        </a:rPr>
                        <a:t>50</a:t>
                      </a:r>
                      <a:endParaRPr lang="en-US" sz="1400" dirty="0">
                        <a:latin typeface="Helvetica" panose="020B0604020202020204" pitchFamily="34" charset="0"/>
                        <a:cs typeface="Helvetica" panose="020B0604020202020204" pitchFamily="34" charset="0"/>
                      </a:endParaRPr>
                    </a:p>
                  </a:txBody>
                  <a:tcPr>
                    <a:noFill/>
                  </a:tcPr>
                </a:tc>
                <a:extLst>
                  <a:ext uri="{0D108BD9-81ED-4DB2-BD59-A6C34878D82A}">
                    <a16:rowId xmlns:a16="http://schemas.microsoft.com/office/drawing/2014/main" val="924160505"/>
                  </a:ext>
                </a:extLst>
              </a:tr>
              <a:tr h="370840">
                <a:tc>
                  <a:txBody>
                    <a:bodyPr/>
                    <a:lstStyle/>
                    <a:p>
                      <a:pPr algn="ctr"/>
                      <a:r>
                        <a:rPr lang="it-IT" sz="1400" dirty="0" err="1">
                          <a:latin typeface="Helvetica" panose="020B0604020202020204" pitchFamily="34" charset="0"/>
                          <a:cs typeface="Helvetica" panose="020B0604020202020204" pitchFamily="34" charset="0"/>
                        </a:rPr>
                        <a:t>xyz</a:t>
                      </a:r>
                      <a:endParaRPr lang="en-US" sz="1400" dirty="0">
                        <a:latin typeface="Helvetica" panose="020B0604020202020204" pitchFamily="34" charset="0"/>
                        <a:cs typeface="Helvetica" panose="020B0604020202020204" pitchFamily="34" charset="0"/>
                      </a:endParaRPr>
                    </a:p>
                  </a:txBody>
                  <a:tcPr>
                    <a:noFill/>
                  </a:tcPr>
                </a:tc>
                <a:tc>
                  <a:txBody>
                    <a:bodyPr/>
                    <a:lstStyle/>
                    <a:p>
                      <a:pPr algn="ctr"/>
                      <a:r>
                        <a:rPr lang="it-IT" sz="1400" dirty="0">
                          <a:latin typeface="Helvetica" panose="020B0604020202020204" pitchFamily="34" charset="0"/>
                          <a:cs typeface="Helvetica" panose="020B0604020202020204" pitchFamily="34" charset="0"/>
                        </a:rPr>
                        <a:t>alta</a:t>
                      </a:r>
                      <a:endParaRPr lang="en-US" sz="1400" dirty="0">
                        <a:latin typeface="Helvetica" panose="020B0604020202020204" pitchFamily="34" charset="0"/>
                        <a:cs typeface="Helvetica" panose="020B0604020202020204" pitchFamily="34" charset="0"/>
                      </a:endParaRPr>
                    </a:p>
                  </a:txBody>
                  <a:tcPr>
                    <a:noFill/>
                  </a:tcPr>
                </a:tc>
                <a:tc>
                  <a:txBody>
                    <a:bodyPr/>
                    <a:lstStyle/>
                    <a:p>
                      <a:pPr algn="ctr"/>
                      <a:r>
                        <a:rPr lang="it-IT" sz="1400" dirty="0">
                          <a:latin typeface="Helvetica" panose="020B0604020202020204" pitchFamily="34" charset="0"/>
                          <a:cs typeface="Helvetica" panose="020B0604020202020204" pitchFamily="34" charset="0"/>
                        </a:rPr>
                        <a:t>02/06/2021</a:t>
                      </a:r>
                      <a:endParaRPr lang="en-US" sz="1400" dirty="0">
                        <a:latin typeface="Helvetica" panose="020B0604020202020204" pitchFamily="34" charset="0"/>
                        <a:cs typeface="Helvetica" panose="020B0604020202020204" pitchFamily="34" charset="0"/>
                      </a:endParaRPr>
                    </a:p>
                  </a:txBody>
                  <a:tcPr>
                    <a:noFill/>
                  </a:tcPr>
                </a:tc>
                <a:tc>
                  <a:txBody>
                    <a:bodyPr/>
                    <a:lstStyle/>
                    <a:p>
                      <a:pPr algn="ctr"/>
                      <a:r>
                        <a:rPr lang="it-IT" sz="1400" dirty="0">
                          <a:latin typeface="Helvetica" panose="020B0604020202020204" pitchFamily="34" charset="0"/>
                          <a:cs typeface="Helvetica" panose="020B0604020202020204" pitchFamily="34" charset="0"/>
                        </a:rPr>
                        <a:t>100</a:t>
                      </a:r>
                      <a:endParaRPr lang="en-US" sz="1400" dirty="0">
                        <a:latin typeface="Helvetica" panose="020B0604020202020204" pitchFamily="34" charset="0"/>
                        <a:cs typeface="Helvetica" panose="020B0604020202020204" pitchFamily="34" charset="0"/>
                      </a:endParaRPr>
                    </a:p>
                  </a:txBody>
                  <a:tcPr>
                    <a:noFill/>
                  </a:tcPr>
                </a:tc>
                <a:extLst>
                  <a:ext uri="{0D108BD9-81ED-4DB2-BD59-A6C34878D82A}">
                    <a16:rowId xmlns:a16="http://schemas.microsoft.com/office/drawing/2014/main" val="2365878305"/>
                  </a:ext>
                </a:extLst>
              </a:tr>
            </a:tbl>
          </a:graphicData>
        </a:graphic>
      </p:graphicFrame>
    </p:spTree>
    <p:extLst>
      <p:ext uri="{BB962C8B-B14F-4D97-AF65-F5344CB8AC3E}">
        <p14:creationId xmlns:p14="http://schemas.microsoft.com/office/powerpoint/2010/main" val="3323492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6">
            <a:extLst>
              <a:ext uri="{FF2B5EF4-FFF2-40B4-BE49-F238E27FC236}">
                <a16:creationId xmlns:a16="http://schemas.microsoft.com/office/drawing/2014/main" id="{FFA0595C-361D-4498-AEC6-B5798CD1BF68}"/>
              </a:ext>
            </a:extLst>
          </p:cNvPr>
          <p:cNvSpPr>
            <a:spLocks noGrp="1"/>
          </p:cNvSpPr>
          <p:nvPr>
            <p:ph type="title"/>
          </p:nvPr>
        </p:nvSpPr>
        <p:spPr/>
        <p:txBody>
          <a:bodyPr/>
          <a:lstStyle/>
          <a:p>
            <a:r>
              <a:rPr lang="it-IT" dirty="0" err="1"/>
              <a:t>Pandas</a:t>
            </a:r>
            <a:endParaRPr lang="en-US" dirty="0"/>
          </a:p>
        </p:txBody>
      </p:sp>
      <p:sp>
        <p:nvSpPr>
          <p:cNvPr id="9" name="Segnaposto contenuto 8">
            <a:extLst>
              <a:ext uri="{FF2B5EF4-FFF2-40B4-BE49-F238E27FC236}">
                <a16:creationId xmlns:a16="http://schemas.microsoft.com/office/drawing/2014/main" id="{98563907-39E7-49FA-AABD-60A9F6C096D5}"/>
              </a:ext>
            </a:extLst>
          </p:cNvPr>
          <p:cNvSpPr>
            <a:spLocks noGrp="1"/>
          </p:cNvSpPr>
          <p:nvPr>
            <p:ph idx="1"/>
          </p:nvPr>
        </p:nvSpPr>
        <p:spPr>
          <a:xfrm>
            <a:off x="838200" y="1700499"/>
            <a:ext cx="10515600" cy="4351338"/>
          </a:xfrm>
        </p:spPr>
        <p:txBody>
          <a:bodyPr/>
          <a:lstStyle/>
          <a:p>
            <a:r>
              <a:rPr lang="it-IT" dirty="0" err="1">
                <a:solidFill>
                  <a:schemeClr val="accent1"/>
                </a:solidFill>
              </a:rPr>
              <a:t>pandas</a:t>
            </a:r>
            <a:r>
              <a:rPr lang="it-IT" dirty="0"/>
              <a:t> è una libreria Python che definisce strutture dati e funzionalità per l’analisi di dati strutturati</a:t>
            </a:r>
          </a:p>
          <a:p>
            <a:pPr lvl="1"/>
            <a:r>
              <a:rPr lang="it-IT" dirty="0"/>
              <a:t>Introduce nuovi tipi di dati: </a:t>
            </a:r>
            <a:r>
              <a:rPr lang="it-IT" b="1" dirty="0">
                <a:solidFill>
                  <a:srgbClr val="FF0000"/>
                </a:solidFill>
              </a:rPr>
              <a:t>Series</a:t>
            </a:r>
            <a:r>
              <a:rPr lang="it-IT" dirty="0"/>
              <a:t> (e.g., serie temporale) e </a:t>
            </a:r>
            <a:r>
              <a:rPr lang="it-IT" b="1" dirty="0" err="1">
                <a:solidFill>
                  <a:srgbClr val="FF0000"/>
                </a:solidFill>
              </a:rPr>
              <a:t>DataFrame</a:t>
            </a:r>
            <a:r>
              <a:rPr lang="it-IT" dirty="0"/>
              <a:t> </a:t>
            </a:r>
            <a:r>
              <a:rPr lang="en-US" dirty="0"/>
              <a:t>(e.g., </a:t>
            </a:r>
            <a:r>
              <a:rPr lang="en-US" dirty="0" err="1"/>
              <a:t>tabelle</a:t>
            </a:r>
            <a:r>
              <a:rPr lang="en-US" dirty="0"/>
              <a:t>)</a:t>
            </a:r>
          </a:p>
          <a:p>
            <a:pPr lvl="1"/>
            <a:r>
              <a:rPr lang="it-IT" dirty="0"/>
              <a:t>Soluzione completa per la manipolazione di dati tabulari</a:t>
            </a:r>
          </a:p>
          <a:p>
            <a:pPr lvl="1"/>
            <a:r>
              <a:rPr lang="it-IT" dirty="0"/>
              <a:t>Trattamento </a:t>
            </a:r>
            <a:r>
              <a:rPr lang="it-IT" dirty="0">
                <a:solidFill>
                  <a:schemeClr val="accent1"/>
                </a:solidFill>
              </a:rPr>
              <a:t>dati mancanti</a:t>
            </a:r>
            <a:r>
              <a:rPr lang="it-IT" dirty="0"/>
              <a:t>, riorganizzazione della loro forma (</a:t>
            </a:r>
            <a:r>
              <a:rPr lang="it-IT" dirty="0" err="1"/>
              <a:t>shape</a:t>
            </a:r>
            <a:r>
              <a:rPr lang="it-IT" dirty="0"/>
              <a:t>)</a:t>
            </a:r>
          </a:p>
          <a:p>
            <a:pPr lvl="1"/>
            <a:r>
              <a:rPr lang="it-IT" dirty="0"/>
              <a:t>Supporto operazioni SQL-like (</a:t>
            </a:r>
            <a:r>
              <a:rPr lang="it-IT" dirty="0">
                <a:solidFill>
                  <a:schemeClr val="accent1"/>
                </a:solidFill>
              </a:rPr>
              <a:t>join/merge, aggregazione, </a:t>
            </a:r>
            <a:r>
              <a:rPr lang="it-IT" dirty="0"/>
              <a:t>etc.)</a:t>
            </a:r>
          </a:p>
          <a:p>
            <a:pPr lvl="1"/>
            <a:r>
              <a:rPr lang="it-IT" dirty="0"/>
              <a:t>Per convenzione il package </a:t>
            </a:r>
            <a:r>
              <a:rPr lang="it-IT" dirty="0" err="1"/>
              <a:t>pandas</a:t>
            </a:r>
            <a:r>
              <a:rPr lang="it-IT" dirty="0"/>
              <a:t> si importa con nome “</a:t>
            </a:r>
            <a:r>
              <a:rPr lang="it-IT" dirty="0" err="1"/>
              <a:t>pd</a:t>
            </a:r>
            <a:r>
              <a:rPr lang="it-IT" dirty="0"/>
              <a:t>”</a:t>
            </a:r>
          </a:p>
          <a:p>
            <a:pPr marL="914400" lvl="2" indent="0">
              <a:buNone/>
            </a:pPr>
            <a:r>
              <a:rPr lang="en-US" dirty="0">
                <a:solidFill>
                  <a:schemeClr val="accent1"/>
                </a:solidFill>
              </a:rPr>
              <a:t>&gt;&gt;&gt; import pandas as pd</a:t>
            </a:r>
          </a:p>
        </p:txBody>
      </p:sp>
      <p:sp>
        <p:nvSpPr>
          <p:cNvPr id="5" name="Segnaposto piè di pagina 4">
            <a:extLst>
              <a:ext uri="{FF2B5EF4-FFF2-40B4-BE49-F238E27FC236}">
                <a16:creationId xmlns:a16="http://schemas.microsoft.com/office/drawing/2014/main" id="{F991CF9B-BE11-43FF-8B66-41283DE60E5C}"/>
              </a:ext>
            </a:extLst>
          </p:cNvPr>
          <p:cNvSpPr>
            <a:spLocks noGrp="1"/>
          </p:cNvSpPr>
          <p:nvPr>
            <p:ph type="ftr" sz="quarter" idx="11"/>
          </p:nvPr>
        </p:nvSpPr>
        <p:spPr>
          <a:xfrm>
            <a:off x="-1" y="6492875"/>
            <a:ext cx="2837793" cy="365125"/>
          </a:xfrm>
        </p:spPr>
        <p:txBody>
          <a:bodyPr/>
          <a:lstStyle/>
          <a:p>
            <a:r>
              <a:rPr lang="it-IT" dirty="0"/>
              <a:t>Matteo Francia – University of Bologna</a:t>
            </a:r>
          </a:p>
        </p:txBody>
      </p:sp>
      <p:sp>
        <p:nvSpPr>
          <p:cNvPr id="6" name="Segnaposto numero diapositiva 5">
            <a:extLst>
              <a:ext uri="{FF2B5EF4-FFF2-40B4-BE49-F238E27FC236}">
                <a16:creationId xmlns:a16="http://schemas.microsoft.com/office/drawing/2014/main" id="{4F1A9BC8-7D3E-4BAD-9CA7-FBC3E57F5B49}"/>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14</a:t>
            </a:fld>
            <a:endParaRPr lang="it-IT"/>
          </a:p>
        </p:txBody>
      </p:sp>
      <p:sp>
        <p:nvSpPr>
          <p:cNvPr id="11" name="Segnaposto contenuto 10">
            <a:extLst>
              <a:ext uri="{FF2B5EF4-FFF2-40B4-BE49-F238E27FC236}">
                <a16:creationId xmlns:a16="http://schemas.microsoft.com/office/drawing/2014/main" id="{E3CFF355-353A-402E-B953-7878A31AD2FD}"/>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42087756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olo 7">
            <a:extLst>
              <a:ext uri="{FF2B5EF4-FFF2-40B4-BE49-F238E27FC236}">
                <a16:creationId xmlns:a16="http://schemas.microsoft.com/office/drawing/2014/main" id="{E7EF11C0-F813-43EA-9B41-AE57652D895F}"/>
              </a:ext>
            </a:extLst>
          </p:cNvPr>
          <p:cNvSpPr>
            <a:spLocks noGrp="1"/>
          </p:cNvSpPr>
          <p:nvPr>
            <p:ph type="title"/>
          </p:nvPr>
        </p:nvSpPr>
        <p:spPr>
          <a:xfrm>
            <a:off x="838200" y="365125"/>
            <a:ext cx="10515600" cy="1325563"/>
          </a:xfrm>
        </p:spPr>
        <p:txBody>
          <a:bodyPr/>
          <a:lstStyle/>
          <a:p>
            <a:r>
              <a:rPr lang="it-IT" dirty="0" err="1"/>
              <a:t>Pandas</a:t>
            </a:r>
            <a:endParaRPr lang="en-US" dirty="0"/>
          </a:p>
        </p:txBody>
      </p:sp>
      <p:sp>
        <p:nvSpPr>
          <p:cNvPr id="9" name="Segnaposto contenuto 8">
            <a:extLst>
              <a:ext uri="{FF2B5EF4-FFF2-40B4-BE49-F238E27FC236}">
                <a16:creationId xmlns:a16="http://schemas.microsoft.com/office/drawing/2014/main" id="{98563907-39E7-49FA-AABD-60A9F6C096D5}"/>
              </a:ext>
            </a:extLst>
          </p:cNvPr>
          <p:cNvSpPr>
            <a:spLocks noGrp="1"/>
          </p:cNvSpPr>
          <p:nvPr>
            <p:ph idx="1"/>
          </p:nvPr>
        </p:nvSpPr>
        <p:spPr>
          <a:xfrm>
            <a:off x="838200" y="1700499"/>
            <a:ext cx="10515600" cy="4351338"/>
          </a:xfrm>
        </p:spPr>
        <p:txBody>
          <a:bodyPr/>
          <a:lstStyle/>
          <a:p>
            <a:r>
              <a:rPr lang="it-IT" b="1" dirty="0">
                <a:solidFill>
                  <a:srgbClr val="FF0000"/>
                </a:solidFill>
              </a:rPr>
              <a:t>Una serie (Series) </a:t>
            </a:r>
            <a:r>
              <a:rPr lang="it-IT" dirty="0"/>
              <a:t>è una sequenza di valori dello stesso tipo</a:t>
            </a:r>
          </a:p>
          <a:p>
            <a:pPr lvl="1"/>
            <a:r>
              <a:rPr lang="it-IT" dirty="0"/>
              <a:t>A ogni valore è associata un’etichetta</a:t>
            </a:r>
          </a:p>
          <a:p>
            <a:pPr lvl="1"/>
            <a:r>
              <a:rPr lang="it-IT" dirty="0"/>
              <a:t>I tipi supportati, sia per i valori che per le etichette, sono quelli di </a:t>
            </a:r>
            <a:r>
              <a:rPr lang="en-US" dirty="0"/>
              <a:t>NumPy (float64, int64, …)</a:t>
            </a:r>
          </a:p>
          <a:p>
            <a:pPr lvl="1"/>
            <a:r>
              <a:rPr lang="it-IT" dirty="0"/>
              <a:t>In pratica un </a:t>
            </a:r>
            <a:r>
              <a:rPr lang="it-IT" dirty="0" err="1"/>
              <a:t>ndarray</a:t>
            </a:r>
            <a:r>
              <a:rPr lang="it-IT" dirty="0"/>
              <a:t> a una dimensione (vettore) con un’etichetta associata ad ogni elemento</a:t>
            </a:r>
          </a:p>
          <a:p>
            <a:r>
              <a:rPr lang="it-IT" dirty="0"/>
              <a:t>L’indice di una serie (</a:t>
            </a:r>
            <a:r>
              <a:rPr lang="it-IT" dirty="0">
                <a:solidFill>
                  <a:schemeClr val="accent1"/>
                </a:solidFill>
              </a:rPr>
              <a:t>index</a:t>
            </a:r>
            <a:r>
              <a:rPr lang="it-IT" dirty="0"/>
              <a:t>) è la sequenza delle </a:t>
            </a:r>
            <a:r>
              <a:rPr lang="en-US" dirty="0" err="1"/>
              <a:t>etichette</a:t>
            </a:r>
            <a:r>
              <a:rPr lang="en-US" dirty="0"/>
              <a:t> associate ai </a:t>
            </a:r>
            <a:r>
              <a:rPr lang="en-US" dirty="0" err="1"/>
              <a:t>valori</a:t>
            </a:r>
            <a:endParaRPr lang="en-US" dirty="0"/>
          </a:p>
          <a:p>
            <a:pPr lvl="1"/>
            <a:r>
              <a:rPr lang="it-IT" dirty="0"/>
              <a:t>Le etichette sono spesso identificatori di tipo numerico o stringa</a:t>
            </a:r>
          </a:p>
          <a:p>
            <a:pPr lvl="2"/>
            <a:r>
              <a:rPr lang="it-IT" dirty="0"/>
              <a:t>E.g., la chiave </a:t>
            </a:r>
            <a:r>
              <a:rPr lang="it-IT" dirty="0" err="1"/>
              <a:t>primary</a:t>
            </a:r>
            <a:r>
              <a:rPr lang="it-IT" dirty="0"/>
              <a:t> di una tabella in un database</a:t>
            </a:r>
          </a:p>
          <a:p>
            <a:pPr lvl="1"/>
            <a:r>
              <a:rPr lang="it-IT" dirty="0"/>
              <a:t>Le etichette in un indice possono non essere univoche, ma nell’uso pratico spesso lo sono</a:t>
            </a:r>
            <a:endParaRPr lang="en-US" dirty="0"/>
          </a:p>
        </p:txBody>
      </p:sp>
      <p:sp>
        <p:nvSpPr>
          <p:cNvPr id="5" name="Segnaposto piè di pagina 4">
            <a:extLst>
              <a:ext uri="{FF2B5EF4-FFF2-40B4-BE49-F238E27FC236}">
                <a16:creationId xmlns:a16="http://schemas.microsoft.com/office/drawing/2014/main" id="{F991CF9B-BE11-43FF-8B66-41283DE60E5C}"/>
              </a:ext>
            </a:extLst>
          </p:cNvPr>
          <p:cNvSpPr>
            <a:spLocks noGrp="1"/>
          </p:cNvSpPr>
          <p:nvPr>
            <p:ph type="ftr" sz="quarter" idx="11"/>
          </p:nvPr>
        </p:nvSpPr>
        <p:spPr>
          <a:xfrm>
            <a:off x="-1" y="6492875"/>
            <a:ext cx="2837793" cy="365125"/>
          </a:xfrm>
        </p:spPr>
        <p:txBody>
          <a:bodyPr/>
          <a:lstStyle/>
          <a:p>
            <a:r>
              <a:rPr lang="it-IT" dirty="0"/>
              <a:t>Matteo Francia – University of Bologna</a:t>
            </a:r>
          </a:p>
        </p:txBody>
      </p:sp>
      <p:sp>
        <p:nvSpPr>
          <p:cNvPr id="6" name="Segnaposto numero diapositiva 5">
            <a:extLst>
              <a:ext uri="{FF2B5EF4-FFF2-40B4-BE49-F238E27FC236}">
                <a16:creationId xmlns:a16="http://schemas.microsoft.com/office/drawing/2014/main" id="{4F1A9BC8-7D3E-4BAD-9CA7-FBC3E57F5B49}"/>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15</a:t>
            </a:fld>
            <a:endParaRPr lang="it-IT"/>
          </a:p>
        </p:txBody>
      </p:sp>
      <p:sp>
        <p:nvSpPr>
          <p:cNvPr id="11" name="Segnaposto contenuto 10">
            <a:extLst>
              <a:ext uri="{FF2B5EF4-FFF2-40B4-BE49-F238E27FC236}">
                <a16:creationId xmlns:a16="http://schemas.microsoft.com/office/drawing/2014/main" id="{8774B65B-550C-4FF8-9070-FB48D69D17EE}"/>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9133455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CDB787C-7D3A-4302-8C84-575284C808C6}"/>
              </a:ext>
            </a:extLst>
          </p:cNvPr>
          <p:cNvSpPr>
            <a:spLocks noGrp="1"/>
          </p:cNvSpPr>
          <p:nvPr>
            <p:ph type="title"/>
          </p:nvPr>
        </p:nvSpPr>
        <p:spPr>
          <a:xfrm>
            <a:off x="838200" y="365125"/>
            <a:ext cx="10515600" cy="1325563"/>
          </a:xfrm>
        </p:spPr>
        <p:txBody>
          <a:bodyPr/>
          <a:lstStyle/>
          <a:p>
            <a:r>
              <a:rPr lang="it-IT" dirty="0" err="1"/>
              <a:t>Pandas</a:t>
            </a:r>
            <a:endParaRPr lang="en-US" dirty="0"/>
          </a:p>
        </p:txBody>
      </p:sp>
      <p:sp>
        <p:nvSpPr>
          <p:cNvPr id="9" name="Segnaposto contenuto 8">
            <a:extLst>
              <a:ext uri="{FF2B5EF4-FFF2-40B4-BE49-F238E27FC236}">
                <a16:creationId xmlns:a16="http://schemas.microsoft.com/office/drawing/2014/main" id="{98563907-39E7-49FA-AABD-60A9F6C096D5}"/>
              </a:ext>
            </a:extLst>
          </p:cNvPr>
          <p:cNvSpPr>
            <a:spLocks noGrp="1"/>
          </p:cNvSpPr>
          <p:nvPr>
            <p:ph sz="half" idx="1"/>
          </p:nvPr>
        </p:nvSpPr>
        <p:spPr>
          <a:xfrm>
            <a:off x="838200" y="1825625"/>
            <a:ext cx="5181600" cy="4351338"/>
          </a:xfrm>
        </p:spPr>
        <p:txBody>
          <a:bodyPr/>
          <a:lstStyle/>
          <a:p>
            <a:r>
              <a:rPr lang="it-IT" dirty="0"/>
              <a:t>Il </a:t>
            </a:r>
            <a:r>
              <a:rPr lang="it-IT" dirty="0">
                <a:solidFill>
                  <a:schemeClr val="accent1"/>
                </a:solidFill>
              </a:rPr>
              <a:t>costruttore</a:t>
            </a:r>
            <a:r>
              <a:rPr lang="it-IT" dirty="0"/>
              <a:t> di Series accetta i </a:t>
            </a:r>
            <a:r>
              <a:rPr lang="it-IT" dirty="0">
                <a:solidFill>
                  <a:srgbClr val="C1504D"/>
                </a:solidFill>
              </a:rPr>
              <a:t>valori</a:t>
            </a:r>
            <a:r>
              <a:rPr lang="it-IT" dirty="0"/>
              <a:t> della serie e come attributo </a:t>
            </a:r>
            <a:r>
              <a:rPr lang="it-IT" dirty="0">
                <a:solidFill>
                  <a:srgbClr val="92D050"/>
                </a:solidFill>
              </a:rPr>
              <a:t>index</a:t>
            </a:r>
            <a:r>
              <a:rPr lang="it-IT" dirty="0"/>
              <a:t> opzionale le etichette corrispondenti</a:t>
            </a:r>
          </a:p>
          <a:p>
            <a:pPr lvl="1"/>
            <a:r>
              <a:rPr lang="en-US" dirty="0">
                <a:solidFill>
                  <a:schemeClr val="accent1"/>
                </a:solidFill>
              </a:rPr>
              <a:t>&gt;&gt;&gt; ser = </a:t>
            </a:r>
            <a:r>
              <a:rPr lang="en-US" dirty="0" err="1">
                <a:solidFill>
                  <a:schemeClr val="accent1"/>
                </a:solidFill>
              </a:rPr>
              <a:t>pd.Series</a:t>
            </a:r>
            <a:r>
              <a:rPr lang="en-US" dirty="0">
                <a:solidFill>
                  <a:schemeClr val="accent1"/>
                </a:solidFill>
              </a:rPr>
              <a:t>(</a:t>
            </a:r>
            <a:r>
              <a:rPr lang="en-US" dirty="0">
                <a:solidFill>
                  <a:srgbClr val="C1504D"/>
                </a:solidFill>
              </a:rPr>
              <a:t>[ 4 , 7 , -5 , 3 ], </a:t>
            </a:r>
            <a:br>
              <a:rPr lang="en-US" dirty="0">
                <a:solidFill>
                  <a:srgbClr val="C1504D"/>
                </a:solidFill>
              </a:rPr>
            </a:br>
            <a:r>
              <a:rPr lang="en-US" dirty="0">
                <a:solidFill>
                  <a:srgbClr val="C1504D"/>
                </a:solidFill>
              </a:rPr>
              <a:t>		</a:t>
            </a:r>
            <a:r>
              <a:rPr lang="en-US" dirty="0">
                <a:solidFill>
                  <a:srgbClr val="92D050"/>
                </a:solidFill>
              </a:rPr>
              <a:t>... index=["d", "b", "a", "c"]</a:t>
            </a:r>
            <a:r>
              <a:rPr lang="en-US" dirty="0">
                <a:solidFill>
                  <a:schemeClr val="accent1"/>
                </a:solidFill>
              </a:rPr>
              <a:t>)</a:t>
            </a:r>
          </a:p>
          <a:p>
            <a:pPr lvl="1"/>
            <a:r>
              <a:rPr lang="it-IT" dirty="0"/>
              <a:t>Se non specificato, l’indice è la sequenza di interi da 0 a N-1, così che ogni elemento sia etichettato dalla posizione (come in liste e array)</a:t>
            </a:r>
          </a:p>
        </p:txBody>
      </p:sp>
      <p:pic>
        <p:nvPicPr>
          <p:cNvPr id="11" name="Segnaposto contenuto 10">
            <a:extLst>
              <a:ext uri="{FF2B5EF4-FFF2-40B4-BE49-F238E27FC236}">
                <a16:creationId xmlns:a16="http://schemas.microsoft.com/office/drawing/2014/main" id="{2072ACB1-E76F-421A-8958-ABDBE1D1A806}"/>
              </a:ext>
            </a:extLst>
          </p:cNvPr>
          <p:cNvPicPr>
            <a:picLocks noGrp="1" noChangeAspect="1"/>
          </p:cNvPicPr>
          <p:nvPr>
            <p:ph sz="half" idx="2"/>
          </p:nvPr>
        </p:nvPicPr>
        <p:blipFill>
          <a:blip r:embed="rId2"/>
          <a:stretch>
            <a:fillRect/>
          </a:stretch>
        </p:blipFill>
        <p:spPr>
          <a:xfrm>
            <a:off x="7683444" y="2997942"/>
            <a:ext cx="2159111" cy="2006703"/>
          </a:xfrm>
        </p:spPr>
      </p:pic>
      <p:sp>
        <p:nvSpPr>
          <p:cNvPr id="5" name="Segnaposto piè di pagina 4">
            <a:extLst>
              <a:ext uri="{FF2B5EF4-FFF2-40B4-BE49-F238E27FC236}">
                <a16:creationId xmlns:a16="http://schemas.microsoft.com/office/drawing/2014/main" id="{F991CF9B-BE11-43FF-8B66-41283DE60E5C}"/>
              </a:ext>
            </a:extLst>
          </p:cNvPr>
          <p:cNvSpPr>
            <a:spLocks noGrp="1"/>
          </p:cNvSpPr>
          <p:nvPr>
            <p:ph type="ftr" sz="quarter" idx="11"/>
          </p:nvPr>
        </p:nvSpPr>
        <p:spPr>
          <a:xfrm>
            <a:off x="-1" y="6492875"/>
            <a:ext cx="2837793" cy="365125"/>
          </a:xfrm>
        </p:spPr>
        <p:txBody>
          <a:bodyPr/>
          <a:lstStyle/>
          <a:p>
            <a:r>
              <a:rPr lang="it-IT"/>
              <a:t>Matteo Francia – University of Bologna</a:t>
            </a:r>
          </a:p>
        </p:txBody>
      </p:sp>
      <p:sp>
        <p:nvSpPr>
          <p:cNvPr id="6" name="Segnaposto numero diapositiva 5">
            <a:extLst>
              <a:ext uri="{FF2B5EF4-FFF2-40B4-BE49-F238E27FC236}">
                <a16:creationId xmlns:a16="http://schemas.microsoft.com/office/drawing/2014/main" id="{4F1A9BC8-7D3E-4BAD-9CA7-FBC3E57F5B49}"/>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16</a:t>
            </a:fld>
            <a:endParaRPr lang="it-IT"/>
          </a:p>
        </p:txBody>
      </p:sp>
      <p:sp>
        <p:nvSpPr>
          <p:cNvPr id="13" name="Segnaposto contenuto 12">
            <a:extLst>
              <a:ext uri="{FF2B5EF4-FFF2-40B4-BE49-F238E27FC236}">
                <a16:creationId xmlns:a16="http://schemas.microsoft.com/office/drawing/2014/main" id="{0AA94EA7-180A-4E8B-93F9-7BB6380155CA}"/>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24869816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89F3FFF7-06B8-4E67-A4D5-7350ED8AA308}"/>
              </a:ext>
            </a:extLst>
          </p:cNvPr>
          <p:cNvSpPr>
            <a:spLocks noGrp="1"/>
          </p:cNvSpPr>
          <p:nvPr>
            <p:ph type="title"/>
          </p:nvPr>
        </p:nvSpPr>
        <p:spPr>
          <a:xfrm>
            <a:off x="838200" y="365125"/>
            <a:ext cx="10515600" cy="1325563"/>
          </a:xfrm>
        </p:spPr>
        <p:txBody>
          <a:bodyPr/>
          <a:lstStyle/>
          <a:p>
            <a:r>
              <a:rPr lang="it-IT" dirty="0" err="1"/>
              <a:t>Pandas</a:t>
            </a:r>
            <a:endParaRPr lang="en-US" dirty="0"/>
          </a:p>
        </p:txBody>
      </p:sp>
      <p:sp>
        <p:nvSpPr>
          <p:cNvPr id="9" name="Segnaposto contenuto 8">
            <a:extLst>
              <a:ext uri="{FF2B5EF4-FFF2-40B4-BE49-F238E27FC236}">
                <a16:creationId xmlns:a16="http://schemas.microsoft.com/office/drawing/2014/main" id="{98563907-39E7-49FA-AABD-60A9F6C096D5}"/>
              </a:ext>
            </a:extLst>
          </p:cNvPr>
          <p:cNvSpPr>
            <a:spLocks noGrp="1"/>
          </p:cNvSpPr>
          <p:nvPr>
            <p:ph idx="1"/>
          </p:nvPr>
        </p:nvSpPr>
        <p:spPr>
          <a:xfrm>
            <a:off x="838200" y="1700499"/>
            <a:ext cx="10515600" cy="4351338"/>
          </a:xfrm>
        </p:spPr>
        <p:txBody>
          <a:bodyPr/>
          <a:lstStyle/>
          <a:p>
            <a:r>
              <a:rPr lang="en-US" dirty="0"/>
              <a:t>Le </a:t>
            </a:r>
            <a:r>
              <a:rPr lang="en-US" dirty="0" err="1"/>
              <a:t>serie</a:t>
            </a:r>
            <a:r>
              <a:rPr lang="en-US" dirty="0"/>
              <a:t> </a:t>
            </a:r>
            <a:r>
              <a:rPr lang="en-US" dirty="0" err="1"/>
              <a:t>supportano</a:t>
            </a:r>
            <a:r>
              <a:rPr lang="en-US" dirty="0"/>
              <a:t> </a:t>
            </a:r>
            <a:r>
              <a:rPr lang="en-US" dirty="0" err="1"/>
              <a:t>anche</a:t>
            </a:r>
            <a:r>
              <a:rPr lang="en-US" dirty="0"/>
              <a:t> </a:t>
            </a:r>
            <a:r>
              <a:rPr lang="en-US" dirty="0" err="1"/>
              <a:t>operazioni</a:t>
            </a:r>
            <a:r>
              <a:rPr lang="en-US" dirty="0"/>
              <a:t> </a:t>
            </a:r>
            <a:r>
              <a:rPr lang="en-US" dirty="0" err="1"/>
              <a:t>binarie</a:t>
            </a:r>
            <a:r>
              <a:rPr lang="en-US" dirty="0"/>
              <a:t> </a:t>
            </a:r>
            <a:r>
              <a:rPr lang="en-US" dirty="0" err="1"/>
              <a:t>tra</a:t>
            </a:r>
            <a:r>
              <a:rPr lang="en-US" dirty="0"/>
              <a:t> </a:t>
            </a:r>
            <a:r>
              <a:rPr lang="en-US" dirty="0" err="1"/>
              <a:t>esse</a:t>
            </a:r>
            <a:endParaRPr lang="en-US" dirty="0"/>
          </a:p>
          <a:p>
            <a:pPr lvl="1"/>
            <a:r>
              <a:rPr lang="en-US" dirty="0"/>
              <a:t>Con </a:t>
            </a:r>
            <a:r>
              <a:rPr lang="en-US" dirty="0" err="1"/>
              <a:t>operatori</a:t>
            </a:r>
            <a:r>
              <a:rPr lang="en-US" dirty="0"/>
              <a:t> +, -, *, etc.</a:t>
            </a:r>
          </a:p>
          <a:p>
            <a:pPr lvl="1"/>
            <a:r>
              <a:rPr lang="en-US" dirty="0"/>
              <a:t>Con </a:t>
            </a:r>
            <a:r>
              <a:rPr lang="en-US" dirty="0" err="1"/>
              <a:t>funzioni</a:t>
            </a:r>
            <a:r>
              <a:rPr lang="en-US" dirty="0"/>
              <a:t> </a:t>
            </a:r>
            <a:r>
              <a:rPr lang="en-US" dirty="0" err="1"/>
              <a:t>universali</a:t>
            </a:r>
            <a:endParaRPr lang="en-US" dirty="0"/>
          </a:p>
          <a:p>
            <a:r>
              <a:rPr lang="en-US" dirty="0" err="1"/>
              <a:t>L’operazione</a:t>
            </a:r>
            <a:r>
              <a:rPr lang="en-US" dirty="0"/>
              <a:t> è </a:t>
            </a:r>
            <a:r>
              <a:rPr lang="en-US" dirty="0" err="1"/>
              <a:t>applicata</a:t>
            </a:r>
            <a:r>
              <a:rPr lang="en-US" dirty="0"/>
              <a:t> per </a:t>
            </a:r>
            <a:r>
              <a:rPr lang="en-US" dirty="0" err="1"/>
              <a:t>elementi</a:t>
            </a:r>
            <a:r>
              <a:rPr lang="en-US" dirty="0"/>
              <a:t> con </a:t>
            </a:r>
            <a:r>
              <a:rPr lang="en-US" dirty="0" err="1"/>
              <a:t>pari</a:t>
            </a:r>
            <a:r>
              <a:rPr lang="en-US" dirty="0"/>
              <a:t> </a:t>
            </a:r>
            <a:r>
              <a:rPr lang="en-US" dirty="0" err="1"/>
              <a:t>etichetta</a:t>
            </a:r>
            <a:endParaRPr lang="en-US" dirty="0"/>
          </a:p>
          <a:p>
            <a:pPr lvl="1"/>
            <a:r>
              <a:rPr lang="en-US" dirty="0"/>
              <a:t>Non </a:t>
            </a:r>
            <a:r>
              <a:rPr lang="en-US" dirty="0" err="1"/>
              <a:t>viene</a:t>
            </a:r>
            <a:r>
              <a:rPr lang="en-US" dirty="0"/>
              <a:t> considerate </a:t>
            </a:r>
            <a:r>
              <a:rPr lang="en-US" dirty="0" err="1"/>
              <a:t>l’ordine</a:t>
            </a:r>
            <a:r>
              <a:rPr lang="en-US" dirty="0"/>
              <a:t> </a:t>
            </a:r>
            <a:r>
              <a:rPr lang="en-US" dirty="0" err="1"/>
              <a:t>dei</a:t>
            </a:r>
            <a:r>
              <a:rPr lang="en-US" dirty="0"/>
              <a:t> </a:t>
            </a:r>
            <a:r>
              <a:rPr lang="en-US" dirty="0" err="1"/>
              <a:t>valori</a:t>
            </a:r>
            <a:endParaRPr lang="en-US" dirty="0"/>
          </a:p>
          <a:p>
            <a:pPr lvl="1"/>
            <a:r>
              <a:rPr lang="en-US" dirty="0"/>
              <a:t>Per </a:t>
            </a:r>
            <a:r>
              <a:rPr lang="en-US" dirty="0" err="1"/>
              <a:t>ogni</a:t>
            </a:r>
            <a:r>
              <a:rPr lang="en-US" dirty="0"/>
              <a:t> </a:t>
            </a:r>
            <a:r>
              <a:rPr lang="en-US" dirty="0" err="1"/>
              <a:t>etichetta</a:t>
            </a:r>
            <a:r>
              <a:rPr lang="en-US" dirty="0"/>
              <a:t> </a:t>
            </a:r>
            <a:r>
              <a:rPr lang="en-US" dirty="0" err="1"/>
              <a:t>presente</a:t>
            </a:r>
            <a:r>
              <a:rPr lang="en-US" dirty="0"/>
              <a:t> </a:t>
            </a:r>
            <a:r>
              <a:rPr lang="it-IT" dirty="0"/>
              <a:t>solo in un operando si avrà un valore NA nel risultato</a:t>
            </a:r>
            <a:endParaRPr lang="en-US" dirty="0"/>
          </a:p>
        </p:txBody>
      </p:sp>
      <p:sp>
        <p:nvSpPr>
          <p:cNvPr id="5" name="Segnaposto piè di pagina 4">
            <a:extLst>
              <a:ext uri="{FF2B5EF4-FFF2-40B4-BE49-F238E27FC236}">
                <a16:creationId xmlns:a16="http://schemas.microsoft.com/office/drawing/2014/main" id="{F991CF9B-BE11-43FF-8B66-41283DE60E5C}"/>
              </a:ext>
            </a:extLst>
          </p:cNvPr>
          <p:cNvSpPr>
            <a:spLocks noGrp="1"/>
          </p:cNvSpPr>
          <p:nvPr>
            <p:ph type="ftr" sz="quarter" idx="11"/>
          </p:nvPr>
        </p:nvSpPr>
        <p:spPr>
          <a:xfrm>
            <a:off x="-1" y="6492875"/>
            <a:ext cx="2837793" cy="365125"/>
          </a:xfrm>
        </p:spPr>
        <p:txBody>
          <a:bodyPr/>
          <a:lstStyle/>
          <a:p>
            <a:r>
              <a:rPr lang="it-IT" dirty="0"/>
              <a:t>Matteo Francia – University of Bologna</a:t>
            </a:r>
          </a:p>
        </p:txBody>
      </p:sp>
      <p:sp>
        <p:nvSpPr>
          <p:cNvPr id="6" name="Segnaposto numero diapositiva 5">
            <a:extLst>
              <a:ext uri="{FF2B5EF4-FFF2-40B4-BE49-F238E27FC236}">
                <a16:creationId xmlns:a16="http://schemas.microsoft.com/office/drawing/2014/main" id="{4F1A9BC8-7D3E-4BAD-9CA7-FBC3E57F5B49}"/>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17</a:t>
            </a:fld>
            <a:endParaRPr lang="it-IT"/>
          </a:p>
        </p:txBody>
      </p:sp>
    </p:spTree>
    <p:extLst>
      <p:ext uri="{BB962C8B-B14F-4D97-AF65-F5344CB8AC3E}">
        <p14:creationId xmlns:p14="http://schemas.microsoft.com/office/powerpoint/2010/main" val="37960776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89F3FFF7-06B8-4E67-A4D5-7350ED8AA308}"/>
              </a:ext>
            </a:extLst>
          </p:cNvPr>
          <p:cNvSpPr>
            <a:spLocks noGrp="1"/>
          </p:cNvSpPr>
          <p:nvPr>
            <p:ph type="title"/>
          </p:nvPr>
        </p:nvSpPr>
        <p:spPr>
          <a:xfrm>
            <a:off x="838200" y="365125"/>
            <a:ext cx="10515600" cy="1325563"/>
          </a:xfrm>
        </p:spPr>
        <p:txBody>
          <a:bodyPr/>
          <a:lstStyle/>
          <a:p>
            <a:r>
              <a:rPr lang="it-IT" dirty="0"/>
              <a:t>Tipi di attributo</a:t>
            </a:r>
            <a:endParaRPr lang="en-US" dirty="0"/>
          </a:p>
        </p:txBody>
      </p:sp>
      <p:sp>
        <p:nvSpPr>
          <p:cNvPr id="9" name="Segnaposto contenuto 8">
            <a:extLst>
              <a:ext uri="{FF2B5EF4-FFF2-40B4-BE49-F238E27FC236}">
                <a16:creationId xmlns:a16="http://schemas.microsoft.com/office/drawing/2014/main" id="{98563907-39E7-49FA-AABD-60A9F6C096D5}"/>
              </a:ext>
            </a:extLst>
          </p:cNvPr>
          <p:cNvSpPr>
            <a:spLocks noGrp="1"/>
          </p:cNvSpPr>
          <p:nvPr>
            <p:ph idx="1"/>
          </p:nvPr>
        </p:nvSpPr>
        <p:spPr>
          <a:xfrm>
            <a:off x="838200" y="1700499"/>
            <a:ext cx="10515600" cy="4351338"/>
          </a:xfrm>
        </p:spPr>
        <p:txBody>
          <a:bodyPr/>
          <a:lstStyle/>
          <a:p>
            <a:r>
              <a:rPr lang="it-IT" dirty="0"/>
              <a:t>Quando si crea una serie è possibile specificare il tipo di dato</a:t>
            </a:r>
          </a:p>
          <a:p>
            <a:r>
              <a:rPr lang="it-IT" dirty="0"/>
              <a:t>I tipi di dati utilizzati più comunemente sono quelli numerici</a:t>
            </a:r>
          </a:p>
          <a:p>
            <a:pPr lvl="1"/>
            <a:r>
              <a:rPr lang="it-IT" dirty="0"/>
              <a:t>I tipi </a:t>
            </a:r>
            <a:r>
              <a:rPr lang="it-IT" dirty="0" err="1">
                <a:solidFill>
                  <a:schemeClr val="accent1"/>
                </a:solidFill>
              </a:rPr>
              <a:t>np.floatN</a:t>
            </a:r>
            <a:r>
              <a:rPr lang="it-IT" dirty="0">
                <a:solidFill>
                  <a:schemeClr val="accent1"/>
                </a:solidFill>
              </a:rPr>
              <a:t> </a:t>
            </a:r>
            <a:r>
              <a:rPr lang="it-IT" dirty="0"/>
              <a:t>memorizzano numeri a virgola mobile</a:t>
            </a:r>
          </a:p>
          <a:p>
            <a:pPr lvl="1"/>
            <a:r>
              <a:rPr lang="it-IT" dirty="0"/>
              <a:t>I tipi </a:t>
            </a:r>
            <a:r>
              <a:rPr lang="it-IT" dirty="0" err="1">
                <a:solidFill>
                  <a:schemeClr val="accent1"/>
                </a:solidFill>
              </a:rPr>
              <a:t>np.intN</a:t>
            </a:r>
            <a:r>
              <a:rPr lang="it-IT" dirty="0">
                <a:solidFill>
                  <a:schemeClr val="accent1"/>
                </a:solidFill>
              </a:rPr>
              <a:t> / </a:t>
            </a:r>
            <a:r>
              <a:rPr lang="it-IT" dirty="0" err="1">
                <a:solidFill>
                  <a:schemeClr val="accent1"/>
                </a:solidFill>
              </a:rPr>
              <a:t>np.uintN</a:t>
            </a:r>
            <a:r>
              <a:rPr lang="it-IT" dirty="0">
                <a:solidFill>
                  <a:schemeClr val="accent1"/>
                </a:solidFill>
              </a:rPr>
              <a:t> </a:t>
            </a:r>
            <a:r>
              <a:rPr lang="it-IT" dirty="0"/>
              <a:t>memorizzano numeri interi con/senza segno</a:t>
            </a:r>
          </a:p>
          <a:p>
            <a:pPr lvl="1"/>
            <a:r>
              <a:rPr lang="it-IT" dirty="0">
                <a:solidFill>
                  <a:schemeClr val="accent1"/>
                </a:solidFill>
              </a:rPr>
              <a:t>N</a:t>
            </a:r>
            <a:r>
              <a:rPr lang="it-IT" dirty="0"/>
              <a:t> è il numero di bit usati, pari a 8, 16, 32 o 64</a:t>
            </a:r>
          </a:p>
          <a:p>
            <a:r>
              <a:rPr lang="it-IT" dirty="0"/>
              <a:t>Altri tipi di dato includono</a:t>
            </a:r>
          </a:p>
          <a:p>
            <a:pPr lvl="1"/>
            <a:r>
              <a:rPr lang="en-US" dirty="0">
                <a:solidFill>
                  <a:schemeClr val="accent1"/>
                </a:solidFill>
              </a:rPr>
              <a:t>bool</a:t>
            </a:r>
            <a:r>
              <a:rPr lang="en-US" dirty="0"/>
              <a:t>: </a:t>
            </a:r>
            <a:r>
              <a:rPr lang="en-US" dirty="0" err="1"/>
              <a:t>valori</a:t>
            </a:r>
            <a:r>
              <a:rPr lang="en-US" dirty="0"/>
              <a:t> </a:t>
            </a:r>
            <a:r>
              <a:rPr lang="en-US" dirty="0" err="1"/>
              <a:t>booleani</a:t>
            </a:r>
            <a:endParaRPr lang="en-US" dirty="0"/>
          </a:p>
          <a:p>
            <a:pPr lvl="1"/>
            <a:r>
              <a:rPr lang="it-IT" dirty="0">
                <a:solidFill>
                  <a:schemeClr val="accent1"/>
                </a:solidFill>
              </a:rPr>
              <a:t>datetime64, timedelta64</a:t>
            </a:r>
            <a:r>
              <a:rPr lang="it-IT" dirty="0"/>
              <a:t>: </a:t>
            </a:r>
            <a:r>
              <a:rPr lang="it-IT" dirty="0" err="1"/>
              <a:t>timestamp</a:t>
            </a:r>
            <a:r>
              <a:rPr lang="it-IT" dirty="0"/>
              <a:t> e intervalli di tempo</a:t>
            </a:r>
          </a:p>
          <a:p>
            <a:pPr lvl="1"/>
            <a:r>
              <a:rPr lang="it-IT" dirty="0" err="1">
                <a:solidFill>
                  <a:schemeClr val="accent1"/>
                </a:solidFill>
              </a:rPr>
              <a:t>object</a:t>
            </a:r>
            <a:r>
              <a:rPr lang="it-IT" dirty="0"/>
              <a:t>: generici oggetti Python, usato principalmente per stringhe</a:t>
            </a:r>
          </a:p>
          <a:p>
            <a:r>
              <a:rPr lang="it-IT" dirty="0"/>
              <a:t>Perché è importante selezionare il giusto tipo di dato?</a:t>
            </a:r>
          </a:p>
        </p:txBody>
      </p:sp>
      <p:sp>
        <p:nvSpPr>
          <p:cNvPr id="5" name="Segnaposto piè di pagina 4">
            <a:extLst>
              <a:ext uri="{FF2B5EF4-FFF2-40B4-BE49-F238E27FC236}">
                <a16:creationId xmlns:a16="http://schemas.microsoft.com/office/drawing/2014/main" id="{F991CF9B-BE11-43FF-8B66-41283DE60E5C}"/>
              </a:ext>
            </a:extLst>
          </p:cNvPr>
          <p:cNvSpPr>
            <a:spLocks noGrp="1"/>
          </p:cNvSpPr>
          <p:nvPr>
            <p:ph type="ftr" sz="quarter" idx="11"/>
          </p:nvPr>
        </p:nvSpPr>
        <p:spPr>
          <a:xfrm>
            <a:off x="-1" y="6492875"/>
            <a:ext cx="2837793" cy="365125"/>
          </a:xfrm>
        </p:spPr>
        <p:txBody>
          <a:bodyPr/>
          <a:lstStyle/>
          <a:p>
            <a:r>
              <a:rPr lang="it-IT"/>
              <a:t>Matteo Francia – University of Bologna</a:t>
            </a:r>
          </a:p>
        </p:txBody>
      </p:sp>
      <p:sp>
        <p:nvSpPr>
          <p:cNvPr id="6" name="Segnaposto numero diapositiva 5">
            <a:extLst>
              <a:ext uri="{FF2B5EF4-FFF2-40B4-BE49-F238E27FC236}">
                <a16:creationId xmlns:a16="http://schemas.microsoft.com/office/drawing/2014/main" id="{4F1A9BC8-7D3E-4BAD-9CA7-FBC3E57F5B49}"/>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18</a:t>
            </a:fld>
            <a:endParaRPr lang="it-IT"/>
          </a:p>
        </p:txBody>
      </p:sp>
    </p:spTree>
    <p:extLst>
      <p:ext uri="{BB962C8B-B14F-4D97-AF65-F5344CB8AC3E}">
        <p14:creationId xmlns:p14="http://schemas.microsoft.com/office/powerpoint/2010/main" val="34119556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89F3FFF7-06B8-4E67-A4D5-7350ED8AA308}"/>
              </a:ext>
            </a:extLst>
          </p:cNvPr>
          <p:cNvSpPr>
            <a:spLocks noGrp="1"/>
          </p:cNvSpPr>
          <p:nvPr>
            <p:ph type="title"/>
          </p:nvPr>
        </p:nvSpPr>
        <p:spPr>
          <a:xfrm>
            <a:off x="838200" y="365125"/>
            <a:ext cx="10515600" cy="1325563"/>
          </a:xfrm>
        </p:spPr>
        <p:txBody>
          <a:bodyPr/>
          <a:lstStyle/>
          <a:p>
            <a:r>
              <a:rPr lang="it-IT" dirty="0"/>
              <a:t>Valori mancanti</a:t>
            </a:r>
            <a:endParaRPr lang="en-US" dirty="0"/>
          </a:p>
        </p:txBody>
      </p:sp>
      <p:sp>
        <p:nvSpPr>
          <p:cNvPr id="9" name="Segnaposto contenuto 8">
            <a:extLst>
              <a:ext uri="{FF2B5EF4-FFF2-40B4-BE49-F238E27FC236}">
                <a16:creationId xmlns:a16="http://schemas.microsoft.com/office/drawing/2014/main" id="{98563907-39E7-49FA-AABD-60A9F6C096D5}"/>
              </a:ext>
            </a:extLst>
          </p:cNvPr>
          <p:cNvSpPr>
            <a:spLocks noGrp="1"/>
          </p:cNvSpPr>
          <p:nvPr>
            <p:ph idx="1"/>
          </p:nvPr>
        </p:nvSpPr>
        <p:spPr>
          <a:xfrm>
            <a:off x="838200" y="1700499"/>
            <a:ext cx="10515600" cy="4351338"/>
          </a:xfrm>
        </p:spPr>
        <p:txBody>
          <a:bodyPr/>
          <a:lstStyle/>
          <a:p>
            <a:r>
              <a:rPr lang="it-IT" dirty="0"/>
              <a:t>Nella pratica, dataset ha spesso dei valori mancanti</a:t>
            </a:r>
          </a:p>
          <a:p>
            <a:pPr lvl="1"/>
            <a:r>
              <a:rPr lang="it-IT" dirty="0"/>
              <a:t>E.g., perché non esistono o non sono stati forniti</a:t>
            </a:r>
          </a:p>
          <a:p>
            <a:r>
              <a:rPr lang="it-IT" dirty="0"/>
              <a:t>Una serie può avere valori mancanti, detti </a:t>
            </a:r>
            <a:r>
              <a:rPr lang="it-IT" dirty="0">
                <a:solidFill>
                  <a:schemeClr val="accent1"/>
                </a:solidFill>
              </a:rPr>
              <a:t>NA</a:t>
            </a:r>
            <a:r>
              <a:rPr lang="it-IT" dirty="0"/>
              <a:t> (Not </a:t>
            </a:r>
            <a:r>
              <a:rPr lang="it-IT" dirty="0" err="1"/>
              <a:t>Available</a:t>
            </a:r>
            <a:r>
              <a:rPr lang="it-IT" dirty="0"/>
              <a:t>)</a:t>
            </a:r>
          </a:p>
          <a:p>
            <a:pPr lvl="1"/>
            <a:r>
              <a:rPr lang="it-IT" dirty="0"/>
              <a:t>In caso di numeri reali, NA è rappresentato internamente dal valore </a:t>
            </a:r>
            <a:r>
              <a:rPr lang="it-IT" dirty="0" err="1">
                <a:solidFill>
                  <a:schemeClr val="accent1"/>
                </a:solidFill>
              </a:rPr>
              <a:t>nan</a:t>
            </a:r>
            <a:r>
              <a:rPr lang="it-IT" dirty="0">
                <a:solidFill>
                  <a:schemeClr val="accent1"/>
                </a:solidFill>
              </a:rPr>
              <a:t> </a:t>
            </a:r>
            <a:r>
              <a:rPr lang="it-IT" dirty="0"/>
              <a:t>(Not a </a:t>
            </a:r>
            <a:r>
              <a:rPr lang="it-IT" dirty="0" err="1"/>
              <a:t>Number</a:t>
            </a:r>
            <a:r>
              <a:rPr lang="it-IT" dirty="0"/>
              <a:t>)</a:t>
            </a:r>
          </a:p>
          <a:p>
            <a:pPr lvl="1"/>
            <a:r>
              <a:rPr lang="it-IT" dirty="0"/>
              <a:t>Come in altri linguaggi, il valore </a:t>
            </a:r>
            <a:r>
              <a:rPr lang="it-IT" dirty="0" err="1">
                <a:solidFill>
                  <a:schemeClr val="accent1"/>
                </a:solidFill>
              </a:rPr>
              <a:t>nan</a:t>
            </a:r>
            <a:r>
              <a:rPr lang="it-IT" dirty="0"/>
              <a:t> non risulta mai uguale, maggiore o minore di altri numeri</a:t>
            </a:r>
          </a:p>
          <a:p>
            <a:pPr marL="914400" lvl="2" indent="0">
              <a:buNone/>
            </a:pPr>
            <a:r>
              <a:rPr lang="en-US" dirty="0">
                <a:solidFill>
                  <a:schemeClr val="accent1"/>
                </a:solidFill>
              </a:rPr>
              <a:t>&gt;&gt;&gt; </a:t>
            </a:r>
            <a:r>
              <a:rPr lang="en-US" dirty="0" err="1">
                <a:solidFill>
                  <a:schemeClr val="accent1"/>
                </a:solidFill>
              </a:rPr>
              <a:t>np.nan</a:t>
            </a:r>
            <a:r>
              <a:rPr lang="en-US" dirty="0">
                <a:solidFill>
                  <a:schemeClr val="accent1"/>
                </a:solidFill>
              </a:rPr>
              <a:t> == </a:t>
            </a:r>
            <a:r>
              <a:rPr lang="en-US" dirty="0" err="1">
                <a:solidFill>
                  <a:schemeClr val="accent1"/>
                </a:solidFill>
              </a:rPr>
              <a:t>np.nan</a:t>
            </a:r>
            <a:endParaRPr lang="en-US" dirty="0">
              <a:solidFill>
                <a:schemeClr val="accent1"/>
              </a:solidFill>
            </a:endParaRPr>
          </a:p>
          <a:p>
            <a:pPr marL="914400" lvl="2" indent="0">
              <a:buNone/>
            </a:pPr>
            <a:r>
              <a:rPr lang="en-US" dirty="0">
                <a:solidFill>
                  <a:schemeClr val="accent1"/>
                </a:solidFill>
              </a:rPr>
              <a:t>False</a:t>
            </a:r>
          </a:p>
          <a:p>
            <a:pPr lvl="1"/>
            <a:r>
              <a:rPr lang="it-IT" dirty="0"/>
              <a:t>Qualsiasi espressione numerica con </a:t>
            </a:r>
            <a:r>
              <a:rPr lang="it-IT" dirty="0" err="1">
                <a:solidFill>
                  <a:schemeClr val="accent1"/>
                </a:solidFill>
              </a:rPr>
              <a:t>nan</a:t>
            </a:r>
            <a:r>
              <a:rPr lang="it-IT" dirty="0"/>
              <a:t> ha risultato </a:t>
            </a:r>
            <a:r>
              <a:rPr lang="it-IT" dirty="0" err="1">
                <a:solidFill>
                  <a:schemeClr val="accent1"/>
                </a:solidFill>
              </a:rPr>
              <a:t>nan</a:t>
            </a:r>
            <a:endParaRPr lang="it-IT" dirty="0">
              <a:solidFill>
                <a:schemeClr val="accent1"/>
              </a:solidFill>
            </a:endParaRPr>
          </a:p>
          <a:p>
            <a:pPr marL="914400" lvl="2" indent="0">
              <a:buNone/>
            </a:pPr>
            <a:r>
              <a:rPr lang="en-US" dirty="0">
                <a:solidFill>
                  <a:schemeClr val="accent1"/>
                </a:solidFill>
              </a:rPr>
              <a:t>&gt;&gt;&gt; 2 * </a:t>
            </a:r>
            <a:r>
              <a:rPr lang="en-US" dirty="0" err="1">
                <a:solidFill>
                  <a:schemeClr val="accent1"/>
                </a:solidFill>
              </a:rPr>
              <a:t>np.nan</a:t>
            </a:r>
            <a:r>
              <a:rPr lang="en-US" dirty="0">
                <a:solidFill>
                  <a:schemeClr val="accent1"/>
                </a:solidFill>
              </a:rPr>
              <a:t> – 1</a:t>
            </a:r>
          </a:p>
          <a:p>
            <a:pPr marL="914400" lvl="2" indent="0">
              <a:buNone/>
            </a:pPr>
            <a:r>
              <a:rPr lang="en-US" dirty="0">
                <a:solidFill>
                  <a:schemeClr val="accent1"/>
                </a:solidFill>
              </a:rPr>
              <a:t>nan</a:t>
            </a:r>
          </a:p>
          <a:p>
            <a:pPr indent="-285750"/>
            <a:r>
              <a:rPr lang="en-US" dirty="0" err="1"/>
              <a:t>Quali</a:t>
            </a:r>
            <a:r>
              <a:rPr lang="en-US" dirty="0"/>
              <a:t> </a:t>
            </a:r>
            <a:r>
              <a:rPr lang="en-US" dirty="0" err="1"/>
              <a:t>problemi</a:t>
            </a:r>
            <a:r>
              <a:rPr lang="en-US" dirty="0"/>
              <a:t> </a:t>
            </a:r>
            <a:r>
              <a:rPr lang="en-US" dirty="0" err="1"/>
              <a:t>possono</a:t>
            </a:r>
            <a:r>
              <a:rPr lang="en-US" dirty="0"/>
              <a:t> </a:t>
            </a:r>
            <a:r>
              <a:rPr lang="en-US" dirty="0" err="1"/>
              <a:t>sorgere</a:t>
            </a:r>
            <a:r>
              <a:rPr lang="en-US" dirty="0"/>
              <a:t>?</a:t>
            </a:r>
          </a:p>
        </p:txBody>
      </p:sp>
      <p:sp>
        <p:nvSpPr>
          <p:cNvPr id="5" name="Segnaposto piè di pagina 4">
            <a:extLst>
              <a:ext uri="{FF2B5EF4-FFF2-40B4-BE49-F238E27FC236}">
                <a16:creationId xmlns:a16="http://schemas.microsoft.com/office/drawing/2014/main" id="{F991CF9B-BE11-43FF-8B66-41283DE60E5C}"/>
              </a:ext>
            </a:extLst>
          </p:cNvPr>
          <p:cNvSpPr>
            <a:spLocks noGrp="1"/>
          </p:cNvSpPr>
          <p:nvPr>
            <p:ph type="ftr" sz="quarter" idx="11"/>
          </p:nvPr>
        </p:nvSpPr>
        <p:spPr>
          <a:xfrm>
            <a:off x="-1" y="6492875"/>
            <a:ext cx="2837793" cy="365125"/>
          </a:xfrm>
        </p:spPr>
        <p:txBody>
          <a:bodyPr/>
          <a:lstStyle/>
          <a:p>
            <a:r>
              <a:rPr lang="it-IT"/>
              <a:t>Matteo Francia – University of Bologna</a:t>
            </a:r>
          </a:p>
        </p:txBody>
      </p:sp>
      <p:sp>
        <p:nvSpPr>
          <p:cNvPr id="6" name="Segnaposto numero diapositiva 5">
            <a:extLst>
              <a:ext uri="{FF2B5EF4-FFF2-40B4-BE49-F238E27FC236}">
                <a16:creationId xmlns:a16="http://schemas.microsoft.com/office/drawing/2014/main" id="{4F1A9BC8-7D3E-4BAD-9CA7-FBC3E57F5B49}"/>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19</a:t>
            </a:fld>
            <a:endParaRPr lang="it-IT"/>
          </a:p>
        </p:txBody>
      </p:sp>
    </p:spTree>
    <p:extLst>
      <p:ext uri="{BB962C8B-B14F-4D97-AF65-F5344CB8AC3E}">
        <p14:creationId xmlns:p14="http://schemas.microsoft.com/office/powerpoint/2010/main" val="1292825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9625E4F-2A0C-4B19-B530-F5F87D3AC576}"/>
              </a:ext>
            </a:extLst>
          </p:cNvPr>
          <p:cNvSpPr>
            <a:spLocks noGrp="1"/>
          </p:cNvSpPr>
          <p:nvPr>
            <p:ph type="title"/>
          </p:nvPr>
        </p:nvSpPr>
        <p:spPr>
          <a:xfrm>
            <a:off x="838200" y="365125"/>
            <a:ext cx="10515600" cy="1325563"/>
          </a:xfrm>
        </p:spPr>
        <p:txBody>
          <a:bodyPr/>
          <a:lstStyle/>
          <a:p>
            <a:r>
              <a:rPr lang="it-IT"/>
              <a:t>Python</a:t>
            </a:r>
            <a:endParaRPr lang="en-US" dirty="0"/>
          </a:p>
        </p:txBody>
      </p:sp>
      <p:sp>
        <p:nvSpPr>
          <p:cNvPr id="3" name="Segnaposto contenuto 2">
            <a:extLst>
              <a:ext uri="{FF2B5EF4-FFF2-40B4-BE49-F238E27FC236}">
                <a16:creationId xmlns:a16="http://schemas.microsoft.com/office/drawing/2014/main" id="{B9E91BDA-AD8F-4EF1-8F81-FFF89BAEF12A}"/>
              </a:ext>
            </a:extLst>
          </p:cNvPr>
          <p:cNvSpPr>
            <a:spLocks noGrp="1"/>
          </p:cNvSpPr>
          <p:nvPr>
            <p:ph idx="1"/>
          </p:nvPr>
        </p:nvSpPr>
        <p:spPr>
          <a:xfrm>
            <a:off x="838200" y="1700499"/>
            <a:ext cx="10515600" cy="4351338"/>
          </a:xfrm>
        </p:spPr>
        <p:txBody>
          <a:bodyPr/>
          <a:lstStyle/>
          <a:p>
            <a:r>
              <a:rPr lang="en-US" dirty="0" err="1"/>
              <a:t>Linguaggio</a:t>
            </a:r>
            <a:r>
              <a:rPr lang="en-US" dirty="0"/>
              <a:t> </a:t>
            </a:r>
            <a:r>
              <a:rPr lang="en-US" dirty="0" err="1"/>
              <a:t>interpretato</a:t>
            </a:r>
            <a:r>
              <a:rPr lang="en-US" dirty="0"/>
              <a:t> cross-platform</a:t>
            </a:r>
          </a:p>
          <a:p>
            <a:pPr lvl="1"/>
            <a:r>
              <a:rPr lang="it-IT" dirty="0"/>
              <a:t>Disponibile per i principali SO (Linux, Mac, Windows, …)</a:t>
            </a:r>
          </a:p>
          <a:p>
            <a:pPr lvl="1"/>
            <a:r>
              <a:rPr lang="it-IT" dirty="0"/>
              <a:t>Un’implementazione di riferimento (</a:t>
            </a:r>
            <a:r>
              <a:rPr lang="it-IT" dirty="0" err="1"/>
              <a:t>CPython</a:t>
            </a:r>
            <a:r>
              <a:rPr lang="it-IT" dirty="0"/>
              <a:t>) più altre alternative</a:t>
            </a:r>
          </a:p>
          <a:p>
            <a:pPr lvl="1"/>
            <a:r>
              <a:rPr lang="it-IT" dirty="0"/>
              <a:t>Integrabile in altri linguaggi (C, C++, Java, …)</a:t>
            </a:r>
          </a:p>
          <a:p>
            <a:r>
              <a:rPr lang="it-IT" dirty="0"/>
              <a:t>Creato alla fine degli anni ’80, divenuto popolare nei 2000</a:t>
            </a:r>
          </a:p>
          <a:p>
            <a:r>
              <a:rPr lang="en-US" dirty="0"/>
              <a:t>Multi-</a:t>
            </a:r>
            <a:r>
              <a:rPr lang="en-US" dirty="0" err="1"/>
              <a:t>paradigma</a:t>
            </a:r>
            <a:endParaRPr lang="en-US" dirty="0"/>
          </a:p>
          <a:p>
            <a:pPr lvl="1"/>
            <a:r>
              <a:rPr lang="en-US" dirty="0" err="1"/>
              <a:t>Imperativo</a:t>
            </a:r>
            <a:r>
              <a:rPr lang="en-US" dirty="0"/>
              <a:t>, object-oriented</a:t>
            </a:r>
          </a:p>
          <a:p>
            <a:pPr lvl="1"/>
            <a:r>
              <a:rPr lang="it-IT" dirty="0"/>
              <a:t>Sintassi facilmente estendibile ad altri paradigmi</a:t>
            </a:r>
          </a:p>
          <a:p>
            <a:r>
              <a:rPr lang="it-IT" dirty="0"/>
              <a:t>Enfasi sulla facilità di lettura e scrittura del codice</a:t>
            </a:r>
          </a:p>
          <a:p>
            <a:pPr lvl="1"/>
            <a:r>
              <a:rPr lang="en-US" dirty="0"/>
              <a:t>“there should be one—and preferably only one—obvious way to do it</a:t>
            </a:r>
          </a:p>
        </p:txBody>
      </p:sp>
      <p:sp>
        <p:nvSpPr>
          <p:cNvPr id="4" name="Segnaposto piè di pagina 3">
            <a:extLst>
              <a:ext uri="{FF2B5EF4-FFF2-40B4-BE49-F238E27FC236}">
                <a16:creationId xmlns:a16="http://schemas.microsoft.com/office/drawing/2014/main" id="{741635AA-5E4B-4864-954D-834C0A67D25A}"/>
              </a:ext>
            </a:extLst>
          </p:cNvPr>
          <p:cNvSpPr>
            <a:spLocks noGrp="1"/>
          </p:cNvSpPr>
          <p:nvPr>
            <p:ph type="ftr" sz="quarter" idx="11"/>
          </p:nvPr>
        </p:nvSpPr>
        <p:spPr>
          <a:xfrm>
            <a:off x="-1" y="6492875"/>
            <a:ext cx="2837793" cy="365125"/>
          </a:xfrm>
        </p:spPr>
        <p:txBody>
          <a:bodyPr/>
          <a:lstStyle/>
          <a:p>
            <a:r>
              <a:rPr lang="it-IT"/>
              <a:t>Matteo Francia – University of Bologna</a:t>
            </a:r>
            <a:endParaRPr lang="it-IT" dirty="0"/>
          </a:p>
        </p:txBody>
      </p:sp>
      <p:sp>
        <p:nvSpPr>
          <p:cNvPr id="5" name="Segnaposto numero diapositiva 4">
            <a:extLst>
              <a:ext uri="{FF2B5EF4-FFF2-40B4-BE49-F238E27FC236}">
                <a16:creationId xmlns:a16="http://schemas.microsoft.com/office/drawing/2014/main" id="{769E589A-8206-4CF8-8841-C3D753F1A699}"/>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2</a:t>
            </a:fld>
            <a:endParaRPr lang="it-IT"/>
          </a:p>
        </p:txBody>
      </p:sp>
      <p:sp>
        <p:nvSpPr>
          <p:cNvPr id="11" name="Segnaposto contenuto 10">
            <a:extLst>
              <a:ext uri="{FF2B5EF4-FFF2-40B4-BE49-F238E27FC236}">
                <a16:creationId xmlns:a16="http://schemas.microsoft.com/office/drawing/2014/main" id="{F5DDC016-3513-4EAB-AC18-62758B11D8B3}"/>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41887126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olo 9">
            <a:extLst>
              <a:ext uri="{FF2B5EF4-FFF2-40B4-BE49-F238E27FC236}">
                <a16:creationId xmlns:a16="http://schemas.microsoft.com/office/drawing/2014/main" id="{383AF3F6-3903-4EEA-86A9-B32FDFFFE87C}"/>
              </a:ext>
            </a:extLst>
          </p:cNvPr>
          <p:cNvSpPr>
            <a:spLocks noGrp="1"/>
          </p:cNvSpPr>
          <p:nvPr>
            <p:ph type="title"/>
          </p:nvPr>
        </p:nvSpPr>
        <p:spPr>
          <a:xfrm>
            <a:off x="838200" y="365125"/>
            <a:ext cx="10515600" cy="1325563"/>
          </a:xfrm>
        </p:spPr>
        <p:txBody>
          <a:bodyPr/>
          <a:lstStyle/>
          <a:p>
            <a:r>
              <a:rPr lang="it-IT" dirty="0"/>
              <a:t>Valori mancanti</a:t>
            </a:r>
            <a:endParaRPr lang="en-US" dirty="0"/>
          </a:p>
        </p:txBody>
      </p:sp>
      <p:sp>
        <p:nvSpPr>
          <p:cNvPr id="3" name="Segnaposto contenuto 2">
            <a:extLst>
              <a:ext uri="{FF2B5EF4-FFF2-40B4-BE49-F238E27FC236}">
                <a16:creationId xmlns:a16="http://schemas.microsoft.com/office/drawing/2014/main" id="{51E9D40F-BF0D-42B9-BC9E-333C1070F9D6}"/>
              </a:ext>
            </a:extLst>
          </p:cNvPr>
          <p:cNvSpPr>
            <a:spLocks noGrp="1"/>
          </p:cNvSpPr>
          <p:nvPr>
            <p:ph sz="half" idx="1"/>
          </p:nvPr>
        </p:nvSpPr>
        <p:spPr>
          <a:xfrm>
            <a:off x="838200" y="1825625"/>
            <a:ext cx="5181600" cy="4351338"/>
          </a:xfrm>
        </p:spPr>
        <p:txBody>
          <a:bodyPr/>
          <a:lstStyle/>
          <a:p>
            <a:r>
              <a:rPr lang="it-IT" dirty="0"/>
              <a:t>Alcuni metodi </a:t>
            </a:r>
          </a:p>
          <a:p>
            <a:pPr lvl="1"/>
            <a:r>
              <a:rPr lang="it-IT" dirty="0" err="1">
                <a:solidFill>
                  <a:schemeClr val="accent1"/>
                </a:solidFill>
              </a:rPr>
              <a:t>isna</a:t>
            </a:r>
            <a:r>
              <a:rPr lang="it-IT" dirty="0"/>
              <a:t> e </a:t>
            </a:r>
            <a:r>
              <a:rPr lang="it-IT" dirty="0" err="1">
                <a:solidFill>
                  <a:schemeClr val="accent1"/>
                </a:solidFill>
              </a:rPr>
              <a:t>notna</a:t>
            </a:r>
            <a:r>
              <a:rPr lang="it-IT" dirty="0"/>
              <a:t> </a:t>
            </a:r>
            <a:r>
              <a:rPr lang="en-US" dirty="0" err="1"/>
              <a:t>verificano</a:t>
            </a:r>
            <a:r>
              <a:rPr lang="en-US" dirty="0"/>
              <a:t> </a:t>
            </a:r>
            <a:r>
              <a:rPr lang="en-US" dirty="0" err="1"/>
              <a:t>quali</a:t>
            </a:r>
            <a:r>
              <a:rPr lang="en-US" dirty="0"/>
              <a:t> </a:t>
            </a:r>
            <a:r>
              <a:rPr lang="en-US" dirty="0" err="1"/>
              <a:t>elementi</a:t>
            </a:r>
            <a:r>
              <a:rPr lang="en-US" dirty="0"/>
              <a:t> (non) </a:t>
            </a:r>
            <a:r>
              <a:rPr lang="en-US" dirty="0" err="1"/>
              <a:t>sono</a:t>
            </a:r>
            <a:r>
              <a:rPr lang="en-US" dirty="0"/>
              <a:t> </a:t>
            </a:r>
            <a:r>
              <a:rPr lang="en-US" dirty="0" err="1"/>
              <a:t>mancanti</a:t>
            </a:r>
            <a:r>
              <a:rPr lang="en-US" dirty="0"/>
              <a:t> e </a:t>
            </a:r>
            <a:r>
              <a:rPr lang="en-US" dirty="0" err="1"/>
              <a:t>restituiscono</a:t>
            </a:r>
            <a:r>
              <a:rPr lang="en-US" dirty="0"/>
              <a:t> una </a:t>
            </a:r>
            <a:r>
              <a:rPr lang="en-US" dirty="0" err="1"/>
              <a:t>serie</a:t>
            </a:r>
            <a:r>
              <a:rPr lang="en-US" dirty="0"/>
              <a:t> </a:t>
            </a:r>
            <a:r>
              <a:rPr lang="en-US" dirty="0" err="1"/>
              <a:t>booleana</a:t>
            </a:r>
            <a:endParaRPr lang="en-US" dirty="0"/>
          </a:p>
          <a:p>
            <a:pPr lvl="1"/>
            <a:r>
              <a:rPr lang="en-US" dirty="0" err="1">
                <a:solidFill>
                  <a:schemeClr val="accent1"/>
                </a:solidFill>
              </a:rPr>
              <a:t>dropna</a:t>
            </a:r>
            <a:r>
              <a:rPr lang="en-US" dirty="0"/>
              <a:t> </a:t>
            </a:r>
            <a:r>
              <a:rPr lang="en-US" dirty="0" err="1"/>
              <a:t>rimuove</a:t>
            </a:r>
            <a:r>
              <a:rPr lang="en-US" dirty="0"/>
              <a:t> </a:t>
            </a:r>
            <a:r>
              <a:rPr lang="en-US" dirty="0" err="1"/>
              <a:t>i</a:t>
            </a:r>
            <a:r>
              <a:rPr lang="en-US" dirty="0"/>
              <a:t> </a:t>
            </a:r>
            <a:r>
              <a:rPr lang="en-US" dirty="0" err="1"/>
              <a:t>valori</a:t>
            </a:r>
            <a:r>
              <a:rPr lang="en-US" dirty="0"/>
              <a:t> </a:t>
            </a:r>
            <a:r>
              <a:rPr lang="en-US" dirty="0" err="1"/>
              <a:t>mancanti</a:t>
            </a:r>
            <a:r>
              <a:rPr lang="en-US" dirty="0"/>
              <a:t> </a:t>
            </a:r>
            <a:r>
              <a:rPr lang="en-US" dirty="0" err="1"/>
              <a:t>dalla</a:t>
            </a:r>
            <a:r>
              <a:rPr lang="en-US" dirty="0"/>
              <a:t> </a:t>
            </a:r>
            <a:r>
              <a:rPr lang="en-US" dirty="0" err="1"/>
              <a:t>serie</a:t>
            </a:r>
            <a:endParaRPr lang="en-US" dirty="0"/>
          </a:p>
          <a:p>
            <a:pPr lvl="2"/>
            <a:r>
              <a:rPr lang="it-IT" dirty="0"/>
              <a:t>di default, viene creata una </a:t>
            </a:r>
            <a:r>
              <a:rPr lang="en-US" dirty="0" err="1"/>
              <a:t>copia</a:t>
            </a:r>
            <a:r>
              <a:rPr lang="en-US" dirty="0"/>
              <a:t> </a:t>
            </a:r>
            <a:r>
              <a:rPr lang="en-US" dirty="0" err="1"/>
              <a:t>della</a:t>
            </a:r>
            <a:r>
              <a:rPr lang="en-US" dirty="0"/>
              <a:t> </a:t>
            </a:r>
            <a:r>
              <a:rPr lang="en-US" dirty="0" err="1"/>
              <a:t>serie</a:t>
            </a:r>
            <a:endParaRPr lang="en-US" dirty="0"/>
          </a:p>
          <a:p>
            <a:pPr lvl="2"/>
            <a:r>
              <a:rPr lang="en-US" dirty="0" err="1"/>
              <a:t>indicando</a:t>
            </a:r>
            <a:r>
              <a:rPr lang="en-US" dirty="0"/>
              <a:t> </a:t>
            </a:r>
            <a:r>
              <a:rPr lang="en-US" dirty="0" err="1">
                <a:solidFill>
                  <a:schemeClr val="accent1"/>
                </a:solidFill>
              </a:rPr>
              <a:t>inplace</a:t>
            </a:r>
            <a:r>
              <a:rPr lang="en-US" dirty="0">
                <a:solidFill>
                  <a:schemeClr val="accent1"/>
                </a:solidFill>
              </a:rPr>
              <a:t>=True </a:t>
            </a:r>
            <a:r>
              <a:rPr lang="en-US" dirty="0" err="1"/>
              <a:t>viene</a:t>
            </a:r>
            <a:r>
              <a:rPr lang="en-US" dirty="0"/>
              <a:t> </a:t>
            </a:r>
            <a:r>
              <a:rPr lang="en-US" dirty="0" err="1"/>
              <a:t>invece</a:t>
            </a:r>
            <a:r>
              <a:rPr lang="en-US" dirty="0"/>
              <a:t> </a:t>
            </a:r>
            <a:r>
              <a:rPr lang="en-US" dirty="0" err="1"/>
              <a:t>modificata</a:t>
            </a:r>
            <a:r>
              <a:rPr lang="en-US" dirty="0"/>
              <a:t> la </a:t>
            </a:r>
            <a:r>
              <a:rPr lang="en-US" dirty="0" err="1"/>
              <a:t>serie</a:t>
            </a:r>
            <a:r>
              <a:rPr lang="en-US" dirty="0"/>
              <a:t> </a:t>
            </a:r>
            <a:r>
              <a:rPr lang="en-US" dirty="0" err="1"/>
              <a:t>stessa</a:t>
            </a:r>
            <a:endParaRPr lang="en-US" dirty="0"/>
          </a:p>
        </p:txBody>
      </p:sp>
      <p:pic>
        <p:nvPicPr>
          <p:cNvPr id="14" name="Segnaposto contenuto 13">
            <a:extLst>
              <a:ext uri="{FF2B5EF4-FFF2-40B4-BE49-F238E27FC236}">
                <a16:creationId xmlns:a16="http://schemas.microsoft.com/office/drawing/2014/main" id="{A137B964-66F3-4D3F-B7BC-B548D757D382}"/>
              </a:ext>
            </a:extLst>
          </p:cNvPr>
          <p:cNvPicPr>
            <a:picLocks noGrp="1" noChangeAspect="1"/>
          </p:cNvPicPr>
          <p:nvPr>
            <p:ph sz="half" idx="2"/>
          </p:nvPr>
        </p:nvPicPr>
        <p:blipFill>
          <a:blip r:embed="rId2"/>
          <a:stretch>
            <a:fillRect/>
          </a:stretch>
        </p:blipFill>
        <p:spPr>
          <a:xfrm>
            <a:off x="6820052" y="1825625"/>
            <a:ext cx="3885896" cy="4351338"/>
          </a:xfrm>
        </p:spPr>
      </p:pic>
      <p:sp>
        <p:nvSpPr>
          <p:cNvPr id="4" name="Segnaposto piè di pagina 3">
            <a:extLst>
              <a:ext uri="{FF2B5EF4-FFF2-40B4-BE49-F238E27FC236}">
                <a16:creationId xmlns:a16="http://schemas.microsoft.com/office/drawing/2014/main" id="{2EFAB4A0-B151-4DA5-98BF-625EB185BF35}"/>
              </a:ext>
            </a:extLst>
          </p:cNvPr>
          <p:cNvSpPr>
            <a:spLocks noGrp="1"/>
          </p:cNvSpPr>
          <p:nvPr>
            <p:ph type="ftr" sz="quarter" idx="11"/>
          </p:nvPr>
        </p:nvSpPr>
        <p:spPr>
          <a:xfrm>
            <a:off x="-1" y="6492875"/>
            <a:ext cx="2837793" cy="365125"/>
          </a:xfrm>
        </p:spPr>
        <p:txBody>
          <a:bodyPr/>
          <a:lstStyle/>
          <a:p>
            <a:r>
              <a:rPr lang="it-IT" dirty="0"/>
              <a:t>Matteo Francia – University of Bologna</a:t>
            </a:r>
          </a:p>
        </p:txBody>
      </p:sp>
      <p:sp>
        <p:nvSpPr>
          <p:cNvPr id="5" name="Segnaposto numero diapositiva 4">
            <a:extLst>
              <a:ext uri="{FF2B5EF4-FFF2-40B4-BE49-F238E27FC236}">
                <a16:creationId xmlns:a16="http://schemas.microsoft.com/office/drawing/2014/main" id="{B460D6AA-BEB0-4611-9E53-5F9A1ABD3714}"/>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20</a:t>
            </a:fld>
            <a:endParaRPr lang="it-IT"/>
          </a:p>
        </p:txBody>
      </p:sp>
      <p:sp>
        <p:nvSpPr>
          <p:cNvPr id="11" name="Segnaposto contenuto 10">
            <a:extLst>
              <a:ext uri="{FF2B5EF4-FFF2-40B4-BE49-F238E27FC236}">
                <a16:creationId xmlns:a16="http://schemas.microsoft.com/office/drawing/2014/main" id="{DC095D2D-44C8-4334-97B4-1A73B1819CBF}"/>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7216130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86E08C45-1088-4ABE-966A-D6307389D8FF}"/>
              </a:ext>
            </a:extLst>
          </p:cNvPr>
          <p:cNvSpPr>
            <a:spLocks noGrp="1"/>
          </p:cNvSpPr>
          <p:nvPr>
            <p:ph type="title"/>
          </p:nvPr>
        </p:nvSpPr>
        <p:spPr>
          <a:xfrm>
            <a:off x="838200" y="365125"/>
            <a:ext cx="10515600" cy="1325563"/>
          </a:xfrm>
        </p:spPr>
        <p:txBody>
          <a:bodyPr/>
          <a:lstStyle/>
          <a:p>
            <a:r>
              <a:rPr lang="it-IT" dirty="0"/>
              <a:t>Valori mancanti</a:t>
            </a:r>
            <a:endParaRPr lang="en-US" dirty="0"/>
          </a:p>
        </p:txBody>
      </p:sp>
      <p:sp>
        <p:nvSpPr>
          <p:cNvPr id="3" name="Segnaposto contenuto 2">
            <a:extLst>
              <a:ext uri="{FF2B5EF4-FFF2-40B4-BE49-F238E27FC236}">
                <a16:creationId xmlns:a16="http://schemas.microsoft.com/office/drawing/2014/main" id="{7A742322-2FBE-4690-9B98-9276F2C4E9E3}"/>
              </a:ext>
            </a:extLst>
          </p:cNvPr>
          <p:cNvSpPr>
            <a:spLocks noGrp="1"/>
          </p:cNvSpPr>
          <p:nvPr>
            <p:ph sz="half" idx="1"/>
          </p:nvPr>
        </p:nvSpPr>
        <p:spPr>
          <a:xfrm>
            <a:off x="838200" y="1825625"/>
            <a:ext cx="5181600" cy="4351338"/>
          </a:xfrm>
        </p:spPr>
        <p:txBody>
          <a:bodyPr/>
          <a:lstStyle/>
          <a:p>
            <a:r>
              <a:rPr lang="en-US" dirty="0"/>
              <a:t>Il </a:t>
            </a:r>
            <a:r>
              <a:rPr lang="en-US" dirty="0" err="1"/>
              <a:t>metodo</a:t>
            </a:r>
            <a:r>
              <a:rPr lang="en-US" dirty="0"/>
              <a:t> </a:t>
            </a:r>
            <a:r>
              <a:rPr lang="en-US" dirty="0" err="1">
                <a:solidFill>
                  <a:schemeClr val="accent1"/>
                </a:solidFill>
              </a:rPr>
              <a:t>fillna</a:t>
            </a:r>
            <a:r>
              <a:rPr lang="en-US" dirty="0"/>
              <a:t> </a:t>
            </a:r>
            <a:r>
              <a:rPr lang="en-US" dirty="0" err="1"/>
              <a:t>permette</a:t>
            </a:r>
            <a:r>
              <a:rPr lang="en-US" dirty="0"/>
              <a:t> </a:t>
            </a:r>
            <a:r>
              <a:rPr lang="it-IT" dirty="0"/>
              <a:t>di rimpiazzare i valori NA</a:t>
            </a:r>
          </a:p>
          <a:p>
            <a:pPr lvl="1"/>
            <a:r>
              <a:rPr lang="it-IT" dirty="0"/>
              <a:t>anche qui viene creata una copia a meno che non si </a:t>
            </a:r>
            <a:r>
              <a:rPr lang="en-US" dirty="0" err="1"/>
              <a:t>specifichi</a:t>
            </a:r>
            <a:r>
              <a:rPr lang="en-US" dirty="0"/>
              <a:t> </a:t>
            </a:r>
            <a:r>
              <a:rPr lang="en-US" dirty="0" err="1">
                <a:solidFill>
                  <a:schemeClr val="accent1"/>
                </a:solidFill>
              </a:rPr>
              <a:t>inplace</a:t>
            </a:r>
            <a:r>
              <a:rPr lang="en-US" dirty="0">
                <a:solidFill>
                  <a:schemeClr val="accent1"/>
                </a:solidFill>
              </a:rPr>
              <a:t>=True</a:t>
            </a:r>
          </a:p>
          <a:p>
            <a:pPr lvl="1"/>
            <a:r>
              <a:rPr lang="it-IT" dirty="0"/>
              <a:t>Indicando un valore, tutti gli NA sono sostituiti con esso</a:t>
            </a:r>
          </a:p>
          <a:p>
            <a:pPr lvl="2"/>
            <a:r>
              <a:rPr lang="it-IT" dirty="0">
                <a:solidFill>
                  <a:srgbClr val="7030A0"/>
                </a:solidFill>
              </a:rPr>
              <a:t>è comune usare la media</a:t>
            </a:r>
          </a:p>
          <a:p>
            <a:pPr lvl="1"/>
            <a:r>
              <a:rPr lang="en-US" dirty="0" err="1"/>
              <a:t>Usando</a:t>
            </a:r>
            <a:r>
              <a:rPr lang="en-US" dirty="0"/>
              <a:t> </a:t>
            </a:r>
            <a:r>
              <a:rPr lang="en-US" dirty="0" err="1"/>
              <a:t>invece</a:t>
            </a:r>
            <a:r>
              <a:rPr lang="en-US" dirty="0"/>
              <a:t> il </a:t>
            </a:r>
            <a:r>
              <a:rPr lang="en-US" dirty="0" err="1"/>
              <a:t>parametro</a:t>
            </a:r>
            <a:r>
              <a:rPr lang="en-US" dirty="0"/>
              <a:t> </a:t>
            </a:r>
            <a:r>
              <a:rPr lang="en-US" dirty="0">
                <a:solidFill>
                  <a:schemeClr val="accent1"/>
                </a:solidFill>
              </a:rPr>
              <a:t>method</a:t>
            </a:r>
            <a:r>
              <a:rPr lang="en-US" dirty="0"/>
              <a:t> </a:t>
            </a:r>
            <a:r>
              <a:rPr lang="en-US" dirty="0" err="1"/>
              <a:t>pari</a:t>
            </a:r>
            <a:r>
              <a:rPr lang="en-US" dirty="0"/>
              <a:t> a </a:t>
            </a:r>
            <a:r>
              <a:rPr lang="en-US" dirty="0" err="1">
                <a:solidFill>
                  <a:schemeClr val="accent1"/>
                </a:solidFill>
              </a:rPr>
              <a:t>ffill</a:t>
            </a:r>
            <a:r>
              <a:rPr lang="en-US" dirty="0"/>
              <a:t> o </a:t>
            </a:r>
            <a:r>
              <a:rPr lang="it-IT" dirty="0" err="1">
                <a:solidFill>
                  <a:schemeClr val="accent1"/>
                </a:solidFill>
              </a:rPr>
              <a:t>bfill</a:t>
            </a:r>
            <a:r>
              <a:rPr lang="it-IT" dirty="0"/>
              <a:t> ogni </a:t>
            </a:r>
            <a:r>
              <a:rPr lang="it-IT" dirty="0">
                <a:solidFill>
                  <a:schemeClr val="accent1"/>
                </a:solidFill>
              </a:rPr>
              <a:t>NA</a:t>
            </a:r>
            <a:r>
              <a:rPr lang="it-IT" dirty="0"/>
              <a:t> è sostituito col valore non </a:t>
            </a:r>
            <a:r>
              <a:rPr lang="it-IT" dirty="0">
                <a:solidFill>
                  <a:schemeClr val="accent1"/>
                </a:solidFill>
              </a:rPr>
              <a:t>NA</a:t>
            </a:r>
            <a:r>
              <a:rPr lang="it-IT" dirty="0"/>
              <a:t> prima o </a:t>
            </a:r>
            <a:r>
              <a:rPr lang="en-US" dirty="0"/>
              <a:t>dopo (se </a:t>
            </a:r>
            <a:r>
              <a:rPr lang="en-US" dirty="0" err="1"/>
              <a:t>esiste</a:t>
            </a:r>
            <a:r>
              <a:rPr lang="en-US" dirty="0"/>
              <a:t>!)</a:t>
            </a:r>
          </a:p>
          <a:p>
            <a:pPr lvl="2"/>
            <a:r>
              <a:rPr lang="en-US" dirty="0"/>
              <a:t>utile per </a:t>
            </a:r>
            <a:r>
              <a:rPr lang="en-US" dirty="0" err="1"/>
              <a:t>serie</a:t>
            </a:r>
            <a:r>
              <a:rPr lang="en-US" dirty="0"/>
              <a:t> </a:t>
            </a:r>
            <a:r>
              <a:rPr lang="en-US" dirty="0" err="1"/>
              <a:t>temporali</a:t>
            </a:r>
            <a:endParaRPr lang="en-US" dirty="0"/>
          </a:p>
        </p:txBody>
      </p:sp>
      <p:pic>
        <p:nvPicPr>
          <p:cNvPr id="10" name="Segnaposto contenuto 9">
            <a:extLst>
              <a:ext uri="{FF2B5EF4-FFF2-40B4-BE49-F238E27FC236}">
                <a16:creationId xmlns:a16="http://schemas.microsoft.com/office/drawing/2014/main" id="{D917AD74-A834-4A7D-93A7-877514B9EDEF}"/>
              </a:ext>
            </a:extLst>
          </p:cNvPr>
          <p:cNvPicPr>
            <a:picLocks noGrp="1" noChangeAspect="1"/>
          </p:cNvPicPr>
          <p:nvPr>
            <p:ph sz="half" idx="2"/>
          </p:nvPr>
        </p:nvPicPr>
        <p:blipFill>
          <a:blip r:embed="rId2"/>
          <a:stretch>
            <a:fillRect/>
          </a:stretch>
        </p:blipFill>
        <p:spPr>
          <a:xfrm>
            <a:off x="6635640" y="1921562"/>
            <a:ext cx="4254719" cy="4159464"/>
          </a:xfrm>
        </p:spPr>
      </p:pic>
      <p:sp>
        <p:nvSpPr>
          <p:cNvPr id="4" name="Segnaposto piè di pagina 3">
            <a:extLst>
              <a:ext uri="{FF2B5EF4-FFF2-40B4-BE49-F238E27FC236}">
                <a16:creationId xmlns:a16="http://schemas.microsoft.com/office/drawing/2014/main" id="{275C1F7F-2BD2-4BEE-A1C5-8DC23EFEB8DE}"/>
              </a:ext>
            </a:extLst>
          </p:cNvPr>
          <p:cNvSpPr>
            <a:spLocks noGrp="1"/>
          </p:cNvSpPr>
          <p:nvPr>
            <p:ph type="ftr" sz="quarter" idx="11"/>
          </p:nvPr>
        </p:nvSpPr>
        <p:spPr>
          <a:xfrm>
            <a:off x="-1" y="6492875"/>
            <a:ext cx="2837793" cy="365125"/>
          </a:xfrm>
        </p:spPr>
        <p:txBody>
          <a:bodyPr/>
          <a:lstStyle/>
          <a:p>
            <a:r>
              <a:rPr lang="it-IT" dirty="0"/>
              <a:t>Matteo Francia – University of Bologna</a:t>
            </a:r>
          </a:p>
        </p:txBody>
      </p:sp>
      <p:sp>
        <p:nvSpPr>
          <p:cNvPr id="5" name="Segnaposto numero diapositiva 4">
            <a:extLst>
              <a:ext uri="{FF2B5EF4-FFF2-40B4-BE49-F238E27FC236}">
                <a16:creationId xmlns:a16="http://schemas.microsoft.com/office/drawing/2014/main" id="{439F8CCD-C0FA-4800-8364-0282B113364F}"/>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21</a:t>
            </a:fld>
            <a:endParaRPr lang="it-IT"/>
          </a:p>
        </p:txBody>
      </p:sp>
      <p:sp>
        <p:nvSpPr>
          <p:cNvPr id="13" name="Segnaposto contenuto 12">
            <a:extLst>
              <a:ext uri="{FF2B5EF4-FFF2-40B4-BE49-F238E27FC236}">
                <a16:creationId xmlns:a16="http://schemas.microsoft.com/office/drawing/2014/main" id="{4F5FA6D8-B8B3-418F-A06F-2EA984B941FB}"/>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29121450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BCC59CA-A650-4D1C-AE3D-081662240E82}"/>
              </a:ext>
            </a:extLst>
          </p:cNvPr>
          <p:cNvSpPr>
            <a:spLocks noGrp="1"/>
          </p:cNvSpPr>
          <p:nvPr>
            <p:ph type="title"/>
          </p:nvPr>
        </p:nvSpPr>
        <p:spPr>
          <a:xfrm>
            <a:off x="838200" y="365125"/>
            <a:ext cx="10515600" cy="1325563"/>
          </a:xfrm>
        </p:spPr>
        <p:txBody>
          <a:bodyPr/>
          <a:lstStyle/>
          <a:p>
            <a:r>
              <a:rPr lang="it-IT" dirty="0"/>
              <a:t>Funzioni aggregate</a:t>
            </a:r>
            <a:endParaRPr lang="en-US" dirty="0"/>
          </a:p>
        </p:txBody>
      </p:sp>
      <p:sp>
        <p:nvSpPr>
          <p:cNvPr id="3" name="Segnaposto contenuto 2">
            <a:extLst>
              <a:ext uri="{FF2B5EF4-FFF2-40B4-BE49-F238E27FC236}">
                <a16:creationId xmlns:a16="http://schemas.microsoft.com/office/drawing/2014/main" id="{51E9D40F-BF0D-42B9-BC9E-333C1070F9D6}"/>
              </a:ext>
            </a:extLst>
          </p:cNvPr>
          <p:cNvSpPr>
            <a:spLocks noGrp="1"/>
          </p:cNvSpPr>
          <p:nvPr>
            <p:ph idx="1"/>
          </p:nvPr>
        </p:nvSpPr>
        <p:spPr>
          <a:xfrm>
            <a:off x="838200" y="1700499"/>
            <a:ext cx="10515600" cy="4351338"/>
          </a:xfrm>
        </p:spPr>
        <p:txBody>
          <a:bodyPr/>
          <a:lstStyle/>
          <a:p>
            <a:r>
              <a:rPr lang="it-IT" dirty="0"/>
              <a:t>Le serie offrono metodi per calcolare statistiche aggregate sui valori con nomi e funzionamento pari a quelle degli </a:t>
            </a:r>
            <a:r>
              <a:rPr lang="it-IT" dirty="0" err="1"/>
              <a:t>ndarray</a:t>
            </a:r>
            <a:endParaRPr lang="it-IT" dirty="0"/>
          </a:p>
          <a:p>
            <a:pPr lvl="1"/>
            <a:r>
              <a:rPr lang="it-IT" dirty="0">
                <a:solidFill>
                  <a:schemeClr val="accent1"/>
                </a:solidFill>
              </a:rPr>
              <a:t>sum</a:t>
            </a:r>
            <a:r>
              <a:rPr lang="it-IT" dirty="0"/>
              <a:t> (somma), </a:t>
            </a:r>
            <a:r>
              <a:rPr lang="it-IT" dirty="0" err="1">
                <a:solidFill>
                  <a:schemeClr val="accent1"/>
                </a:solidFill>
              </a:rPr>
              <a:t>mean</a:t>
            </a:r>
            <a:r>
              <a:rPr lang="it-IT" dirty="0"/>
              <a:t> (media), </a:t>
            </a:r>
            <a:r>
              <a:rPr lang="it-IT" dirty="0">
                <a:solidFill>
                  <a:schemeClr val="accent1"/>
                </a:solidFill>
              </a:rPr>
              <a:t>min</a:t>
            </a:r>
            <a:r>
              <a:rPr lang="it-IT" dirty="0"/>
              <a:t> (minimo), </a:t>
            </a:r>
            <a:r>
              <a:rPr lang="it-IT" dirty="0">
                <a:solidFill>
                  <a:schemeClr val="accent1"/>
                </a:solidFill>
              </a:rPr>
              <a:t>max</a:t>
            </a:r>
            <a:r>
              <a:rPr lang="it-IT" dirty="0"/>
              <a:t> (massimo), </a:t>
            </a:r>
            <a:r>
              <a:rPr lang="en-US" dirty="0">
                <a:solidFill>
                  <a:schemeClr val="accent1"/>
                </a:solidFill>
              </a:rPr>
              <a:t>count </a:t>
            </a:r>
            <a:r>
              <a:rPr lang="en-US" dirty="0"/>
              <a:t>(</a:t>
            </a:r>
            <a:r>
              <a:rPr lang="en-US" dirty="0" err="1"/>
              <a:t>conta</a:t>
            </a:r>
            <a:r>
              <a:rPr lang="en-US" dirty="0"/>
              <a:t>)</a:t>
            </a:r>
            <a:endParaRPr lang="it-IT" dirty="0"/>
          </a:p>
          <a:p>
            <a:pPr lvl="1"/>
            <a:r>
              <a:rPr lang="it-IT" dirty="0"/>
              <a:t>Di default, eventuali valori mancanti vengono ignorati</a:t>
            </a:r>
          </a:p>
          <a:p>
            <a:pPr marL="457200" lvl="1" indent="0">
              <a:buNone/>
            </a:pPr>
            <a:r>
              <a:rPr lang="en-US" dirty="0">
                <a:solidFill>
                  <a:schemeClr val="accent1"/>
                </a:solidFill>
              </a:rPr>
              <a:t>	&gt;&gt;&gt; </a:t>
            </a:r>
            <a:r>
              <a:rPr lang="en-US" dirty="0" err="1">
                <a:solidFill>
                  <a:schemeClr val="accent1"/>
                </a:solidFill>
              </a:rPr>
              <a:t>pd.Series</a:t>
            </a:r>
            <a:r>
              <a:rPr lang="en-US" dirty="0">
                <a:solidFill>
                  <a:schemeClr val="accent1"/>
                </a:solidFill>
              </a:rPr>
              <a:t>([2, </a:t>
            </a:r>
            <a:r>
              <a:rPr lang="en-US" dirty="0" err="1">
                <a:solidFill>
                  <a:schemeClr val="accent1"/>
                </a:solidFill>
              </a:rPr>
              <a:t>np.nan</a:t>
            </a:r>
            <a:r>
              <a:rPr lang="en-US" dirty="0">
                <a:solidFill>
                  <a:schemeClr val="accent1"/>
                </a:solidFill>
              </a:rPr>
              <a:t>, 6, 4]).mean()</a:t>
            </a:r>
          </a:p>
          <a:p>
            <a:pPr marL="457200" lvl="1" indent="0">
              <a:buNone/>
            </a:pPr>
            <a:r>
              <a:rPr lang="en-US" dirty="0">
                <a:solidFill>
                  <a:schemeClr val="accent1"/>
                </a:solidFill>
              </a:rPr>
              <a:t>	4.0</a:t>
            </a:r>
          </a:p>
          <a:p>
            <a:r>
              <a:rPr lang="it-IT" dirty="0"/>
              <a:t>Specificando </a:t>
            </a:r>
            <a:r>
              <a:rPr lang="it-IT" dirty="0" err="1">
                <a:solidFill>
                  <a:schemeClr val="accent1"/>
                </a:solidFill>
              </a:rPr>
              <a:t>skipna</a:t>
            </a:r>
            <a:r>
              <a:rPr lang="it-IT" dirty="0">
                <a:solidFill>
                  <a:schemeClr val="accent1"/>
                </a:solidFill>
              </a:rPr>
              <a:t>=False </a:t>
            </a:r>
            <a:r>
              <a:rPr lang="it-IT" dirty="0"/>
              <a:t>invece gli NA invalidano il calcolo</a:t>
            </a:r>
          </a:p>
          <a:p>
            <a:pPr marL="457200" lvl="1" indent="0">
              <a:buNone/>
            </a:pPr>
            <a:r>
              <a:rPr lang="en-US" dirty="0">
                <a:solidFill>
                  <a:schemeClr val="accent1"/>
                </a:solidFill>
              </a:rPr>
              <a:t>&gt;&gt;&gt; </a:t>
            </a:r>
            <a:r>
              <a:rPr lang="en-US" dirty="0" err="1">
                <a:solidFill>
                  <a:schemeClr val="accent1"/>
                </a:solidFill>
              </a:rPr>
              <a:t>pd.Series</a:t>
            </a:r>
            <a:r>
              <a:rPr lang="en-US" dirty="0">
                <a:solidFill>
                  <a:schemeClr val="accent1"/>
                </a:solidFill>
              </a:rPr>
              <a:t>([2, </a:t>
            </a:r>
            <a:r>
              <a:rPr lang="en-US" dirty="0" err="1">
                <a:solidFill>
                  <a:schemeClr val="accent1"/>
                </a:solidFill>
              </a:rPr>
              <a:t>np.nan</a:t>
            </a:r>
            <a:r>
              <a:rPr lang="en-US" dirty="0">
                <a:solidFill>
                  <a:schemeClr val="accent1"/>
                </a:solidFill>
              </a:rPr>
              <a:t>, 6, 4]).mean(</a:t>
            </a:r>
            <a:r>
              <a:rPr lang="en-US" dirty="0" err="1">
                <a:solidFill>
                  <a:schemeClr val="accent1"/>
                </a:solidFill>
              </a:rPr>
              <a:t>skipna</a:t>
            </a:r>
            <a:r>
              <a:rPr lang="en-US" dirty="0">
                <a:solidFill>
                  <a:schemeClr val="accent1"/>
                </a:solidFill>
              </a:rPr>
              <a:t>=False)</a:t>
            </a:r>
          </a:p>
          <a:p>
            <a:pPr marL="457200" lvl="1" indent="0">
              <a:buNone/>
            </a:pPr>
            <a:r>
              <a:rPr lang="en-US" dirty="0">
                <a:solidFill>
                  <a:schemeClr val="accent1"/>
                </a:solidFill>
              </a:rPr>
              <a:t>nan</a:t>
            </a:r>
          </a:p>
          <a:p>
            <a:r>
              <a:rPr lang="it-IT" dirty="0"/>
              <a:t>Rispetto a </a:t>
            </a:r>
            <a:r>
              <a:rPr lang="it-IT" dirty="0" err="1"/>
              <a:t>NumPy</a:t>
            </a:r>
            <a:r>
              <a:rPr lang="it-IT" dirty="0"/>
              <a:t> sono aggiunti i metodi </a:t>
            </a:r>
            <a:r>
              <a:rPr lang="it-IT" dirty="0" err="1"/>
              <a:t>idxmin</a:t>
            </a:r>
            <a:r>
              <a:rPr lang="it-IT" dirty="0"/>
              <a:t> e </a:t>
            </a:r>
            <a:r>
              <a:rPr lang="it-IT" dirty="0" err="1"/>
              <a:t>idxmax</a:t>
            </a:r>
            <a:r>
              <a:rPr lang="it-IT" dirty="0"/>
              <a:t>, che restituiscono l’etichetta del valore minimo o massimo</a:t>
            </a:r>
          </a:p>
          <a:p>
            <a:pPr marL="457200" lvl="1" indent="0">
              <a:buNone/>
            </a:pPr>
            <a:r>
              <a:rPr lang="en-US" dirty="0">
                <a:solidFill>
                  <a:schemeClr val="accent1"/>
                </a:solidFill>
              </a:rPr>
              <a:t>&gt;&gt;&gt; </a:t>
            </a:r>
            <a:r>
              <a:rPr lang="en-US" dirty="0" err="1">
                <a:solidFill>
                  <a:schemeClr val="accent1"/>
                </a:solidFill>
              </a:rPr>
              <a:t>pd.Series</a:t>
            </a:r>
            <a:r>
              <a:rPr lang="en-US" dirty="0">
                <a:solidFill>
                  <a:schemeClr val="accent1"/>
                </a:solidFill>
              </a:rPr>
              <a:t>({"a": 6, "b": 10, "c": 7}).</a:t>
            </a:r>
            <a:r>
              <a:rPr lang="en-US" dirty="0" err="1">
                <a:solidFill>
                  <a:schemeClr val="accent1"/>
                </a:solidFill>
              </a:rPr>
              <a:t>idxmax</a:t>
            </a:r>
            <a:r>
              <a:rPr lang="en-US" dirty="0">
                <a:solidFill>
                  <a:schemeClr val="accent1"/>
                </a:solidFill>
              </a:rPr>
              <a:t>()</a:t>
            </a:r>
          </a:p>
          <a:p>
            <a:pPr marL="457200" lvl="1" indent="0">
              <a:buNone/>
            </a:pPr>
            <a:r>
              <a:rPr lang="en-US" dirty="0">
                <a:solidFill>
                  <a:schemeClr val="accent1"/>
                </a:solidFill>
              </a:rPr>
              <a:t>'b'</a:t>
            </a:r>
          </a:p>
        </p:txBody>
      </p:sp>
      <p:sp>
        <p:nvSpPr>
          <p:cNvPr id="4" name="Segnaposto piè di pagina 3">
            <a:extLst>
              <a:ext uri="{FF2B5EF4-FFF2-40B4-BE49-F238E27FC236}">
                <a16:creationId xmlns:a16="http://schemas.microsoft.com/office/drawing/2014/main" id="{2EFAB4A0-B151-4DA5-98BF-625EB185BF35}"/>
              </a:ext>
            </a:extLst>
          </p:cNvPr>
          <p:cNvSpPr>
            <a:spLocks noGrp="1"/>
          </p:cNvSpPr>
          <p:nvPr>
            <p:ph type="ftr" sz="quarter" idx="11"/>
          </p:nvPr>
        </p:nvSpPr>
        <p:spPr>
          <a:xfrm>
            <a:off x="-1" y="6492875"/>
            <a:ext cx="2837793" cy="365125"/>
          </a:xfrm>
        </p:spPr>
        <p:txBody>
          <a:bodyPr/>
          <a:lstStyle/>
          <a:p>
            <a:r>
              <a:rPr lang="it-IT" dirty="0"/>
              <a:t>Matteo Francia – University of Bologna</a:t>
            </a:r>
          </a:p>
        </p:txBody>
      </p:sp>
      <p:sp>
        <p:nvSpPr>
          <p:cNvPr id="5" name="Segnaposto numero diapositiva 4">
            <a:extLst>
              <a:ext uri="{FF2B5EF4-FFF2-40B4-BE49-F238E27FC236}">
                <a16:creationId xmlns:a16="http://schemas.microsoft.com/office/drawing/2014/main" id="{B460D6AA-BEB0-4611-9E53-5F9A1ABD3714}"/>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22</a:t>
            </a:fld>
            <a:endParaRPr lang="it-IT"/>
          </a:p>
        </p:txBody>
      </p:sp>
    </p:spTree>
    <p:extLst>
      <p:ext uri="{BB962C8B-B14F-4D97-AF65-F5344CB8AC3E}">
        <p14:creationId xmlns:p14="http://schemas.microsoft.com/office/powerpoint/2010/main" val="7694916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276992A1-E4E8-4FC1-80AA-AC33A6F33ECF}"/>
              </a:ext>
            </a:extLst>
          </p:cNvPr>
          <p:cNvSpPr>
            <a:spLocks noGrp="1"/>
          </p:cNvSpPr>
          <p:nvPr>
            <p:ph type="title"/>
          </p:nvPr>
        </p:nvSpPr>
        <p:spPr>
          <a:xfrm>
            <a:off x="838200" y="365125"/>
            <a:ext cx="10515600" cy="1325563"/>
          </a:xfrm>
        </p:spPr>
        <p:txBody>
          <a:bodyPr/>
          <a:lstStyle/>
          <a:p>
            <a:r>
              <a:rPr lang="it-IT" dirty="0"/>
              <a:t>Distribuzione dei valori</a:t>
            </a:r>
            <a:endParaRPr lang="en-US" dirty="0"/>
          </a:p>
        </p:txBody>
      </p:sp>
      <p:sp>
        <p:nvSpPr>
          <p:cNvPr id="3" name="Segnaposto contenuto 2">
            <a:extLst>
              <a:ext uri="{FF2B5EF4-FFF2-40B4-BE49-F238E27FC236}">
                <a16:creationId xmlns:a16="http://schemas.microsoft.com/office/drawing/2014/main" id="{51E9D40F-BF0D-42B9-BC9E-333C1070F9D6}"/>
              </a:ext>
            </a:extLst>
          </p:cNvPr>
          <p:cNvSpPr>
            <a:spLocks noGrp="1"/>
          </p:cNvSpPr>
          <p:nvPr>
            <p:ph sz="half" idx="1"/>
          </p:nvPr>
        </p:nvSpPr>
        <p:spPr>
          <a:xfrm>
            <a:off x="838200" y="1825625"/>
            <a:ext cx="5181600" cy="4351338"/>
          </a:xfrm>
        </p:spPr>
        <p:txBody>
          <a:bodyPr/>
          <a:lstStyle/>
          <a:p>
            <a:r>
              <a:rPr lang="it-IT" dirty="0"/>
              <a:t>Alcuni metodi </a:t>
            </a:r>
          </a:p>
          <a:p>
            <a:pPr lvl="1"/>
            <a:r>
              <a:rPr lang="en-US" dirty="0">
                <a:solidFill>
                  <a:schemeClr val="accent1"/>
                </a:solidFill>
              </a:rPr>
              <a:t>unique</a:t>
            </a:r>
            <a:r>
              <a:rPr lang="en-US" dirty="0"/>
              <a:t> </a:t>
            </a:r>
            <a:r>
              <a:rPr lang="en-US" dirty="0" err="1"/>
              <a:t>restituisce</a:t>
            </a:r>
            <a:r>
              <a:rPr lang="en-US" dirty="0"/>
              <a:t> </a:t>
            </a:r>
            <a:r>
              <a:rPr lang="it-IT" dirty="0"/>
              <a:t>un vettore con tutti i valori distinti in una serie, ordinati </a:t>
            </a:r>
            <a:r>
              <a:rPr lang="en-US" dirty="0" err="1"/>
              <a:t>sulla</a:t>
            </a:r>
            <a:r>
              <a:rPr lang="en-US" dirty="0"/>
              <a:t> prima </a:t>
            </a:r>
            <a:r>
              <a:rPr lang="en-US" dirty="0" err="1"/>
              <a:t>apparizione</a:t>
            </a:r>
            <a:endParaRPr lang="en-US" dirty="0"/>
          </a:p>
          <a:p>
            <a:pPr lvl="1"/>
            <a:r>
              <a:rPr lang="en-US" dirty="0" err="1">
                <a:solidFill>
                  <a:schemeClr val="accent1"/>
                </a:solidFill>
              </a:rPr>
              <a:t>nunique</a:t>
            </a:r>
            <a:r>
              <a:rPr lang="en-US" dirty="0"/>
              <a:t> ne </a:t>
            </a:r>
            <a:r>
              <a:rPr lang="en-US" dirty="0" err="1"/>
              <a:t>restituisce</a:t>
            </a:r>
            <a:r>
              <a:rPr lang="en-US" dirty="0"/>
              <a:t> </a:t>
            </a:r>
            <a:r>
              <a:rPr lang="en-US" dirty="0" err="1"/>
              <a:t>direttamente</a:t>
            </a:r>
            <a:r>
              <a:rPr lang="en-US" dirty="0"/>
              <a:t> la </a:t>
            </a:r>
            <a:r>
              <a:rPr lang="en-US" dirty="0" err="1"/>
              <a:t>quantità</a:t>
            </a:r>
            <a:endParaRPr lang="en-US" dirty="0"/>
          </a:p>
        </p:txBody>
      </p:sp>
      <p:pic>
        <p:nvPicPr>
          <p:cNvPr id="10" name="Segnaposto contenuto 9">
            <a:extLst>
              <a:ext uri="{FF2B5EF4-FFF2-40B4-BE49-F238E27FC236}">
                <a16:creationId xmlns:a16="http://schemas.microsoft.com/office/drawing/2014/main" id="{D471B0FF-BFBA-4104-9A88-34172415C3E6}"/>
              </a:ext>
            </a:extLst>
          </p:cNvPr>
          <p:cNvPicPr>
            <a:picLocks noGrp="1" noChangeAspect="1"/>
          </p:cNvPicPr>
          <p:nvPr>
            <p:ph sz="half" idx="2"/>
          </p:nvPr>
        </p:nvPicPr>
        <p:blipFill rotWithShape="1">
          <a:blip r:embed="rId2"/>
          <a:srcRect b="49935"/>
          <a:stretch/>
        </p:blipFill>
        <p:spPr>
          <a:xfrm>
            <a:off x="6633231" y="1825625"/>
            <a:ext cx="4259537" cy="2178484"/>
          </a:xfrm>
        </p:spPr>
      </p:pic>
      <p:sp>
        <p:nvSpPr>
          <p:cNvPr id="4" name="Segnaposto piè di pagina 3">
            <a:extLst>
              <a:ext uri="{FF2B5EF4-FFF2-40B4-BE49-F238E27FC236}">
                <a16:creationId xmlns:a16="http://schemas.microsoft.com/office/drawing/2014/main" id="{2EFAB4A0-B151-4DA5-98BF-625EB185BF35}"/>
              </a:ext>
            </a:extLst>
          </p:cNvPr>
          <p:cNvSpPr>
            <a:spLocks noGrp="1"/>
          </p:cNvSpPr>
          <p:nvPr>
            <p:ph type="ftr" sz="quarter" idx="11"/>
          </p:nvPr>
        </p:nvSpPr>
        <p:spPr>
          <a:xfrm>
            <a:off x="-1" y="6492875"/>
            <a:ext cx="2837793" cy="365125"/>
          </a:xfrm>
        </p:spPr>
        <p:txBody>
          <a:bodyPr/>
          <a:lstStyle/>
          <a:p>
            <a:r>
              <a:rPr lang="it-IT" dirty="0"/>
              <a:t>Matteo Francia – University of Bologna</a:t>
            </a:r>
          </a:p>
        </p:txBody>
      </p:sp>
      <p:sp>
        <p:nvSpPr>
          <p:cNvPr id="5" name="Segnaposto numero diapositiva 4">
            <a:extLst>
              <a:ext uri="{FF2B5EF4-FFF2-40B4-BE49-F238E27FC236}">
                <a16:creationId xmlns:a16="http://schemas.microsoft.com/office/drawing/2014/main" id="{B460D6AA-BEB0-4611-9E53-5F9A1ABD3714}"/>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23</a:t>
            </a:fld>
            <a:endParaRPr lang="it-IT"/>
          </a:p>
        </p:txBody>
      </p:sp>
      <p:sp>
        <p:nvSpPr>
          <p:cNvPr id="13" name="Segnaposto contenuto 12">
            <a:extLst>
              <a:ext uri="{FF2B5EF4-FFF2-40B4-BE49-F238E27FC236}">
                <a16:creationId xmlns:a16="http://schemas.microsoft.com/office/drawing/2014/main" id="{95996ECB-15F1-4D2B-85D3-9CC408776A62}"/>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7237372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276992A1-E4E8-4FC1-80AA-AC33A6F33ECF}"/>
              </a:ext>
            </a:extLst>
          </p:cNvPr>
          <p:cNvSpPr>
            <a:spLocks noGrp="1"/>
          </p:cNvSpPr>
          <p:nvPr>
            <p:ph type="title"/>
          </p:nvPr>
        </p:nvSpPr>
        <p:spPr>
          <a:xfrm>
            <a:off x="838200" y="365125"/>
            <a:ext cx="10515600" cy="1325563"/>
          </a:xfrm>
        </p:spPr>
        <p:txBody>
          <a:bodyPr/>
          <a:lstStyle/>
          <a:p>
            <a:r>
              <a:rPr lang="it-IT" dirty="0"/>
              <a:t>Distribuzione dei valori</a:t>
            </a:r>
            <a:endParaRPr lang="en-US" dirty="0"/>
          </a:p>
        </p:txBody>
      </p:sp>
      <p:sp>
        <p:nvSpPr>
          <p:cNvPr id="3" name="Segnaposto contenuto 2">
            <a:extLst>
              <a:ext uri="{FF2B5EF4-FFF2-40B4-BE49-F238E27FC236}">
                <a16:creationId xmlns:a16="http://schemas.microsoft.com/office/drawing/2014/main" id="{51E9D40F-BF0D-42B9-BC9E-333C1070F9D6}"/>
              </a:ext>
            </a:extLst>
          </p:cNvPr>
          <p:cNvSpPr>
            <a:spLocks noGrp="1"/>
          </p:cNvSpPr>
          <p:nvPr>
            <p:ph sz="half" idx="1"/>
          </p:nvPr>
        </p:nvSpPr>
        <p:spPr>
          <a:xfrm>
            <a:off x="838200" y="1825625"/>
            <a:ext cx="5181600" cy="4351338"/>
          </a:xfrm>
        </p:spPr>
        <p:txBody>
          <a:bodyPr/>
          <a:lstStyle/>
          <a:p>
            <a:r>
              <a:rPr lang="it-IT" dirty="0"/>
              <a:t>Alcuni metodi </a:t>
            </a:r>
          </a:p>
          <a:p>
            <a:pPr lvl="1"/>
            <a:r>
              <a:rPr lang="en-US" dirty="0" err="1">
                <a:solidFill>
                  <a:schemeClr val="accent1"/>
                </a:solidFill>
              </a:rPr>
              <a:t>value_counts</a:t>
            </a:r>
            <a:r>
              <a:rPr lang="en-US" dirty="0">
                <a:solidFill>
                  <a:schemeClr val="accent1"/>
                </a:solidFill>
              </a:rPr>
              <a:t> </a:t>
            </a:r>
            <a:r>
              <a:rPr lang="en-US" dirty="0" err="1"/>
              <a:t>restituisce</a:t>
            </a:r>
            <a:r>
              <a:rPr lang="en-US" dirty="0"/>
              <a:t> </a:t>
            </a:r>
            <a:r>
              <a:rPr lang="it-IT" dirty="0"/>
              <a:t>una nuova serie che associa ad ogni valore distinto il suo </a:t>
            </a:r>
            <a:r>
              <a:rPr lang="en-US" dirty="0" err="1"/>
              <a:t>numero</a:t>
            </a:r>
            <a:r>
              <a:rPr lang="en-US" dirty="0"/>
              <a:t> di </a:t>
            </a:r>
            <a:r>
              <a:rPr lang="en-US" dirty="0" err="1"/>
              <a:t>occorrenze</a:t>
            </a:r>
            <a:r>
              <a:rPr lang="en-US" dirty="0"/>
              <a:t>, </a:t>
            </a:r>
            <a:r>
              <a:rPr lang="en-US" dirty="0" err="1"/>
              <a:t>partendo</a:t>
            </a:r>
            <a:r>
              <a:rPr lang="en-US" dirty="0"/>
              <a:t> dal </a:t>
            </a:r>
            <a:r>
              <a:rPr lang="en-US" dirty="0" err="1"/>
              <a:t>più</a:t>
            </a:r>
            <a:r>
              <a:rPr lang="en-US" dirty="0"/>
              <a:t> </a:t>
            </a:r>
            <a:r>
              <a:rPr lang="en-US" dirty="0" err="1"/>
              <a:t>frequente</a:t>
            </a:r>
            <a:endParaRPr lang="en-US" dirty="0"/>
          </a:p>
        </p:txBody>
      </p:sp>
      <p:pic>
        <p:nvPicPr>
          <p:cNvPr id="10" name="Segnaposto contenuto 9">
            <a:extLst>
              <a:ext uri="{FF2B5EF4-FFF2-40B4-BE49-F238E27FC236}">
                <a16:creationId xmlns:a16="http://schemas.microsoft.com/office/drawing/2014/main" id="{D471B0FF-BFBA-4104-9A88-34172415C3E6}"/>
              </a:ext>
            </a:extLst>
          </p:cNvPr>
          <p:cNvPicPr>
            <a:picLocks noGrp="1" noChangeAspect="1"/>
          </p:cNvPicPr>
          <p:nvPr>
            <p:ph sz="half" idx="2"/>
          </p:nvPr>
        </p:nvPicPr>
        <p:blipFill>
          <a:blip r:embed="rId2"/>
          <a:stretch>
            <a:fillRect/>
          </a:stretch>
        </p:blipFill>
        <p:spPr>
          <a:xfrm>
            <a:off x="6633231" y="1825625"/>
            <a:ext cx="4259537" cy="4351338"/>
          </a:xfrm>
        </p:spPr>
      </p:pic>
      <p:sp>
        <p:nvSpPr>
          <p:cNvPr id="4" name="Segnaposto piè di pagina 3">
            <a:extLst>
              <a:ext uri="{FF2B5EF4-FFF2-40B4-BE49-F238E27FC236}">
                <a16:creationId xmlns:a16="http://schemas.microsoft.com/office/drawing/2014/main" id="{2EFAB4A0-B151-4DA5-98BF-625EB185BF35}"/>
              </a:ext>
            </a:extLst>
          </p:cNvPr>
          <p:cNvSpPr>
            <a:spLocks noGrp="1"/>
          </p:cNvSpPr>
          <p:nvPr>
            <p:ph type="ftr" sz="quarter" idx="11"/>
          </p:nvPr>
        </p:nvSpPr>
        <p:spPr>
          <a:xfrm>
            <a:off x="-1" y="6492875"/>
            <a:ext cx="2837793" cy="365125"/>
          </a:xfrm>
        </p:spPr>
        <p:txBody>
          <a:bodyPr/>
          <a:lstStyle/>
          <a:p>
            <a:r>
              <a:rPr lang="it-IT" dirty="0"/>
              <a:t>Matteo Francia – University of Bologna</a:t>
            </a:r>
          </a:p>
        </p:txBody>
      </p:sp>
      <p:sp>
        <p:nvSpPr>
          <p:cNvPr id="5" name="Segnaposto numero diapositiva 4">
            <a:extLst>
              <a:ext uri="{FF2B5EF4-FFF2-40B4-BE49-F238E27FC236}">
                <a16:creationId xmlns:a16="http://schemas.microsoft.com/office/drawing/2014/main" id="{B460D6AA-BEB0-4611-9E53-5F9A1ABD3714}"/>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24</a:t>
            </a:fld>
            <a:endParaRPr lang="it-IT"/>
          </a:p>
        </p:txBody>
      </p:sp>
      <p:sp>
        <p:nvSpPr>
          <p:cNvPr id="13" name="Segnaposto contenuto 12">
            <a:extLst>
              <a:ext uri="{FF2B5EF4-FFF2-40B4-BE49-F238E27FC236}">
                <a16:creationId xmlns:a16="http://schemas.microsoft.com/office/drawing/2014/main" id="{95996ECB-15F1-4D2B-85D3-9CC408776A62}"/>
              </a:ext>
            </a:extLst>
          </p:cNvPr>
          <p:cNvSpPr>
            <a:spLocks noGrp="1"/>
          </p:cNvSpPr>
          <p:nvPr>
            <p:ph idx="13"/>
          </p:nvPr>
        </p:nvSpPr>
        <p:spPr/>
        <p:txBody>
          <a:bodyPr/>
          <a:lstStyle/>
          <a:p>
            <a:endParaRPr lang="en-US"/>
          </a:p>
        </p:txBody>
      </p:sp>
      <p:sp>
        <p:nvSpPr>
          <p:cNvPr id="2" name="Rectangle 1">
            <a:extLst>
              <a:ext uri="{FF2B5EF4-FFF2-40B4-BE49-F238E27FC236}">
                <a16:creationId xmlns:a16="http://schemas.microsoft.com/office/drawing/2014/main" id="{6B0BC5C0-A23C-4C28-9B2C-5E6D6850DF40}"/>
              </a:ext>
            </a:extLst>
          </p:cNvPr>
          <p:cNvSpPr/>
          <p:nvPr/>
        </p:nvSpPr>
        <p:spPr>
          <a:xfrm>
            <a:off x="6633231" y="2608446"/>
            <a:ext cx="3665801" cy="130903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725883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86E08C45-1088-4ABE-966A-D6307389D8FF}"/>
              </a:ext>
            </a:extLst>
          </p:cNvPr>
          <p:cNvSpPr>
            <a:spLocks noGrp="1"/>
          </p:cNvSpPr>
          <p:nvPr>
            <p:ph type="title"/>
          </p:nvPr>
        </p:nvSpPr>
        <p:spPr>
          <a:xfrm>
            <a:off x="838200" y="365125"/>
            <a:ext cx="10515600" cy="1325563"/>
          </a:xfrm>
        </p:spPr>
        <p:txBody>
          <a:bodyPr/>
          <a:lstStyle/>
          <a:p>
            <a:r>
              <a:rPr lang="it-IT" dirty="0" err="1"/>
              <a:t>Dataframe</a:t>
            </a:r>
            <a:endParaRPr lang="en-US" dirty="0"/>
          </a:p>
        </p:txBody>
      </p:sp>
      <p:sp>
        <p:nvSpPr>
          <p:cNvPr id="3" name="Segnaposto contenuto 2">
            <a:extLst>
              <a:ext uri="{FF2B5EF4-FFF2-40B4-BE49-F238E27FC236}">
                <a16:creationId xmlns:a16="http://schemas.microsoft.com/office/drawing/2014/main" id="{7A742322-2FBE-4690-9B98-9276F2C4E9E3}"/>
              </a:ext>
            </a:extLst>
          </p:cNvPr>
          <p:cNvSpPr>
            <a:spLocks noGrp="1"/>
          </p:cNvSpPr>
          <p:nvPr>
            <p:ph sz="half" idx="1"/>
          </p:nvPr>
        </p:nvSpPr>
        <p:spPr>
          <a:xfrm>
            <a:off x="838200" y="1825625"/>
            <a:ext cx="5181600" cy="4351338"/>
          </a:xfrm>
        </p:spPr>
        <p:txBody>
          <a:bodyPr/>
          <a:lstStyle/>
          <a:p>
            <a:r>
              <a:rPr lang="it-IT" dirty="0"/>
              <a:t>Un </a:t>
            </a:r>
            <a:r>
              <a:rPr lang="it-IT" dirty="0" err="1">
                <a:solidFill>
                  <a:srgbClr val="FF0000"/>
                </a:solidFill>
              </a:rPr>
              <a:t>DataFrame</a:t>
            </a:r>
            <a:r>
              <a:rPr lang="it-IT" dirty="0"/>
              <a:t> rappresenta dati in forma relazionale </a:t>
            </a:r>
          </a:p>
          <a:p>
            <a:pPr lvl="1"/>
            <a:r>
              <a:rPr lang="it-IT" dirty="0"/>
              <a:t>Può essere visto come </a:t>
            </a:r>
            <a:r>
              <a:rPr lang="it-IT" dirty="0">
                <a:solidFill>
                  <a:srgbClr val="92D050"/>
                </a:solidFill>
              </a:rPr>
              <a:t>una sequenza di colonne</a:t>
            </a:r>
            <a:r>
              <a:rPr lang="it-IT" dirty="0"/>
              <a:t> rappresentate da serie di diverso tipo con </a:t>
            </a:r>
            <a:r>
              <a:rPr lang="it-IT" dirty="0">
                <a:solidFill>
                  <a:srgbClr val="7030A0"/>
                </a:solidFill>
              </a:rPr>
              <a:t>etichette condivise</a:t>
            </a:r>
          </a:p>
          <a:p>
            <a:pPr lvl="1"/>
            <a:r>
              <a:rPr lang="it-IT" dirty="0"/>
              <a:t>Le </a:t>
            </a:r>
            <a:r>
              <a:rPr lang="it-IT" dirty="0">
                <a:solidFill>
                  <a:srgbClr val="7030A0"/>
                </a:solidFill>
              </a:rPr>
              <a:t>etichette</a:t>
            </a:r>
            <a:r>
              <a:rPr lang="it-IT" dirty="0"/>
              <a:t> sono di solito identificatori univoci delle righe</a:t>
            </a:r>
          </a:p>
          <a:p>
            <a:pPr lvl="1"/>
            <a:r>
              <a:rPr lang="it-IT" dirty="0">
                <a:solidFill>
                  <a:schemeClr val="accent1"/>
                </a:solidFill>
              </a:rPr>
              <a:t>Ogni serie (colonna) </a:t>
            </a:r>
            <a:r>
              <a:rPr lang="it-IT" dirty="0"/>
              <a:t>ha un nome, utilizzabile come chiave per </a:t>
            </a:r>
            <a:r>
              <a:rPr lang="en-US" dirty="0" err="1"/>
              <a:t>accedere</a:t>
            </a:r>
            <a:r>
              <a:rPr lang="en-US" dirty="0"/>
              <a:t> ad </a:t>
            </a:r>
            <a:r>
              <a:rPr lang="en-US" dirty="0" err="1"/>
              <a:t>essa</a:t>
            </a:r>
            <a:endParaRPr lang="en-US" dirty="0"/>
          </a:p>
        </p:txBody>
      </p:sp>
      <p:pic>
        <p:nvPicPr>
          <p:cNvPr id="11" name="Segnaposto contenuto 10">
            <a:extLst>
              <a:ext uri="{FF2B5EF4-FFF2-40B4-BE49-F238E27FC236}">
                <a16:creationId xmlns:a16="http://schemas.microsoft.com/office/drawing/2014/main" id="{4120B8EC-10A6-4F06-8996-B0FC451710C3}"/>
              </a:ext>
            </a:extLst>
          </p:cNvPr>
          <p:cNvPicPr>
            <a:picLocks noGrp="1" noChangeAspect="1"/>
          </p:cNvPicPr>
          <p:nvPr>
            <p:ph sz="half" idx="2"/>
          </p:nvPr>
        </p:nvPicPr>
        <p:blipFill>
          <a:blip r:embed="rId2"/>
          <a:stretch>
            <a:fillRect/>
          </a:stretch>
        </p:blipFill>
        <p:spPr>
          <a:xfrm>
            <a:off x="6172200" y="3111703"/>
            <a:ext cx="5181600" cy="1779181"/>
          </a:xfrm>
        </p:spPr>
      </p:pic>
      <p:sp>
        <p:nvSpPr>
          <p:cNvPr id="4" name="Segnaposto piè di pagina 3">
            <a:extLst>
              <a:ext uri="{FF2B5EF4-FFF2-40B4-BE49-F238E27FC236}">
                <a16:creationId xmlns:a16="http://schemas.microsoft.com/office/drawing/2014/main" id="{275C1F7F-2BD2-4BEE-A1C5-8DC23EFEB8DE}"/>
              </a:ext>
            </a:extLst>
          </p:cNvPr>
          <p:cNvSpPr>
            <a:spLocks noGrp="1"/>
          </p:cNvSpPr>
          <p:nvPr>
            <p:ph type="ftr" sz="quarter" idx="11"/>
          </p:nvPr>
        </p:nvSpPr>
        <p:spPr>
          <a:xfrm>
            <a:off x="-1" y="6492875"/>
            <a:ext cx="2837793" cy="365125"/>
          </a:xfrm>
        </p:spPr>
        <p:txBody>
          <a:bodyPr/>
          <a:lstStyle/>
          <a:p>
            <a:r>
              <a:rPr lang="it-IT" dirty="0"/>
              <a:t>Matteo Francia – University of Bologna</a:t>
            </a:r>
          </a:p>
        </p:txBody>
      </p:sp>
      <p:sp>
        <p:nvSpPr>
          <p:cNvPr id="5" name="Segnaposto numero diapositiva 4">
            <a:extLst>
              <a:ext uri="{FF2B5EF4-FFF2-40B4-BE49-F238E27FC236}">
                <a16:creationId xmlns:a16="http://schemas.microsoft.com/office/drawing/2014/main" id="{439F8CCD-C0FA-4800-8364-0282B113364F}"/>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25</a:t>
            </a:fld>
            <a:endParaRPr lang="it-IT"/>
          </a:p>
        </p:txBody>
      </p:sp>
      <p:sp>
        <p:nvSpPr>
          <p:cNvPr id="13" name="Segnaposto contenuto 12">
            <a:extLst>
              <a:ext uri="{FF2B5EF4-FFF2-40B4-BE49-F238E27FC236}">
                <a16:creationId xmlns:a16="http://schemas.microsoft.com/office/drawing/2014/main" id="{9DEEA5A1-54EB-4FA9-AF8E-388DA6CC5052}"/>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37111840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86E08C45-1088-4ABE-966A-D6307389D8FF}"/>
              </a:ext>
            </a:extLst>
          </p:cNvPr>
          <p:cNvSpPr>
            <a:spLocks noGrp="1"/>
          </p:cNvSpPr>
          <p:nvPr>
            <p:ph type="title"/>
          </p:nvPr>
        </p:nvSpPr>
        <p:spPr>
          <a:xfrm>
            <a:off x="838200" y="365125"/>
            <a:ext cx="10515600" cy="1325563"/>
          </a:xfrm>
        </p:spPr>
        <p:txBody>
          <a:bodyPr/>
          <a:lstStyle/>
          <a:p>
            <a:r>
              <a:rPr lang="it-IT" dirty="0" err="1"/>
              <a:t>Dataframe</a:t>
            </a:r>
            <a:endParaRPr lang="en-US" dirty="0"/>
          </a:p>
        </p:txBody>
      </p:sp>
      <p:sp>
        <p:nvSpPr>
          <p:cNvPr id="3" name="Segnaposto contenuto 2">
            <a:extLst>
              <a:ext uri="{FF2B5EF4-FFF2-40B4-BE49-F238E27FC236}">
                <a16:creationId xmlns:a16="http://schemas.microsoft.com/office/drawing/2014/main" id="{7A742322-2FBE-4690-9B98-9276F2C4E9E3}"/>
              </a:ext>
            </a:extLst>
          </p:cNvPr>
          <p:cNvSpPr>
            <a:spLocks noGrp="1"/>
          </p:cNvSpPr>
          <p:nvPr>
            <p:ph sz="half" idx="1"/>
          </p:nvPr>
        </p:nvSpPr>
        <p:spPr>
          <a:xfrm>
            <a:off x="838200" y="1825625"/>
            <a:ext cx="5181600" cy="4351338"/>
          </a:xfrm>
        </p:spPr>
        <p:txBody>
          <a:bodyPr/>
          <a:lstStyle/>
          <a:p>
            <a:r>
              <a:rPr lang="en-US" dirty="0"/>
              <a:t>Una </a:t>
            </a:r>
            <a:r>
              <a:rPr lang="en-US" dirty="0" err="1"/>
              <a:t>colonna</a:t>
            </a:r>
            <a:r>
              <a:rPr lang="en-US" dirty="0"/>
              <a:t> di </a:t>
            </a:r>
            <a:r>
              <a:rPr lang="en-US" dirty="0" err="1"/>
              <a:t>DataFrame</a:t>
            </a:r>
            <a:r>
              <a:rPr lang="en-US" dirty="0"/>
              <a:t> </a:t>
            </a:r>
            <a:r>
              <a:rPr lang="it-IT" dirty="0"/>
              <a:t>può essere estratta in forma di serie usando </a:t>
            </a:r>
            <a:r>
              <a:rPr lang="it-IT" dirty="0">
                <a:solidFill>
                  <a:srgbClr val="92D050"/>
                </a:solidFill>
              </a:rPr>
              <a:t>il suo nome </a:t>
            </a:r>
            <a:r>
              <a:rPr lang="en-US" dirty="0">
                <a:solidFill>
                  <a:srgbClr val="92D050"/>
                </a:solidFill>
              </a:rPr>
              <a:t>come </a:t>
            </a:r>
            <a:r>
              <a:rPr lang="en-US" dirty="0" err="1">
                <a:solidFill>
                  <a:srgbClr val="92D050"/>
                </a:solidFill>
              </a:rPr>
              <a:t>indice</a:t>
            </a:r>
            <a:endParaRPr lang="en-US" dirty="0">
              <a:solidFill>
                <a:srgbClr val="92D050"/>
              </a:solidFill>
            </a:endParaRPr>
          </a:p>
          <a:p>
            <a:pPr lvl="1"/>
            <a:r>
              <a:rPr lang="it-IT" dirty="0"/>
              <a:t>Se il nome è un </a:t>
            </a:r>
            <a:r>
              <a:rPr lang="en-US" dirty="0" err="1"/>
              <a:t>identificatore</a:t>
            </a:r>
            <a:r>
              <a:rPr lang="en-US" dirty="0"/>
              <a:t> Python </a:t>
            </a:r>
            <a:r>
              <a:rPr lang="en-US" dirty="0" err="1"/>
              <a:t>valido</a:t>
            </a:r>
            <a:r>
              <a:rPr lang="en-US" dirty="0"/>
              <a:t> </a:t>
            </a:r>
            <a:r>
              <a:rPr lang="it-IT" dirty="0"/>
              <a:t>non usato da </a:t>
            </a:r>
            <a:r>
              <a:rPr lang="it-IT" dirty="0" err="1"/>
              <a:t>pandas</a:t>
            </a:r>
            <a:r>
              <a:rPr lang="it-IT" dirty="0"/>
              <a:t>, si può </a:t>
            </a:r>
            <a:r>
              <a:rPr lang="en-US" dirty="0" err="1"/>
              <a:t>accedere</a:t>
            </a:r>
            <a:r>
              <a:rPr lang="en-US" dirty="0"/>
              <a:t> </a:t>
            </a:r>
            <a:r>
              <a:rPr lang="en-US" dirty="0" err="1"/>
              <a:t>alla</a:t>
            </a:r>
            <a:r>
              <a:rPr lang="en-US" dirty="0"/>
              <a:t> </a:t>
            </a:r>
            <a:r>
              <a:rPr lang="en-US" dirty="0" err="1"/>
              <a:t>colonna</a:t>
            </a:r>
            <a:r>
              <a:rPr lang="en-US" dirty="0"/>
              <a:t> come se fosse un </a:t>
            </a:r>
            <a:r>
              <a:rPr lang="en-US" dirty="0" err="1"/>
              <a:t>attributo</a:t>
            </a:r>
            <a:endParaRPr lang="en-US" dirty="0"/>
          </a:p>
          <a:p>
            <a:pPr marL="457200" lvl="1" indent="0">
              <a:buNone/>
            </a:pPr>
            <a:r>
              <a:rPr lang="en-US" dirty="0">
                <a:solidFill>
                  <a:schemeClr val="accent1"/>
                </a:solidFill>
              </a:rPr>
              <a:t>	&gt;&gt;&gt; </a:t>
            </a:r>
            <a:r>
              <a:rPr lang="en-US" dirty="0" err="1">
                <a:solidFill>
                  <a:schemeClr val="accent1"/>
                </a:solidFill>
              </a:rPr>
              <a:t>df.year</a:t>
            </a:r>
            <a:endParaRPr lang="en-US" dirty="0">
              <a:solidFill>
                <a:schemeClr val="accent1"/>
              </a:solidFill>
            </a:endParaRPr>
          </a:p>
        </p:txBody>
      </p:sp>
      <p:pic>
        <p:nvPicPr>
          <p:cNvPr id="10" name="Segnaposto contenuto 9">
            <a:extLst>
              <a:ext uri="{FF2B5EF4-FFF2-40B4-BE49-F238E27FC236}">
                <a16:creationId xmlns:a16="http://schemas.microsoft.com/office/drawing/2014/main" id="{E59BF9B9-494B-4D81-9677-A36ACD2135D5}"/>
              </a:ext>
            </a:extLst>
          </p:cNvPr>
          <p:cNvPicPr>
            <a:picLocks noGrp="1" noChangeAspect="1"/>
          </p:cNvPicPr>
          <p:nvPr>
            <p:ph sz="half" idx="2"/>
          </p:nvPr>
        </p:nvPicPr>
        <p:blipFill>
          <a:blip r:embed="rId2"/>
          <a:stretch>
            <a:fillRect/>
          </a:stretch>
        </p:blipFill>
        <p:spPr>
          <a:xfrm>
            <a:off x="6502284" y="1905686"/>
            <a:ext cx="4521432" cy="4191215"/>
          </a:xfrm>
        </p:spPr>
      </p:pic>
      <p:sp>
        <p:nvSpPr>
          <p:cNvPr id="4" name="Segnaposto piè di pagina 3">
            <a:extLst>
              <a:ext uri="{FF2B5EF4-FFF2-40B4-BE49-F238E27FC236}">
                <a16:creationId xmlns:a16="http://schemas.microsoft.com/office/drawing/2014/main" id="{275C1F7F-2BD2-4BEE-A1C5-8DC23EFEB8DE}"/>
              </a:ext>
            </a:extLst>
          </p:cNvPr>
          <p:cNvSpPr>
            <a:spLocks noGrp="1"/>
          </p:cNvSpPr>
          <p:nvPr>
            <p:ph type="ftr" sz="quarter" idx="11"/>
          </p:nvPr>
        </p:nvSpPr>
        <p:spPr>
          <a:xfrm>
            <a:off x="-1" y="6492875"/>
            <a:ext cx="2837793" cy="365125"/>
          </a:xfrm>
        </p:spPr>
        <p:txBody>
          <a:bodyPr/>
          <a:lstStyle/>
          <a:p>
            <a:r>
              <a:rPr lang="it-IT" dirty="0"/>
              <a:t>Matteo Francia – University of Bologna</a:t>
            </a:r>
          </a:p>
        </p:txBody>
      </p:sp>
      <p:sp>
        <p:nvSpPr>
          <p:cNvPr id="5" name="Segnaposto numero diapositiva 4">
            <a:extLst>
              <a:ext uri="{FF2B5EF4-FFF2-40B4-BE49-F238E27FC236}">
                <a16:creationId xmlns:a16="http://schemas.microsoft.com/office/drawing/2014/main" id="{439F8CCD-C0FA-4800-8364-0282B113364F}"/>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26</a:t>
            </a:fld>
            <a:endParaRPr lang="it-IT"/>
          </a:p>
        </p:txBody>
      </p:sp>
      <p:sp>
        <p:nvSpPr>
          <p:cNvPr id="13" name="Segnaposto contenuto 12">
            <a:extLst>
              <a:ext uri="{FF2B5EF4-FFF2-40B4-BE49-F238E27FC236}">
                <a16:creationId xmlns:a16="http://schemas.microsoft.com/office/drawing/2014/main" id="{DBE27682-D95B-45A7-84A6-52A60EB5C0EF}"/>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397815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86E08C45-1088-4ABE-966A-D6307389D8FF}"/>
              </a:ext>
            </a:extLst>
          </p:cNvPr>
          <p:cNvSpPr>
            <a:spLocks noGrp="1"/>
          </p:cNvSpPr>
          <p:nvPr>
            <p:ph type="title"/>
          </p:nvPr>
        </p:nvSpPr>
        <p:spPr>
          <a:xfrm>
            <a:off x="838200" y="365125"/>
            <a:ext cx="10515600" cy="1325563"/>
          </a:xfrm>
        </p:spPr>
        <p:txBody>
          <a:bodyPr/>
          <a:lstStyle/>
          <a:p>
            <a:r>
              <a:rPr lang="it-IT" dirty="0" err="1"/>
              <a:t>Dataframe</a:t>
            </a:r>
            <a:endParaRPr lang="en-US" dirty="0"/>
          </a:p>
        </p:txBody>
      </p:sp>
      <p:sp>
        <p:nvSpPr>
          <p:cNvPr id="3" name="Segnaposto contenuto 2">
            <a:extLst>
              <a:ext uri="{FF2B5EF4-FFF2-40B4-BE49-F238E27FC236}">
                <a16:creationId xmlns:a16="http://schemas.microsoft.com/office/drawing/2014/main" id="{7A742322-2FBE-4690-9B98-9276F2C4E9E3}"/>
              </a:ext>
            </a:extLst>
          </p:cNvPr>
          <p:cNvSpPr>
            <a:spLocks noGrp="1"/>
          </p:cNvSpPr>
          <p:nvPr>
            <p:ph idx="1"/>
          </p:nvPr>
        </p:nvSpPr>
        <p:spPr>
          <a:xfrm>
            <a:off x="838200" y="1700499"/>
            <a:ext cx="10515600" cy="4351338"/>
          </a:xfrm>
        </p:spPr>
        <p:txBody>
          <a:bodyPr/>
          <a:lstStyle/>
          <a:p>
            <a:r>
              <a:rPr lang="it-IT" dirty="0" err="1"/>
              <a:t>pandas</a:t>
            </a:r>
            <a:r>
              <a:rPr lang="it-IT" dirty="0"/>
              <a:t> fornisce varie funzioni per caricare </a:t>
            </a:r>
            <a:r>
              <a:rPr lang="it-IT" dirty="0" err="1"/>
              <a:t>DataFrame</a:t>
            </a:r>
            <a:r>
              <a:rPr lang="it-IT" dirty="0"/>
              <a:t> da sorgenti esterne</a:t>
            </a:r>
          </a:p>
          <a:p>
            <a:pPr lvl="1"/>
            <a:r>
              <a:rPr lang="it-IT" dirty="0"/>
              <a:t>Tra queste </a:t>
            </a:r>
            <a:r>
              <a:rPr lang="it-IT" dirty="0" err="1">
                <a:solidFill>
                  <a:schemeClr val="accent1"/>
                </a:solidFill>
              </a:rPr>
              <a:t>read_csv</a:t>
            </a:r>
            <a:r>
              <a:rPr lang="it-IT" dirty="0">
                <a:solidFill>
                  <a:schemeClr val="accent1"/>
                </a:solidFill>
              </a:rPr>
              <a:t> </a:t>
            </a:r>
            <a:r>
              <a:rPr lang="it-IT" dirty="0"/>
              <a:t>consente di creare un </a:t>
            </a:r>
            <a:r>
              <a:rPr lang="it-IT" dirty="0" err="1"/>
              <a:t>DataFrame</a:t>
            </a:r>
            <a:r>
              <a:rPr lang="it-IT" dirty="0"/>
              <a:t> caricando i dati da un file CSV</a:t>
            </a:r>
          </a:p>
          <a:p>
            <a:pPr lvl="1"/>
            <a:r>
              <a:rPr lang="it-IT" dirty="0"/>
              <a:t>Va passato un oggetto file da cui leggere, oppure direttamente il nome di un file da aprire</a:t>
            </a:r>
          </a:p>
          <a:p>
            <a:pPr lvl="1"/>
            <a:r>
              <a:rPr lang="it-IT" dirty="0"/>
              <a:t>I dati letti sono convertiti automaticamente nei tipi appropriati (numeri interi, reali, etc.)</a:t>
            </a:r>
          </a:p>
          <a:p>
            <a:pPr marL="457200" lvl="1" indent="0">
              <a:buNone/>
            </a:pPr>
            <a:r>
              <a:rPr lang="en-US" dirty="0">
                <a:solidFill>
                  <a:schemeClr val="accent1"/>
                </a:solidFill>
              </a:rPr>
              <a:t>	&gt;&gt;&gt; data = </a:t>
            </a:r>
            <a:r>
              <a:rPr lang="en-US" dirty="0" err="1">
                <a:solidFill>
                  <a:schemeClr val="accent1"/>
                </a:solidFill>
              </a:rPr>
              <a:t>pd.read_csv</a:t>
            </a:r>
            <a:r>
              <a:rPr lang="en-US" dirty="0">
                <a:solidFill>
                  <a:schemeClr val="accent1"/>
                </a:solidFill>
              </a:rPr>
              <a:t>("mydata.csv")</a:t>
            </a:r>
          </a:p>
        </p:txBody>
      </p:sp>
      <p:sp>
        <p:nvSpPr>
          <p:cNvPr id="4" name="Segnaposto piè di pagina 3">
            <a:extLst>
              <a:ext uri="{FF2B5EF4-FFF2-40B4-BE49-F238E27FC236}">
                <a16:creationId xmlns:a16="http://schemas.microsoft.com/office/drawing/2014/main" id="{275C1F7F-2BD2-4BEE-A1C5-8DC23EFEB8DE}"/>
              </a:ext>
            </a:extLst>
          </p:cNvPr>
          <p:cNvSpPr>
            <a:spLocks noGrp="1"/>
          </p:cNvSpPr>
          <p:nvPr>
            <p:ph type="ftr" sz="quarter" idx="11"/>
          </p:nvPr>
        </p:nvSpPr>
        <p:spPr>
          <a:xfrm>
            <a:off x="-1" y="6492875"/>
            <a:ext cx="2837793" cy="365125"/>
          </a:xfrm>
        </p:spPr>
        <p:txBody>
          <a:bodyPr/>
          <a:lstStyle/>
          <a:p>
            <a:r>
              <a:rPr lang="it-IT" dirty="0"/>
              <a:t>Matteo Francia – University of Bologna</a:t>
            </a:r>
          </a:p>
        </p:txBody>
      </p:sp>
      <p:sp>
        <p:nvSpPr>
          <p:cNvPr id="5" name="Segnaposto numero diapositiva 4">
            <a:extLst>
              <a:ext uri="{FF2B5EF4-FFF2-40B4-BE49-F238E27FC236}">
                <a16:creationId xmlns:a16="http://schemas.microsoft.com/office/drawing/2014/main" id="{439F8CCD-C0FA-4800-8364-0282B113364F}"/>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27</a:t>
            </a:fld>
            <a:endParaRPr lang="it-IT"/>
          </a:p>
        </p:txBody>
      </p:sp>
    </p:spTree>
    <p:extLst>
      <p:ext uri="{BB962C8B-B14F-4D97-AF65-F5344CB8AC3E}">
        <p14:creationId xmlns:p14="http://schemas.microsoft.com/office/powerpoint/2010/main" val="13938272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86E08C45-1088-4ABE-966A-D6307389D8FF}"/>
              </a:ext>
            </a:extLst>
          </p:cNvPr>
          <p:cNvSpPr>
            <a:spLocks noGrp="1"/>
          </p:cNvSpPr>
          <p:nvPr>
            <p:ph type="title"/>
          </p:nvPr>
        </p:nvSpPr>
        <p:spPr>
          <a:xfrm>
            <a:off x="838200" y="365125"/>
            <a:ext cx="10515600" cy="1325563"/>
          </a:xfrm>
        </p:spPr>
        <p:txBody>
          <a:bodyPr/>
          <a:lstStyle/>
          <a:p>
            <a:r>
              <a:rPr lang="it-IT" dirty="0" err="1"/>
              <a:t>Dataframe</a:t>
            </a:r>
            <a:endParaRPr lang="en-US" dirty="0"/>
          </a:p>
        </p:txBody>
      </p:sp>
      <p:sp>
        <p:nvSpPr>
          <p:cNvPr id="3" name="Segnaposto contenuto 2">
            <a:extLst>
              <a:ext uri="{FF2B5EF4-FFF2-40B4-BE49-F238E27FC236}">
                <a16:creationId xmlns:a16="http://schemas.microsoft.com/office/drawing/2014/main" id="{7A742322-2FBE-4690-9B98-9276F2C4E9E3}"/>
              </a:ext>
            </a:extLst>
          </p:cNvPr>
          <p:cNvSpPr>
            <a:spLocks noGrp="1"/>
          </p:cNvSpPr>
          <p:nvPr>
            <p:ph idx="1"/>
          </p:nvPr>
        </p:nvSpPr>
        <p:spPr>
          <a:xfrm>
            <a:off x="838200" y="1700499"/>
            <a:ext cx="10515600" cy="4351338"/>
          </a:xfrm>
        </p:spPr>
        <p:txBody>
          <a:bodyPr/>
          <a:lstStyle/>
          <a:p>
            <a:r>
              <a:rPr lang="it-IT" dirty="0"/>
              <a:t>Il metodo </a:t>
            </a:r>
            <a:r>
              <a:rPr lang="it-IT" dirty="0" err="1">
                <a:solidFill>
                  <a:schemeClr val="accent1"/>
                </a:solidFill>
              </a:rPr>
              <a:t>read_csv</a:t>
            </a:r>
            <a:r>
              <a:rPr lang="it-IT" dirty="0">
                <a:solidFill>
                  <a:schemeClr val="accent1"/>
                </a:solidFill>
              </a:rPr>
              <a:t> </a:t>
            </a:r>
            <a:r>
              <a:rPr lang="it-IT" dirty="0"/>
              <a:t>ha molti parametri opzionali, ad es.:</a:t>
            </a:r>
          </a:p>
          <a:p>
            <a:pPr lvl="1"/>
            <a:r>
              <a:rPr lang="it-IT" dirty="0" err="1">
                <a:solidFill>
                  <a:schemeClr val="accent1"/>
                </a:solidFill>
              </a:rPr>
              <a:t>sep</a:t>
            </a:r>
            <a:r>
              <a:rPr lang="it-IT" dirty="0"/>
              <a:t>: separatore di colonna da usare (default “,”)</a:t>
            </a:r>
          </a:p>
          <a:p>
            <a:pPr lvl="1"/>
            <a:r>
              <a:rPr lang="it-IT" dirty="0">
                <a:solidFill>
                  <a:schemeClr val="accent1"/>
                </a:solidFill>
              </a:rPr>
              <a:t>names</a:t>
            </a:r>
            <a:r>
              <a:rPr lang="it-IT" dirty="0"/>
              <a:t>: nomi delle colonne (di default letti dalla prima riga)</a:t>
            </a:r>
          </a:p>
          <a:p>
            <a:pPr lvl="1"/>
            <a:r>
              <a:rPr lang="it-IT" dirty="0" err="1">
                <a:solidFill>
                  <a:schemeClr val="accent1"/>
                </a:solidFill>
              </a:rPr>
              <a:t>index_col</a:t>
            </a:r>
            <a:r>
              <a:rPr lang="it-IT" dirty="0"/>
              <a:t>: numero della colonna da usare come indice, passando una lista di numeri si ottiene un indice a più livelli</a:t>
            </a:r>
          </a:p>
          <a:p>
            <a:pPr lvl="1"/>
            <a:r>
              <a:rPr lang="it-IT" dirty="0" err="1">
                <a:solidFill>
                  <a:schemeClr val="accent1"/>
                </a:solidFill>
              </a:rPr>
              <a:t>dtype</a:t>
            </a:r>
            <a:r>
              <a:rPr lang="it-IT" dirty="0"/>
              <a:t>: tipo di dati delle colonne</a:t>
            </a:r>
          </a:p>
          <a:p>
            <a:pPr lvl="2"/>
            <a:r>
              <a:rPr lang="it-IT" dirty="0"/>
              <a:t>Con </a:t>
            </a:r>
            <a:r>
              <a:rPr lang="it-IT" dirty="0" err="1"/>
              <a:t>dtype</a:t>
            </a:r>
            <a:r>
              <a:rPr lang="it-IT" dirty="0"/>
              <a:t> possiamo definire tipi di dati efficienti da usare </a:t>
            </a:r>
          </a:p>
          <a:p>
            <a:pPr lvl="1"/>
            <a:r>
              <a:rPr lang="it-IT" dirty="0" err="1">
                <a:solidFill>
                  <a:schemeClr val="accent1"/>
                </a:solidFill>
              </a:rPr>
              <a:t>nrows</a:t>
            </a:r>
            <a:r>
              <a:rPr lang="it-IT" dirty="0"/>
              <a:t>: massimo numero di righe da leggere </a:t>
            </a:r>
          </a:p>
          <a:p>
            <a:pPr lvl="2"/>
            <a:r>
              <a:rPr lang="it-IT" dirty="0"/>
              <a:t>Con </a:t>
            </a:r>
            <a:r>
              <a:rPr lang="it-IT" dirty="0" err="1"/>
              <a:t>nrows</a:t>
            </a:r>
            <a:r>
              <a:rPr lang="it-IT" dirty="0"/>
              <a:t> si possono importare poche righe per verificare preventivamente i tipi di dati da usare</a:t>
            </a:r>
            <a:endParaRPr lang="en-US" dirty="0"/>
          </a:p>
        </p:txBody>
      </p:sp>
      <p:sp>
        <p:nvSpPr>
          <p:cNvPr id="4" name="Segnaposto piè di pagina 3">
            <a:extLst>
              <a:ext uri="{FF2B5EF4-FFF2-40B4-BE49-F238E27FC236}">
                <a16:creationId xmlns:a16="http://schemas.microsoft.com/office/drawing/2014/main" id="{275C1F7F-2BD2-4BEE-A1C5-8DC23EFEB8DE}"/>
              </a:ext>
            </a:extLst>
          </p:cNvPr>
          <p:cNvSpPr>
            <a:spLocks noGrp="1"/>
          </p:cNvSpPr>
          <p:nvPr>
            <p:ph type="ftr" sz="quarter" idx="11"/>
          </p:nvPr>
        </p:nvSpPr>
        <p:spPr>
          <a:xfrm>
            <a:off x="-1" y="6492875"/>
            <a:ext cx="2837793" cy="365125"/>
          </a:xfrm>
        </p:spPr>
        <p:txBody>
          <a:bodyPr/>
          <a:lstStyle/>
          <a:p>
            <a:r>
              <a:rPr lang="it-IT" dirty="0"/>
              <a:t>Matteo Francia – University of Bologna</a:t>
            </a:r>
          </a:p>
        </p:txBody>
      </p:sp>
      <p:sp>
        <p:nvSpPr>
          <p:cNvPr id="5" name="Segnaposto numero diapositiva 4">
            <a:extLst>
              <a:ext uri="{FF2B5EF4-FFF2-40B4-BE49-F238E27FC236}">
                <a16:creationId xmlns:a16="http://schemas.microsoft.com/office/drawing/2014/main" id="{439F8CCD-C0FA-4800-8364-0282B113364F}"/>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28</a:t>
            </a:fld>
            <a:endParaRPr lang="it-IT"/>
          </a:p>
        </p:txBody>
      </p:sp>
    </p:spTree>
    <p:extLst>
      <p:ext uri="{BB962C8B-B14F-4D97-AF65-F5344CB8AC3E}">
        <p14:creationId xmlns:p14="http://schemas.microsoft.com/office/powerpoint/2010/main" val="10383649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C986A734-1421-41AB-A32C-35BF376CFDC6}"/>
              </a:ext>
            </a:extLst>
          </p:cNvPr>
          <p:cNvSpPr>
            <a:spLocks noGrp="1"/>
          </p:cNvSpPr>
          <p:nvPr>
            <p:ph type="ctrTitle"/>
          </p:nvPr>
        </p:nvSpPr>
        <p:spPr>
          <a:xfrm>
            <a:off x="1533728" y="1209297"/>
            <a:ext cx="9144000" cy="2387600"/>
          </a:xfrm>
        </p:spPr>
        <p:txBody>
          <a:bodyPr/>
          <a:lstStyle/>
          <a:p>
            <a:r>
              <a:rPr lang="it-IT" dirty="0"/>
              <a:t>Data </a:t>
            </a:r>
            <a:r>
              <a:rPr lang="it-IT" dirty="0" err="1"/>
              <a:t>preprocessing</a:t>
            </a:r>
            <a:endParaRPr lang="en-US" dirty="0"/>
          </a:p>
        </p:txBody>
      </p:sp>
      <p:sp>
        <p:nvSpPr>
          <p:cNvPr id="7" name="Sottotitolo 6">
            <a:extLst>
              <a:ext uri="{FF2B5EF4-FFF2-40B4-BE49-F238E27FC236}">
                <a16:creationId xmlns:a16="http://schemas.microsoft.com/office/drawing/2014/main" id="{7623A7D1-6BCC-4DC7-A8CE-B6EA9E4F5C52}"/>
              </a:ext>
            </a:extLst>
          </p:cNvPr>
          <p:cNvSpPr>
            <a:spLocks noGrp="1"/>
          </p:cNvSpPr>
          <p:nvPr>
            <p:ph type="subTitle" idx="1"/>
          </p:nvPr>
        </p:nvSpPr>
        <p:spPr>
          <a:xfrm>
            <a:off x="1524000" y="3612590"/>
            <a:ext cx="9144000" cy="1655762"/>
          </a:xfrm>
        </p:spPr>
        <p:txBody>
          <a:bodyPr/>
          <a:lstStyle/>
          <a:p>
            <a:endParaRPr lang="en-US" dirty="0"/>
          </a:p>
        </p:txBody>
      </p:sp>
      <p:sp>
        <p:nvSpPr>
          <p:cNvPr id="4" name="Segnaposto piè di pagina 3">
            <a:extLst>
              <a:ext uri="{FF2B5EF4-FFF2-40B4-BE49-F238E27FC236}">
                <a16:creationId xmlns:a16="http://schemas.microsoft.com/office/drawing/2014/main" id="{155CFC28-2E47-48BF-8D11-DCC3C8AE2396}"/>
              </a:ext>
            </a:extLst>
          </p:cNvPr>
          <p:cNvSpPr>
            <a:spLocks noGrp="1"/>
          </p:cNvSpPr>
          <p:nvPr>
            <p:ph type="ftr" sz="quarter" idx="4294967295"/>
          </p:nvPr>
        </p:nvSpPr>
        <p:spPr>
          <a:xfrm>
            <a:off x="0" y="6492875"/>
            <a:ext cx="2838450" cy="365125"/>
          </a:xfrm>
        </p:spPr>
        <p:txBody>
          <a:bodyPr/>
          <a:lstStyle/>
          <a:p>
            <a:pPr algn="l"/>
            <a:r>
              <a:rPr lang="it-IT" dirty="0"/>
              <a:t>Matteo Francia – University of Bologna</a:t>
            </a:r>
          </a:p>
        </p:txBody>
      </p:sp>
      <p:sp>
        <p:nvSpPr>
          <p:cNvPr id="5" name="Segnaposto numero diapositiva 4">
            <a:extLst>
              <a:ext uri="{FF2B5EF4-FFF2-40B4-BE49-F238E27FC236}">
                <a16:creationId xmlns:a16="http://schemas.microsoft.com/office/drawing/2014/main" id="{214C3A45-D521-4C44-8BED-C53EFC586A77}"/>
              </a:ext>
            </a:extLst>
          </p:cNvPr>
          <p:cNvSpPr>
            <a:spLocks noGrp="1"/>
          </p:cNvSpPr>
          <p:nvPr>
            <p:ph type="sldNum" sz="quarter" idx="4294967295"/>
          </p:nvPr>
        </p:nvSpPr>
        <p:spPr>
          <a:xfrm>
            <a:off x="9448800" y="6492875"/>
            <a:ext cx="2743200" cy="365125"/>
          </a:xfrm>
        </p:spPr>
        <p:txBody>
          <a:bodyPr/>
          <a:lstStyle/>
          <a:p>
            <a:fld id="{5DD6F1BA-2510-46FC-9346-AB1F3CA1593B}" type="slidenum">
              <a:rPr lang="it-IT" smtClean="0"/>
              <a:t>29</a:t>
            </a:fld>
            <a:endParaRPr lang="it-IT"/>
          </a:p>
        </p:txBody>
      </p:sp>
    </p:spTree>
    <p:extLst>
      <p:ext uri="{BB962C8B-B14F-4D97-AF65-F5344CB8AC3E}">
        <p14:creationId xmlns:p14="http://schemas.microsoft.com/office/powerpoint/2010/main" val="181768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9625E4F-2A0C-4B19-B530-F5F87D3AC576}"/>
              </a:ext>
            </a:extLst>
          </p:cNvPr>
          <p:cNvSpPr>
            <a:spLocks noGrp="1"/>
          </p:cNvSpPr>
          <p:nvPr>
            <p:ph type="title"/>
          </p:nvPr>
        </p:nvSpPr>
        <p:spPr/>
        <p:txBody>
          <a:bodyPr/>
          <a:lstStyle/>
          <a:p>
            <a:r>
              <a:rPr lang="it-IT" dirty="0"/>
              <a:t>Python</a:t>
            </a:r>
            <a:endParaRPr lang="en-US" dirty="0"/>
          </a:p>
        </p:txBody>
      </p:sp>
      <p:sp>
        <p:nvSpPr>
          <p:cNvPr id="3" name="Segnaposto contenuto 2">
            <a:extLst>
              <a:ext uri="{FF2B5EF4-FFF2-40B4-BE49-F238E27FC236}">
                <a16:creationId xmlns:a16="http://schemas.microsoft.com/office/drawing/2014/main" id="{B9E91BDA-AD8F-4EF1-8F81-FFF89BAEF12A}"/>
              </a:ext>
            </a:extLst>
          </p:cNvPr>
          <p:cNvSpPr>
            <a:spLocks noGrp="1"/>
          </p:cNvSpPr>
          <p:nvPr>
            <p:ph sz="half" idx="1"/>
          </p:nvPr>
        </p:nvSpPr>
        <p:spPr/>
        <p:txBody>
          <a:bodyPr/>
          <a:lstStyle/>
          <a:p>
            <a:r>
              <a:rPr lang="it-IT" dirty="0"/>
              <a:t>Linguaggio general-</a:t>
            </a:r>
            <a:r>
              <a:rPr lang="it-IT" dirty="0" err="1"/>
              <a:t>purpose</a:t>
            </a:r>
            <a:endParaRPr lang="it-IT" dirty="0"/>
          </a:p>
          <a:p>
            <a:pPr lvl="1"/>
            <a:r>
              <a:rPr lang="en-US" dirty="0"/>
              <a:t>Facile da </a:t>
            </a:r>
            <a:r>
              <a:rPr lang="en-US" dirty="0" err="1"/>
              <a:t>imparare</a:t>
            </a:r>
            <a:endParaRPr lang="en-US" dirty="0"/>
          </a:p>
          <a:p>
            <a:pPr lvl="1"/>
            <a:r>
              <a:rPr lang="it-IT" dirty="0"/>
              <a:t>Usato per prototipazione e cicli di sviluppo rapidi</a:t>
            </a:r>
          </a:p>
          <a:p>
            <a:pPr lvl="1"/>
            <a:r>
              <a:rPr lang="it-IT" dirty="0"/>
              <a:t>Usato per molteplici scopi (scripting, data science, etc.)</a:t>
            </a:r>
          </a:p>
          <a:p>
            <a:pPr lvl="1"/>
            <a:r>
              <a:rPr lang="en-US" dirty="0" err="1"/>
              <a:t>Popolarità</a:t>
            </a:r>
            <a:r>
              <a:rPr lang="en-US" dirty="0"/>
              <a:t> in </a:t>
            </a:r>
            <a:r>
              <a:rPr lang="en-US" dirty="0" err="1"/>
              <a:t>aumento</a:t>
            </a:r>
            <a:endParaRPr lang="en-US" dirty="0"/>
          </a:p>
          <a:p>
            <a:pPr lvl="2"/>
            <a:r>
              <a:rPr lang="it-IT" dirty="0"/>
              <a:t>Include una libreria standard di molte funzioni di uso comune</a:t>
            </a:r>
          </a:p>
          <a:p>
            <a:pPr lvl="2"/>
            <a:r>
              <a:rPr lang="en-US" dirty="0" err="1"/>
              <a:t>Ampia</a:t>
            </a:r>
            <a:r>
              <a:rPr lang="en-US" dirty="0"/>
              <a:t> </a:t>
            </a:r>
            <a:r>
              <a:rPr lang="en-US" dirty="0" err="1"/>
              <a:t>disponibilità</a:t>
            </a:r>
            <a:r>
              <a:rPr lang="en-US" dirty="0"/>
              <a:t> di </a:t>
            </a:r>
            <a:r>
              <a:rPr lang="en-US" dirty="0" err="1"/>
              <a:t>librerie</a:t>
            </a:r>
            <a:r>
              <a:rPr lang="en-US" dirty="0"/>
              <a:t> </a:t>
            </a:r>
            <a:r>
              <a:rPr lang="en-US" dirty="0" err="1"/>
              <a:t>esterne</a:t>
            </a:r>
            <a:endParaRPr lang="en-US" dirty="0"/>
          </a:p>
          <a:p>
            <a:pPr lvl="3"/>
            <a:r>
              <a:rPr lang="en-US" dirty="0"/>
              <a:t>E.g., machine learning, deep learning</a:t>
            </a:r>
          </a:p>
        </p:txBody>
      </p:sp>
      <p:pic>
        <p:nvPicPr>
          <p:cNvPr id="9" name="Content Placeholder 8">
            <a:extLst>
              <a:ext uri="{FF2B5EF4-FFF2-40B4-BE49-F238E27FC236}">
                <a16:creationId xmlns:a16="http://schemas.microsoft.com/office/drawing/2014/main" id="{4D3BAF16-8831-4ADB-BC81-8B1DB704174A}"/>
              </a:ext>
            </a:extLst>
          </p:cNvPr>
          <p:cNvPicPr>
            <a:picLocks noGrp="1" noChangeAspect="1"/>
          </p:cNvPicPr>
          <p:nvPr>
            <p:ph sz="half" idx="2"/>
          </p:nvPr>
        </p:nvPicPr>
        <p:blipFill>
          <a:blip r:embed="rId2"/>
          <a:stretch>
            <a:fillRect/>
          </a:stretch>
        </p:blipFill>
        <p:spPr>
          <a:xfrm>
            <a:off x="6243637" y="2086769"/>
            <a:ext cx="5038725" cy="3829050"/>
          </a:xfrm>
        </p:spPr>
      </p:pic>
      <p:sp>
        <p:nvSpPr>
          <p:cNvPr id="4" name="Segnaposto piè di pagina 3">
            <a:extLst>
              <a:ext uri="{FF2B5EF4-FFF2-40B4-BE49-F238E27FC236}">
                <a16:creationId xmlns:a16="http://schemas.microsoft.com/office/drawing/2014/main" id="{741635AA-5E4B-4864-954D-834C0A67D25A}"/>
              </a:ext>
            </a:extLst>
          </p:cNvPr>
          <p:cNvSpPr>
            <a:spLocks noGrp="1"/>
          </p:cNvSpPr>
          <p:nvPr>
            <p:ph type="ftr" sz="quarter" idx="11"/>
          </p:nvPr>
        </p:nvSpPr>
        <p:spPr/>
        <p:txBody>
          <a:bodyPr/>
          <a:lstStyle/>
          <a:p>
            <a:r>
              <a:rPr lang="it-IT" dirty="0"/>
              <a:t>Matteo Francia – University of Bologna</a:t>
            </a:r>
          </a:p>
        </p:txBody>
      </p:sp>
      <p:sp>
        <p:nvSpPr>
          <p:cNvPr id="5" name="Segnaposto numero diapositiva 4">
            <a:extLst>
              <a:ext uri="{FF2B5EF4-FFF2-40B4-BE49-F238E27FC236}">
                <a16:creationId xmlns:a16="http://schemas.microsoft.com/office/drawing/2014/main" id="{769E589A-8206-4CF8-8841-C3D753F1A699}"/>
              </a:ext>
            </a:extLst>
          </p:cNvPr>
          <p:cNvSpPr>
            <a:spLocks noGrp="1"/>
          </p:cNvSpPr>
          <p:nvPr>
            <p:ph type="sldNum" sz="quarter" idx="12"/>
          </p:nvPr>
        </p:nvSpPr>
        <p:spPr/>
        <p:txBody>
          <a:bodyPr/>
          <a:lstStyle/>
          <a:p>
            <a:fld id="{5DD6F1BA-2510-46FC-9346-AB1F3CA1593B}" type="slidenum">
              <a:rPr lang="it-IT" smtClean="0"/>
              <a:pPr/>
              <a:t>3</a:t>
            </a:fld>
            <a:endParaRPr lang="it-IT"/>
          </a:p>
        </p:txBody>
      </p:sp>
      <p:sp>
        <p:nvSpPr>
          <p:cNvPr id="7" name="Content Placeholder 6">
            <a:extLst>
              <a:ext uri="{FF2B5EF4-FFF2-40B4-BE49-F238E27FC236}">
                <a16:creationId xmlns:a16="http://schemas.microsoft.com/office/drawing/2014/main" id="{FD971E0C-1817-4496-AB0C-FAE0E8147090}"/>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29093185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C986A734-1421-41AB-A32C-35BF376CFDC6}"/>
              </a:ext>
            </a:extLst>
          </p:cNvPr>
          <p:cNvSpPr>
            <a:spLocks noGrp="1"/>
          </p:cNvSpPr>
          <p:nvPr>
            <p:ph type="title"/>
          </p:nvPr>
        </p:nvSpPr>
        <p:spPr/>
        <p:txBody>
          <a:bodyPr/>
          <a:lstStyle/>
          <a:p>
            <a:r>
              <a:rPr lang="it-IT" dirty="0"/>
              <a:t>Data </a:t>
            </a:r>
            <a:r>
              <a:rPr lang="it-IT" dirty="0" err="1"/>
              <a:t>preprocessing</a:t>
            </a:r>
            <a:endParaRPr lang="en-US" dirty="0"/>
          </a:p>
        </p:txBody>
      </p:sp>
      <p:sp>
        <p:nvSpPr>
          <p:cNvPr id="2" name="Content Placeholder 1">
            <a:extLst>
              <a:ext uri="{FF2B5EF4-FFF2-40B4-BE49-F238E27FC236}">
                <a16:creationId xmlns:a16="http://schemas.microsoft.com/office/drawing/2014/main" id="{CCFCF579-9E1D-4D11-A537-B4DB66B76169}"/>
              </a:ext>
            </a:extLst>
          </p:cNvPr>
          <p:cNvSpPr>
            <a:spLocks noGrp="1"/>
          </p:cNvSpPr>
          <p:nvPr>
            <p:ph idx="1"/>
          </p:nvPr>
        </p:nvSpPr>
        <p:spPr/>
        <p:txBody>
          <a:bodyPr/>
          <a:lstStyle/>
          <a:p>
            <a:r>
              <a:rPr lang="it-IT" dirty="0" err="1"/>
              <a:t>What</a:t>
            </a:r>
            <a:r>
              <a:rPr lang="it-IT" dirty="0"/>
              <a:t> </a:t>
            </a:r>
            <a:r>
              <a:rPr lang="it-IT" dirty="0" err="1"/>
              <a:t>is</a:t>
            </a:r>
            <a:r>
              <a:rPr lang="it-IT" dirty="0"/>
              <a:t> data </a:t>
            </a:r>
            <a:r>
              <a:rPr lang="it-IT" dirty="0" err="1"/>
              <a:t>preprocessing</a:t>
            </a:r>
            <a:r>
              <a:rPr lang="it-IT" dirty="0"/>
              <a:t> </a:t>
            </a:r>
            <a:r>
              <a:rPr lang="it-IT" dirty="0" err="1"/>
              <a:t>about</a:t>
            </a:r>
            <a:r>
              <a:rPr lang="it-IT" dirty="0"/>
              <a:t>?</a:t>
            </a:r>
          </a:p>
          <a:p>
            <a:r>
              <a:rPr lang="it-IT" dirty="0"/>
              <a:t>Share </a:t>
            </a:r>
            <a:r>
              <a:rPr lang="it-IT" dirty="0" err="1"/>
              <a:t>your</a:t>
            </a:r>
            <a:r>
              <a:rPr lang="it-IT" dirty="0"/>
              <a:t> </a:t>
            </a:r>
            <a:r>
              <a:rPr lang="it-IT" dirty="0" err="1"/>
              <a:t>experience</a:t>
            </a:r>
            <a:endParaRPr lang="en-US" dirty="0"/>
          </a:p>
        </p:txBody>
      </p:sp>
      <p:sp>
        <p:nvSpPr>
          <p:cNvPr id="4" name="Segnaposto piè di pagina 3">
            <a:extLst>
              <a:ext uri="{FF2B5EF4-FFF2-40B4-BE49-F238E27FC236}">
                <a16:creationId xmlns:a16="http://schemas.microsoft.com/office/drawing/2014/main" id="{155CFC28-2E47-48BF-8D11-DCC3C8AE2396}"/>
              </a:ext>
            </a:extLst>
          </p:cNvPr>
          <p:cNvSpPr>
            <a:spLocks noGrp="1"/>
          </p:cNvSpPr>
          <p:nvPr>
            <p:ph type="ftr" sz="quarter" idx="11"/>
          </p:nvPr>
        </p:nvSpPr>
        <p:spPr/>
        <p:txBody>
          <a:bodyPr/>
          <a:lstStyle/>
          <a:p>
            <a:pPr algn="l"/>
            <a:r>
              <a:rPr lang="it-IT" dirty="0"/>
              <a:t>Matteo Francia – University of Bologna</a:t>
            </a:r>
          </a:p>
        </p:txBody>
      </p:sp>
      <p:sp>
        <p:nvSpPr>
          <p:cNvPr id="5" name="Segnaposto numero diapositiva 4">
            <a:extLst>
              <a:ext uri="{FF2B5EF4-FFF2-40B4-BE49-F238E27FC236}">
                <a16:creationId xmlns:a16="http://schemas.microsoft.com/office/drawing/2014/main" id="{214C3A45-D521-4C44-8BED-C53EFC586A77}"/>
              </a:ext>
            </a:extLst>
          </p:cNvPr>
          <p:cNvSpPr>
            <a:spLocks noGrp="1"/>
          </p:cNvSpPr>
          <p:nvPr>
            <p:ph type="sldNum" sz="quarter" idx="12"/>
          </p:nvPr>
        </p:nvSpPr>
        <p:spPr/>
        <p:txBody>
          <a:bodyPr/>
          <a:lstStyle/>
          <a:p>
            <a:fld id="{5DD6F1BA-2510-46FC-9346-AB1F3CA1593B}" type="slidenum">
              <a:rPr lang="it-IT" smtClean="0"/>
              <a:t>30</a:t>
            </a:fld>
            <a:endParaRPr lang="it-IT"/>
          </a:p>
        </p:txBody>
      </p:sp>
      <p:sp>
        <p:nvSpPr>
          <p:cNvPr id="3" name="Content Placeholder 2">
            <a:extLst>
              <a:ext uri="{FF2B5EF4-FFF2-40B4-BE49-F238E27FC236}">
                <a16:creationId xmlns:a16="http://schemas.microsoft.com/office/drawing/2014/main" id="{D2E2F10E-61F7-4542-9A0B-79288AD4AFCD}"/>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3564922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8782B6B-00EF-4599-99C8-8CC6AB27396C}"/>
              </a:ext>
            </a:extLst>
          </p:cNvPr>
          <p:cNvSpPr>
            <a:spLocks noGrp="1"/>
          </p:cNvSpPr>
          <p:nvPr>
            <p:ph type="title"/>
          </p:nvPr>
        </p:nvSpPr>
        <p:spPr/>
        <p:txBody>
          <a:bodyPr/>
          <a:lstStyle/>
          <a:p>
            <a:r>
              <a:rPr lang="it-IT" dirty="0"/>
              <a:t>Data </a:t>
            </a:r>
            <a:r>
              <a:rPr lang="it-IT" dirty="0" err="1"/>
              <a:t>preprocessing</a:t>
            </a:r>
            <a:endParaRPr lang="en-US" dirty="0"/>
          </a:p>
        </p:txBody>
      </p:sp>
      <p:sp>
        <p:nvSpPr>
          <p:cNvPr id="3" name="Segnaposto contenuto 2">
            <a:extLst>
              <a:ext uri="{FF2B5EF4-FFF2-40B4-BE49-F238E27FC236}">
                <a16:creationId xmlns:a16="http://schemas.microsoft.com/office/drawing/2014/main" id="{AAF1EDE9-2DA7-4913-BD0F-DC0D52EDA6DB}"/>
              </a:ext>
            </a:extLst>
          </p:cNvPr>
          <p:cNvSpPr>
            <a:spLocks noGrp="1"/>
          </p:cNvSpPr>
          <p:nvPr>
            <p:ph idx="1"/>
          </p:nvPr>
        </p:nvSpPr>
        <p:spPr/>
        <p:txBody>
          <a:bodyPr/>
          <a:lstStyle/>
          <a:p>
            <a:r>
              <a:rPr lang="en-US" dirty="0">
                <a:effectLst/>
                <a:latin typeface="Arial" panose="020B0604020202020204" pitchFamily="34" charset="0"/>
              </a:rPr>
              <a:t>Data preprocessing plays a key role in a data analytics process [1]</a:t>
            </a:r>
          </a:p>
          <a:p>
            <a:pPr lvl="1"/>
            <a:r>
              <a:rPr lang="en-US" dirty="0">
                <a:effectLst/>
                <a:latin typeface="Arial" panose="020B0604020202020204" pitchFamily="34" charset="0"/>
              </a:rPr>
              <a:t>A broad range of activities; from correcting errors to selecting the most relevant features</a:t>
            </a:r>
          </a:p>
          <a:p>
            <a:pPr lvl="1"/>
            <a:r>
              <a:rPr lang="en-US" dirty="0">
                <a:solidFill>
                  <a:srgbClr val="FF0000"/>
                </a:solidFill>
                <a:effectLst/>
                <a:latin typeface="Arial" panose="020B0604020202020204" pitchFamily="34" charset="0"/>
              </a:rPr>
              <a:t>There are no pre-defined rules</a:t>
            </a:r>
            <a:r>
              <a:rPr lang="en-US" dirty="0">
                <a:effectLst/>
                <a:latin typeface="Arial" panose="020B0604020202020204" pitchFamily="34" charset="0"/>
              </a:rPr>
              <a:t> on the impact of pre-processing transformations</a:t>
            </a:r>
          </a:p>
          <a:p>
            <a:pPr lvl="1"/>
            <a:r>
              <a:rPr lang="en-US" dirty="0">
                <a:effectLst/>
                <a:latin typeface="Arial" panose="020B0604020202020204" pitchFamily="34" charset="0"/>
              </a:rPr>
              <a:t>Data scientists cannot easily foresee the impact of pipeline prototypes and hence require a method to discriminate between them and find the most relevant ones</a:t>
            </a:r>
            <a:endParaRPr lang="en-US" dirty="0"/>
          </a:p>
        </p:txBody>
      </p:sp>
      <p:sp>
        <p:nvSpPr>
          <p:cNvPr id="4" name="Segnaposto piè di pagina 3">
            <a:extLst>
              <a:ext uri="{FF2B5EF4-FFF2-40B4-BE49-F238E27FC236}">
                <a16:creationId xmlns:a16="http://schemas.microsoft.com/office/drawing/2014/main" id="{C5B4CF53-406A-46F8-A37C-76BAF009E986}"/>
              </a:ext>
            </a:extLst>
          </p:cNvPr>
          <p:cNvSpPr>
            <a:spLocks noGrp="1"/>
          </p:cNvSpPr>
          <p:nvPr>
            <p:ph type="ftr" sz="quarter" idx="11"/>
          </p:nvPr>
        </p:nvSpPr>
        <p:spPr/>
        <p:txBody>
          <a:bodyPr/>
          <a:lstStyle/>
          <a:p>
            <a:pPr algn="l"/>
            <a:r>
              <a:rPr lang="it-IT"/>
              <a:t>Matteo Francia – University of Bologna</a:t>
            </a:r>
            <a:endParaRPr lang="it-IT" dirty="0"/>
          </a:p>
        </p:txBody>
      </p:sp>
      <p:sp>
        <p:nvSpPr>
          <p:cNvPr id="5" name="Segnaposto numero diapositiva 4">
            <a:extLst>
              <a:ext uri="{FF2B5EF4-FFF2-40B4-BE49-F238E27FC236}">
                <a16:creationId xmlns:a16="http://schemas.microsoft.com/office/drawing/2014/main" id="{7D3A699E-1518-49ED-99B8-6613A8418D85}"/>
              </a:ext>
            </a:extLst>
          </p:cNvPr>
          <p:cNvSpPr>
            <a:spLocks noGrp="1"/>
          </p:cNvSpPr>
          <p:nvPr>
            <p:ph type="sldNum" sz="quarter" idx="12"/>
          </p:nvPr>
        </p:nvSpPr>
        <p:spPr/>
        <p:txBody>
          <a:bodyPr/>
          <a:lstStyle/>
          <a:p>
            <a:fld id="{5DD6F1BA-2510-46FC-9346-AB1F3CA1593B}" type="slidenum">
              <a:rPr lang="it-IT" smtClean="0"/>
              <a:t>31</a:t>
            </a:fld>
            <a:endParaRPr lang="it-IT"/>
          </a:p>
        </p:txBody>
      </p:sp>
      <p:sp>
        <p:nvSpPr>
          <p:cNvPr id="6" name="Segnaposto contenuto 5">
            <a:extLst>
              <a:ext uri="{FF2B5EF4-FFF2-40B4-BE49-F238E27FC236}">
                <a16:creationId xmlns:a16="http://schemas.microsoft.com/office/drawing/2014/main" id="{092C8DDE-D26F-44B7-A79A-B043D9D95A39}"/>
              </a:ext>
            </a:extLst>
          </p:cNvPr>
          <p:cNvSpPr>
            <a:spLocks noGrp="1"/>
          </p:cNvSpPr>
          <p:nvPr>
            <p:ph idx="13"/>
          </p:nvPr>
        </p:nvSpPr>
        <p:spPr/>
        <p:txBody>
          <a:bodyPr/>
          <a:lstStyle/>
          <a:p>
            <a:r>
              <a:rPr lang="it-IT" dirty="0"/>
              <a:t>[1] Joseph Giovanelli, </a:t>
            </a:r>
            <a:r>
              <a:rPr lang="it-IT" dirty="0" err="1"/>
              <a:t>Besim</a:t>
            </a:r>
            <a:r>
              <a:rPr lang="it-IT" dirty="0"/>
              <a:t> </a:t>
            </a:r>
            <a:r>
              <a:rPr lang="it-IT" dirty="0" err="1"/>
              <a:t>Bilalli</a:t>
            </a:r>
            <a:r>
              <a:rPr lang="it-IT" dirty="0"/>
              <a:t>, Alberto </a:t>
            </a:r>
            <a:r>
              <a:rPr lang="it-IT" dirty="0" err="1"/>
              <a:t>Abelló</a:t>
            </a:r>
            <a:r>
              <a:rPr lang="it-IT" dirty="0"/>
              <a:t>: </a:t>
            </a:r>
            <a:r>
              <a:rPr lang="it-IT" dirty="0" err="1"/>
              <a:t>Effective</a:t>
            </a:r>
            <a:r>
              <a:rPr lang="it-IT" dirty="0"/>
              <a:t> data </a:t>
            </a:r>
            <a:r>
              <a:rPr lang="it-IT" dirty="0" err="1"/>
              <a:t>pre</a:t>
            </a:r>
            <a:r>
              <a:rPr lang="it-IT" dirty="0"/>
              <a:t>-processing for </a:t>
            </a:r>
            <a:r>
              <a:rPr lang="it-IT" dirty="0" err="1"/>
              <a:t>AutoML</a:t>
            </a:r>
            <a:r>
              <a:rPr lang="it-IT" dirty="0"/>
              <a:t>. DOLAP 2021: 1-10</a:t>
            </a:r>
            <a:endParaRPr lang="en-US" dirty="0"/>
          </a:p>
        </p:txBody>
      </p:sp>
    </p:spTree>
    <p:extLst>
      <p:ext uri="{BB962C8B-B14F-4D97-AF65-F5344CB8AC3E}">
        <p14:creationId xmlns:p14="http://schemas.microsoft.com/office/powerpoint/2010/main" val="18856789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34F21C4-2E8E-4307-AC2E-138DEE20D64B}"/>
              </a:ext>
            </a:extLst>
          </p:cNvPr>
          <p:cNvSpPr>
            <a:spLocks noGrp="1"/>
          </p:cNvSpPr>
          <p:nvPr>
            <p:ph type="title"/>
          </p:nvPr>
        </p:nvSpPr>
        <p:spPr/>
        <p:txBody>
          <a:bodyPr/>
          <a:lstStyle/>
          <a:p>
            <a:r>
              <a:rPr lang="it-IT" dirty="0"/>
              <a:t>Data </a:t>
            </a:r>
            <a:r>
              <a:rPr lang="it-IT" dirty="0" err="1"/>
              <a:t>preprocessing</a:t>
            </a:r>
            <a:endParaRPr lang="en-US" dirty="0"/>
          </a:p>
        </p:txBody>
      </p:sp>
      <p:sp>
        <p:nvSpPr>
          <p:cNvPr id="3" name="Segnaposto contenuto 2">
            <a:extLst>
              <a:ext uri="{FF2B5EF4-FFF2-40B4-BE49-F238E27FC236}">
                <a16:creationId xmlns:a16="http://schemas.microsoft.com/office/drawing/2014/main" id="{799E0969-EC79-4A54-88AA-5E53F431ED1D}"/>
              </a:ext>
            </a:extLst>
          </p:cNvPr>
          <p:cNvSpPr>
            <a:spLocks noGrp="1"/>
          </p:cNvSpPr>
          <p:nvPr>
            <p:ph idx="1"/>
          </p:nvPr>
        </p:nvSpPr>
        <p:spPr/>
        <p:txBody>
          <a:bodyPr/>
          <a:lstStyle/>
          <a:p>
            <a:r>
              <a:rPr lang="en-US" dirty="0"/>
              <a:t>Data preprocessing avoids “</a:t>
            </a:r>
            <a:r>
              <a:rPr lang="en-US" i="1" dirty="0">
                <a:solidFill>
                  <a:srgbClr val="FF0000"/>
                </a:solidFill>
              </a:rPr>
              <a:t>Garbage in</a:t>
            </a:r>
            <a:r>
              <a:rPr lang="en-US" dirty="0"/>
              <a:t>, garbage out”</a:t>
            </a:r>
          </a:p>
          <a:p>
            <a:pPr lvl="1"/>
            <a:r>
              <a:rPr lang="en-US" dirty="0"/>
              <a:t>“Garbage in, garbage out” is particularly applicable to data mining and machine learning</a:t>
            </a:r>
          </a:p>
          <a:p>
            <a:pPr lvl="1"/>
            <a:r>
              <a:rPr lang="en-US" dirty="0"/>
              <a:t>Indeed, data-collection methods are often loosely controlled, resulting in:</a:t>
            </a:r>
          </a:p>
          <a:p>
            <a:pPr lvl="2"/>
            <a:r>
              <a:rPr lang="en-US" dirty="0"/>
              <a:t>Out-of-range values (e.g., Income: −100)</a:t>
            </a:r>
          </a:p>
          <a:p>
            <a:pPr lvl="2"/>
            <a:r>
              <a:rPr lang="en-US" dirty="0"/>
              <a:t>Impossible data combinations (e.g., Sex: Male, Pregnant: Yes) </a:t>
            </a:r>
          </a:p>
          <a:p>
            <a:pPr lvl="2"/>
            <a:r>
              <a:rPr lang="en-US" dirty="0"/>
              <a:t>Missing values</a:t>
            </a:r>
          </a:p>
          <a:p>
            <a:pPr lvl="2"/>
            <a:r>
              <a:rPr lang="en-US" dirty="0"/>
              <a:t>Inconsistent data among multiple sources</a:t>
            </a:r>
          </a:p>
          <a:p>
            <a:pPr lvl="2"/>
            <a:r>
              <a:rPr lang="en-US" dirty="0"/>
              <a:t>More?</a:t>
            </a:r>
          </a:p>
        </p:txBody>
      </p:sp>
      <p:sp>
        <p:nvSpPr>
          <p:cNvPr id="4" name="Segnaposto piè di pagina 3">
            <a:extLst>
              <a:ext uri="{FF2B5EF4-FFF2-40B4-BE49-F238E27FC236}">
                <a16:creationId xmlns:a16="http://schemas.microsoft.com/office/drawing/2014/main" id="{F4A25AD8-9BD2-4880-8221-9028920E1FFA}"/>
              </a:ext>
            </a:extLst>
          </p:cNvPr>
          <p:cNvSpPr>
            <a:spLocks noGrp="1"/>
          </p:cNvSpPr>
          <p:nvPr>
            <p:ph type="ftr" sz="quarter" idx="11"/>
          </p:nvPr>
        </p:nvSpPr>
        <p:spPr/>
        <p:txBody>
          <a:bodyPr/>
          <a:lstStyle/>
          <a:p>
            <a:pPr algn="l"/>
            <a:r>
              <a:rPr lang="it-IT"/>
              <a:t>Matteo Francia – University of Bologna</a:t>
            </a:r>
            <a:endParaRPr lang="it-IT" dirty="0"/>
          </a:p>
        </p:txBody>
      </p:sp>
      <p:sp>
        <p:nvSpPr>
          <p:cNvPr id="5" name="Segnaposto numero diapositiva 4">
            <a:extLst>
              <a:ext uri="{FF2B5EF4-FFF2-40B4-BE49-F238E27FC236}">
                <a16:creationId xmlns:a16="http://schemas.microsoft.com/office/drawing/2014/main" id="{08C07B8C-0BDB-439F-A5CB-76BE9E7574BA}"/>
              </a:ext>
            </a:extLst>
          </p:cNvPr>
          <p:cNvSpPr>
            <a:spLocks noGrp="1"/>
          </p:cNvSpPr>
          <p:nvPr>
            <p:ph type="sldNum" sz="quarter" idx="12"/>
          </p:nvPr>
        </p:nvSpPr>
        <p:spPr/>
        <p:txBody>
          <a:bodyPr/>
          <a:lstStyle/>
          <a:p>
            <a:fld id="{5DD6F1BA-2510-46FC-9346-AB1F3CA1593B}" type="slidenum">
              <a:rPr lang="it-IT" smtClean="0"/>
              <a:t>32</a:t>
            </a:fld>
            <a:endParaRPr lang="it-IT"/>
          </a:p>
        </p:txBody>
      </p:sp>
      <p:sp>
        <p:nvSpPr>
          <p:cNvPr id="6" name="Segnaposto contenuto 5">
            <a:extLst>
              <a:ext uri="{FF2B5EF4-FFF2-40B4-BE49-F238E27FC236}">
                <a16:creationId xmlns:a16="http://schemas.microsoft.com/office/drawing/2014/main" id="{5C4DF7A5-4A58-4E17-A82B-0CEB29A2C518}"/>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40344512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839600C-C00C-47AA-9B6A-CEA107C8AB5A}"/>
              </a:ext>
            </a:extLst>
          </p:cNvPr>
          <p:cNvSpPr>
            <a:spLocks noGrp="1"/>
          </p:cNvSpPr>
          <p:nvPr>
            <p:ph type="title"/>
          </p:nvPr>
        </p:nvSpPr>
        <p:spPr>
          <a:xfrm>
            <a:off x="838200" y="365125"/>
            <a:ext cx="10515600" cy="1325563"/>
          </a:xfrm>
        </p:spPr>
        <p:txBody>
          <a:bodyPr/>
          <a:lstStyle/>
          <a:p>
            <a:r>
              <a:rPr lang="it-IT" dirty="0"/>
              <a:t>Data </a:t>
            </a:r>
            <a:r>
              <a:rPr lang="it-IT" dirty="0" err="1"/>
              <a:t>preprocessing</a:t>
            </a:r>
            <a:endParaRPr lang="en-US" dirty="0"/>
          </a:p>
        </p:txBody>
      </p:sp>
      <p:sp>
        <p:nvSpPr>
          <p:cNvPr id="3" name="Segnaposto contenuto 2">
            <a:extLst>
              <a:ext uri="{FF2B5EF4-FFF2-40B4-BE49-F238E27FC236}">
                <a16:creationId xmlns:a16="http://schemas.microsoft.com/office/drawing/2014/main" id="{8766FEC4-12D0-4F8E-B584-63450100AC6C}"/>
              </a:ext>
            </a:extLst>
          </p:cNvPr>
          <p:cNvSpPr>
            <a:spLocks noGrp="1"/>
          </p:cNvSpPr>
          <p:nvPr>
            <p:ph idx="1"/>
          </p:nvPr>
        </p:nvSpPr>
        <p:spPr>
          <a:xfrm>
            <a:off x="838200" y="1700499"/>
            <a:ext cx="10515600" cy="4351338"/>
          </a:xfrm>
        </p:spPr>
        <p:txBody>
          <a:bodyPr/>
          <a:lstStyle/>
          <a:p>
            <a:r>
              <a:rPr lang="en-US" dirty="0"/>
              <a:t>Which transformations can we apply?</a:t>
            </a:r>
          </a:p>
          <a:p>
            <a:pPr lvl="1"/>
            <a:r>
              <a:rPr lang="en-US" dirty="0">
                <a:solidFill>
                  <a:schemeClr val="accent1"/>
                </a:solidFill>
                <a:effectLst/>
                <a:latin typeface="Arial" panose="020B0604020202020204" pitchFamily="34" charset="0"/>
              </a:rPr>
              <a:t>Encoding</a:t>
            </a:r>
            <a:r>
              <a:rPr lang="en-US" dirty="0">
                <a:effectLst/>
                <a:latin typeface="Arial" panose="020B0604020202020204" pitchFamily="34" charset="0"/>
              </a:rPr>
              <a:t>: transforming categorical attributes into continuous ones</a:t>
            </a:r>
          </a:p>
          <a:p>
            <a:pPr lvl="1"/>
            <a:r>
              <a:rPr lang="en-US" dirty="0">
                <a:solidFill>
                  <a:schemeClr val="accent1"/>
                </a:solidFill>
                <a:effectLst/>
                <a:latin typeface="Arial" panose="020B0604020202020204" pitchFamily="34" charset="0"/>
              </a:rPr>
              <a:t>Normalization</a:t>
            </a:r>
            <a:r>
              <a:rPr lang="en-US" dirty="0">
                <a:effectLst/>
                <a:latin typeface="Arial" panose="020B0604020202020204" pitchFamily="34" charset="0"/>
              </a:rPr>
              <a:t>: normalizing continuous attributes such that their values fall in the same range</a:t>
            </a:r>
          </a:p>
          <a:p>
            <a:pPr lvl="1"/>
            <a:r>
              <a:rPr lang="en-US" dirty="0">
                <a:solidFill>
                  <a:schemeClr val="accent1"/>
                </a:solidFill>
                <a:effectLst/>
                <a:latin typeface="Arial" panose="020B0604020202020204" pitchFamily="34" charset="0"/>
              </a:rPr>
              <a:t>Discretization</a:t>
            </a:r>
            <a:r>
              <a:rPr lang="en-US" dirty="0">
                <a:effectLst/>
                <a:latin typeface="Arial" panose="020B0604020202020204" pitchFamily="34" charset="0"/>
              </a:rPr>
              <a:t>: transforming continuous attributes into categorical ones</a:t>
            </a:r>
          </a:p>
          <a:p>
            <a:pPr lvl="1"/>
            <a:r>
              <a:rPr lang="en-US" dirty="0">
                <a:solidFill>
                  <a:schemeClr val="accent1"/>
                </a:solidFill>
                <a:effectLst/>
                <a:latin typeface="Arial" panose="020B0604020202020204" pitchFamily="34" charset="0"/>
              </a:rPr>
              <a:t>Imputation</a:t>
            </a:r>
            <a:r>
              <a:rPr lang="en-US" dirty="0">
                <a:effectLst/>
                <a:latin typeface="Arial" panose="020B0604020202020204" pitchFamily="34" charset="0"/>
              </a:rPr>
              <a:t>: imputing missing values</a:t>
            </a:r>
          </a:p>
          <a:p>
            <a:pPr lvl="1"/>
            <a:r>
              <a:rPr lang="en-US" dirty="0">
                <a:solidFill>
                  <a:schemeClr val="accent1"/>
                </a:solidFill>
                <a:effectLst/>
                <a:latin typeface="Arial" panose="020B0604020202020204" pitchFamily="34" charset="0"/>
              </a:rPr>
              <a:t>Rebalancing</a:t>
            </a:r>
            <a:r>
              <a:rPr lang="en-US" dirty="0">
                <a:effectLst/>
                <a:latin typeface="Arial" panose="020B0604020202020204" pitchFamily="34" charset="0"/>
              </a:rPr>
              <a:t>: adjusting the class distribution of a dataset (i.e., the ratio between the different classes/categories represented)</a:t>
            </a:r>
          </a:p>
          <a:p>
            <a:pPr lvl="1"/>
            <a:r>
              <a:rPr lang="en-US" dirty="0">
                <a:solidFill>
                  <a:schemeClr val="accent1"/>
                </a:solidFill>
                <a:effectLst/>
                <a:latin typeface="Arial" panose="020B0604020202020204" pitchFamily="34" charset="0"/>
              </a:rPr>
              <a:t>Feature</a:t>
            </a:r>
            <a:r>
              <a:rPr lang="en-US" dirty="0">
                <a:effectLst/>
                <a:latin typeface="Arial" panose="020B0604020202020204" pitchFamily="34" charset="0"/>
              </a:rPr>
              <a:t> </a:t>
            </a:r>
            <a:r>
              <a:rPr lang="en-US" dirty="0">
                <a:solidFill>
                  <a:schemeClr val="accent1"/>
                </a:solidFill>
                <a:effectLst/>
                <a:latin typeface="Arial" panose="020B0604020202020204" pitchFamily="34" charset="0"/>
              </a:rPr>
              <a:t>Engineering</a:t>
            </a:r>
            <a:r>
              <a:rPr lang="en-US" dirty="0">
                <a:effectLst/>
                <a:latin typeface="Arial" panose="020B0604020202020204" pitchFamily="34" charset="0"/>
              </a:rPr>
              <a:t>: defining the set of relevant attributes (variables, predictors) to be used in model construction</a:t>
            </a:r>
            <a:endParaRPr lang="en-US" dirty="0"/>
          </a:p>
        </p:txBody>
      </p:sp>
      <p:sp>
        <p:nvSpPr>
          <p:cNvPr id="4" name="Segnaposto piè di pagina 3">
            <a:extLst>
              <a:ext uri="{FF2B5EF4-FFF2-40B4-BE49-F238E27FC236}">
                <a16:creationId xmlns:a16="http://schemas.microsoft.com/office/drawing/2014/main" id="{56427855-B746-4D9D-A3E7-6793C72C48DE}"/>
              </a:ext>
            </a:extLst>
          </p:cNvPr>
          <p:cNvSpPr>
            <a:spLocks noGrp="1"/>
          </p:cNvSpPr>
          <p:nvPr>
            <p:ph type="ftr" sz="quarter" idx="11"/>
          </p:nvPr>
        </p:nvSpPr>
        <p:spPr>
          <a:xfrm>
            <a:off x="-1" y="6492875"/>
            <a:ext cx="2837793" cy="365125"/>
          </a:xfrm>
        </p:spPr>
        <p:txBody>
          <a:bodyPr/>
          <a:lstStyle/>
          <a:p>
            <a:r>
              <a:rPr lang="it-IT"/>
              <a:t>Matteo Francia – University of Bologna</a:t>
            </a:r>
            <a:endParaRPr lang="it-IT" dirty="0"/>
          </a:p>
        </p:txBody>
      </p:sp>
      <p:sp>
        <p:nvSpPr>
          <p:cNvPr id="5" name="Segnaposto numero diapositiva 4">
            <a:extLst>
              <a:ext uri="{FF2B5EF4-FFF2-40B4-BE49-F238E27FC236}">
                <a16:creationId xmlns:a16="http://schemas.microsoft.com/office/drawing/2014/main" id="{4CC3B221-7D4C-4259-BCF8-4AD0F577C20E}"/>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33</a:t>
            </a:fld>
            <a:endParaRPr lang="it-IT"/>
          </a:p>
        </p:txBody>
      </p:sp>
      <p:sp>
        <p:nvSpPr>
          <p:cNvPr id="11" name="Segnaposto contenuto 10">
            <a:extLst>
              <a:ext uri="{FF2B5EF4-FFF2-40B4-BE49-F238E27FC236}">
                <a16:creationId xmlns:a16="http://schemas.microsoft.com/office/drawing/2014/main" id="{25823A0A-27BA-4A9D-AE0C-3B5E41C4B04D}"/>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20391141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839600C-C00C-47AA-9B6A-CEA107C8AB5A}"/>
              </a:ext>
            </a:extLst>
          </p:cNvPr>
          <p:cNvSpPr>
            <a:spLocks noGrp="1"/>
          </p:cNvSpPr>
          <p:nvPr>
            <p:ph type="title"/>
          </p:nvPr>
        </p:nvSpPr>
        <p:spPr/>
        <p:txBody>
          <a:bodyPr/>
          <a:lstStyle/>
          <a:p>
            <a:r>
              <a:rPr lang="it-IT" dirty="0"/>
              <a:t>Data </a:t>
            </a:r>
            <a:r>
              <a:rPr lang="it-IT" dirty="0" err="1"/>
              <a:t>preprocessing</a:t>
            </a:r>
            <a:endParaRPr lang="en-US" dirty="0"/>
          </a:p>
        </p:txBody>
      </p:sp>
      <p:sp>
        <p:nvSpPr>
          <p:cNvPr id="3" name="Segnaposto contenuto 2">
            <a:extLst>
              <a:ext uri="{FF2B5EF4-FFF2-40B4-BE49-F238E27FC236}">
                <a16:creationId xmlns:a16="http://schemas.microsoft.com/office/drawing/2014/main" id="{8766FEC4-12D0-4F8E-B584-63450100AC6C}"/>
              </a:ext>
            </a:extLst>
          </p:cNvPr>
          <p:cNvSpPr>
            <a:spLocks noGrp="1"/>
          </p:cNvSpPr>
          <p:nvPr>
            <p:ph sz="half" idx="1"/>
          </p:nvPr>
        </p:nvSpPr>
        <p:spPr/>
        <p:txBody>
          <a:bodyPr/>
          <a:lstStyle/>
          <a:p>
            <a:r>
              <a:rPr lang="en-US" dirty="0"/>
              <a:t>Things are even more complex when applying sequences of transformations</a:t>
            </a:r>
          </a:p>
          <a:p>
            <a:pPr lvl="1"/>
            <a:r>
              <a:rPr lang="it-IT" dirty="0"/>
              <a:t>E.g., </a:t>
            </a:r>
            <a:r>
              <a:rPr lang="it-IT" dirty="0" err="1">
                <a:solidFill>
                  <a:srgbClr val="FF0000"/>
                </a:solidFill>
              </a:rPr>
              <a:t>normalization</a:t>
            </a:r>
            <a:r>
              <a:rPr lang="it-IT" dirty="0"/>
              <a:t> </a:t>
            </a:r>
            <a:r>
              <a:rPr lang="it-IT" dirty="0" err="1"/>
              <a:t>should</a:t>
            </a:r>
            <a:r>
              <a:rPr lang="it-IT" dirty="0"/>
              <a:t> be </a:t>
            </a:r>
            <a:r>
              <a:rPr lang="it-IT" dirty="0" err="1"/>
              <a:t>applied</a:t>
            </a:r>
            <a:r>
              <a:rPr lang="it-IT" dirty="0"/>
              <a:t> </a:t>
            </a:r>
            <a:r>
              <a:rPr lang="it-IT" dirty="0" err="1"/>
              <a:t>before</a:t>
            </a:r>
            <a:r>
              <a:rPr lang="it-IT" dirty="0"/>
              <a:t> </a:t>
            </a:r>
            <a:r>
              <a:rPr lang="it-IT" dirty="0" err="1"/>
              <a:t>rebalancing</a:t>
            </a:r>
            <a:r>
              <a:rPr lang="it-IT" dirty="0"/>
              <a:t> </a:t>
            </a:r>
            <a:r>
              <a:rPr lang="it-IT" dirty="0" err="1"/>
              <a:t>since</a:t>
            </a:r>
            <a:r>
              <a:rPr lang="it-IT" dirty="0"/>
              <a:t> </a:t>
            </a:r>
            <a:r>
              <a:rPr lang="it-IT" dirty="0" err="1">
                <a:solidFill>
                  <a:schemeClr val="accent6"/>
                </a:solidFill>
              </a:rPr>
              <a:t>rebalancing</a:t>
            </a:r>
            <a:r>
              <a:rPr lang="it-IT" dirty="0"/>
              <a:t> (e.g., by </a:t>
            </a:r>
            <a:r>
              <a:rPr lang="it-IT" dirty="0" err="1"/>
              <a:t>resampling</a:t>
            </a:r>
            <a:r>
              <a:rPr lang="it-IT" dirty="0"/>
              <a:t>) </a:t>
            </a:r>
            <a:r>
              <a:rPr lang="it-IT" dirty="0" err="1"/>
              <a:t>alters</a:t>
            </a:r>
            <a:r>
              <a:rPr lang="it-IT" dirty="0"/>
              <a:t> </a:t>
            </a:r>
            <a:r>
              <a:rPr lang="it-IT" dirty="0" err="1"/>
              <a:t>average</a:t>
            </a:r>
            <a:r>
              <a:rPr lang="it-IT" dirty="0"/>
              <a:t> and standard </a:t>
            </a:r>
            <a:r>
              <a:rPr lang="it-IT" dirty="0" err="1"/>
              <a:t>deviations</a:t>
            </a:r>
            <a:endParaRPr lang="it-IT" dirty="0"/>
          </a:p>
          <a:p>
            <a:pPr lvl="1"/>
            <a:r>
              <a:rPr lang="it-IT" dirty="0"/>
              <a:t>E.g., </a:t>
            </a:r>
            <a:r>
              <a:rPr lang="it-IT" dirty="0" err="1"/>
              <a:t>applying</a:t>
            </a:r>
            <a:r>
              <a:rPr lang="it-IT" dirty="0"/>
              <a:t> </a:t>
            </a:r>
            <a:r>
              <a:rPr lang="it-IT" dirty="0">
                <a:solidFill>
                  <a:schemeClr val="accent1"/>
                </a:solidFill>
              </a:rPr>
              <a:t>feature engineering </a:t>
            </a:r>
            <a:r>
              <a:rPr lang="it-IT" dirty="0" err="1"/>
              <a:t>before</a:t>
            </a:r>
            <a:r>
              <a:rPr lang="it-IT" dirty="0"/>
              <a:t>/after </a:t>
            </a:r>
            <a:r>
              <a:rPr lang="it-IT" dirty="0" err="1">
                <a:solidFill>
                  <a:schemeClr val="accent6"/>
                </a:solidFill>
              </a:rPr>
              <a:t>rebalancing</a:t>
            </a:r>
            <a:r>
              <a:rPr lang="it-IT" dirty="0"/>
              <a:t> </a:t>
            </a:r>
            <a:r>
              <a:rPr lang="it-IT" dirty="0" err="1"/>
              <a:t>produces</a:t>
            </a:r>
            <a:r>
              <a:rPr lang="it-IT" dirty="0"/>
              <a:t> </a:t>
            </a:r>
            <a:r>
              <a:rPr lang="it-IT" dirty="0" err="1"/>
              <a:t>different</a:t>
            </a:r>
            <a:r>
              <a:rPr lang="it-IT" dirty="0"/>
              <a:t> </a:t>
            </a:r>
            <a:r>
              <a:rPr lang="it-IT" dirty="0" err="1"/>
              <a:t>results</a:t>
            </a:r>
            <a:r>
              <a:rPr lang="it-IT" dirty="0"/>
              <a:t> </a:t>
            </a:r>
            <a:r>
              <a:rPr lang="it-IT" dirty="0" err="1"/>
              <a:t>which</a:t>
            </a:r>
            <a:r>
              <a:rPr lang="it-IT" dirty="0"/>
              <a:t> </a:t>
            </a:r>
            <a:r>
              <a:rPr lang="it-IT" dirty="0" err="1"/>
              <a:t>depends</a:t>
            </a:r>
            <a:r>
              <a:rPr lang="it-IT" dirty="0"/>
              <a:t> on the dataset and the </a:t>
            </a:r>
            <a:r>
              <a:rPr lang="it-IT" dirty="0" err="1"/>
              <a:t>algorithm</a:t>
            </a:r>
            <a:endParaRPr lang="it-IT" dirty="0"/>
          </a:p>
          <a:p>
            <a:endParaRPr lang="it-IT" dirty="0"/>
          </a:p>
          <a:p>
            <a:r>
              <a:rPr lang="it-IT" dirty="0"/>
              <a:t>More an art </a:t>
            </a:r>
            <a:r>
              <a:rPr lang="it-IT" dirty="0" err="1"/>
              <a:t>than</a:t>
            </a:r>
            <a:r>
              <a:rPr lang="it-IT" dirty="0"/>
              <a:t> a science</a:t>
            </a:r>
          </a:p>
          <a:p>
            <a:pPr lvl="1"/>
            <a:r>
              <a:rPr lang="it-IT" dirty="0"/>
              <a:t>At </a:t>
            </a:r>
            <a:r>
              <a:rPr lang="it-IT" dirty="0" err="1"/>
              <a:t>least</a:t>
            </a:r>
            <a:r>
              <a:rPr lang="it-IT" dirty="0"/>
              <a:t> for </a:t>
            </a:r>
            <a:r>
              <a:rPr lang="it-IT" dirty="0" err="1"/>
              <a:t>now</a:t>
            </a:r>
            <a:endParaRPr lang="it-IT" dirty="0"/>
          </a:p>
        </p:txBody>
      </p:sp>
      <p:pic>
        <p:nvPicPr>
          <p:cNvPr id="16" name="Content Placeholder 15" descr="Icon&#10;&#10;Description automatically generated">
            <a:extLst>
              <a:ext uri="{FF2B5EF4-FFF2-40B4-BE49-F238E27FC236}">
                <a16:creationId xmlns:a16="http://schemas.microsoft.com/office/drawing/2014/main" id="{E3CE0446-1892-4C68-AFBD-104C1F6E721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2988430"/>
            <a:ext cx="5181600" cy="2025728"/>
          </a:xfrm>
        </p:spPr>
      </p:pic>
      <p:sp>
        <p:nvSpPr>
          <p:cNvPr id="4" name="Segnaposto piè di pagina 3">
            <a:extLst>
              <a:ext uri="{FF2B5EF4-FFF2-40B4-BE49-F238E27FC236}">
                <a16:creationId xmlns:a16="http://schemas.microsoft.com/office/drawing/2014/main" id="{56427855-B746-4D9D-A3E7-6793C72C48DE}"/>
              </a:ext>
            </a:extLst>
          </p:cNvPr>
          <p:cNvSpPr>
            <a:spLocks noGrp="1"/>
          </p:cNvSpPr>
          <p:nvPr>
            <p:ph type="ftr" sz="quarter" idx="11"/>
          </p:nvPr>
        </p:nvSpPr>
        <p:spPr/>
        <p:txBody>
          <a:bodyPr/>
          <a:lstStyle/>
          <a:p>
            <a:r>
              <a:rPr lang="it-IT"/>
              <a:t>Matteo Francia – University of Bologna</a:t>
            </a:r>
            <a:endParaRPr lang="it-IT" dirty="0"/>
          </a:p>
        </p:txBody>
      </p:sp>
      <p:sp>
        <p:nvSpPr>
          <p:cNvPr id="5" name="Segnaposto numero diapositiva 4">
            <a:extLst>
              <a:ext uri="{FF2B5EF4-FFF2-40B4-BE49-F238E27FC236}">
                <a16:creationId xmlns:a16="http://schemas.microsoft.com/office/drawing/2014/main" id="{4CC3B221-7D4C-4259-BCF8-4AD0F577C20E}"/>
              </a:ext>
            </a:extLst>
          </p:cNvPr>
          <p:cNvSpPr>
            <a:spLocks noGrp="1"/>
          </p:cNvSpPr>
          <p:nvPr>
            <p:ph type="sldNum" sz="quarter" idx="12"/>
          </p:nvPr>
        </p:nvSpPr>
        <p:spPr/>
        <p:txBody>
          <a:bodyPr/>
          <a:lstStyle/>
          <a:p>
            <a:fld id="{5DD6F1BA-2510-46FC-9346-AB1F3CA1593B}" type="slidenum">
              <a:rPr lang="it-IT" smtClean="0"/>
              <a:pPr/>
              <a:t>34</a:t>
            </a:fld>
            <a:endParaRPr lang="it-IT"/>
          </a:p>
        </p:txBody>
      </p:sp>
      <p:sp>
        <p:nvSpPr>
          <p:cNvPr id="7" name="Content Placeholder 6">
            <a:extLst>
              <a:ext uri="{FF2B5EF4-FFF2-40B4-BE49-F238E27FC236}">
                <a16:creationId xmlns:a16="http://schemas.microsoft.com/office/drawing/2014/main" id="{90CFE361-70E0-42E1-9CFA-4FF72048F7F5}"/>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814489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53CDFF1-EEB5-43C2-B217-8ADB89C6C06A}"/>
              </a:ext>
            </a:extLst>
          </p:cNvPr>
          <p:cNvSpPr>
            <a:spLocks noGrp="1"/>
          </p:cNvSpPr>
          <p:nvPr>
            <p:ph type="title"/>
          </p:nvPr>
        </p:nvSpPr>
        <p:spPr>
          <a:xfrm>
            <a:off x="838200" y="365125"/>
            <a:ext cx="10515600" cy="1325563"/>
          </a:xfrm>
        </p:spPr>
        <p:txBody>
          <a:bodyPr/>
          <a:lstStyle/>
          <a:p>
            <a:r>
              <a:rPr lang="it-IT" dirty="0"/>
              <a:t>Data </a:t>
            </a:r>
            <a:r>
              <a:rPr lang="it-IT" dirty="0" err="1"/>
              <a:t>preprocessing</a:t>
            </a:r>
            <a:endParaRPr lang="en-US" dirty="0"/>
          </a:p>
        </p:txBody>
      </p:sp>
      <p:sp>
        <p:nvSpPr>
          <p:cNvPr id="3" name="Segnaposto contenuto 2">
            <a:extLst>
              <a:ext uri="{FF2B5EF4-FFF2-40B4-BE49-F238E27FC236}">
                <a16:creationId xmlns:a16="http://schemas.microsoft.com/office/drawing/2014/main" id="{5B7843FD-0DD5-4691-9ACA-BADC11EDFF33}"/>
              </a:ext>
            </a:extLst>
          </p:cNvPr>
          <p:cNvSpPr>
            <a:spLocks noGrp="1"/>
          </p:cNvSpPr>
          <p:nvPr>
            <p:ph idx="1"/>
          </p:nvPr>
        </p:nvSpPr>
        <p:spPr>
          <a:xfrm>
            <a:off x="838200" y="1700499"/>
            <a:ext cx="10515600" cy="4351338"/>
          </a:xfrm>
        </p:spPr>
        <p:txBody>
          <a:bodyPr/>
          <a:lstStyle/>
          <a:p>
            <a:r>
              <a:rPr lang="it-IT" dirty="0"/>
              <a:t>First, look </a:t>
            </a:r>
            <a:r>
              <a:rPr lang="it-IT" dirty="0" err="1"/>
              <a:t>at</a:t>
            </a:r>
            <a:r>
              <a:rPr lang="it-IT" dirty="0"/>
              <a:t> the data</a:t>
            </a:r>
          </a:p>
          <a:p>
            <a:pPr lvl="1"/>
            <a:r>
              <a:rPr lang="en-US" dirty="0"/>
              <a:t>Data integration, data are usually spread across multiple (even inconsistent) documents/files </a:t>
            </a:r>
          </a:p>
          <a:p>
            <a:pPr lvl="2"/>
            <a:r>
              <a:rPr lang="en-US" dirty="0"/>
              <a:t>You need to merge them</a:t>
            </a:r>
          </a:p>
          <a:p>
            <a:pPr lvl="2"/>
            <a:r>
              <a:rPr lang="en-US" dirty="0"/>
              <a:t>We keep things simple: you have already downloaded integrated *.csv files</a:t>
            </a:r>
          </a:p>
          <a:p>
            <a:pPr lvl="1"/>
            <a:r>
              <a:rPr lang="en-US" dirty="0"/>
              <a:t>Visualization helps the process of understanding the data</a:t>
            </a:r>
          </a:p>
          <a:p>
            <a:endParaRPr lang="en-US" dirty="0"/>
          </a:p>
          <a:p>
            <a:r>
              <a:rPr lang="en-US" dirty="0"/>
              <a:t>Example of questions:</a:t>
            </a:r>
          </a:p>
          <a:p>
            <a:pPr lvl="1"/>
            <a:r>
              <a:rPr lang="en-US" dirty="0"/>
              <a:t>Which attributes (i.e., columns) are contained in the dataset?</a:t>
            </a:r>
          </a:p>
          <a:p>
            <a:pPr lvl="1"/>
            <a:r>
              <a:rPr lang="en-US" dirty="0"/>
              <a:t>Which is the distribution of each attribute?</a:t>
            </a:r>
          </a:p>
          <a:p>
            <a:pPr lvl="1"/>
            <a:r>
              <a:rPr lang="en-US" dirty="0"/>
              <a:t>Which is the range of each attribute?</a:t>
            </a:r>
          </a:p>
          <a:p>
            <a:pPr lvl="1"/>
            <a:r>
              <a:rPr lang="en-US" dirty="0"/>
              <a:t>How do we treat missing data?</a:t>
            </a:r>
          </a:p>
        </p:txBody>
      </p:sp>
      <p:sp>
        <p:nvSpPr>
          <p:cNvPr id="4" name="Segnaposto piè di pagina 3">
            <a:extLst>
              <a:ext uri="{FF2B5EF4-FFF2-40B4-BE49-F238E27FC236}">
                <a16:creationId xmlns:a16="http://schemas.microsoft.com/office/drawing/2014/main" id="{84F1DD40-3B04-4401-8F63-69FB380D10E3}"/>
              </a:ext>
            </a:extLst>
          </p:cNvPr>
          <p:cNvSpPr>
            <a:spLocks noGrp="1"/>
          </p:cNvSpPr>
          <p:nvPr>
            <p:ph type="ftr" sz="quarter" idx="11"/>
          </p:nvPr>
        </p:nvSpPr>
        <p:spPr>
          <a:xfrm>
            <a:off x="-1" y="6492875"/>
            <a:ext cx="2837793" cy="365125"/>
          </a:xfrm>
        </p:spPr>
        <p:txBody>
          <a:bodyPr/>
          <a:lstStyle/>
          <a:p>
            <a:r>
              <a:rPr lang="it-IT"/>
              <a:t>Matteo Francia – University of Bologna</a:t>
            </a:r>
            <a:endParaRPr lang="it-IT" dirty="0"/>
          </a:p>
        </p:txBody>
      </p:sp>
      <p:sp>
        <p:nvSpPr>
          <p:cNvPr id="5" name="Segnaposto numero diapositiva 4">
            <a:extLst>
              <a:ext uri="{FF2B5EF4-FFF2-40B4-BE49-F238E27FC236}">
                <a16:creationId xmlns:a16="http://schemas.microsoft.com/office/drawing/2014/main" id="{716BA1F0-BB1C-4182-AC24-0C3218793CFD}"/>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35</a:t>
            </a:fld>
            <a:endParaRPr lang="it-IT"/>
          </a:p>
        </p:txBody>
      </p:sp>
      <p:sp>
        <p:nvSpPr>
          <p:cNvPr id="11" name="Segnaposto contenuto 10">
            <a:extLst>
              <a:ext uri="{FF2B5EF4-FFF2-40B4-BE49-F238E27FC236}">
                <a16:creationId xmlns:a16="http://schemas.microsoft.com/office/drawing/2014/main" id="{89C549C9-DF46-4670-A464-221DF587B478}"/>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6137337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7FD6D1A2-CF14-45EA-AE21-B220A4E2308D}"/>
              </a:ext>
            </a:extLst>
          </p:cNvPr>
          <p:cNvSpPr>
            <a:spLocks noGrp="1"/>
          </p:cNvSpPr>
          <p:nvPr>
            <p:ph type="title"/>
          </p:nvPr>
        </p:nvSpPr>
        <p:spPr>
          <a:xfrm>
            <a:off x="838200" y="365125"/>
            <a:ext cx="10515600" cy="1325563"/>
          </a:xfrm>
        </p:spPr>
        <p:txBody>
          <a:bodyPr/>
          <a:lstStyle/>
          <a:p>
            <a:r>
              <a:rPr lang="it-IT" dirty="0" err="1"/>
              <a:t>Integrated</a:t>
            </a:r>
            <a:r>
              <a:rPr lang="it-IT" dirty="0"/>
              <a:t> </a:t>
            </a:r>
            <a:r>
              <a:rPr lang="it-IT" dirty="0" err="1"/>
              <a:t>analytics</a:t>
            </a:r>
            <a:r>
              <a:rPr lang="it-IT" dirty="0"/>
              <a:t> lab</a:t>
            </a:r>
            <a:endParaRPr lang="en-US" dirty="0"/>
          </a:p>
        </p:txBody>
      </p:sp>
      <p:sp>
        <p:nvSpPr>
          <p:cNvPr id="9" name="Content Placeholder 8">
            <a:extLst>
              <a:ext uri="{FF2B5EF4-FFF2-40B4-BE49-F238E27FC236}">
                <a16:creationId xmlns:a16="http://schemas.microsoft.com/office/drawing/2014/main" id="{82748BCB-58EE-4FCD-A0A3-62B6988E48A6}"/>
              </a:ext>
            </a:extLst>
          </p:cNvPr>
          <p:cNvSpPr>
            <a:spLocks noGrp="1"/>
          </p:cNvSpPr>
          <p:nvPr>
            <p:ph sz="half" idx="1"/>
          </p:nvPr>
        </p:nvSpPr>
        <p:spPr>
          <a:xfrm>
            <a:off x="838200" y="1825625"/>
            <a:ext cx="5181600" cy="4351338"/>
          </a:xfrm>
        </p:spPr>
        <p:txBody>
          <a:bodyPr/>
          <a:lstStyle/>
          <a:p>
            <a:r>
              <a:rPr lang="en-US" dirty="0"/>
              <a:t>This checklist can help you while building your projects</a:t>
            </a:r>
          </a:p>
          <a:p>
            <a:pPr lvl="1"/>
            <a:r>
              <a:rPr lang="en-US" dirty="0"/>
              <a:t>Frame the problem and look at the big picture</a:t>
            </a:r>
          </a:p>
          <a:p>
            <a:pPr lvl="1"/>
            <a:r>
              <a:rPr lang="en-US" i="1" dirty="0"/>
              <a:t>"We’ll use the California Housing Prices. Our task is to use California census data to forecast housing prices given the population, median income, and median housing price for each block group in California. Block groups are the smallest geographical unit for which the US Census Bureau publishes sample data (a block group typically has a population of 600 to 3,000 people)"</a:t>
            </a:r>
          </a:p>
        </p:txBody>
      </p:sp>
      <p:pic>
        <p:nvPicPr>
          <p:cNvPr id="12" name="Content Placeholder 11">
            <a:extLst>
              <a:ext uri="{FF2B5EF4-FFF2-40B4-BE49-F238E27FC236}">
                <a16:creationId xmlns:a16="http://schemas.microsoft.com/office/drawing/2014/main" id="{F6A6C9BB-DBD3-447C-B2E4-722D867F4E82}"/>
              </a:ext>
            </a:extLst>
          </p:cNvPr>
          <p:cNvPicPr>
            <a:picLocks noGrp="1" noChangeAspect="1"/>
          </p:cNvPicPr>
          <p:nvPr>
            <p:ph sz="half" idx="2"/>
          </p:nvPr>
        </p:nvPicPr>
        <p:blipFill>
          <a:blip r:embed="rId2"/>
          <a:stretch>
            <a:fillRect/>
          </a:stretch>
        </p:blipFill>
        <p:spPr>
          <a:xfrm>
            <a:off x="6172200" y="2088491"/>
            <a:ext cx="5181600" cy="3825606"/>
          </a:xfrm>
        </p:spPr>
      </p:pic>
      <p:sp>
        <p:nvSpPr>
          <p:cNvPr id="5" name="Footer Placeholder 4">
            <a:extLst>
              <a:ext uri="{FF2B5EF4-FFF2-40B4-BE49-F238E27FC236}">
                <a16:creationId xmlns:a16="http://schemas.microsoft.com/office/drawing/2014/main" id="{451A0E4F-A40E-41B8-A1C4-70246B56D124}"/>
              </a:ext>
            </a:extLst>
          </p:cNvPr>
          <p:cNvSpPr>
            <a:spLocks noGrp="1"/>
          </p:cNvSpPr>
          <p:nvPr>
            <p:ph type="ftr" sz="quarter" idx="11"/>
          </p:nvPr>
        </p:nvSpPr>
        <p:spPr>
          <a:xfrm>
            <a:off x="-1" y="6492875"/>
            <a:ext cx="2837793" cy="365125"/>
          </a:xfrm>
        </p:spPr>
        <p:txBody>
          <a:bodyPr/>
          <a:lstStyle/>
          <a:p>
            <a:r>
              <a:rPr lang="it-IT"/>
              <a:t>Matteo Francia – University of Bologna</a:t>
            </a:r>
          </a:p>
        </p:txBody>
      </p:sp>
      <p:sp>
        <p:nvSpPr>
          <p:cNvPr id="6" name="Slide Number Placeholder 5">
            <a:extLst>
              <a:ext uri="{FF2B5EF4-FFF2-40B4-BE49-F238E27FC236}">
                <a16:creationId xmlns:a16="http://schemas.microsoft.com/office/drawing/2014/main" id="{240950CC-5227-4892-818F-1BE5F4F01CAB}"/>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36</a:t>
            </a:fld>
            <a:endParaRPr lang="it-IT"/>
          </a:p>
        </p:txBody>
      </p:sp>
      <p:sp>
        <p:nvSpPr>
          <p:cNvPr id="24" name="Content Placeholder 23">
            <a:extLst>
              <a:ext uri="{FF2B5EF4-FFF2-40B4-BE49-F238E27FC236}">
                <a16:creationId xmlns:a16="http://schemas.microsoft.com/office/drawing/2014/main" id="{D1FA923E-4272-4098-B663-F19C3CF759E0}"/>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28428741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7FD6D1A2-CF14-45EA-AE21-B220A4E2308D}"/>
              </a:ext>
            </a:extLst>
          </p:cNvPr>
          <p:cNvSpPr>
            <a:spLocks noGrp="1"/>
          </p:cNvSpPr>
          <p:nvPr>
            <p:ph type="title"/>
          </p:nvPr>
        </p:nvSpPr>
        <p:spPr>
          <a:xfrm>
            <a:off x="838200" y="365125"/>
            <a:ext cx="10515600" cy="1325563"/>
          </a:xfrm>
        </p:spPr>
        <p:txBody>
          <a:bodyPr/>
          <a:lstStyle/>
          <a:p>
            <a:r>
              <a:rPr lang="it-IT" dirty="0" err="1"/>
              <a:t>Integrated</a:t>
            </a:r>
            <a:r>
              <a:rPr lang="it-IT" dirty="0"/>
              <a:t> </a:t>
            </a:r>
            <a:r>
              <a:rPr lang="it-IT" dirty="0" err="1"/>
              <a:t>analytics</a:t>
            </a:r>
            <a:r>
              <a:rPr lang="it-IT" dirty="0"/>
              <a:t> lab</a:t>
            </a:r>
            <a:endParaRPr lang="en-US" dirty="0"/>
          </a:p>
        </p:txBody>
      </p:sp>
      <p:sp>
        <p:nvSpPr>
          <p:cNvPr id="9" name="Content Placeholder 8">
            <a:extLst>
              <a:ext uri="{FF2B5EF4-FFF2-40B4-BE49-F238E27FC236}">
                <a16:creationId xmlns:a16="http://schemas.microsoft.com/office/drawing/2014/main" id="{82748BCB-58EE-4FCD-A0A3-62B6988E48A6}"/>
              </a:ext>
            </a:extLst>
          </p:cNvPr>
          <p:cNvSpPr>
            <a:spLocks noGrp="1"/>
          </p:cNvSpPr>
          <p:nvPr>
            <p:ph idx="1"/>
          </p:nvPr>
        </p:nvSpPr>
        <p:spPr>
          <a:xfrm>
            <a:off x="838200" y="1700499"/>
            <a:ext cx="10515600" cy="4351338"/>
          </a:xfrm>
        </p:spPr>
        <p:txBody>
          <a:bodyPr/>
          <a:lstStyle/>
          <a:p>
            <a:r>
              <a:rPr lang="en-US" dirty="0"/>
              <a:t>This checklist can help you while building your projects</a:t>
            </a:r>
          </a:p>
          <a:p>
            <a:pPr lvl="1"/>
            <a:r>
              <a:rPr lang="en-US" dirty="0"/>
              <a:t>Frame the problem and look at the big picture</a:t>
            </a:r>
          </a:p>
          <a:p>
            <a:pPr lvl="2"/>
            <a:r>
              <a:rPr lang="en-US" dirty="0"/>
              <a:t>What is the business objective is? Building a model is probably not the end goal</a:t>
            </a:r>
          </a:p>
          <a:p>
            <a:pPr lvl="2"/>
            <a:r>
              <a:rPr lang="en-US" dirty="0"/>
              <a:t>Knowing the objective is important because it will determine how you frame the problem, which algorithms you will select, which performance measure you will use to evaluate your model, and how much effort you will spend tweaking it.</a:t>
            </a:r>
          </a:p>
          <a:p>
            <a:pPr lvl="2"/>
            <a:r>
              <a:rPr lang="en-US" i="1" dirty="0"/>
              <a:t>"Your boss answers that your model’s output (a prediction of a district’s median housing price) will be fed to another Machine Learning system, along with many other signals.3 This downstream system will determine whether it is worth investing in a given area or not. Getting this right is critical, as it directly affects revenue."</a:t>
            </a:r>
          </a:p>
        </p:txBody>
      </p:sp>
      <p:sp>
        <p:nvSpPr>
          <p:cNvPr id="5" name="Footer Placeholder 4">
            <a:extLst>
              <a:ext uri="{FF2B5EF4-FFF2-40B4-BE49-F238E27FC236}">
                <a16:creationId xmlns:a16="http://schemas.microsoft.com/office/drawing/2014/main" id="{451A0E4F-A40E-41B8-A1C4-70246B56D124}"/>
              </a:ext>
            </a:extLst>
          </p:cNvPr>
          <p:cNvSpPr>
            <a:spLocks noGrp="1"/>
          </p:cNvSpPr>
          <p:nvPr>
            <p:ph type="ftr" sz="quarter" idx="11"/>
          </p:nvPr>
        </p:nvSpPr>
        <p:spPr>
          <a:xfrm>
            <a:off x="-1" y="6492875"/>
            <a:ext cx="2837793" cy="365125"/>
          </a:xfrm>
        </p:spPr>
        <p:txBody>
          <a:bodyPr/>
          <a:lstStyle/>
          <a:p>
            <a:r>
              <a:rPr lang="it-IT"/>
              <a:t>Matteo Francia – University of Bologna</a:t>
            </a:r>
          </a:p>
        </p:txBody>
      </p:sp>
      <p:sp>
        <p:nvSpPr>
          <p:cNvPr id="6" name="Slide Number Placeholder 5">
            <a:extLst>
              <a:ext uri="{FF2B5EF4-FFF2-40B4-BE49-F238E27FC236}">
                <a16:creationId xmlns:a16="http://schemas.microsoft.com/office/drawing/2014/main" id="{240950CC-5227-4892-818F-1BE5F4F01CAB}"/>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37</a:t>
            </a:fld>
            <a:endParaRPr lang="it-IT"/>
          </a:p>
        </p:txBody>
      </p:sp>
      <p:sp>
        <p:nvSpPr>
          <p:cNvPr id="8" name="Content Placeholder 7">
            <a:extLst>
              <a:ext uri="{FF2B5EF4-FFF2-40B4-BE49-F238E27FC236}">
                <a16:creationId xmlns:a16="http://schemas.microsoft.com/office/drawing/2014/main" id="{6530361D-A812-4CEA-953F-E7E45B7CDB66}"/>
              </a:ext>
            </a:extLst>
          </p:cNvPr>
          <p:cNvSpPr>
            <a:spLocks noGrp="1"/>
          </p:cNvSpPr>
          <p:nvPr>
            <p:ph idx="13"/>
          </p:nvPr>
        </p:nvSpPr>
        <p:spPr/>
        <p:txBody>
          <a:bodyPr/>
          <a:lstStyle/>
          <a:p>
            <a:endParaRPr lang="en-US"/>
          </a:p>
        </p:txBody>
      </p:sp>
      <p:pic>
        <p:nvPicPr>
          <p:cNvPr id="11" name="Picture 10">
            <a:extLst>
              <a:ext uri="{FF2B5EF4-FFF2-40B4-BE49-F238E27FC236}">
                <a16:creationId xmlns:a16="http://schemas.microsoft.com/office/drawing/2014/main" id="{8C6E962E-ECF3-41DD-A9B5-A2C5904F8297}"/>
              </a:ext>
            </a:extLst>
          </p:cNvPr>
          <p:cNvPicPr>
            <a:picLocks noChangeAspect="1"/>
          </p:cNvPicPr>
          <p:nvPr/>
        </p:nvPicPr>
        <p:blipFill>
          <a:blip r:embed="rId2"/>
          <a:stretch>
            <a:fillRect/>
          </a:stretch>
        </p:blipFill>
        <p:spPr>
          <a:xfrm>
            <a:off x="7437120" y="5200032"/>
            <a:ext cx="4325983" cy="1475405"/>
          </a:xfrm>
          <a:prstGeom prst="rect">
            <a:avLst/>
          </a:prstGeom>
        </p:spPr>
      </p:pic>
    </p:spTree>
    <p:extLst>
      <p:ext uri="{BB962C8B-B14F-4D97-AF65-F5344CB8AC3E}">
        <p14:creationId xmlns:p14="http://schemas.microsoft.com/office/powerpoint/2010/main" val="16415726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7FD6D1A2-CF14-45EA-AE21-B220A4E2308D}"/>
              </a:ext>
            </a:extLst>
          </p:cNvPr>
          <p:cNvSpPr>
            <a:spLocks noGrp="1"/>
          </p:cNvSpPr>
          <p:nvPr>
            <p:ph type="title"/>
          </p:nvPr>
        </p:nvSpPr>
        <p:spPr>
          <a:xfrm>
            <a:off x="838200" y="365125"/>
            <a:ext cx="10515600" cy="1325563"/>
          </a:xfrm>
        </p:spPr>
        <p:txBody>
          <a:bodyPr/>
          <a:lstStyle/>
          <a:p>
            <a:r>
              <a:rPr lang="it-IT" dirty="0" err="1"/>
              <a:t>Integrated</a:t>
            </a:r>
            <a:r>
              <a:rPr lang="it-IT" dirty="0"/>
              <a:t> </a:t>
            </a:r>
            <a:r>
              <a:rPr lang="it-IT" dirty="0" err="1"/>
              <a:t>analytics</a:t>
            </a:r>
            <a:r>
              <a:rPr lang="it-IT" dirty="0"/>
              <a:t> lab</a:t>
            </a:r>
            <a:endParaRPr lang="en-US" dirty="0"/>
          </a:p>
        </p:txBody>
      </p:sp>
      <p:sp>
        <p:nvSpPr>
          <p:cNvPr id="9" name="Content Placeholder 8">
            <a:extLst>
              <a:ext uri="{FF2B5EF4-FFF2-40B4-BE49-F238E27FC236}">
                <a16:creationId xmlns:a16="http://schemas.microsoft.com/office/drawing/2014/main" id="{82748BCB-58EE-4FCD-A0A3-62B6988E48A6}"/>
              </a:ext>
            </a:extLst>
          </p:cNvPr>
          <p:cNvSpPr>
            <a:spLocks noGrp="1"/>
          </p:cNvSpPr>
          <p:nvPr>
            <p:ph idx="1"/>
          </p:nvPr>
        </p:nvSpPr>
        <p:spPr>
          <a:xfrm>
            <a:off x="838200" y="1700499"/>
            <a:ext cx="10515600" cy="4351338"/>
          </a:xfrm>
        </p:spPr>
        <p:txBody>
          <a:bodyPr/>
          <a:lstStyle/>
          <a:p>
            <a:r>
              <a:rPr lang="en-US" dirty="0"/>
              <a:t>This checklist can help you while building your projects</a:t>
            </a:r>
          </a:p>
          <a:p>
            <a:pPr lvl="1"/>
            <a:r>
              <a:rPr lang="en-US" dirty="0"/>
              <a:t>Frame the problem and look at the big picture</a:t>
            </a:r>
          </a:p>
          <a:p>
            <a:pPr lvl="2"/>
            <a:r>
              <a:rPr lang="en-US" dirty="0"/>
              <a:t>✔Define the objective in business terms</a:t>
            </a:r>
          </a:p>
          <a:p>
            <a:pPr lvl="2"/>
            <a:r>
              <a:rPr lang="en-US" dirty="0"/>
              <a:t>✖How should performance be measured? (postponed for later)</a:t>
            </a:r>
          </a:p>
          <a:p>
            <a:pPr lvl="1"/>
            <a:r>
              <a:rPr lang="en-US" dirty="0"/>
              <a:t>Get the data</a:t>
            </a:r>
          </a:p>
          <a:p>
            <a:pPr lvl="2"/>
            <a:r>
              <a:rPr lang="en-US" dirty="0"/>
              <a:t>✔ List the data you need and how much you need</a:t>
            </a:r>
          </a:p>
          <a:p>
            <a:pPr lvl="3"/>
            <a:r>
              <a:rPr lang="en-US" dirty="0"/>
              <a:t>In typical environments your data would be available in a relational database (or some other common data store) and spread across multiple tables/documents/files</a:t>
            </a:r>
          </a:p>
          <a:p>
            <a:pPr lvl="3"/>
            <a:r>
              <a:rPr lang="en-US" dirty="0"/>
              <a:t>In this project, however, things are much simpler</a:t>
            </a:r>
          </a:p>
          <a:p>
            <a:pPr lvl="1"/>
            <a:r>
              <a:rPr lang="en-US" dirty="0"/>
              <a:t>Explore the data to gain insights</a:t>
            </a:r>
          </a:p>
          <a:p>
            <a:pPr lvl="2"/>
            <a:r>
              <a:rPr lang="en-US" dirty="0"/>
              <a:t>✔ Create an environment to keep track of your data exploration</a:t>
            </a:r>
          </a:p>
          <a:p>
            <a:pPr lvl="3"/>
            <a:r>
              <a:rPr lang="en-US" dirty="0"/>
              <a:t>You have been provided with notebook environments</a:t>
            </a:r>
          </a:p>
          <a:p>
            <a:pPr lvl="2"/>
            <a:r>
              <a:rPr lang="en-US" dirty="0">
                <a:solidFill>
                  <a:schemeClr val="accent6"/>
                </a:solidFill>
              </a:rPr>
              <a:t>✔ Study each attribute and its characteristics</a:t>
            </a:r>
          </a:p>
          <a:p>
            <a:pPr lvl="3"/>
            <a:r>
              <a:rPr lang="en-US" dirty="0">
                <a:solidFill>
                  <a:schemeClr val="accent6"/>
                </a:solidFill>
              </a:rPr>
              <a:t>Let's do this!</a:t>
            </a:r>
          </a:p>
        </p:txBody>
      </p:sp>
      <p:sp>
        <p:nvSpPr>
          <p:cNvPr id="5" name="Footer Placeholder 4">
            <a:extLst>
              <a:ext uri="{FF2B5EF4-FFF2-40B4-BE49-F238E27FC236}">
                <a16:creationId xmlns:a16="http://schemas.microsoft.com/office/drawing/2014/main" id="{451A0E4F-A40E-41B8-A1C4-70246B56D124}"/>
              </a:ext>
            </a:extLst>
          </p:cNvPr>
          <p:cNvSpPr>
            <a:spLocks noGrp="1"/>
          </p:cNvSpPr>
          <p:nvPr>
            <p:ph type="ftr" sz="quarter" idx="11"/>
          </p:nvPr>
        </p:nvSpPr>
        <p:spPr>
          <a:xfrm>
            <a:off x="-1" y="6492875"/>
            <a:ext cx="2837793" cy="365125"/>
          </a:xfrm>
        </p:spPr>
        <p:txBody>
          <a:bodyPr/>
          <a:lstStyle/>
          <a:p>
            <a:r>
              <a:rPr lang="it-IT"/>
              <a:t>Matteo Francia – University of Bologna</a:t>
            </a:r>
          </a:p>
        </p:txBody>
      </p:sp>
      <p:sp>
        <p:nvSpPr>
          <p:cNvPr id="6" name="Slide Number Placeholder 5">
            <a:extLst>
              <a:ext uri="{FF2B5EF4-FFF2-40B4-BE49-F238E27FC236}">
                <a16:creationId xmlns:a16="http://schemas.microsoft.com/office/drawing/2014/main" id="{240950CC-5227-4892-818F-1BE5F4F01CAB}"/>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38</a:t>
            </a:fld>
            <a:endParaRPr lang="it-IT"/>
          </a:p>
        </p:txBody>
      </p:sp>
      <p:sp>
        <p:nvSpPr>
          <p:cNvPr id="11" name="Content Placeholder 10">
            <a:extLst>
              <a:ext uri="{FF2B5EF4-FFF2-40B4-BE49-F238E27FC236}">
                <a16:creationId xmlns:a16="http://schemas.microsoft.com/office/drawing/2014/main" id="{267CEC93-7A60-423F-A3FF-23EC0DD466E7}"/>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31123772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FAE5D-CCB9-403B-BD5E-DD44A2125C45}"/>
              </a:ext>
            </a:extLst>
          </p:cNvPr>
          <p:cNvSpPr>
            <a:spLocks noGrp="1"/>
          </p:cNvSpPr>
          <p:nvPr>
            <p:ph type="title"/>
          </p:nvPr>
        </p:nvSpPr>
        <p:spPr/>
        <p:txBody>
          <a:bodyPr/>
          <a:lstStyle/>
          <a:p>
            <a:r>
              <a:rPr lang="it-IT" dirty="0"/>
              <a:t>In action!</a:t>
            </a:r>
            <a:endParaRPr lang="en-US" dirty="0"/>
          </a:p>
        </p:txBody>
      </p:sp>
      <p:graphicFrame>
        <p:nvGraphicFramePr>
          <p:cNvPr id="12" name="Content Placeholder 2">
            <a:extLst>
              <a:ext uri="{FF2B5EF4-FFF2-40B4-BE49-F238E27FC236}">
                <a16:creationId xmlns:a16="http://schemas.microsoft.com/office/drawing/2014/main" id="{5B9D809A-A4D1-4573-BAF8-647883559720}"/>
              </a:ext>
            </a:extLst>
          </p:cNvPr>
          <p:cNvGraphicFramePr>
            <a:graphicFrameLocks noGrp="1"/>
          </p:cNvGraphicFramePr>
          <p:nvPr>
            <p:ph sz="half" idx="1"/>
            <p:extLst>
              <p:ext uri="{D42A27DB-BD31-4B8C-83A1-F6EECF244321}">
                <p14:modId xmlns:p14="http://schemas.microsoft.com/office/powerpoint/2010/main" val="192204465"/>
              </p:ext>
            </p:extLst>
          </p:nvPr>
        </p:nvGraphicFramePr>
        <p:xfrm>
          <a:off x="838199" y="1825625"/>
          <a:ext cx="5586351"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Content Placeholder 9">
            <a:extLst>
              <a:ext uri="{FF2B5EF4-FFF2-40B4-BE49-F238E27FC236}">
                <a16:creationId xmlns:a16="http://schemas.microsoft.com/office/drawing/2014/main" id="{D0A3859D-E73D-4144-A147-53181163CEE5}"/>
              </a:ext>
            </a:extLst>
          </p:cNvPr>
          <p:cNvPicPr>
            <a:picLocks noGrp="1" noChangeAspect="1"/>
          </p:cNvPicPr>
          <p:nvPr>
            <p:ph sz="half" idx="2"/>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587331" y="1825625"/>
            <a:ext cx="4351338" cy="4351338"/>
          </a:xfrm>
        </p:spPr>
      </p:pic>
      <p:sp>
        <p:nvSpPr>
          <p:cNvPr id="4" name="Footer Placeholder 3">
            <a:extLst>
              <a:ext uri="{FF2B5EF4-FFF2-40B4-BE49-F238E27FC236}">
                <a16:creationId xmlns:a16="http://schemas.microsoft.com/office/drawing/2014/main" id="{0917F85B-7161-41CE-94F9-A121D87E3D1F}"/>
              </a:ext>
            </a:extLst>
          </p:cNvPr>
          <p:cNvSpPr>
            <a:spLocks noGrp="1"/>
          </p:cNvSpPr>
          <p:nvPr>
            <p:ph type="ftr" sz="quarter" idx="11"/>
          </p:nvPr>
        </p:nvSpPr>
        <p:spPr/>
        <p:txBody>
          <a:bodyPr/>
          <a:lstStyle/>
          <a:p>
            <a:pPr algn="l"/>
            <a:r>
              <a:rPr lang="it-IT"/>
              <a:t>Matteo Francia – University of Bologna</a:t>
            </a:r>
            <a:endParaRPr lang="it-IT" dirty="0"/>
          </a:p>
        </p:txBody>
      </p:sp>
      <p:sp>
        <p:nvSpPr>
          <p:cNvPr id="5" name="Slide Number Placeholder 4">
            <a:extLst>
              <a:ext uri="{FF2B5EF4-FFF2-40B4-BE49-F238E27FC236}">
                <a16:creationId xmlns:a16="http://schemas.microsoft.com/office/drawing/2014/main" id="{C6836BDB-38A9-494E-82D8-EB9FECA39BB5}"/>
              </a:ext>
            </a:extLst>
          </p:cNvPr>
          <p:cNvSpPr>
            <a:spLocks noGrp="1"/>
          </p:cNvSpPr>
          <p:nvPr>
            <p:ph type="sldNum" sz="quarter" idx="12"/>
          </p:nvPr>
        </p:nvSpPr>
        <p:spPr/>
        <p:txBody>
          <a:bodyPr/>
          <a:lstStyle/>
          <a:p>
            <a:fld id="{5DD6F1BA-2510-46FC-9346-AB1F3CA1593B}" type="slidenum">
              <a:rPr lang="it-IT" smtClean="0"/>
              <a:t>39</a:t>
            </a:fld>
            <a:endParaRPr lang="it-IT"/>
          </a:p>
        </p:txBody>
      </p:sp>
      <p:sp>
        <p:nvSpPr>
          <p:cNvPr id="8" name="Content Placeholder 7">
            <a:extLst>
              <a:ext uri="{FF2B5EF4-FFF2-40B4-BE49-F238E27FC236}">
                <a16:creationId xmlns:a16="http://schemas.microsoft.com/office/drawing/2014/main" id="{E80ACFC2-1592-473D-83B3-9660EBAD588C}"/>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1924870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773893C-E8F2-409B-B10B-7FF34CD9D76C}"/>
              </a:ext>
            </a:extLst>
          </p:cNvPr>
          <p:cNvSpPr>
            <a:spLocks noGrp="1"/>
          </p:cNvSpPr>
          <p:nvPr>
            <p:ph type="title"/>
          </p:nvPr>
        </p:nvSpPr>
        <p:spPr>
          <a:xfrm>
            <a:off x="838200" y="365125"/>
            <a:ext cx="10515600" cy="1325563"/>
          </a:xfrm>
        </p:spPr>
        <p:txBody>
          <a:bodyPr/>
          <a:lstStyle/>
          <a:p>
            <a:r>
              <a:rPr lang="it-IT" dirty="0"/>
              <a:t>Python</a:t>
            </a:r>
            <a:endParaRPr lang="en-US" dirty="0"/>
          </a:p>
        </p:txBody>
      </p:sp>
      <p:sp>
        <p:nvSpPr>
          <p:cNvPr id="3" name="Segnaposto contenuto 2">
            <a:extLst>
              <a:ext uri="{FF2B5EF4-FFF2-40B4-BE49-F238E27FC236}">
                <a16:creationId xmlns:a16="http://schemas.microsoft.com/office/drawing/2014/main" id="{0D4953C0-CA08-4D5E-8515-AA784DA7F464}"/>
              </a:ext>
            </a:extLst>
          </p:cNvPr>
          <p:cNvSpPr>
            <a:spLocks noGrp="1"/>
          </p:cNvSpPr>
          <p:nvPr>
            <p:ph idx="1"/>
          </p:nvPr>
        </p:nvSpPr>
        <p:spPr>
          <a:xfrm>
            <a:off x="838200" y="1700499"/>
            <a:ext cx="10515600" cy="4351338"/>
          </a:xfrm>
        </p:spPr>
        <p:txBody>
          <a:bodyPr/>
          <a:lstStyle/>
          <a:p>
            <a:r>
              <a:rPr lang="it-IT" dirty="0"/>
              <a:t>Le caratteristiche di base di Python lo rendono adatto per operazioni di analisi (in particolare estrazione e pulizia)</a:t>
            </a:r>
          </a:p>
          <a:p>
            <a:pPr lvl="1"/>
            <a:r>
              <a:rPr lang="it-IT" dirty="0"/>
              <a:t>Semplice da imparare ed usare</a:t>
            </a:r>
          </a:p>
          <a:p>
            <a:pPr lvl="1"/>
            <a:r>
              <a:rPr lang="it-IT" dirty="0"/>
              <a:t>Utilizzabile sia in modo interattivo che per script e programmi completi</a:t>
            </a:r>
          </a:p>
          <a:p>
            <a:r>
              <a:rPr lang="it-IT" dirty="0"/>
              <a:t>Negli anni sono state sviluppate diverse librerie che rendono Python un </a:t>
            </a:r>
            <a:r>
              <a:rPr lang="it-IT" dirty="0">
                <a:solidFill>
                  <a:srgbClr val="FF0000"/>
                </a:solidFill>
              </a:rPr>
              <a:t>ambiente completo </a:t>
            </a:r>
            <a:r>
              <a:rPr lang="it-IT" dirty="0"/>
              <a:t>di analisi dati</a:t>
            </a:r>
          </a:p>
          <a:p>
            <a:pPr lvl="1"/>
            <a:r>
              <a:rPr lang="it-IT" dirty="0"/>
              <a:t>Python è sempre più usato in sostituzione di R e altri software ad-hoc</a:t>
            </a:r>
            <a:endParaRPr lang="en-US" dirty="0"/>
          </a:p>
          <a:p>
            <a:pPr lvl="1"/>
            <a:r>
              <a:rPr lang="it-IT" dirty="0"/>
              <a:t>E.g., </a:t>
            </a:r>
            <a:r>
              <a:rPr lang="it-IT" dirty="0" err="1">
                <a:solidFill>
                  <a:schemeClr val="accent1"/>
                </a:solidFill>
              </a:rPr>
              <a:t>NumPy</a:t>
            </a:r>
            <a:r>
              <a:rPr lang="it-IT" dirty="0"/>
              <a:t> per la rappresentazione di dati in forma di vettori e matrici</a:t>
            </a:r>
          </a:p>
          <a:p>
            <a:pPr lvl="1"/>
            <a:r>
              <a:rPr lang="it-IT" dirty="0"/>
              <a:t>E.g., </a:t>
            </a:r>
            <a:r>
              <a:rPr lang="it-IT" dirty="0" err="1">
                <a:solidFill>
                  <a:schemeClr val="accent1"/>
                </a:solidFill>
              </a:rPr>
              <a:t>Pandas</a:t>
            </a:r>
            <a:r>
              <a:rPr lang="it-IT" dirty="0"/>
              <a:t> per la manipolazione e trasformazione di dati tabellari</a:t>
            </a:r>
          </a:p>
          <a:p>
            <a:pPr lvl="1"/>
            <a:r>
              <a:rPr lang="it-IT" dirty="0"/>
              <a:t>E.g., </a:t>
            </a:r>
            <a:r>
              <a:rPr lang="it-IT" dirty="0" err="1">
                <a:solidFill>
                  <a:schemeClr val="accent1"/>
                </a:solidFill>
              </a:rPr>
              <a:t>Sklearn</a:t>
            </a:r>
            <a:r>
              <a:rPr lang="it-IT" dirty="0"/>
              <a:t> per l’applicazione di algoritmi di machine learning e data mining</a:t>
            </a:r>
            <a:endParaRPr lang="en-US" dirty="0"/>
          </a:p>
        </p:txBody>
      </p:sp>
      <p:sp>
        <p:nvSpPr>
          <p:cNvPr id="4" name="Segnaposto piè di pagina 3">
            <a:extLst>
              <a:ext uri="{FF2B5EF4-FFF2-40B4-BE49-F238E27FC236}">
                <a16:creationId xmlns:a16="http://schemas.microsoft.com/office/drawing/2014/main" id="{6B33E78A-30FF-4D1F-A0F8-6C029FEBB27C}"/>
              </a:ext>
            </a:extLst>
          </p:cNvPr>
          <p:cNvSpPr>
            <a:spLocks noGrp="1"/>
          </p:cNvSpPr>
          <p:nvPr>
            <p:ph type="ftr" sz="quarter" idx="11"/>
          </p:nvPr>
        </p:nvSpPr>
        <p:spPr>
          <a:xfrm>
            <a:off x="-1" y="6492875"/>
            <a:ext cx="2837793" cy="365125"/>
          </a:xfrm>
        </p:spPr>
        <p:txBody>
          <a:bodyPr/>
          <a:lstStyle/>
          <a:p>
            <a:r>
              <a:rPr lang="it-IT" dirty="0"/>
              <a:t>Matteo Francia – University of Bologna</a:t>
            </a:r>
          </a:p>
        </p:txBody>
      </p:sp>
      <p:sp>
        <p:nvSpPr>
          <p:cNvPr id="5" name="Segnaposto numero diapositiva 4">
            <a:extLst>
              <a:ext uri="{FF2B5EF4-FFF2-40B4-BE49-F238E27FC236}">
                <a16:creationId xmlns:a16="http://schemas.microsoft.com/office/drawing/2014/main" id="{6D48D97F-42B6-4452-B50F-836AB13F7D9E}"/>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4</a:t>
            </a:fld>
            <a:endParaRPr lang="it-IT"/>
          </a:p>
        </p:txBody>
      </p:sp>
      <p:sp>
        <p:nvSpPr>
          <p:cNvPr id="11" name="Segnaposto contenuto 10">
            <a:extLst>
              <a:ext uri="{FF2B5EF4-FFF2-40B4-BE49-F238E27FC236}">
                <a16:creationId xmlns:a16="http://schemas.microsoft.com/office/drawing/2014/main" id="{C72A4F33-D7C4-459F-A852-DFDFB315E111}"/>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12089972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7FD6D1A2-CF14-45EA-AE21-B220A4E2308D}"/>
              </a:ext>
            </a:extLst>
          </p:cNvPr>
          <p:cNvSpPr>
            <a:spLocks noGrp="1"/>
          </p:cNvSpPr>
          <p:nvPr>
            <p:ph type="title"/>
          </p:nvPr>
        </p:nvSpPr>
        <p:spPr>
          <a:xfrm>
            <a:off x="838200" y="365125"/>
            <a:ext cx="10515600" cy="1325563"/>
          </a:xfrm>
        </p:spPr>
        <p:txBody>
          <a:bodyPr/>
          <a:lstStyle/>
          <a:p>
            <a:r>
              <a:rPr lang="it-IT" dirty="0" err="1"/>
              <a:t>Integrated</a:t>
            </a:r>
            <a:r>
              <a:rPr lang="it-IT" dirty="0"/>
              <a:t> </a:t>
            </a:r>
            <a:r>
              <a:rPr lang="it-IT" dirty="0" err="1"/>
              <a:t>analytics</a:t>
            </a:r>
            <a:r>
              <a:rPr lang="it-IT" dirty="0"/>
              <a:t> lab</a:t>
            </a:r>
            <a:endParaRPr lang="en-US" dirty="0"/>
          </a:p>
        </p:txBody>
      </p:sp>
      <p:sp>
        <p:nvSpPr>
          <p:cNvPr id="9" name="Content Placeholder 8">
            <a:extLst>
              <a:ext uri="{FF2B5EF4-FFF2-40B4-BE49-F238E27FC236}">
                <a16:creationId xmlns:a16="http://schemas.microsoft.com/office/drawing/2014/main" id="{82748BCB-58EE-4FCD-A0A3-62B6988E48A6}"/>
              </a:ext>
            </a:extLst>
          </p:cNvPr>
          <p:cNvSpPr>
            <a:spLocks noGrp="1"/>
          </p:cNvSpPr>
          <p:nvPr>
            <p:ph idx="1"/>
          </p:nvPr>
        </p:nvSpPr>
        <p:spPr>
          <a:xfrm>
            <a:off x="838200" y="1700499"/>
            <a:ext cx="10515600" cy="4351338"/>
          </a:xfrm>
        </p:spPr>
        <p:txBody>
          <a:bodyPr/>
          <a:lstStyle/>
          <a:p>
            <a:r>
              <a:rPr lang="en-US" dirty="0"/>
              <a:t>This checklist can help you while building your projects</a:t>
            </a:r>
          </a:p>
          <a:p>
            <a:pPr lvl="1"/>
            <a:r>
              <a:rPr lang="en-US" dirty="0"/>
              <a:t> Frame the problem and look at the big picture</a:t>
            </a:r>
          </a:p>
          <a:p>
            <a:pPr lvl="2"/>
            <a:r>
              <a:rPr lang="en-US" dirty="0"/>
              <a:t>✔ Define the objective in business terms</a:t>
            </a:r>
          </a:p>
          <a:p>
            <a:pPr lvl="2"/>
            <a:r>
              <a:rPr lang="en-US" dirty="0"/>
              <a:t>✔ How should performance be measured?</a:t>
            </a:r>
          </a:p>
          <a:p>
            <a:pPr lvl="1"/>
            <a:r>
              <a:rPr lang="en-US" dirty="0"/>
              <a:t> Get the data</a:t>
            </a:r>
          </a:p>
          <a:p>
            <a:pPr lvl="2"/>
            <a:r>
              <a:rPr lang="en-US" dirty="0"/>
              <a:t>✔ List the data you need and how much you need</a:t>
            </a:r>
          </a:p>
          <a:p>
            <a:pPr lvl="1"/>
            <a:r>
              <a:rPr lang="en-US" dirty="0"/>
              <a:t>Explore the data to gain insights</a:t>
            </a:r>
          </a:p>
          <a:p>
            <a:pPr lvl="2"/>
            <a:r>
              <a:rPr lang="en-US" dirty="0"/>
              <a:t>✔ Create an environment to keep track of your data exploration </a:t>
            </a:r>
          </a:p>
          <a:p>
            <a:pPr lvl="2"/>
            <a:r>
              <a:rPr lang="en-US" dirty="0"/>
              <a:t>✔ Study each attribute and its characteristics</a:t>
            </a:r>
          </a:p>
          <a:p>
            <a:pPr lvl="1"/>
            <a:r>
              <a:rPr lang="en-US" dirty="0"/>
              <a:t>Prepare the data</a:t>
            </a:r>
          </a:p>
          <a:p>
            <a:pPr lvl="2"/>
            <a:r>
              <a:rPr lang="en-US" dirty="0"/>
              <a:t>✔ Fix or remove outliers (optional)</a:t>
            </a:r>
          </a:p>
          <a:p>
            <a:pPr lvl="2"/>
            <a:r>
              <a:rPr lang="en-US" dirty="0"/>
              <a:t>✔ Fill in missing values (e.g., with zero, mean, median…) or drop their rows (or columns)</a:t>
            </a:r>
          </a:p>
          <a:p>
            <a:pPr lvl="2"/>
            <a:r>
              <a:rPr lang="en-US" dirty="0"/>
              <a:t>✔ Feature selection (optional): drop the attributes that provide no useful information for the task</a:t>
            </a:r>
          </a:p>
          <a:p>
            <a:pPr lvl="2"/>
            <a:r>
              <a:rPr lang="en-US" dirty="0"/>
              <a:t>✔ Feature engineering, where appropriate: discretize </a:t>
            </a:r>
            <a:r>
              <a:rPr lang="en-US"/>
              <a:t>continuous features</a:t>
            </a:r>
            <a:endParaRPr lang="en-US" dirty="0"/>
          </a:p>
        </p:txBody>
      </p:sp>
      <p:sp>
        <p:nvSpPr>
          <p:cNvPr id="5" name="Footer Placeholder 4">
            <a:extLst>
              <a:ext uri="{FF2B5EF4-FFF2-40B4-BE49-F238E27FC236}">
                <a16:creationId xmlns:a16="http://schemas.microsoft.com/office/drawing/2014/main" id="{451A0E4F-A40E-41B8-A1C4-70246B56D124}"/>
              </a:ext>
            </a:extLst>
          </p:cNvPr>
          <p:cNvSpPr>
            <a:spLocks noGrp="1"/>
          </p:cNvSpPr>
          <p:nvPr>
            <p:ph type="ftr" sz="quarter" idx="11"/>
          </p:nvPr>
        </p:nvSpPr>
        <p:spPr>
          <a:xfrm>
            <a:off x="-1" y="6492875"/>
            <a:ext cx="2837793" cy="365125"/>
          </a:xfrm>
        </p:spPr>
        <p:txBody>
          <a:bodyPr/>
          <a:lstStyle/>
          <a:p>
            <a:r>
              <a:rPr lang="it-IT"/>
              <a:t>Matteo Francia – University of Bologna</a:t>
            </a:r>
          </a:p>
        </p:txBody>
      </p:sp>
      <p:sp>
        <p:nvSpPr>
          <p:cNvPr id="6" name="Slide Number Placeholder 5">
            <a:extLst>
              <a:ext uri="{FF2B5EF4-FFF2-40B4-BE49-F238E27FC236}">
                <a16:creationId xmlns:a16="http://schemas.microsoft.com/office/drawing/2014/main" id="{240950CC-5227-4892-818F-1BE5F4F01CAB}"/>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40</a:t>
            </a:fld>
            <a:endParaRPr lang="it-IT"/>
          </a:p>
        </p:txBody>
      </p:sp>
      <p:sp>
        <p:nvSpPr>
          <p:cNvPr id="8" name="Content Placeholder 7">
            <a:extLst>
              <a:ext uri="{FF2B5EF4-FFF2-40B4-BE49-F238E27FC236}">
                <a16:creationId xmlns:a16="http://schemas.microsoft.com/office/drawing/2014/main" id="{FDECB704-1D82-4D85-81B9-E4B38BD812C3}"/>
              </a:ext>
            </a:extLst>
          </p:cNvPr>
          <p:cNvSpPr>
            <a:spLocks noGrp="1"/>
          </p:cNvSpPr>
          <p:nvPr>
            <p:ph idx="13"/>
          </p:nvPr>
        </p:nvSpPr>
        <p:spPr/>
        <p:txBody>
          <a:bodyPr/>
          <a:lstStyle/>
          <a:p>
            <a:endParaRPr lang="en-US" dirty="0"/>
          </a:p>
        </p:txBody>
      </p:sp>
    </p:spTree>
    <p:extLst>
      <p:ext uri="{BB962C8B-B14F-4D97-AF65-F5344CB8AC3E}">
        <p14:creationId xmlns:p14="http://schemas.microsoft.com/office/powerpoint/2010/main" val="1286790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A6A21E0-1E34-40AC-BE27-6F2391C402D0}"/>
              </a:ext>
            </a:extLst>
          </p:cNvPr>
          <p:cNvSpPr>
            <a:spLocks noGrp="1"/>
          </p:cNvSpPr>
          <p:nvPr>
            <p:ph type="title"/>
          </p:nvPr>
        </p:nvSpPr>
        <p:spPr>
          <a:xfrm>
            <a:off x="838200" y="365125"/>
            <a:ext cx="10515600" cy="1325563"/>
          </a:xfrm>
        </p:spPr>
        <p:txBody>
          <a:bodyPr/>
          <a:lstStyle/>
          <a:p>
            <a:r>
              <a:rPr lang="it-IT" dirty="0"/>
              <a:t>Python</a:t>
            </a:r>
            <a:endParaRPr lang="en-US" dirty="0"/>
          </a:p>
        </p:txBody>
      </p:sp>
      <p:sp>
        <p:nvSpPr>
          <p:cNvPr id="3" name="Segnaposto contenuto 2">
            <a:extLst>
              <a:ext uri="{FF2B5EF4-FFF2-40B4-BE49-F238E27FC236}">
                <a16:creationId xmlns:a16="http://schemas.microsoft.com/office/drawing/2014/main" id="{7801BF6D-52D6-4D1D-B065-9D0547860BC0}"/>
              </a:ext>
            </a:extLst>
          </p:cNvPr>
          <p:cNvSpPr>
            <a:spLocks noGrp="1"/>
          </p:cNvSpPr>
          <p:nvPr>
            <p:ph idx="1"/>
          </p:nvPr>
        </p:nvSpPr>
        <p:spPr>
          <a:xfrm>
            <a:off x="838200" y="1700499"/>
            <a:ext cx="10515600" cy="4351338"/>
          </a:xfrm>
        </p:spPr>
        <p:txBody>
          <a:bodyPr/>
          <a:lstStyle/>
          <a:p>
            <a:r>
              <a:rPr lang="it-IT" dirty="0"/>
              <a:t>Sono diffuse due diverse versioni major di Python</a:t>
            </a:r>
          </a:p>
          <a:p>
            <a:r>
              <a:rPr lang="it-IT" dirty="0"/>
              <a:t>Su Python 2 si basa molto software tutt’ora in uso</a:t>
            </a:r>
          </a:p>
          <a:p>
            <a:pPr lvl="1"/>
            <a:r>
              <a:rPr lang="it-IT" dirty="0"/>
              <a:t>Utilizzato di default in molte distribuzioni Linux e in Mac OS X</a:t>
            </a:r>
          </a:p>
          <a:p>
            <a:pPr lvl="1"/>
            <a:r>
              <a:rPr lang="it-IT" dirty="0"/>
              <a:t>L’ultima versione minor prevista è la 2.7, rilasciata nel 2010</a:t>
            </a:r>
          </a:p>
          <a:p>
            <a:pPr lvl="1"/>
            <a:r>
              <a:rPr lang="it-IT" dirty="0"/>
              <a:t>Il termine del supporto è previsto nel 2020</a:t>
            </a:r>
          </a:p>
          <a:p>
            <a:r>
              <a:rPr lang="it-IT" dirty="0"/>
              <a:t>Python 3 introduce novità incompatibili con Python 2</a:t>
            </a:r>
          </a:p>
          <a:p>
            <a:pPr lvl="1"/>
            <a:r>
              <a:rPr lang="it-IT" dirty="0"/>
              <a:t>Prima release nel 2008, ultima versione minor 3.6 del 2016</a:t>
            </a:r>
          </a:p>
          <a:p>
            <a:pPr lvl="1"/>
            <a:r>
              <a:rPr lang="it-IT" dirty="0"/>
              <a:t>Molte librerie di uso comune sono state (</a:t>
            </a:r>
            <a:r>
              <a:rPr lang="it-IT" dirty="0" err="1"/>
              <a:t>ri</a:t>
            </a:r>
            <a:r>
              <a:rPr lang="it-IT" dirty="0"/>
              <a:t>)scritte per funzionare con entrambe le versioni</a:t>
            </a:r>
          </a:p>
          <a:p>
            <a:r>
              <a:rPr lang="it-IT" dirty="0"/>
              <a:t>Useremo Python 3</a:t>
            </a:r>
            <a:endParaRPr lang="en-US" dirty="0"/>
          </a:p>
        </p:txBody>
      </p:sp>
      <p:sp>
        <p:nvSpPr>
          <p:cNvPr id="4" name="Segnaposto piè di pagina 3">
            <a:extLst>
              <a:ext uri="{FF2B5EF4-FFF2-40B4-BE49-F238E27FC236}">
                <a16:creationId xmlns:a16="http://schemas.microsoft.com/office/drawing/2014/main" id="{42B00CBA-32F6-4100-9D0B-F090E0DE65C0}"/>
              </a:ext>
            </a:extLst>
          </p:cNvPr>
          <p:cNvSpPr>
            <a:spLocks noGrp="1"/>
          </p:cNvSpPr>
          <p:nvPr>
            <p:ph type="ftr" sz="quarter" idx="11"/>
          </p:nvPr>
        </p:nvSpPr>
        <p:spPr>
          <a:xfrm>
            <a:off x="-1" y="6492875"/>
            <a:ext cx="2837793" cy="365125"/>
          </a:xfrm>
        </p:spPr>
        <p:txBody>
          <a:bodyPr/>
          <a:lstStyle/>
          <a:p>
            <a:r>
              <a:rPr lang="it-IT" dirty="0"/>
              <a:t>Matteo Francia – University of Bologna</a:t>
            </a:r>
          </a:p>
        </p:txBody>
      </p:sp>
      <p:sp>
        <p:nvSpPr>
          <p:cNvPr id="5" name="Segnaposto numero diapositiva 4">
            <a:extLst>
              <a:ext uri="{FF2B5EF4-FFF2-40B4-BE49-F238E27FC236}">
                <a16:creationId xmlns:a16="http://schemas.microsoft.com/office/drawing/2014/main" id="{3368C3FE-86E8-4A29-B39F-F8F6DD84E812}"/>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5</a:t>
            </a:fld>
            <a:endParaRPr lang="it-IT"/>
          </a:p>
        </p:txBody>
      </p:sp>
      <p:sp>
        <p:nvSpPr>
          <p:cNvPr id="16" name="Segnaposto contenuto 15">
            <a:extLst>
              <a:ext uri="{FF2B5EF4-FFF2-40B4-BE49-F238E27FC236}">
                <a16:creationId xmlns:a16="http://schemas.microsoft.com/office/drawing/2014/main" id="{8BB80D19-4319-4291-8966-D11262C73430}"/>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1300764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FECEF97-9887-41B1-BD90-50B090578FD9}"/>
              </a:ext>
            </a:extLst>
          </p:cNvPr>
          <p:cNvSpPr>
            <a:spLocks noGrp="1"/>
          </p:cNvSpPr>
          <p:nvPr>
            <p:ph type="title"/>
          </p:nvPr>
        </p:nvSpPr>
        <p:spPr>
          <a:xfrm>
            <a:off x="838200" y="365125"/>
            <a:ext cx="10515600" cy="1325563"/>
          </a:xfrm>
        </p:spPr>
        <p:txBody>
          <a:bodyPr/>
          <a:lstStyle/>
          <a:p>
            <a:r>
              <a:rPr lang="it-IT" dirty="0"/>
              <a:t>Python</a:t>
            </a:r>
            <a:endParaRPr lang="en-US" dirty="0"/>
          </a:p>
        </p:txBody>
      </p:sp>
      <p:sp>
        <p:nvSpPr>
          <p:cNvPr id="3" name="Segnaposto contenuto 2">
            <a:extLst>
              <a:ext uri="{FF2B5EF4-FFF2-40B4-BE49-F238E27FC236}">
                <a16:creationId xmlns:a16="http://schemas.microsoft.com/office/drawing/2014/main" id="{675C2FE7-3B32-4648-856B-FA0AA0DCB154}"/>
              </a:ext>
            </a:extLst>
          </p:cNvPr>
          <p:cNvSpPr>
            <a:spLocks noGrp="1"/>
          </p:cNvSpPr>
          <p:nvPr>
            <p:ph idx="1"/>
          </p:nvPr>
        </p:nvSpPr>
        <p:spPr>
          <a:xfrm>
            <a:off x="838200" y="1700499"/>
            <a:ext cx="10515600" cy="4351338"/>
          </a:xfrm>
        </p:spPr>
        <p:txBody>
          <a:bodyPr/>
          <a:lstStyle/>
          <a:p>
            <a:r>
              <a:rPr lang="it-IT" dirty="0"/>
              <a:t>Un’istruzione Python è contenuta di default in una riga</a:t>
            </a:r>
          </a:p>
          <a:p>
            <a:pPr lvl="1"/>
            <a:r>
              <a:rPr lang="en-US" dirty="0">
                <a:solidFill>
                  <a:schemeClr val="accent1"/>
                </a:solidFill>
              </a:rPr>
              <a:t>print("Hello, world")</a:t>
            </a:r>
          </a:p>
          <a:p>
            <a:r>
              <a:rPr lang="it-IT" dirty="0"/>
              <a:t>Si possono però scrivere più istruzioni in riga separate con “;”</a:t>
            </a:r>
          </a:p>
          <a:p>
            <a:pPr lvl="1"/>
            <a:r>
              <a:rPr lang="en-US" dirty="0">
                <a:solidFill>
                  <a:schemeClr val="accent1"/>
                </a:solidFill>
              </a:rPr>
              <a:t>print("Hello"); print("world")</a:t>
            </a:r>
          </a:p>
          <a:p>
            <a:r>
              <a:rPr lang="it-IT" dirty="0"/>
              <a:t>I commenti sono introdotti da “</a:t>
            </a:r>
            <a:r>
              <a:rPr lang="it-IT" sz="1800" dirty="0">
                <a:solidFill>
                  <a:srgbClr val="00B050"/>
                </a:solidFill>
              </a:rPr>
              <a:t>#</a:t>
            </a:r>
            <a:r>
              <a:rPr lang="it-IT" dirty="0"/>
              <a:t>” e finiscono a fine riga</a:t>
            </a:r>
          </a:p>
          <a:p>
            <a:pPr lvl="1"/>
            <a:r>
              <a:rPr lang="en-US" dirty="0">
                <a:solidFill>
                  <a:srgbClr val="00B050"/>
                </a:solidFill>
              </a:rPr>
              <a:t># </a:t>
            </a:r>
            <a:r>
              <a:rPr lang="en-US" dirty="0" err="1">
                <a:solidFill>
                  <a:srgbClr val="00B050"/>
                </a:solidFill>
              </a:rPr>
              <a:t>Questo</a:t>
            </a:r>
            <a:r>
              <a:rPr lang="en-US" dirty="0">
                <a:solidFill>
                  <a:srgbClr val="00B050"/>
                </a:solidFill>
              </a:rPr>
              <a:t> è un </a:t>
            </a:r>
            <a:r>
              <a:rPr lang="en-US" dirty="0" err="1">
                <a:solidFill>
                  <a:srgbClr val="00B050"/>
                </a:solidFill>
              </a:rPr>
              <a:t>commento</a:t>
            </a:r>
            <a:endParaRPr lang="en-US" dirty="0">
              <a:solidFill>
                <a:srgbClr val="00B050"/>
              </a:solidFill>
            </a:endParaRPr>
          </a:p>
          <a:p>
            <a:pPr lvl="1"/>
            <a:r>
              <a:rPr lang="en-US" dirty="0">
                <a:solidFill>
                  <a:schemeClr val="accent1"/>
                </a:solidFill>
              </a:rPr>
              <a:t>print("Hello, world") </a:t>
            </a:r>
            <a:r>
              <a:rPr lang="en-US" dirty="0">
                <a:solidFill>
                  <a:srgbClr val="00B050"/>
                </a:solidFill>
              </a:rPr>
              <a:t># </a:t>
            </a:r>
            <a:r>
              <a:rPr lang="en-US" dirty="0" err="1">
                <a:solidFill>
                  <a:srgbClr val="00B050"/>
                </a:solidFill>
              </a:rPr>
              <a:t>altro</a:t>
            </a:r>
            <a:r>
              <a:rPr lang="en-US" dirty="0">
                <a:solidFill>
                  <a:srgbClr val="00B050"/>
                </a:solidFill>
              </a:rPr>
              <a:t> </a:t>
            </a:r>
            <a:r>
              <a:rPr lang="en-US" dirty="0" err="1">
                <a:solidFill>
                  <a:srgbClr val="00B050"/>
                </a:solidFill>
              </a:rPr>
              <a:t>commento</a:t>
            </a:r>
            <a:endParaRPr lang="en-US" dirty="0">
              <a:solidFill>
                <a:srgbClr val="00B050"/>
              </a:solidFill>
            </a:endParaRPr>
          </a:p>
          <a:p>
            <a:r>
              <a:rPr lang="it-IT" dirty="0"/>
              <a:t>Si può far continuare un’istruzione in una riga successiva</a:t>
            </a:r>
          </a:p>
          <a:p>
            <a:pPr lvl="1"/>
            <a:r>
              <a:rPr lang="it-IT" dirty="0"/>
              <a:t>esplicitamente se la riga termina in “</a:t>
            </a:r>
            <a:r>
              <a:rPr lang="it-IT" dirty="0">
                <a:solidFill>
                  <a:schemeClr val="accent1"/>
                </a:solidFill>
              </a:rPr>
              <a:t>\</a:t>
            </a:r>
            <a:r>
              <a:rPr lang="it-IT" dirty="0"/>
              <a:t>”</a:t>
            </a:r>
          </a:p>
          <a:p>
            <a:pPr lvl="1"/>
            <a:r>
              <a:rPr lang="it-IT" dirty="0"/>
              <a:t>implicitamente se ci sono parentesi non chiuse (più comune)</a:t>
            </a:r>
          </a:p>
          <a:p>
            <a:pPr marL="914400" lvl="2" indent="0">
              <a:buNone/>
            </a:pPr>
            <a:r>
              <a:rPr lang="en-US" dirty="0">
                <a:solidFill>
                  <a:schemeClr val="accent1"/>
                </a:solidFill>
              </a:rPr>
              <a:t>print("Hello, </a:t>
            </a:r>
          </a:p>
          <a:p>
            <a:pPr marL="457200" lvl="1" indent="0">
              <a:buNone/>
            </a:pPr>
            <a:r>
              <a:rPr lang="en-US" dirty="0">
                <a:solidFill>
                  <a:schemeClr val="accent1"/>
                </a:solidFill>
              </a:rPr>
              <a:t> 	   " + "world")</a:t>
            </a:r>
          </a:p>
        </p:txBody>
      </p:sp>
      <p:sp>
        <p:nvSpPr>
          <p:cNvPr id="4" name="Segnaposto piè di pagina 3">
            <a:extLst>
              <a:ext uri="{FF2B5EF4-FFF2-40B4-BE49-F238E27FC236}">
                <a16:creationId xmlns:a16="http://schemas.microsoft.com/office/drawing/2014/main" id="{2EC18E7A-D4B7-4056-96E8-B8BE28414618}"/>
              </a:ext>
            </a:extLst>
          </p:cNvPr>
          <p:cNvSpPr>
            <a:spLocks noGrp="1"/>
          </p:cNvSpPr>
          <p:nvPr>
            <p:ph type="ftr" sz="quarter" idx="11"/>
          </p:nvPr>
        </p:nvSpPr>
        <p:spPr>
          <a:xfrm>
            <a:off x="-1" y="6492875"/>
            <a:ext cx="2837793" cy="365125"/>
          </a:xfrm>
        </p:spPr>
        <p:txBody>
          <a:bodyPr/>
          <a:lstStyle/>
          <a:p>
            <a:r>
              <a:rPr lang="it-IT" dirty="0"/>
              <a:t>Matteo Francia – University of Bologna</a:t>
            </a:r>
          </a:p>
        </p:txBody>
      </p:sp>
      <p:sp>
        <p:nvSpPr>
          <p:cNvPr id="5" name="Segnaposto numero diapositiva 4">
            <a:extLst>
              <a:ext uri="{FF2B5EF4-FFF2-40B4-BE49-F238E27FC236}">
                <a16:creationId xmlns:a16="http://schemas.microsoft.com/office/drawing/2014/main" id="{C7C734B4-C34F-43F4-B8BD-84F767288584}"/>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6</a:t>
            </a:fld>
            <a:endParaRPr lang="it-IT"/>
          </a:p>
        </p:txBody>
      </p:sp>
      <p:sp>
        <p:nvSpPr>
          <p:cNvPr id="16" name="Segnaposto contenuto 15">
            <a:extLst>
              <a:ext uri="{FF2B5EF4-FFF2-40B4-BE49-F238E27FC236}">
                <a16:creationId xmlns:a16="http://schemas.microsoft.com/office/drawing/2014/main" id="{1D305555-DB4A-4438-A94A-472DDAA04834}"/>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2495190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olo 23">
            <a:extLst>
              <a:ext uri="{FF2B5EF4-FFF2-40B4-BE49-F238E27FC236}">
                <a16:creationId xmlns:a16="http://schemas.microsoft.com/office/drawing/2014/main" id="{E90B6903-145F-49D2-ADF3-BF46A2621DF9}"/>
              </a:ext>
            </a:extLst>
          </p:cNvPr>
          <p:cNvSpPr>
            <a:spLocks noGrp="1"/>
          </p:cNvSpPr>
          <p:nvPr>
            <p:ph type="title"/>
          </p:nvPr>
        </p:nvSpPr>
        <p:spPr/>
        <p:txBody>
          <a:bodyPr/>
          <a:lstStyle/>
          <a:p>
            <a:r>
              <a:rPr lang="it-IT" dirty="0"/>
              <a:t>Python</a:t>
            </a:r>
            <a:endParaRPr lang="en-US" dirty="0"/>
          </a:p>
        </p:txBody>
      </p:sp>
      <p:sp>
        <p:nvSpPr>
          <p:cNvPr id="3" name="Segnaposto contenuto 2">
            <a:extLst>
              <a:ext uri="{FF2B5EF4-FFF2-40B4-BE49-F238E27FC236}">
                <a16:creationId xmlns:a16="http://schemas.microsoft.com/office/drawing/2014/main" id="{675C2FE7-3B32-4648-856B-FA0AA0DCB154}"/>
              </a:ext>
            </a:extLst>
          </p:cNvPr>
          <p:cNvSpPr>
            <a:spLocks noGrp="1"/>
          </p:cNvSpPr>
          <p:nvPr>
            <p:ph sz="half" idx="1"/>
          </p:nvPr>
        </p:nvSpPr>
        <p:spPr>
          <a:xfrm>
            <a:off x="838200" y="1825625"/>
            <a:ext cx="5181600" cy="4351338"/>
          </a:xfrm>
        </p:spPr>
        <p:txBody>
          <a:bodyPr/>
          <a:lstStyle/>
          <a:p>
            <a:r>
              <a:rPr lang="it-IT" dirty="0"/>
              <a:t>In altri linguaggi i blocchi di codice (</a:t>
            </a:r>
            <a:r>
              <a:rPr lang="it-IT" dirty="0" err="1">
                <a:solidFill>
                  <a:schemeClr val="accent1"/>
                </a:solidFill>
              </a:rPr>
              <a:t>if</a:t>
            </a:r>
            <a:r>
              <a:rPr lang="it-IT" dirty="0"/>
              <a:t>, </a:t>
            </a:r>
            <a:r>
              <a:rPr lang="it-IT" dirty="0">
                <a:solidFill>
                  <a:schemeClr val="accent1"/>
                </a:solidFill>
              </a:rPr>
              <a:t>for</a:t>
            </a:r>
            <a:r>
              <a:rPr lang="it-IT" dirty="0"/>
              <a:t>, etc.) sono delimitati da simboli specifici (spesso “</a:t>
            </a:r>
            <a:r>
              <a:rPr lang="it-IT" dirty="0">
                <a:solidFill>
                  <a:schemeClr val="accent1"/>
                </a:solidFill>
              </a:rPr>
              <a:t>{</a:t>
            </a:r>
            <a:r>
              <a:rPr lang="it-IT" dirty="0"/>
              <a:t>” e “</a:t>
            </a:r>
            <a:r>
              <a:rPr lang="it-IT" dirty="0">
                <a:solidFill>
                  <a:schemeClr val="accent1"/>
                </a:solidFill>
              </a:rPr>
              <a:t>}</a:t>
            </a:r>
            <a:r>
              <a:rPr lang="it-IT" dirty="0"/>
              <a:t>”)</a:t>
            </a:r>
          </a:p>
          <a:p>
            <a:pPr lvl="1"/>
            <a:r>
              <a:rPr lang="it-IT" dirty="0"/>
              <a:t>L’indentazione è usata convenzionalmente per migliore leggibilità</a:t>
            </a:r>
          </a:p>
          <a:p>
            <a:r>
              <a:rPr lang="it-IT" dirty="0"/>
              <a:t>Python usa l’indentazione come sintassi per i blocchi</a:t>
            </a:r>
          </a:p>
          <a:p>
            <a:pPr lvl="1"/>
            <a:r>
              <a:rPr lang="it-IT" dirty="0"/>
              <a:t>Ogni riga che introduce un blocco (e.g., </a:t>
            </a:r>
            <a:r>
              <a:rPr lang="it-IT" dirty="0" err="1">
                <a:solidFill>
                  <a:schemeClr val="accent1"/>
                </a:solidFill>
              </a:rPr>
              <a:t>if</a:t>
            </a:r>
            <a:r>
              <a:rPr lang="it-IT" dirty="0"/>
              <a:t>) termina in “</a:t>
            </a:r>
            <a:r>
              <a:rPr lang="it-IT" dirty="0">
                <a:solidFill>
                  <a:schemeClr val="accent1"/>
                </a:solidFill>
              </a:rPr>
              <a:t>:</a:t>
            </a:r>
            <a:r>
              <a:rPr lang="it-IT" dirty="0"/>
              <a:t>”</a:t>
            </a:r>
          </a:p>
          <a:p>
            <a:pPr lvl="1"/>
            <a:r>
              <a:rPr lang="it-IT" dirty="0"/>
              <a:t>Le righe a pari livello sono indentate con pari numero di spazi</a:t>
            </a:r>
          </a:p>
          <a:p>
            <a:pPr lvl="1"/>
            <a:r>
              <a:rPr lang="it-IT" dirty="0"/>
              <a:t>Per indicare un blocco vuoto si usa la parola chiave “</a:t>
            </a:r>
            <a:r>
              <a:rPr lang="it-IT" dirty="0">
                <a:solidFill>
                  <a:schemeClr val="accent1"/>
                </a:solidFill>
              </a:rPr>
              <a:t>pass</a:t>
            </a:r>
            <a:r>
              <a:rPr lang="it-IT" dirty="0"/>
              <a:t>”</a:t>
            </a:r>
            <a:endParaRPr lang="en-US" dirty="0"/>
          </a:p>
        </p:txBody>
      </p:sp>
      <p:pic>
        <p:nvPicPr>
          <p:cNvPr id="12" name="Segnaposto contenuto 11">
            <a:extLst>
              <a:ext uri="{FF2B5EF4-FFF2-40B4-BE49-F238E27FC236}">
                <a16:creationId xmlns:a16="http://schemas.microsoft.com/office/drawing/2014/main" id="{CC7A97F0-627B-4098-A2DF-8EFBDFEB3861}"/>
              </a:ext>
            </a:extLst>
          </p:cNvPr>
          <p:cNvPicPr>
            <a:picLocks noGrp="1" noChangeAspect="1"/>
          </p:cNvPicPr>
          <p:nvPr>
            <p:ph sz="half" idx="2"/>
          </p:nvPr>
        </p:nvPicPr>
        <p:blipFill>
          <a:blip r:embed="rId2"/>
          <a:stretch>
            <a:fillRect/>
          </a:stretch>
        </p:blipFill>
        <p:spPr>
          <a:xfrm>
            <a:off x="6172200" y="3240888"/>
            <a:ext cx="5181600" cy="1520812"/>
          </a:xfrm>
        </p:spPr>
      </p:pic>
      <p:sp>
        <p:nvSpPr>
          <p:cNvPr id="4" name="Segnaposto piè di pagina 3">
            <a:extLst>
              <a:ext uri="{FF2B5EF4-FFF2-40B4-BE49-F238E27FC236}">
                <a16:creationId xmlns:a16="http://schemas.microsoft.com/office/drawing/2014/main" id="{2EC18E7A-D4B7-4056-96E8-B8BE28414618}"/>
              </a:ext>
            </a:extLst>
          </p:cNvPr>
          <p:cNvSpPr>
            <a:spLocks noGrp="1"/>
          </p:cNvSpPr>
          <p:nvPr>
            <p:ph type="ftr" sz="quarter" idx="11"/>
          </p:nvPr>
        </p:nvSpPr>
        <p:spPr>
          <a:xfrm>
            <a:off x="-1" y="6492875"/>
            <a:ext cx="2837793" cy="365125"/>
          </a:xfrm>
        </p:spPr>
        <p:txBody>
          <a:bodyPr/>
          <a:lstStyle/>
          <a:p>
            <a:r>
              <a:rPr lang="it-IT" dirty="0"/>
              <a:t>Matteo Francia – University of Bologna</a:t>
            </a:r>
          </a:p>
        </p:txBody>
      </p:sp>
      <p:sp>
        <p:nvSpPr>
          <p:cNvPr id="5" name="Segnaposto numero diapositiva 4">
            <a:extLst>
              <a:ext uri="{FF2B5EF4-FFF2-40B4-BE49-F238E27FC236}">
                <a16:creationId xmlns:a16="http://schemas.microsoft.com/office/drawing/2014/main" id="{C7C734B4-C34F-43F4-B8BD-84F767288584}"/>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7</a:t>
            </a:fld>
            <a:endParaRPr lang="it-IT"/>
          </a:p>
        </p:txBody>
      </p:sp>
      <p:sp>
        <p:nvSpPr>
          <p:cNvPr id="25" name="Segnaposto contenuto 24">
            <a:extLst>
              <a:ext uri="{FF2B5EF4-FFF2-40B4-BE49-F238E27FC236}">
                <a16:creationId xmlns:a16="http://schemas.microsoft.com/office/drawing/2014/main" id="{3E524D67-0E8C-457D-B3D0-002725D93738}"/>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1524352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36617099-F636-4B8B-84C8-C2A7F5573482}"/>
              </a:ext>
            </a:extLst>
          </p:cNvPr>
          <p:cNvSpPr>
            <a:spLocks noGrp="1"/>
          </p:cNvSpPr>
          <p:nvPr>
            <p:ph type="title"/>
          </p:nvPr>
        </p:nvSpPr>
        <p:spPr>
          <a:xfrm>
            <a:off x="838200" y="365125"/>
            <a:ext cx="10515600" cy="1325563"/>
          </a:xfrm>
        </p:spPr>
        <p:txBody>
          <a:bodyPr/>
          <a:lstStyle/>
          <a:p>
            <a:r>
              <a:rPr lang="it-IT" dirty="0"/>
              <a:t>Python</a:t>
            </a:r>
            <a:endParaRPr lang="en-US" dirty="0"/>
          </a:p>
        </p:txBody>
      </p:sp>
      <p:sp>
        <p:nvSpPr>
          <p:cNvPr id="3" name="Segnaposto contenuto 2">
            <a:extLst>
              <a:ext uri="{FF2B5EF4-FFF2-40B4-BE49-F238E27FC236}">
                <a16:creationId xmlns:a16="http://schemas.microsoft.com/office/drawing/2014/main" id="{675C2FE7-3B32-4648-856B-FA0AA0DCB154}"/>
              </a:ext>
            </a:extLst>
          </p:cNvPr>
          <p:cNvSpPr>
            <a:spLocks noGrp="1"/>
          </p:cNvSpPr>
          <p:nvPr>
            <p:ph idx="1"/>
          </p:nvPr>
        </p:nvSpPr>
        <p:spPr>
          <a:xfrm>
            <a:off x="838200" y="1700499"/>
            <a:ext cx="10515600" cy="4351338"/>
          </a:xfrm>
        </p:spPr>
        <p:txBody>
          <a:bodyPr/>
          <a:lstStyle/>
          <a:p>
            <a:r>
              <a:rPr lang="it-IT" dirty="0"/>
              <a:t>In Python ogni cosa è un oggetto: numeri, liste, funzioni, …</a:t>
            </a:r>
          </a:p>
          <a:p>
            <a:pPr lvl="1"/>
            <a:r>
              <a:rPr lang="it-IT" dirty="0"/>
              <a:t>Al contrario di Java, dove non sono oggetti valori </a:t>
            </a:r>
            <a:r>
              <a:rPr lang="it-IT" dirty="0" err="1">
                <a:solidFill>
                  <a:schemeClr val="accent1"/>
                </a:solidFill>
              </a:rPr>
              <a:t>int</a:t>
            </a:r>
            <a:r>
              <a:rPr lang="it-IT" dirty="0"/>
              <a:t>, </a:t>
            </a:r>
            <a:r>
              <a:rPr lang="it-IT" dirty="0">
                <a:solidFill>
                  <a:schemeClr val="accent1"/>
                </a:solidFill>
              </a:rPr>
              <a:t>float</a:t>
            </a:r>
            <a:r>
              <a:rPr lang="it-IT" dirty="0"/>
              <a:t>,…</a:t>
            </a:r>
          </a:p>
          <a:p>
            <a:r>
              <a:rPr lang="it-IT" dirty="0"/>
              <a:t>Ogni oggetto ha attributi e metodi, accessibili tramite la tipica </a:t>
            </a:r>
            <a:r>
              <a:rPr lang="en-US" dirty="0" err="1"/>
              <a:t>sintassi</a:t>
            </a:r>
            <a:r>
              <a:rPr lang="en-US" dirty="0"/>
              <a:t> </a:t>
            </a:r>
          </a:p>
          <a:p>
            <a:pPr lvl="1"/>
            <a:r>
              <a:rPr lang="en-US" dirty="0" err="1">
                <a:solidFill>
                  <a:schemeClr val="accent1"/>
                </a:solidFill>
              </a:rPr>
              <a:t>oggetto.attributo</a:t>
            </a:r>
            <a:endParaRPr lang="en-US" dirty="0">
              <a:solidFill>
                <a:schemeClr val="accent1"/>
              </a:solidFill>
            </a:endParaRPr>
          </a:p>
          <a:p>
            <a:r>
              <a:rPr lang="it-IT" dirty="0"/>
              <a:t>Il tipo di un oggetto ne determina gli attributi esistenti e le operazioni che si possono compiere su di esso</a:t>
            </a:r>
          </a:p>
          <a:p>
            <a:pPr lvl="1"/>
            <a:r>
              <a:rPr lang="it-IT" dirty="0"/>
              <a:t>I tipi degli oggetti sono noti solo durante l’esecuzione</a:t>
            </a:r>
          </a:p>
          <a:p>
            <a:pPr lvl="1"/>
            <a:r>
              <a:rPr lang="it-IT" dirty="0"/>
              <a:t>Al contrario di Java, dove i tipi degli oggetti sono verificati prima de</a:t>
            </a:r>
            <a:r>
              <a:rPr lang="en-US" dirty="0" err="1"/>
              <a:t>ll’esecuzione</a:t>
            </a:r>
            <a:endParaRPr lang="en-US" dirty="0"/>
          </a:p>
          <a:p>
            <a:r>
              <a:rPr lang="it-IT" dirty="0"/>
              <a:t>Oggetto predefinito </a:t>
            </a:r>
            <a:r>
              <a:rPr lang="it-IT" dirty="0">
                <a:solidFill>
                  <a:schemeClr val="accent1"/>
                </a:solidFill>
              </a:rPr>
              <a:t>None</a:t>
            </a:r>
            <a:r>
              <a:rPr lang="it-IT" dirty="0"/>
              <a:t> (di tipo </a:t>
            </a:r>
            <a:r>
              <a:rPr lang="it-IT" dirty="0" err="1">
                <a:solidFill>
                  <a:schemeClr val="accent1"/>
                </a:solidFill>
              </a:rPr>
              <a:t>NoneType</a:t>
            </a:r>
            <a:r>
              <a:rPr lang="it-IT" dirty="0"/>
              <a:t>) </a:t>
            </a:r>
            <a:r>
              <a:rPr lang="en-US" dirty="0"/>
              <a:t>indica </a:t>
            </a:r>
            <a:r>
              <a:rPr lang="en-US" dirty="0" err="1"/>
              <a:t>assenza</a:t>
            </a:r>
            <a:r>
              <a:rPr lang="en-US" dirty="0"/>
              <a:t> di </a:t>
            </a:r>
            <a:r>
              <a:rPr lang="en-US" dirty="0" err="1"/>
              <a:t>valore</a:t>
            </a:r>
            <a:endParaRPr lang="en-US" dirty="0"/>
          </a:p>
          <a:p>
            <a:pPr lvl="1"/>
            <a:r>
              <a:rPr lang="it-IT" dirty="0"/>
              <a:t>Simile a </a:t>
            </a:r>
            <a:r>
              <a:rPr lang="it-IT" dirty="0" err="1">
                <a:solidFill>
                  <a:schemeClr val="accent1"/>
                </a:solidFill>
              </a:rPr>
              <a:t>null</a:t>
            </a:r>
            <a:r>
              <a:rPr lang="it-IT" dirty="0"/>
              <a:t> in Java (che però non è un oggetto)</a:t>
            </a:r>
            <a:endParaRPr lang="en-US" dirty="0"/>
          </a:p>
        </p:txBody>
      </p:sp>
      <p:sp>
        <p:nvSpPr>
          <p:cNvPr id="4" name="Segnaposto piè di pagina 3">
            <a:extLst>
              <a:ext uri="{FF2B5EF4-FFF2-40B4-BE49-F238E27FC236}">
                <a16:creationId xmlns:a16="http://schemas.microsoft.com/office/drawing/2014/main" id="{2EC18E7A-D4B7-4056-96E8-B8BE28414618}"/>
              </a:ext>
            </a:extLst>
          </p:cNvPr>
          <p:cNvSpPr>
            <a:spLocks noGrp="1"/>
          </p:cNvSpPr>
          <p:nvPr>
            <p:ph type="ftr" sz="quarter" idx="11"/>
          </p:nvPr>
        </p:nvSpPr>
        <p:spPr>
          <a:xfrm>
            <a:off x="-1" y="6492875"/>
            <a:ext cx="2837793" cy="365125"/>
          </a:xfrm>
        </p:spPr>
        <p:txBody>
          <a:bodyPr/>
          <a:lstStyle/>
          <a:p>
            <a:r>
              <a:rPr lang="it-IT" dirty="0"/>
              <a:t>Matteo Francia – University of Bologna</a:t>
            </a:r>
          </a:p>
        </p:txBody>
      </p:sp>
      <p:sp>
        <p:nvSpPr>
          <p:cNvPr id="5" name="Segnaposto numero diapositiva 4">
            <a:extLst>
              <a:ext uri="{FF2B5EF4-FFF2-40B4-BE49-F238E27FC236}">
                <a16:creationId xmlns:a16="http://schemas.microsoft.com/office/drawing/2014/main" id="{C7C734B4-C34F-43F4-B8BD-84F767288584}"/>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8</a:t>
            </a:fld>
            <a:endParaRPr lang="it-IT"/>
          </a:p>
        </p:txBody>
      </p:sp>
    </p:spTree>
    <p:extLst>
      <p:ext uri="{BB962C8B-B14F-4D97-AF65-F5344CB8AC3E}">
        <p14:creationId xmlns:p14="http://schemas.microsoft.com/office/powerpoint/2010/main" val="2667150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9625E4F-2A0C-4B19-B530-F5F87D3AC576}"/>
              </a:ext>
            </a:extLst>
          </p:cNvPr>
          <p:cNvSpPr>
            <a:spLocks noGrp="1"/>
          </p:cNvSpPr>
          <p:nvPr>
            <p:ph type="title"/>
          </p:nvPr>
        </p:nvSpPr>
        <p:spPr>
          <a:xfrm>
            <a:off x="838200" y="365125"/>
            <a:ext cx="10515600" cy="1325563"/>
          </a:xfrm>
        </p:spPr>
        <p:txBody>
          <a:bodyPr/>
          <a:lstStyle/>
          <a:p>
            <a:r>
              <a:rPr lang="it-IT" dirty="0"/>
              <a:t>Python</a:t>
            </a:r>
            <a:endParaRPr lang="en-US" dirty="0"/>
          </a:p>
        </p:txBody>
      </p:sp>
      <p:sp>
        <p:nvSpPr>
          <p:cNvPr id="3" name="Segnaposto contenuto 2">
            <a:extLst>
              <a:ext uri="{FF2B5EF4-FFF2-40B4-BE49-F238E27FC236}">
                <a16:creationId xmlns:a16="http://schemas.microsoft.com/office/drawing/2014/main" id="{B9E91BDA-AD8F-4EF1-8F81-FFF89BAEF12A}"/>
              </a:ext>
            </a:extLst>
          </p:cNvPr>
          <p:cNvSpPr>
            <a:spLocks noGrp="1"/>
          </p:cNvSpPr>
          <p:nvPr>
            <p:ph idx="1"/>
          </p:nvPr>
        </p:nvSpPr>
        <p:spPr>
          <a:xfrm>
            <a:off x="838200" y="1700499"/>
            <a:ext cx="10515600" cy="4351338"/>
          </a:xfrm>
        </p:spPr>
        <p:txBody>
          <a:bodyPr/>
          <a:lstStyle/>
          <a:p>
            <a:r>
              <a:rPr lang="it-IT" dirty="0"/>
              <a:t>Python definisce diversi tipi di collezioni di oggetti</a:t>
            </a:r>
          </a:p>
          <a:p>
            <a:pPr lvl="1"/>
            <a:r>
              <a:rPr lang="it-IT" dirty="0"/>
              <a:t>E.g., liste, insiemi, dizionari</a:t>
            </a:r>
          </a:p>
          <a:p>
            <a:pPr lvl="1"/>
            <a:r>
              <a:rPr lang="it-IT" dirty="0"/>
              <a:t>Una collezione può contenere oggetti di tipi eterogenei</a:t>
            </a:r>
          </a:p>
          <a:p>
            <a:pPr lvl="1"/>
            <a:r>
              <a:rPr lang="it-IT" dirty="0"/>
              <a:t>Le collezioni possono essere innestate</a:t>
            </a:r>
          </a:p>
          <a:p>
            <a:r>
              <a:rPr lang="it-IT" dirty="0"/>
              <a:t>Le collezioni si possono distinguere in mutabili e immutabili</a:t>
            </a:r>
          </a:p>
          <a:p>
            <a:pPr lvl="1"/>
            <a:r>
              <a:rPr lang="it-IT" dirty="0"/>
              <a:t>Solo nelle collezioni mutabili è possibile aggiungere, rimuovere e </a:t>
            </a:r>
            <a:r>
              <a:rPr lang="en-US" dirty="0" err="1"/>
              <a:t>sostituire</a:t>
            </a:r>
            <a:r>
              <a:rPr lang="en-US" dirty="0"/>
              <a:t> </a:t>
            </a:r>
            <a:r>
              <a:rPr lang="en-US" dirty="0" err="1"/>
              <a:t>elementi</a:t>
            </a:r>
            <a:endParaRPr lang="en-US" dirty="0"/>
          </a:p>
          <a:p>
            <a:pPr lvl="1"/>
            <a:r>
              <a:rPr lang="it-IT" dirty="0"/>
              <a:t>Gli oggetti visti finora (numeri, booleani, stringhe) sono immutabili</a:t>
            </a:r>
          </a:p>
          <a:p>
            <a:r>
              <a:rPr lang="it-IT" dirty="0"/>
              <a:t>Le stringhe (</a:t>
            </a:r>
            <a:r>
              <a:rPr lang="it-IT" dirty="0" err="1">
                <a:solidFill>
                  <a:schemeClr val="accent1"/>
                </a:solidFill>
              </a:rPr>
              <a:t>str</a:t>
            </a:r>
            <a:r>
              <a:rPr lang="it-IT" dirty="0"/>
              <a:t>) sono trattabili come </a:t>
            </a:r>
            <a:r>
              <a:rPr lang="en-US" dirty="0" err="1"/>
              <a:t>sequenze</a:t>
            </a:r>
            <a:r>
              <a:rPr lang="en-US" dirty="0"/>
              <a:t> </a:t>
            </a:r>
            <a:r>
              <a:rPr lang="en-US" dirty="0" err="1"/>
              <a:t>immutabili</a:t>
            </a:r>
            <a:r>
              <a:rPr lang="en-US" dirty="0"/>
              <a:t> di </a:t>
            </a:r>
            <a:r>
              <a:rPr lang="en-US" dirty="0" err="1"/>
              <a:t>caratteri</a:t>
            </a:r>
            <a:endParaRPr lang="en-US" dirty="0"/>
          </a:p>
          <a:p>
            <a:pPr lvl="1"/>
            <a:r>
              <a:rPr lang="it-IT" dirty="0"/>
              <a:t>Un carattere è una stringa lunga 1, non c’è un tipo di dato apposito</a:t>
            </a:r>
          </a:p>
          <a:p>
            <a:r>
              <a:rPr lang="it-IT" dirty="0"/>
              <a:t>Python fornisce funzionalità comuni per accedere a collezioni</a:t>
            </a:r>
            <a:endParaRPr lang="en-US" dirty="0"/>
          </a:p>
        </p:txBody>
      </p:sp>
      <p:sp>
        <p:nvSpPr>
          <p:cNvPr id="4" name="Segnaposto piè di pagina 3">
            <a:extLst>
              <a:ext uri="{FF2B5EF4-FFF2-40B4-BE49-F238E27FC236}">
                <a16:creationId xmlns:a16="http://schemas.microsoft.com/office/drawing/2014/main" id="{741635AA-5E4B-4864-954D-834C0A67D25A}"/>
              </a:ext>
            </a:extLst>
          </p:cNvPr>
          <p:cNvSpPr>
            <a:spLocks noGrp="1"/>
          </p:cNvSpPr>
          <p:nvPr>
            <p:ph type="ftr" sz="quarter" idx="11"/>
          </p:nvPr>
        </p:nvSpPr>
        <p:spPr>
          <a:xfrm>
            <a:off x="-1" y="6492875"/>
            <a:ext cx="2837793" cy="365125"/>
          </a:xfrm>
        </p:spPr>
        <p:txBody>
          <a:bodyPr/>
          <a:lstStyle/>
          <a:p>
            <a:r>
              <a:rPr lang="it-IT"/>
              <a:t>Matteo Francia – University of Bologna</a:t>
            </a:r>
            <a:endParaRPr lang="it-IT" dirty="0"/>
          </a:p>
        </p:txBody>
      </p:sp>
      <p:sp>
        <p:nvSpPr>
          <p:cNvPr id="5" name="Segnaposto numero diapositiva 4">
            <a:extLst>
              <a:ext uri="{FF2B5EF4-FFF2-40B4-BE49-F238E27FC236}">
                <a16:creationId xmlns:a16="http://schemas.microsoft.com/office/drawing/2014/main" id="{769E589A-8206-4CF8-8841-C3D753F1A699}"/>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9</a:t>
            </a:fld>
            <a:endParaRPr lang="it-IT"/>
          </a:p>
        </p:txBody>
      </p:sp>
      <p:sp>
        <p:nvSpPr>
          <p:cNvPr id="11" name="Segnaposto contenuto 10">
            <a:extLst>
              <a:ext uri="{FF2B5EF4-FFF2-40B4-BE49-F238E27FC236}">
                <a16:creationId xmlns:a16="http://schemas.microsoft.com/office/drawing/2014/main" id="{38964073-B4ED-4C0A-B31B-CADFE0D438CE}"/>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1714101922"/>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23193</TotalTime>
  <Words>3503</Words>
  <Application>Microsoft Office PowerPoint</Application>
  <PresentationFormat>Widescreen</PresentationFormat>
  <Paragraphs>418</Paragraphs>
  <Slides>40</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Arial</vt:lpstr>
      <vt:lpstr>Calibri</vt:lpstr>
      <vt:lpstr>Consolas</vt:lpstr>
      <vt:lpstr>CourierPrime</vt:lpstr>
      <vt:lpstr>Helvetica</vt:lpstr>
      <vt:lpstr>Wingdings</vt:lpstr>
      <vt:lpstr>Tema di Office</vt:lpstr>
      <vt:lpstr>Data preprocessing</vt:lpstr>
      <vt:lpstr>Python</vt:lpstr>
      <vt:lpstr>Python</vt:lpstr>
      <vt:lpstr>Python</vt:lpstr>
      <vt:lpstr>Python</vt:lpstr>
      <vt:lpstr>Python</vt:lpstr>
      <vt:lpstr>Python</vt:lpstr>
      <vt:lpstr>Python</vt:lpstr>
      <vt:lpstr>Python</vt:lpstr>
      <vt:lpstr>In action!</vt:lpstr>
      <vt:lpstr>Data manipulation</vt:lpstr>
      <vt:lpstr>Data manipulation</vt:lpstr>
      <vt:lpstr>Data manipulation</vt:lpstr>
      <vt:lpstr>Pandas</vt:lpstr>
      <vt:lpstr>Pandas</vt:lpstr>
      <vt:lpstr>Pandas</vt:lpstr>
      <vt:lpstr>Pandas</vt:lpstr>
      <vt:lpstr>Tipi di attributo</vt:lpstr>
      <vt:lpstr>Valori mancanti</vt:lpstr>
      <vt:lpstr>Valori mancanti</vt:lpstr>
      <vt:lpstr>Valori mancanti</vt:lpstr>
      <vt:lpstr>Funzioni aggregate</vt:lpstr>
      <vt:lpstr>Distribuzione dei valori</vt:lpstr>
      <vt:lpstr>Distribuzione dei valori</vt:lpstr>
      <vt:lpstr>Dataframe</vt:lpstr>
      <vt:lpstr>Dataframe</vt:lpstr>
      <vt:lpstr>Dataframe</vt:lpstr>
      <vt:lpstr>Dataframe</vt:lpstr>
      <vt:lpstr>Data preprocessing</vt:lpstr>
      <vt:lpstr>Data preprocessing</vt:lpstr>
      <vt:lpstr>Data preprocessing</vt:lpstr>
      <vt:lpstr>Data preprocessing</vt:lpstr>
      <vt:lpstr>Data preprocessing</vt:lpstr>
      <vt:lpstr>Data preprocessing</vt:lpstr>
      <vt:lpstr>Data preprocessing</vt:lpstr>
      <vt:lpstr>Integrated analytics lab</vt:lpstr>
      <vt:lpstr>Integrated analytics lab</vt:lpstr>
      <vt:lpstr>Integrated analytics lab</vt:lpstr>
      <vt:lpstr>In action!</vt:lpstr>
      <vt:lpstr>Integrated analytics lab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Augmented Business Intelligence</dc:title>
  <dc:creator>Matteo Francia</dc:creator>
  <cp:lastModifiedBy>Matteo Francia</cp:lastModifiedBy>
  <cp:revision>1176</cp:revision>
  <dcterms:created xsi:type="dcterms:W3CDTF">2019-03-06T18:10:20Z</dcterms:created>
  <dcterms:modified xsi:type="dcterms:W3CDTF">2021-07-12T14:24:51Z</dcterms:modified>
</cp:coreProperties>
</file>