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79" r:id="rId2"/>
    <p:sldId id="480" r:id="rId3"/>
    <p:sldId id="516" r:id="rId4"/>
    <p:sldId id="517" r:id="rId5"/>
    <p:sldId id="518" r:id="rId6"/>
    <p:sldId id="533" r:id="rId7"/>
    <p:sldId id="519" r:id="rId8"/>
    <p:sldId id="520" r:id="rId9"/>
    <p:sldId id="521" r:id="rId10"/>
    <p:sldId id="522" r:id="rId11"/>
    <p:sldId id="527" r:id="rId12"/>
    <p:sldId id="526" r:id="rId13"/>
    <p:sldId id="529" r:id="rId14"/>
    <p:sldId id="530" r:id="rId15"/>
    <p:sldId id="531" r:id="rId16"/>
    <p:sldId id="532" r:id="rId17"/>
    <p:sldId id="534" r:id="rId18"/>
    <p:sldId id="528" r:id="rId19"/>
    <p:sldId id="512" r:id="rId20"/>
    <p:sldId id="524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6423" autoAdjust="0"/>
  </p:normalViewPr>
  <p:slideViewPr>
    <p:cSldViewPr snapToGrid="0">
      <p:cViewPr varScale="1">
        <p:scale>
          <a:sx n="65" d="100"/>
          <a:sy n="65" d="100"/>
        </p:scale>
        <p:origin x="134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80D54-461E-47FF-9F23-74DB8B8155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9867E-7013-4E00-8D6E-63C365F30D1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Enter</a:t>
          </a:r>
          <a:r>
            <a:rPr lang="it-IT" dirty="0"/>
            <a:t> the folder `02-MachineLearning`</a:t>
          </a:r>
          <a:endParaRPr lang="en-US" dirty="0"/>
        </a:p>
      </dgm:t>
    </dgm:pt>
    <dgm:pt modelId="{39EDCCE5-7434-4137-B620-5013E87BAF08}" type="parTrans" cxnId="{B28C9B52-8756-4CAF-B627-0D336AC6E2EE}">
      <dgm:prSet/>
      <dgm:spPr/>
      <dgm:t>
        <a:bodyPr/>
        <a:lstStyle/>
        <a:p>
          <a:endParaRPr lang="en-US"/>
        </a:p>
      </dgm:t>
    </dgm:pt>
    <dgm:pt modelId="{79D1BB81-52E8-43E4-8C8D-C14F8154B45B}" type="sibTrans" cxnId="{B28C9B52-8756-4CAF-B627-0D336AC6E2EE}">
      <dgm:prSet/>
      <dgm:spPr/>
      <dgm:t>
        <a:bodyPr/>
        <a:lstStyle/>
        <a:p>
          <a:endParaRPr lang="en-US"/>
        </a:p>
      </dgm:t>
    </dgm:pt>
    <dgm:pt modelId="{EC299E56-65F1-49E8-8BB9-926E8A336D6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Double click on `run</a:t>
          </a:r>
          <a:r>
            <a:rPr lang="it-IT"/>
            <a:t>.bat`</a:t>
          </a:r>
          <a:endParaRPr lang="en-US" dirty="0"/>
        </a:p>
      </dgm:t>
    </dgm:pt>
    <dgm:pt modelId="{A3D280B3-8E6B-4EF9-BF49-B8AA7E591E2E}" type="parTrans" cxnId="{1F5ECA8D-7A7B-4735-9D8F-DBDB85A090C2}">
      <dgm:prSet/>
      <dgm:spPr/>
      <dgm:t>
        <a:bodyPr/>
        <a:lstStyle/>
        <a:p>
          <a:endParaRPr lang="en-US"/>
        </a:p>
      </dgm:t>
    </dgm:pt>
    <dgm:pt modelId="{94ACDD0C-6472-4A13-BD7F-B56516A99D8E}" type="sibTrans" cxnId="{1F5ECA8D-7A7B-4735-9D8F-DBDB85A090C2}">
      <dgm:prSet/>
      <dgm:spPr/>
      <dgm:t>
        <a:bodyPr/>
        <a:lstStyle/>
        <a:p>
          <a:endParaRPr lang="en-US"/>
        </a:p>
      </dgm:t>
    </dgm:pt>
    <dgm:pt modelId="{E24FEA54-9DD2-4DFF-8D08-E9690922B0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Open the browser</a:t>
          </a:r>
          <a:endParaRPr lang="en-US"/>
        </a:p>
      </dgm:t>
    </dgm:pt>
    <dgm:pt modelId="{A70BBCD7-F648-4D1A-B529-06EECE5139D1}" type="parTrans" cxnId="{8D6A9359-00F3-494C-9354-9D1E586E9A68}">
      <dgm:prSet/>
      <dgm:spPr/>
      <dgm:t>
        <a:bodyPr/>
        <a:lstStyle/>
        <a:p>
          <a:endParaRPr lang="en-US"/>
        </a:p>
      </dgm:t>
    </dgm:pt>
    <dgm:pt modelId="{8B401ED7-476B-4977-AC83-7D8108466F4B}" type="sibTrans" cxnId="{8D6A9359-00F3-494C-9354-9D1E586E9A68}">
      <dgm:prSet/>
      <dgm:spPr/>
      <dgm:t>
        <a:bodyPr/>
        <a:lstStyle/>
        <a:p>
          <a:endParaRPr lang="en-US"/>
        </a:p>
      </dgm:t>
    </dgm:pt>
    <dgm:pt modelId="{A9FDABCD-6E18-42D6-928B-589B1DE32AD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Copy and paste the link to the notebook</a:t>
          </a:r>
          <a:endParaRPr lang="en-US" dirty="0"/>
        </a:p>
      </dgm:t>
    </dgm:pt>
    <dgm:pt modelId="{79E9F6CE-DEF7-4DDC-9FA5-413BD78087AA}" type="parTrans" cxnId="{6F7E7621-BA85-4366-9905-C5AA89E14EF1}">
      <dgm:prSet/>
      <dgm:spPr/>
      <dgm:t>
        <a:bodyPr/>
        <a:lstStyle/>
        <a:p>
          <a:endParaRPr lang="en-US"/>
        </a:p>
      </dgm:t>
    </dgm:pt>
    <dgm:pt modelId="{915173EC-90D5-42FE-AA98-17D094B3931D}" type="sibTrans" cxnId="{6F7E7621-BA85-4366-9905-C5AA89E14EF1}">
      <dgm:prSet/>
      <dgm:spPr/>
      <dgm:t>
        <a:bodyPr/>
        <a:lstStyle/>
        <a:p>
          <a:endParaRPr lang="en-US"/>
        </a:p>
      </dgm:t>
    </dgm:pt>
    <dgm:pt modelId="{17FD767B-8850-4DC5-838B-B9810308666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Enter</a:t>
          </a:r>
          <a:r>
            <a:rPr lang="it-IT" dirty="0"/>
            <a:t> the notebook `02-MachineLearning`</a:t>
          </a:r>
          <a:endParaRPr lang="en-US" dirty="0"/>
        </a:p>
      </dgm:t>
    </dgm:pt>
    <dgm:pt modelId="{8A21885B-E326-4223-BF59-A6BC29BD324F}" type="parTrans" cxnId="{80EBFDAE-31AD-4D65-96A7-CBCC84157EAA}">
      <dgm:prSet/>
      <dgm:spPr/>
      <dgm:t>
        <a:bodyPr/>
        <a:lstStyle/>
        <a:p>
          <a:endParaRPr lang="en-US"/>
        </a:p>
      </dgm:t>
    </dgm:pt>
    <dgm:pt modelId="{1EC73261-59D8-4BC1-A77F-440060C4CE5E}" type="sibTrans" cxnId="{80EBFDAE-31AD-4D65-96A7-CBCC84157EAA}">
      <dgm:prSet/>
      <dgm:spPr/>
      <dgm:t>
        <a:bodyPr/>
        <a:lstStyle/>
        <a:p>
          <a:endParaRPr lang="en-US"/>
        </a:p>
      </dgm:t>
    </dgm:pt>
    <dgm:pt modelId="{89ABC053-9CDA-4711-BD71-AFA62AE0C2EB}" type="pres">
      <dgm:prSet presAssocID="{43080D54-461E-47FF-9F23-74DB8B81554A}" presName="root" presStyleCnt="0">
        <dgm:presLayoutVars>
          <dgm:dir/>
          <dgm:resizeHandles val="exact"/>
        </dgm:presLayoutVars>
      </dgm:prSet>
      <dgm:spPr/>
    </dgm:pt>
    <dgm:pt modelId="{96510564-50C6-4F4E-8213-E7F9B1B425C5}" type="pres">
      <dgm:prSet presAssocID="{26D9867E-7013-4E00-8D6E-63C365F30D1D}" presName="compNode" presStyleCnt="0"/>
      <dgm:spPr/>
    </dgm:pt>
    <dgm:pt modelId="{44C9460D-9063-42D1-AA2D-012F76E07E66}" type="pres">
      <dgm:prSet presAssocID="{26D9867E-7013-4E00-8D6E-63C365F30D1D}" presName="bgRect" presStyleLbl="bgShp" presStyleIdx="0" presStyleCnt="5"/>
      <dgm:spPr/>
    </dgm:pt>
    <dgm:pt modelId="{912A3099-9834-4DD7-84CF-3E7C7A1F07D4}" type="pres">
      <dgm:prSet presAssocID="{26D9867E-7013-4E00-8D6E-63C365F30D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8CEEBB6-06C6-4B65-95FF-CCC7FCA8C429}" type="pres">
      <dgm:prSet presAssocID="{26D9867E-7013-4E00-8D6E-63C365F30D1D}" presName="spaceRect" presStyleCnt="0"/>
      <dgm:spPr/>
    </dgm:pt>
    <dgm:pt modelId="{C75A69CF-E42C-41E4-8F01-21BF1E178692}" type="pres">
      <dgm:prSet presAssocID="{26D9867E-7013-4E00-8D6E-63C365F30D1D}" presName="parTx" presStyleLbl="revTx" presStyleIdx="0" presStyleCnt="5">
        <dgm:presLayoutVars>
          <dgm:chMax val="0"/>
          <dgm:chPref val="0"/>
        </dgm:presLayoutVars>
      </dgm:prSet>
      <dgm:spPr/>
    </dgm:pt>
    <dgm:pt modelId="{A2E7C86D-1140-448D-B671-B1EAD4966FE0}" type="pres">
      <dgm:prSet presAssocID="{79D1BB81-52E8-43E4-8C8D-C14F8154B45B}" presName="sibTrans" presStyleCnt="0"/>
      <dgm:spPr/>
    </dgm:pt>
    <dgm:pt modelId="{05315AC8-2F82-4A37-9E4E-9DFAD373EFE9}" type="pres">
      <dgm:prSet presAssocID="{EC299E56-65F1-49E8-8BB9-926E8A336D61}" presName="compNode" presStyleCnt="0"/>
      <dgm:spPr/>
    </dgm:pt>
    <dgm:pt modelId="{3DAAC73D-FC94-40D0-87A0-57CE82F0F6E1}" type="pres">
      <dgm:prSet presAssocID="{EC299E56-65F1-49E8-8BB9-926E8A336D61}" presName="bgRect" presStyleLbl="bgShp" presStyleIdx="1" presStyleCnt="5"/>
      <dgm:spPr/>
    </dgm:pt>
    <dgm:pt modelId="{35BDFF6F-5779-4CE5-9681-F78380A8B720}" type="pres">
      <dgm:prSet presAssocID="{EC299E56-65F1-49E8-8BB9-926E8A336D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D280DD91-6F89-4A64-B51D-F067E5E239DA}" type="pres">
      <dgm:prSet presAssocID="{EC299E56-65F1-49E8-8BB9-926E8A336D61}" presName="spaceRect" presStyleCnt="0"/>
      <dgm:spPr/>
    </dgm:pt>
    <dgm:pt modelId="{59D15CBD-3C72-496E-A736-1D7D4E1AAB56}" type="pres">
      <dgm:prSet presAssocID="{EC299E56-65F1-49E8-8BB9-926E8A336D61}" presName="parTx" presStyleLbl="revTx" presStyleIdx="1" presStyleCnt="5">
        <dgm:presLayoutVars>
          <dgm:chMax val="0"/>
          <dgm:chPref val="0"/>
        </dgm:presLayoutVars>
      </dgm:prSet>
      <dgm:spPr/>
    </dgm:pt>
    <dgm:pt modelId="{C3AE779F-A721-4AA5-8C12-A6157C76ACAB}" type="pres">
      <dgm:prSet presAssocID="{94ACDD0C-6472-4A13-BD7F-B56516A99D8E}" presName="sibTrans" presStyleCnt="0"/>
      <dgm:spPr/>
    </dgm:pt>
    <dgm:pt modelId="{3767F8DC-1F9F-4EFB-A2C5-FE015F3F074A}" type="pres">
      <dgm:prSet presAssocID="{E24FEA54-9DD2-4DFF-8D08-E9690922B0AC}" presName="compNode" presStyleCnt="0"/>
      <dgm:spPr/>
    </dgm:pt>
    <dgm:pt modelId="{C458BD67-BD9B-4B75-B2C9-A64481E261B9}" type="pres">
      <dgm:prSet presAssocID="{E24FEA54-9DD2-4DFF-8D08-E9690922B0AC}" presName="bgRect" presStyleLbl="bgShp" presStyleIdx="2" presStyleCnt="5"/>
      <dgm:spPr/>
    </dgm:pt>
    <dgm:pt modelId="{6D01FA83-B0A1-4A6B-BDA2-A67450453F79}" type="pres">
      <dgm:prSet presAssocID="{E24FEA54-9DD2-4DFF-8D08-E9690922B0A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743B9422-5CC2-4866-A6C4-E5D459CA0EC4}" type="pres">
      <dgm:prSet presAssocID="{E24FEA54-9DD2-4DFF-8D08-E9690922B0AC}" presName="spaceRect" presStyleCnt="0"/>
      <dgm:spPr/>
    </dgm:pt>
    <dgm:pt modelId="{61F75FB0-16F6-40FF-9661-5436EF9CAD59}" type="pres">
      <dgm:prSet presAssocID="{E24FEA54-9DD2-4DFF-8D08-E9690922B0AC}" presName="parTx" presStyleLbl="revTx" presStyleIdx="2" presStyleCnt="5">
        <dgm:presLayoutVars>
          <dgm:chMax val="0"/>
          <dgm:chPref val="0"/>
        </dgm:presLayoutVars>
      </dgm:prSet>
      <dgm:spPr/>
    </dgm:pt>
    <dgm:pt modelId="{753E5E70-7D20-40F0-8078-AE06389BB4C3}" type="pres">
      <dgm:prSet presAssocID="{8B401ED7-476B-4977-AC83-7D8108466F4B}" presName="sibTrans" presStyleCnt="0"/>
      <dgm:spPr/>
    </dgm:pt>
    <dgm:pt modelId="{95F03DA0-7D14-410F-BD6A-32193ADA4876}" type="pres">
      <dgm:prSet presAssocID="{A9FDABCD-6E18-42D6-928B-589B1DE32ADE}" presName="compNode" presStyleCnt="0"/>
      <dgm:spPr/>
    </dgm:pt>
    <dgm:pt modelId="{702CD84A-206C-4DE3-825A-6B193FAC2FD1}" type="pres">
      <dgm:prSet presAssocID="{A9FDABCD-6E18-42D6-928B-589B1DE32ADE}" presName="bgRect" presStyleLbl="bgShp" presStyleIdx="3" presStyleCnt="5"/>
      <dgm:spPr/>
    </dgm:pt>
    <dgm:pt modelId="{1987DC9C-767C-435B-90C8-94945489F631}" type="pres">
      <dgm:prSet presAssocID="{A9FDABCD-6E18-42D6-928B-589B1DE32AD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8134407C-CE46-4821-B67B-46557399FE1B}" type="pres">
      <dgm:prSet presAssocID="{A9FDABCD-6E18-42D6-928B-589B1DE32ADE}" presName="spaceRect" presStyleCnt="0"/>
      <dgm:spPr/>
    </dgm:pt>
    <dgm:pt modelId="{DE5B0EB3-54A1-4CE2-8B0B-B76C3CB1C10B}" type="pres">
      <dgm:prSet presAssocID="{A9FDABCD-6E18-42D6-928B-589B1DE32ADE}" presName="parTx" presStyleLbl="revTx" presStyleIdx="3" presStyleCnt="5">
        <dgm:presLayoutVars>
          <dgm:chMax val="0"/>
          <dgm:chPref val="0"/>
        </dgm:presLayoutVars>
      </dgm:prSet>
      <dgm:spPr/>
    </dgm:pt>
    <dgm:pt modelId="{6C1E54F8-2CA7-43B1-B41C-5BC164874DCD}" type="pres">
      <dgm:prSet presAssocID="{915173EC-90D5-42FE-AA98-17D094B3931D}" presName="sibTrans" presStyleCnt="0"/>
      <dgm:spPr/>
    </dgm:pt>
    <dgm:pt modelId="{026673A8-96C7-4153-8D53-0A2D2B7676AD}" type="pres">
      <dgm:prSet presAssocID="{17FD767B-8850-4DC5-838B-B9810308666D}" presName="compNode" presStyleCnt="0"/>
      <dgm:spPr/>
    </dgm:pt>
    <dgm:pt modelId="{F29911C8-8EE1-4D05-A76D-5562C7675D34}" type="pres">
      <dgm:prSet presAssocID="{17FD767B-8850-4DC5-838B-B9810308666D}" presName="bgRect" presStyleLbl="bgShp" presStyleIdx="4" presStyleCnt="5"/>
      <dgm:spPr/>
    </dgm:pt>
    <dgm:pt modelId="{BFF34BF5-75F7-48DF-BD47-00DCEBBE3548}" type="pres">
      <dgm:prSet presAssocID="{17FD767B-8850-4DC5-838B-B981030866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B5FF5596-1E0D-4B76-8F3F-8EAD99B09F58}" type="pres">
      <dgm:prSet presAssocID="{17FD767B-8850-4DC5-838B-B9810308666D}" presName="spaceRect" presStyleCnt="0"/>
      <dgm:spPr/>
    </dgm:pt>
    <dgm:pt modelId="{661B8371-F462-499B-A18D-E624F207C581}" type="pres">
      <dgm:prSet presAssocID="{17FD767B-8850-4DC5-838B-B9810308666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65C5C01-792F-4A60-88E0-374ABE00998B}" type="presOf" srcId="{26D9867E-7013-4E00-8D6E-63C365F30D1D}" destId="{C75A69CF-E42C-41E4-8F01-21BF1E178692}" srcOrd="0" destOrd="0" presId="urn:microsoft.com/office/officeart/2018/2/layout/IconVerticalSolidList"/>
    <dgm:cxn modelId="{E369551A-0CAA-43A2-9977-43936AB8D857}" type="presOf" srcId="{17FD767B-8850-4DC5-838B-B9810308666D}" destId="{661B8371-F462-499B-A18D-E624F207C581}" srcOrd="0" destOrd="0" presId="urn:microsoft.com/office/officeart/2018/2/layout/IconVerticalSolidList"/>
    <dgm:cxn modelId="{6F7E7621-BA85-4366-9905-C5AA89E14EF1}" srcId="{43080D54-461E-47FF-9F23-74DB8B81554A}" destId="{A9FDABCD-6E18-42D6-928B-589B1DE32ADE}" srcOrd="3" destOrd="0" parTransId="{79E9F6CE-DEF7-4DDC-9FA5-413BD78087AA}" sibTransId="{915173EC-90D5-42FE-AA98-17D094B3931D}"/>
    <dgm:cxn modelId="{70821C38-487B-4E5B-8C7D-B5C8F855685D}" type="presOf" srcId="{EC299E56-65F1-49E8-8BB9-926E8A336D61}" destId="{59D15CBD-3C72-496E-A736-1D7D4E1AAB56}" srcOrd="0" destOrd="0" presId="urn:microsoft.com/office/officeart/2018/2/layout/IconVerticalSolidList"/>
    <dgm:cxn modelId="{B28C9B52-8756-4CAF-B627-0D336AC6E2EE}" srcId="{43080D54-461E-47FF-9F23-74DB8B81554A}" destId="{26D9867E-7013-4E00-8D6E-63C365F30D1D}" srcOrd="0" destOrd="0" parTransId="{39EDCCE5-7434-4137-B620-5013E87BAF08}" sibTransId="{79D1BB81-52E8-43E4-8C8D-C14F8154B45B}"/>
    <dgm:cxn modelId="{A2BC4675-E065-491D-B58E-258652CB1BD3}" type="presOf" srcId="{43080D54-461E-47FF-9F23-74DB8B81554A}" destId="{89ABC053-9CDA-4711-BD71-AFA62AE0C2EB}" srcOrd="0" destOrd="0" presId="urn:microsoft.com/office/officeart/2018/2/layout/IconVerticalSolidList"/>
    <dgm:cxn modelId="{8D6A9359-00F3-494C-9354-9D1E586E9A68}" srcId="{43080D54-461E-47FF-9F23-74DB8B81554A}" destId="{E24FEA54-9DD2-4DFF-8D08-E9690922B0AC}" srcOrd="2" destOrd="0" parTransId="{A70BBCD7-F648-4D1A-B529-06EECE5139D1}" sibTransId="{8B401ED7-476B-4977-AC83-7D8108466F4B}"/>
    <dgm:cxn modelId="{1F5ECA8D-7A7B-4735-9D8F-DBDB85A090C2}" srcId="{43080D54-461E-47FF-9F23-74DB8B81554A}" destId="{EC299E56-65F1-49E8-8BB9-926E8A336D61}" srcOrd="1" destOrd="0" parTransId="{A3D280B3-8E6B-4EF9-BF49-B8AA7E591E2E}" sibTransId="{94ACDD0C-6472-4A13-BD7F-B56516A99D8E}"/>
    <dgm:cxn modelId="{E203F99D-55EF-497B-B4DE-FA32FF3DD410}" type="presOf" srcId="{E24FEA54-9DD2-4DFF-8D08-E9690922B0AC}" destId="{61F75FB0-16F6-40FF-9661-5436EF9CAD59}" srcOrd="0" destOrd="0" presId="urn:microsoft.com/office/officeart/2018/2/layout/IconVerticalSolidList"/>
    <dgm:cxn modelId="{80EBFDAE-31AD-4D65-96A7-CBCC84157EAA}" srcId="{43080D54-461E-47FF-9F23-74DB8B81554A}" destId="{17FD767B-8850-4DC5-838B-B9810308666D}" srcOrd="4" destOrd="0" parTransId="{8A21885B-E326-4223-BF59-A6BC29BD324F}" sibTransId="{1EC73261-59D8-4BC1-A77F-440060C4CE5E}"/>
    <dgm:cxn modelId="{1D039EFB-AA8E-43DD-ACBD-42F0CDD6EB86}" type="presOf" srcId="{A9FDABCD-6E18-42D6-928B-589B1DE32ADE}" destId="{DE5B0EB3-54A1-4CE2-8B0B-B76C3CB1C10B}" srcOrd="0" destOrd="0" presId="urn:microsoft.com/office/officeart/2018/2/layout/IconVerticalSolidList"/>
    <dgm:cxn modelId="{F2CE7154-E431-45AF-A673-A2DED915FFE9}" type="presParOf" srcId="{89ABC053-9CDA-4711-BD71-AFA62AE0C2EB}" destId="{96510564-50C6-4F4E-8213-E7F9B1B425C5}" srcOrd="0" destOrd="0" presId="urn:microsoft.com/office/officeart/2018/2/layout/IconVerticalSolidList"/>
    <dgm:cxn modelId="{D5566633-DEBC-48EE-95A0-692B8FED7B0D}" type="presParOf" srcId="{96510564-50C6-4F4E-8213-E7F9B1B425C5}" destId="{44C9460D-9063-42D1-AA2D-012F76E07E66}" srcOrd="0" destOrd="0" presId="urn:microsoft.com/office/officeart/2018/2/layout/IconVerticalSolidList"/>
    <dgm:cxn modelId="{F2AC6556-FA49-4C6D-BF64-C3D258F1F95B}" type="presParOf" srcId="{96510564-50C6-4F4E-8213-E7F9B1B425C5}" destId="{912A3099-9834-4DD7-84CF-3E7C7A1F07D4}" srcOrd="1" destOrd="0" presId="urn:microsoft.com/office/officeart/2018/2/layout/IconVerticalSolidList"/>
    <dgm:cxn modelId="{B9D7452D-B0C9-460F-BF4B-55F023623298}" type="presParOf" srcId="{96510564-50C6-4F4E-8213-E7F9B1B425C5}" destId="{E8CEEBB6-06C6-4B65-95FF-CCC7FCA8C429}" srcOrd="2" destOrd="0" presId="urn:microsoft.com/office/officeart/2018/2/layout/IconVerticalSolidList"/>
    <dgm:cxn modelId="{434936F4-6AFB-44A8-A432-50553351B60F}" type="presParOf" srcId="{96510564-50C6-4F4E-8213-E7F9B1B425C5}" destId="{C75A69CF-E42C-41E4-8F01-21BF1E178692}" srcOrd="3" destOrd="0" presId="urn:microsoft.com/office/officeart/2018/2/layout/IconVerticalSolidList"/>
    <dgm:cxn modelId="{769EA0CF-B263-4A64-80A7-1D97D44A5452}" type="presParOf" srcId="{89ABC053-9CDA-4711-BD71-AFA62AE0C2EB}" destId="{A2E7C86D-1140-448D-B671-B1EAD4966FE0}" srcOrd="1" destOrd="0" presId="urn:microsoft.com/office/officeart/2018/2/layout/IconVerticalSolidList"/>
    <dgm:cxn modelId="{6ABC8078-4362-4F55-BC11-A8B22AAEB266}" type="presParOf" srcId="{89ABC053-9CDA-4711-BD71-AFA62AE0C2EB}" destId="{05315AC8-2F82-4A37-9E4E-9DFAD373EFE9}" srcOrd="2" destOrd="0" presId="urn:microsoft.com/office/officeart/2018/2/layout/IconVerticalSolidList"/>
    <dgm:cxn modelId="{DDC48F23-AB5E-4264-92CF-10848A075BCA}" type="presParOf" srcId="{05315AC8-2F82-4A37-9E4E-9DFAD373EFE9}" destId="{3DAAC73D-FC94-40D0-87A0-57CE82F0F6E1}" srcOrd="0" destOrd="0" presId="urn:microsoft.com/office/officeart/2018/2/layout/IconVerticalSolidList"/>
    <dgm:cxn modelId="{91AA3DD0-A4A6-4970-85F5-BFA037935AB3}" type="presParOf" srcId="{05315AC8-2F82-4A37-9E4E-9DFAD373EFE9}" destId="{35BDFF6F-5779-4CE5-9681-F78380A8B720}" srcOrd="1" destOrd="0" presId="urn:microsoft.com/office/officeart/2018/2/layout/IconVerticalSolidList"/>
    <dgm:cxn modelId="{DE662509-0C81-401E-B6A8-48597E7EF571}" type="presParOf" srcId="{05315AC8-2F82-4A37-9E4E-9DFAD373EFE9}" destId="{D280DD91-6F89-4A64-B51D-F067E5E239DA}" srcOrd="2" destOrd="0" presId="urn:microsoft.com/office/officeart/2018/2/layout/IconVerticalSolidList"/>
    <dgm:cxn modelId="{397CE4F7-EE95-4473-80FC-B11DDC2672E2}" type="presParOf" srcId="{05315AC8-2F82-4A37-9E4E-9DFAD373EFE9}" destId="{59D15CBD-3C72-496E-A736-1D7D4E1AAB56}" srcOrd="3" destOrd="0" presId="urn:microsoft.com/office/officeart/2018/2/layout/IconVerticalSolidList"/>
    <dgm:cxn modelId="{F29227D3-F73A-4B7E-825B-FE4A07F33082}" type="presParOf" srcId="{89ABC053-9CDA-4711-BD71-AFA62AE0C2EB}" destId="{C3AE779F-A721-4AA5-8C12-A6157C76ACAB}" srcOrd="3" destOrd="0" presId="urn:microsoft.com/office/officeart/2018/2/layout/IconVerticalSolidList"/>
    <dgm:cxn modelId="{95701E78-612C-4393-8319-B4C5AD4C507F}" type="presParOf" srcId="{89ABC053-9CDA-4711-BD71-AFA62AE0C2EB}" destId="{3767F8DC-1F9F-4EFB-A2C5-FE015F3F074A}" srcOrd="4" destOrd="0" presId="urn:microsoft.com/office/officeart/2018/2/layout/IconVerticalSolidList"/>
    <dgm:cxn modelId="{A0A1D114-5239-417F-A288-99AEB8E137BD}" type="presParOf" srcId="{3767F8DC-1F9F-4EFB-A2C5-FE015F3F074A}" destId="{C458BD67-BD9B-4B75-B2C9-A64481E261B9}" srcOrd="0" destOrd="0" presId="urn:microsoft.com/office/officeart/2018/2/layout/IconVerticalSolidList"/>
    <dgm:cxn modelId="{4E672CA5-35C9-4E52-8925-C3023816C0E1}" type="presParOf" srcId="{3767F8DC-1F9F-4EFB-A2C5-FE015F3F074A}" destId="{6D01FA83-B0A1-4A6B-BDA2-A67450453F79}" srcOrd="1" destOrd="0" presId="urn:microsoft.com/office/officeart/2018/2/layout/IconVerticalSolidList"/>
    <dgm:cxn modelId="{95B4AE0C-303D-4356-BB3E-7973334899F0}" type="presParOf" srcId="{3767F8DC-1F9F-4EFB-A2C5-FE015F3F074A}" destId="{743B9422-5CC2-4866-A6C4-E5D459CA0EC4}" srcOrd="2" destOrd="0" presId="urn:microsoft.com/office/officeart/2018/2/layout/IconVerticalSolidList"/>
    <dgm:cxn modelId="{81F7A077-B5A3-4BC8-A128-770415CBE4D7}" type="presParOf" srcId="{3767F8DC-1F9F-4EFB-A2C5-FE015F3F074A}" destId="{61F75FB0-16F6-40FF-9661-5436EF9CAD59}" srcOrd="3" destOrd="0" presId="urn:microsoft.com/office/officeart/2018/2/layout/IconVerticalSolidList"/>
    <dgm:cxn modelId="{16775C30-7F3D-4EE9-9403-A437DEBDFA27}" type="presParOf" srcId="{89ABC053-9CDA-4711-BD71-AFA62AE0C2EB}" destId="{753E5E70-7D20-40F0-8078-AE06389BB4C3}" srcOrd="5" destOrd="0" presId="urn:microsoft.com/office/officeart/2018/2/layout/IconVerticalSolidList"/>
    <dgm:cxn modelId="{6D45D915-D726-40A8-A05F-D6BCCFD88769}" type="presParOf" srcId="{89ABC053-9CDA-4711-BD71-AFA62AE0C2EB}" destId="{95F03DA0-7D14-410F-BD6A-32193ADA4876}" srcOrd="6" destOrd="0" presId="urn:microsoft.com/office/officeart/2018/2/layout/IconVerticalSolidList"/>
    <dgm:cxn modelId="{4A33D1D2-933B-4FBD-9B3D-0B2C8B9BA7B9}" type="presParOf" srcId="{95F03DA0-7D14-410F-BD6A-32193ADA4876}" destId="{702CD84A-206C-4DE3-825A-6B193FAC2FD1}" srcOrd="0" destOrd="0" presId="urn:microsoft.com/office/officeart/2018/2/layout/IconVerticalSolidList"/>
    <dgm:cxn modelId="{F861D952-5F11-4E08-BB59-789BD0E96D5F}" type="presParOf" srcId="{95F03DA0-7D14-410F-BD6A-32193ADA4876}" destId="{1987DC9C-767C-435B-90C8-94945489F631}" srcOrd="1" destOrd="0" presId="urn:microsoft.com/office/officeart/2018/2/layout/IconVerticalSolidList"/>
    <dgm:cxn modelId="{177F87F6-D283-447B-A101-72FDFE5ED61F}" type="presParOf" srcId="{95F03DA0-7D14-410F-BD6A-32193ADA4876}" destId="{8134407C-CE46-4821-B67B-46557399FE1B}" srcOrd="2" destOrd="0" presId="urn:microsoft.com/office/officeart/2018/2/layout/IconVerticalSolidList"/>
    <dgm:cxn modelId="{6E13F48E-3A49-4FAB-9BE4-B55D314C69BC}" type="presParOf" srcId="{95F03DA0-7D14-410F-BD6A-32193ADA4876}" destId="{DE5B0EB3-54A1-4CE2-8B0B-B76C3CB1C10B}" srcOrd="3" destOrd="0" presId="urn:microsoft.com/office/officeart/2018/2/layout/IconVerticalSolidList"/>
    <dgm:cxn modelId="{E298FE5C-15B0-43D6-957A-1602AF858674}" type="presParOf" srcId="{89ABC053-9CDA-4711-BD71-AFA62AE0C2EB}" destId="{6C1E54F8-2CA7-43B1-B41C-5BC164874DCD}" srcOrd="7" destOrd="0" presId="urn:microsoft.com/office/officeart/2018/2/layout/IconVerticalSolidList"/>
    <dgm:cxn modelId="{6A1A8377-79B3-425D-ADDB-4DFA94AABE85}" type="presParOf" srcId="{89ABC053-9CDA-4711-BD71-AFA62AE0C2EB}" destId="{026673A8-96C7-4153-8D53-0A2D2B7676AD}" srcOrd="8" destOrd="0" presId="urn:microsoft.com/office/officeart/2018/2/layout/IconVerticalSolidList"/>
    <dgm:cxn modelId="{A8419B70-8F0D-4C13-AC30-1708B53E8B05}" type="presParOf" srcId="{026673A8-96C7-4153-8D53-0A2D2B7676AD}" destId="{F29911C8-8EE1-4D05-A76D-5562C7675D34}" srcOrd="0" destOrd="0" presId="urn:microsoft.com/office/officeart/2018/2/layout/IconVerticalSolidList"/>
    <dgm:cxn modelId="{D7B45FD7-F5D2-4703-8920-EA674A9736DD}" type="presParOf" srcId="{026673A8-96C7-4153-8D53-0A2D2B7676AD}" destId="{BFF34BF5-75F7-48DF-BD47-00DCEBBE3548}" srcOrd="1" destOrd="0" presId="urn:microsoft.com/office/officeart/2018/2/layout/IconVerticalSolidList"/>
    <dgm:cxn modelId="{279C8F0B-E54B-4466-AB3C-77FBC6DA7AC5}" type="presParOf" srcId="{026673A8-96C7-4153-8D53-0A2D2B7676AD}" destId="{B5FF5596-1E0D-4B76-8F3F-8EAD99B09F58}" srcOrd="2" destOrd="0" presId="urn:microsoft.com/office/officeart/2018/2/layout/IconVerticalSolidList"/>
    <dgm:cxn modelId="{5025BBC7-E9E8-4C09-9F13-CF55FEB4ED18}" type="presParOf" srcId="{026673A8-96C7-4153-8D53-0A2D2B7676AD}" destId="{661B8371-F462-499B-A18D-E624F207C5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9460D-9063-42D1-AA2D-012F76E07E66}">
      <dsp:nvSpPr>
        <dsp:cNvPr id="0" name=""/>
        <dsp:cNvSpPr/>
      </dsp:nvSpPr>
      <dsp:spPr>
        <a:xfrm>
          <a:off x="0" y="3399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A3099-9834-4DD7-84CF-3E7C7A1F07D4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A69CF-E42C-41E4-8F01-21BF1E178692}">
      <dsp:nvSpPr>
        <dsp:cNvPr id="0" name=""/>
        <dsp:cNvSpPr/>
      </dsp:nvSpPr>
      <dsp:spPr>
        <a:xfrm>
          <a:off x="836323" y="3399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Enter</a:t>
          </a:r>
          <a:r>
            <a:rPr lang="it-IT" sz="1900" kern="1200" dirty="0"/>
            <a:t> the folder `02-MachineLearning`</a:t>
          </a:r>
          <a:endParaRPr lang="en-US" sz="1900" kern="1200" dirty="0"/>
        </a:p>
      </dsp:txBody>
      <dsp:txXfrm>
        <a:off x="836323" y="3399"/>
        <a:ext cx="4750027" cy="724089"/>
      </dsp:txXfrm>
    </dsp:sp>
    <dsp:sp modelId="{3DAAC73D-FC94-40D0-87A0-57CE82F0F6E1}">
      <dsp:nvSpPr>
        <dsp:cNvPr id="0" name=""/>
        <dsp:cNvSpPr/>
      </dsp:nvSpPr>
      <dsp:spPr>
        <a:xfrm>
          <a:off x="0" y="908511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DFF6F-5779-4CE5-9681-F78380A8B720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15CBD-3C72-496E-A736-1D7D4E1AAB56}">
      <dsp:nvSpPr>
        <dsp:cNvPr id="0" name=""/>
        <dsp:cNvSpPr/>
      </dsp:nvSpPr>
      <dsp:spPr>
        <a:xfrm>
          <a:off x="836323" y="908511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Double click on `run</a:t>
          </a:r>
          <a:r>
            <a:rPr lang="it-IT" sz="1900" kern="1200"/>
            <a:t>.bat`</a:t>
          </a:r>
          <a:endParaRPr lang="en-US" sz="1900" kern="1200" dirty="0"/>
        </a:p>
      </dsp:txBody>
      <dsp:txXfrm>
        <a:off x="836323" y="908511"/>
        <a:ext cx="4750027" cy="724089"/>
      </dsp:txXfrm>
    </dsp:sp>
    <dsp:sp modelId="{C458BD67-BD9B-4B75-B2C9-A64481E261B9}">
      <dsp:nvSpPr>
        <dsp:cNvPr id="0" name=""/>
        <dsp:cNvSpPr/>
      </dsp:nvSpPr>
      <dsp:spPr>
        <a:xfrm>
          <a:off x="0" y="1813624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1FA83-B0A1-4A6B-BDA2-A67450453F79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5FB0-16F6-40FF-9661-5436EF9CAD59}">
      <dsp:nvSpPr>
        <dsp:cNvPr id="0" name=""/>
        <dsp:cNvSpPr/>
      </dsp:nvSpPr>
      <dsp:spPr>
        <a:xfrm>
          <a:off x="836323" y="1813624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Open the browser</a:t>
          </a:r>
          <a:endParaRPr lang="en-US" sz="1900" kern="1200"/>
        </a:p>
      </dsp:txBody>
      <dsp:txXfrm>
        <a:off x="836323" y="1813624"/>
        <a:ext cx="4750027" cy="724089"/>
      </dsp:txXfrm>
    </dsp:sp>
    <dsp:sp modelId="{702CD84A-206C-4DE3-825A-6B193FAC2FD1}">
      <dsp:nvSpPr>
        <dsp:cNvPr id="0" name=""/>
        <dsp:cNvSpPr/>
      </dsp:nvSpPr>
      <dsp:spPr>
        <a:xfrm>
          <a:off x="0" y="2718736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7DC9C-767C-435B-90C8-94945489F631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B0EB3-54A1-4CE2-8B0B-B76C3CB1C10B}">
      <dsp:nvSpPr>
        <dsp:cNvPr id="0" name=""/>
        <dsp:cNvSpPr/>
      </dsp:nvSpPr>
      <dsp:spPr>
        <a:xfrm>
          <a:off x="836323" y="2718736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Copy and paste the link to the notebook</a:t>
          </a:r>
          <a:endParaRPr lang="en-US" sz="1900" kern="1200" dirty="0"/>
        </a:p>
      </dsp:txBody>
      <dsp:txXfrm>
        <a:off x="836323" y="2718736"/>
        <a:ext cx="4750027" cy="724089"/>
      </dsp:txXfrm>
    </dsp:sp>
    <dsp:sp modelId="{F29911C8-8EE1-4D05-A76D-5562C7675D34}">
      <dsp:nvSpPr>
        <dsp:cNvPr id="0" name=""/>
        <dsp:cNvSpPr/>
      </dsp:nvSpPr>
      <dsp:spPr>
        <a:xfrm>
          <a:off x="0" y="3623848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4BF5-75F7-48DF-BD47-00DCEBBE3548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B8371-F462-499B-A18D-E624F207C581}">
      <dsp:nvSpPr>
        <dsp:cNvPr id="0" name=""/>
        <dsp:cNvSpPr/>
      </dsp:nvSpPr>
      <dsp:spPr>
        <a:xfrm>
          <a:off x="836323" y="3623848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Enter</a:t>
          </a:r>
          <a:r>
            <a:rPr lang="it-IT" sz="1900" kern="1200" dirty="0"/>
            <a:t> the notebook `02-MachineLearning`</a:t>
          </a:r>
          <a:endParaRPr lang="en-US" sz="1900" kern="1200" dirty="0"/>
        </a:p>
      </dsp:txBody>
      <dsp:txXfrm>
        <a:off x="836323" y="3623848"/>
        <a:ext cx="4750027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27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distinguish both by one point that the target array is usually the quantity we want to predict from the data i.e. in statistical terms it is the dependent variable.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67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042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42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1C9F7590-F0C0-48EA-BD8D-5984A8D4BFC6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svg"/><Relationship Id="rId9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Machine learning	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it-IT" dirty="0"/>
              <a:t>Hands on </a:t>
            </a:r>
            <a:r>
              <a:rPr lang="it-IT" dirty="0" err="1"/>
              <a:t>python</a:t>
            </a:r>
            <a:r>
              <a:rPr lang="it-IT" dirty="0"/>
              <a:t> and </a:t>
            </a:r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80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class of model</a:t>
            </a:r>
          </a:p>
          <a:p>
            <a:pPr marL="1200150" lvl="1" indent="-457200"/>
            <a:r>
              <a:rPr lang="en-US" dirty="0"/>
              <a:t>&gt;&gt;&gt; 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model hyperparameters</a:t>
            </a:r>
          </a:p>
          <a:p>
            <a:pPr marL="1200150" lvl="1" indent="-457200"/>
            <a:r>
              <a:rPr lang="en-US" dirty="0"/>
              <a:t>&gt;&gt;&gt; model = </a:t>
            </a:r>
            <a:r>
              <a:rPr lang="en-US" dirty="0" err="1"/>
              <a:t>LinearRegression</a:t>
            </a:r>
            <a:r>
              <a:rPr lang="en-US" dirty="0"/>
              <a:t>(</a:t>
            </a:r>
            <a:r>
              <a:rPr lang="en-US" dirty="0" err="1"/>
              <a:t>fit_intercept</a:t>
            </a:r>
            <a:r>
              <a:rPr lang="en-US" dirty="0"/>
              <a:t> = True)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fitting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/>
              <a:t>, y)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model.coef</a:t>
            </a:r>
            <a:r>
              <a:rPr lang="en-US" dirty="0"/>
              <a:t>_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Applying the model to new data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>
                <a:solidFill>
                  <a:schemeClr val="accent6"/>
                </a:solidFill>
              </a:rPr>
              <a:t>new_X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10</a:t>
            </a:fld>
            <a:endParaRPr lang="it-IT"/>
          </a:p>
        </p:txBody>
      </p:sp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216B170E-26FF-4E9D-AF57-3DE86762EC4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67" y="3635808"/>
            <a:ext cx="4234033" cy="2845667"/>
          </a:xfrm>
        </p:spPr>
      </p:pic>
      <p:sp>
        <p:nvSpPr>
          <p:cNvPr id="7" name="Oval 23">
            <a:extLst>
              <a:ext uri="{FF2B5EF4-FFF2-40B4-BE49-F238E27FC236}">
                <a16:creationId xmlns:a16="http://schemas.microsoft.com/office/drawing/2014/main" id="{A2145551-8B05-450C-A3D2-F43339A19B80}"/>
              </a:ext>
            </a:extLst>
          </p:cNvPr>
          <p:cNvSpPr/>
          <p:nvPr/>
        </p:nvSpPr>
        <p:spPr>
          <a:xfrm>
            <a:off x="9000563" y="4263431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23">
            <a:extLst>
              <a:ext uri="{FF2B5EF4-FFF2-40B4-BE49-F238E27FC236}">
                <a16:creationId xmlns:a16="http://schemas.microsoft.com/office/drawing/2014/main" id="{64997010-57D1-4E2F-8784-17C94AC7152D}"/>
              </a:ext>
            </a:extLst>
          </p:cNvPr>
          <p:cNvSpPr/>
          <p:nvPr/>
        </p:nvSpPr>
        <p:spPr>
          <a:xfrm>
            <a:off x="8602161" y="4617392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23">
            <a:extLst>
              <a:ext uri="{FF2B5EF4-FFF2-40B4-BE49-F238E27FC236}">
                <a16:creationId xmlns:a16="http://schemas.microsoft.com/office/drawing/2014/main" id="{AD6744FA-E4A4-4FC8-804D-1FFB55315BC0}"/>
              </a:ext>
            </a:extLst>
          </p:cNvPr>
          <p:cNvSpPr/>
          <p:nvPr/>
        </p:nvSpPr>
        <p:spPr>
          <a:xfrm>
            <a:off x="8961840" y="4708832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CE43CCB1-0D80-4237-97E6-2DCEF93291A1}"/>
              </a:ext>
            </a:extLst>
          </p:cNvPr>
          <p:cNvSpPr/>
          <p:nvPr/>
        </p:nvSpPr>
        <p:spPr>
          <a:xfrm>
            <a:off x="10016850" y="4800272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6EC4E1F4-1CDB-4289-9654-6BB865AC4FA7}"/>
              </a:ext>
            </a:extLst>
          </p:cNvPr>
          <p:cNvSpPr/>
          <p:nvPr/>
        </p:nvSpPr>
        <p:spPr>
          <a:xfrm>
            <a:off x="9251090" y="4967201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3">
            <a:extLst>
              <a:ext uri="{FF2B5EF4-FFF2-40B4-BE49-F238E27FC236}">
                <a16:creationId xmlns:a16="http://schemas.microsoft.com/office/drawing/2014/main" id="{4816394A-6002-4118-8C8E-23B0C3A7C8E4}"/>
              </a:ext>
            </a:extLst>
          </p:cNvPr>
          <p:cNvSpPr/>
          <p:nvPr/>
        </p:nvSpPr>
        <p:spPr>
          <a:xfrm>
            <a:off x="8870400" y="5380334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584B3428-0CF2-40DB-B495-D23B4FAA2430}"/>
              </a:ext>
            </a:extLst>
          </p:cNvPr>
          <p:cNvSpPr/>
          <p:nvPr/>
        </p:nvSpPr>
        <p:spPr>
          <a:xfrm>
            <a:off x="8031889" y="5288894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23">
            <a:extLst>
              <a:ext uri="{FF2B5EF4-FFF2-40B4-BE49-F238E27FC236}">
                <a16:creationId xmlns:a16="http://schemas.microsoft.com/office/drawing/2014/main" id="{4E5BADBC-6FE3-46CC-9F18-C14E21BBCB11}"/>
              </a:ext>
            </a:extLst>
          </p:cNvPr>
          <p:cNvSpPr/>
          <p:nvPr/>
        </p:nvSpPr>
        <p:spPr>
          <a:xfrm>
            <a:off x="10371967" y="4488314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9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Integrated analytics 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checklist can help you while building your projects</a:t>
            </a:r>
          </a:p>
          <a:p>
            <a:pPr lvl="1"/>
            <a:r>
              <a:rPr lang="en-US"/>
              <a:t>Frame the problem and look at the big picture</a:t>
            </a:r>
          </a:p>
          <a:p>
            <a:pPr lvl="2"/>
            <a:r>
              <a:rPr lang="en-US"/>
              <a:t>✔Define the objective in business terms</a:t>
            </a:r>
          </a:p>
          <a:p>
            <a:pPr lvl="2"/>
            <a:r>
              <a:rPr lang="en-US"/>
              <a:t>✖ How should performance be measured? (let's do this!)</a:t>
            </a:r>
          </a:p>
          <a:p>
            <a:pPr lvl="2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9CEBC-527B-49D6-B651-E4F23B2BB9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Integrated analytics 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/>
              <a:t>We are facing a regression problem</a:t>
            </a:r>
          </a:p>
          <a:p>
            <a:pPr lvl="1"/>
            <a:r>
              <a:rPr lang="en-US"/>
              <a:t>A typical performance measure for regression problems is the Root Mean Square Error (RMSE)</a:t>
            </a:r>
          </a:p>
          <a:p>
            <a:pPr lvl="1"/>
            <a:r>
              <a:rPr lang="en-US"/>
              <a:t>RMSE is the standard deviation of the </a:t>
            </a:r>
            <a:r>
              <a:rPr lang="en-US">
                <a:solidFill>
                  <a:srgbClr val="FF0000"/>
                </a:solidFill>
              </a:rPr>
              <a:t>residuals</a:t>
            </a:r>
            <a:r>
              <a:rPr lang="en-US"/>
              <a:t> (prediction errors)</a:t>
            </a:r>
          </a:p>
          <a:p>
            <a:pPr lvl="1"/>
            <a:r>
              <a:rPr lang="en-US"/>
              <a:t>Residuals are a measure of how far from the regression line data points are; RMSE is a measure of how spread out these residuals are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FCBE793-0AD6-43B0-AF13-B41609DA1E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1750" y="4702969"/>
            <a:ext cx="4762500" cy="108585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A154C76-D370-4C50-9344-08A4BB12EF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D1CC0C9E-AEE3-4744-8378-5C68911F3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83" y="1548783"/>
            <a:ext cx="4498267" cy="3023257"/>
          </a:xfrm>
          <a:prstGeom prst="rect">
            <a:avLst/>
          </a:prstGeom>
        </p:spPr>
      </p:pic>
      <p:cxnSp>
        <p:nvCxnSpPr>
          <p:cNvPr id="13" name="Straight Arrow Connector 19">
            <a:extLst>
              <a:ext uri="{FF2B5EF4-FFF2-40B4-BE49-F238E27FC236}">
                <a16:creationId xmlns:a16="http://schemas.microsoft.com/office/drawing/2014/main" id="{6768E2D0-0CAA-4993-9137-D5C6AD3C12B8}"/>
              </a:ext>
            </a:extLst>
          </p:cNvPr>
          <p:cNvCxnSpPr>
            <a:cxnSpLocks/>
          </p:cNvCxnSpPr>
          <p:nvPr/>
        </p:nvCxnSpPr>
        <p:spPr>
          <a:xfrm>
            <a:off x="8572500" y="2946400"/>
            <a:ext cx="0" cy="2406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1">
            <a:extLst>
              <a:ext uri="{FF2B5EF4-FFF2-40B4-BE49-F238E27FC236}">
                <a16:creationId xmlns:a16="http://schemas.microsoft.com/office/drawing/2014/main" id="{A9D7EF14-F332-4299-9C08-A8942FBD5414}"/>
              </a:ext>
            </a:extLst>
          </p:cNvPr>
          <p:cNvCxnSpPr>
            <a:cxnSpLocks/>
          </p:cNvCxnSpPr>
          <p:nvPr/>
        </p:nvCxnSpPr>
        <p:spPr>
          <a:xfrm>
            <a:off x="9080500" y="2260600"/>
            <a:ext cx="0" cy="5962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759EBADB-8942-4D0E-A92C-88B449981070}"/>
              </a:ext>
            </a:extLst>
          </p:cNvPr>
          <p:cNvSpPr/>
          <p:nvPr/>
        </p:nvSpPr>
        <p:spPr>
          <a:xfrm>
            <a:off x="9034780" y="216916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24">
            <a:extLst>
              <a:ext uri="{FF2B5EF4-FFF2-40B4-BE49-F238E27FC236}">
                <a16:creationId xmlns:a16="http://schemas.microsoft.com/office/drawing/2014/main" id="{1CF66918-DF3F-4803-91ED-E4D6496D6E66}"/>
              </a:ext>
            </a:extLst>
          </p:cNvPr>
          <p:cNvSpPr/>
          <p:nvPr/>
        </p:nvSpPr>
        <p:spPr>
          <a:xfrm>
            <a:off x="8536306" y="2874346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A979714-B916-4BB4-8C23-FCB3D606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1268"/>
            <a:ext cx="6359281" cy="294057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(If) We are facing a classification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A154C76-D370-4C50-9344-08A4BB12EF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98BD23D3-DCB4-4AC6-99A7-FE56C65F83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97" y="737445"/>
            <a:ext cx="2993445" cy="543951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B68652-9548-49E4-B552-418E1A9BE638}"/>
              </a:ext>
            </a:extLst>
          </p:cNvPr>
          <p:cNvSpPr/>
          <p:nvPr/>
        </p:nvSpPr>
        <p:spPr>
          <a:xfrm>
            <a:off x="1175657" y="4961844"/>
            <a:ext cx="1469571" cy="373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3CFF0F-CA29-42E8-8912-9BCDF388D630}"/>
              </a:ext>
            </a:extLst>
          </p:cNvPr>
          <p:cNvSpPr/>
          <p:nvPr/>
        </p:nvSpPr>
        <p:spPr>
          <a:xfrm>
            <a:off x="4278090" y="4517571"/>
            <a:ext cx="827312" cy="267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F327C3-392F-457D-9379-F6095AB15B94}"/>
              </a:ext>
            </a:extLst>
          </p:cNvPr>
          <p:cNvSpPr/>
          <p:nvPr/>
        </p:nvSpPr>
        <p:spPr>
          <a:xfrm>
            <a:off x="4158346" y="5448040"/>
            <a:ext cx="827312" cy="267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Accuracy can be a misleading metric for imbalanced data sets</a:t>
            </a:r>
          </a:p>
          <a:p>
            <a:r>
              <a:rPr lang="en-US" dirty="0"/>
              <a:t>F1-score</a:t>
            </a:r>
          </a:p>
          <a:p>
            <a:pPr lvl="1"/>
            <a:r>
              <a:rPr lang="en-US" dirty="0"/>
              <a:t>Combines precision and recall </a:t>
            </a:r>
          </a:p>
          <a:p>
            <a:pPr lvl="1"/>
            <a:endParaRPr lang="en-US" dirty="0"/>
          </a:p>
          <a:p>
            <a:r>
              <a:rPr lang="en-US" dirty="0"/>
              <a:t>Summing up </a:t>
            </a:r>
          </a:p>
          <a:p>
            <a:pPr lvl="1"/>
            <a:r>
              <a:rPr lang="en-US" dirty="0"/>
              <a:t>Accuracy is used when TP and TN are more important while F1-score is used when FN and FP are</a:t>
            </a:r>
          </a:p>
          <a:p>
            <a:pPr lvl="1"/>
            <a:r>
              <a:rPr lang="en-US" dirty="0"/>
              <a:t>Accuracy can be used when the class distribution is similar, while F1-score is a better when there are imbalanced classes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14</a:t>
            </a:fld>
            <a:endParaRPr lang="it-IT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A17693D-6556-47D6-BDB3-DD9ED5FA620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6847" y="2440864"/>
            <a:ext cx="1809750" cy="323850"/>
          </a:xfrm>
        </p:spPr>
      </p:pic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98BD23D3-DCB4-4AC6-99A7-FE56C65F83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97" y="737445"/>
            <a:ext cx="2993445" cy="5439518"/>
          </a:xfr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94FF2E1-DE16-4C87-A363-D4E3DE4A4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763" y="3415247"/>
            <a:ext cx="1466850" cy="3333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437A7F5-E4F8-4290-9CFA-888016A62F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2300" y="1546647"/>
            <a:ext cx="12477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5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Hyper-parameter</a:t>
            </a:r>
            <a:r>
              <a:rPr lang="it-IT" dirty="0"/>
              <a:t> tuning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Hyper-parameters:</a:t>
            </a:r>
            <a:r>
              <a:rPr lang="en-US" dirty="0"/>
              <a:t> parameters that are not directly learnt within estimators</a:t>
            </a:r>
          </a:p>
          <a:p>
            <a:pPr lvl="1"/>
            <a:r>
              <a:rPr lang="en-US" dirty="0"/>
              <a:t>In scikit-learn they are passed as arguments to the constructor of the estimator classes</a:t>
            </a:r>
          </a:p>
          <a:p>
            <a:pPr lvl="1"/>
            <a:r>
              <a:rPr lang="en-US" dirty="0"/>
              <a:t>Any parameter provided when constructing an estimator may be optimized</a:t>
            </a:r>
          </a:p>
          <a:p>
            <a:pPr lvl="2"/>
            <a:r>
              <a:rPr lang="en-US" dirty="0"/>
              <a:t>&gt;&gt;&gt; </a:t>
            </a:r>
            <a:r>
              <a:rPr lang="en-US" dirty="0" err="1"/>
              <a:t>estimator.</a:t>
            </a:r>
            <a:r>
              <a:rPr lang="en-US" dirty="0" err="1">
                <a:solidFill>
                  <a:srgbClr val="FF0000"/>
                </a:solidFill>
              </a:rPr>
              <a:t>get_params</a:t>
            </a:r>
            <a:r>
              <a:rPr lang="en-US" dirty="0"/>
              <a:t>()</a:t>
            </a:r>
          </a:p>
          <a:p>
            <a:r>
              <a:rPr lang="en-US" dirty="0"/>
              <a:t>A search consists of:</a:t>
            </a:r>
          </a:p>
          <a:p>
            <a:pPr lvl="1"/>
            <a:r>
              <a:rPr lang="en-US" dirty="0"/>
              <a:t>    an estimator</a:t>
            </a:r>
          </a:p>
          <a:p>
            <a:pPr lvl="1"/>
            <a:r>
              <a:rPr lang="en-US" dirty="0"/>
              <a:t>    a parameter space</a:t>
            </a:r>
          </a:p>
          <a:p>
            <a:pPr lvl="1"/>
            <a:r>
              <a:rPr lang="en-US" dirty="0"/>
              <a:t>    a method for searching or sampling candidates</a:t>
            </a:r>
          </a:p>
          <a:p>
            <a:pPr lvl="1"/>
            <a:r>
              <a:rPr lang="en-US" dirty="0"/>
              <a:t>    a cross-validation scheme</a:t>
            </a:r>
          </a:p>
          <a:p>
            <a:pPr lvl="1"/>
            <a:r>
              <a:rPr lang="en-US" dirty="0"/>
              <a:t>    a score function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C945584B-8D41-4135-8868-73556DBA5D2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75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Cross </a:t>
            </a:r>
            <a:r>
              <a:rPr lang="it-IT" dirty="0" err="1"/>
              <a:t>validation</a:t>
            </a:r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45A8F3FC-15F6-4525-8517-434328511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437606"/>
            <a:ext cx="9525000" cy="287655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C945584B-8D41-4135-8868-73556DBA5D2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04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Cross </a:t>
            </a:r>
            <a:r>
              <a:rPr lang="it-IT"/>
              <a:t>validation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EC64AC1-5424-48F5-8CDD-9A2B1DBEAF3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EE08656E-FF63-4412-A27D-4721A67C7C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2624931"/>
            <a:ext cx="4095750" cy="2752725"/>
          </a:xfrm>
        </p:spPr>
      </p:pic>
      <p:pic>
        <p:nvPicPr>
          <p:cNvPr id="13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503E12ED-040B-4835-93E0-64039A435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2624931"/>
            <a:ext cx="4095750" cy="2752725"/>
          </a:xfrm>
        </p:spPr>
      </p:pic>
      <p:sp>
        <p:nvSpPr>
          <p:cNvPr id="15" name="Oval 23">
            <a:extLst>
              <a:ext uri="{FF2B5EF4-FFF2-40B4-BE49-F238E27FC236}">
                <a16:creationId xmlns:a16="http://schemas.microsoft.com/office/drawing/2014/main" id="{D11B75DF-9840-4170-BB06-A1A5A366E313}"/>
              </a:ext>
            </a:extLst>
          </p:cNvPr>
          <p:cNvSpPr/>
          <p:nvPr/>
        </p:nvSpPr>
        <p:spPr>
          <a:xfrm>
            <a:off x="4354625" y="3373448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3">
            <a:extLst>
              <a:ext uri="{FF2B5EF4-FFF2-40B4-BE49-F238E27FC236}">
                <a16:creationId xmlns:a16="http://schemas.microsoft.com/office/drawing/2014/main" id="{A7EE172E-4CD8-4D88-920C-2AA48F6182CE}"/>
              </a:ext>
            </a:extLst>
          </p:cNvPr>
          <p:cNvSpPr/>
          <p:nvPr/>
        </p:nvSpPr>
        <p:spPr>
          <a:xfrm>
            <a:off x="4787245" y="2915997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23">
            <a:extLst>
              <a:ext uri="{FF2B5EF4-FFF2-40B4-BE49-F238E27FC236}">
                <a16:creationId xmlns:a16="http://schemas.microsoft.com/office/drawing/2014/main" id="{87301D85-5623-45A1-A564-9FCEB1DBEE46}"/>
              </a:ext>
            </a:extLst>
          </p:cNvPr>
          <p:cNvSpPr/>
          <p:nvPr/>
        </p:nvSpPr>
        <p:spPr>
          <a:xfrm>
            <a:off x="2921570" y="4161625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758B3534-4CA0-4EAC-82B2-AD3ED281B4D6}"/>
              </a:ext>
            </a:extLst>
          </p:cNvPr>
          <p:cNvSpPr/>
          <p:nvPr/>
        </p:nvSpPr>
        <p:spPr>
          <a:xfrm>
            <a:off x="2863150" y="4461276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23">
            <a:extLst>
              <a:ext uri="{FF2B5EF4-FFF2-40B4-BE49-F238E27FC236}">
                <a16:creationId xmlns:a16="http://schemas.microsoft.com/office/drawing/2014/main" id="{71982769-1B0A-4E05-80C3-8ABF20CE1496}"/>
              </a:ext>
            </a:extLst>
          </p:cNvPr>
          <p:cNvSpPr/>
          <p:nvPr/>
        </p:nvSpPr>
        <p:spPr>
          <a:xfrm>
            <a:off x="3815080" y="3566160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3">
            <a:extLst>
              <a:ext uri="{FF2B5EF4-FFF2-40B4-BE49-F238E27FC236}">
                <a16:creationId xmlns:a16="http://schemas.microsoft.com/office/drawing/2014/main" id="{BC08DBB2-5EDE-4360-B312-B7141A6D21E1}"/>
              </a:ext>
            </a:extLst>
          </p:cNvPr>
          <p:cNvSpPr/>
          <p:nvPr/>
        </p:nvSpPr>
        <p:spPr>
          <a:xfrm>
            <a:off x="2322830" y="4506996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3">
            <a:extLst>
              <a:ext uri="{FF2B5EF4-FFF2-40B4-BE49-F238E27FC236}">
                <a16:creationId xmlns:a16="http://schemas.microsoft.com/office/drawing/2014/main" id="{6D724693-5D26-4316-A3FF-A63AF3934ECA}"/>
              </a:ext>
            </a:extLst>
          </p:cNvPr>
          <p:cNvSpPr/>
          <p:nvPr/>
        </p:nvSpPr>
        <p:spPr>
          <a:xfrm>
            <a:off x="9602290" y="3340389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3">
            <a:extLst>
              <a:ext uri="{FF2B5EF4-FFF2-40B4-BE49-F238E27FC236}">
                <a16:creationId xmlns:a16="http://schemas.microsoft.com/office/drawing/2014/main" id="{5D899559-5965-484B-8386-2D93FAF8EDFB}"/>
              </a:ext>
            </a:extLst>
          </p:cNvPr>
          <p:cNvSpPr/>
          <p:nvPr/>
        </p:nvSpPr>
        <p:spPr>
          <a:xfrm>
            <a:off x="10117460" y="3174838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627F5294-A7F9-4509-BCE3-D27EA2AA637C}"/>
              </a:ext>
            </a:extLst>
          </p:cNvPr>
          <p:cNvSpPr/>
          <p:nvPr/>
        </p:nvSpPr>
        <p:spPr>
          <a:xfrm>
            <a:off x="8518485" y="4198416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B47AC97-06E9-4CE6-B55F-798A4E5B8704}"/>
              </a:ext>
            </a:extLst>
          </p:cNvPr>
          <p:cNvSpPr/>
          <p:nvPr/>
        </p:nvSpPr>
        <p:spPr>
          <a:xfrm>
            <a:off x="8021915" y="4466317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3">
            <a:extLst>
              <a:ext uri="{FF2B5EF4-FFF2-40B4-BE49-F238E27FC236}">
                <a16:creationId xmlns:a16="http://schemas.microsoft.com/office/drawing/2014/main" id="{75704E9B-64C7-486E-8EBF-559306D3E6E0}"/>
              </a:ext>
            </a:extLst>
          </p:cNvPr>
          <p:cNvSpPr/>
          <p:nvPr/>
        </p:nvSpPr>
        <p:spPr>
          <a:xfrm>
            <a:off x="9297695" y="3666451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3">
            <a:extLst>
              <a:ext uri="{FF2B5EF4-FFF2-40B4-BE49-F238E27FC236}">
                <a16:creationId xmlns:a16="http://schemas.microsoft.com/office/drawing/2014/main" id="{4EF0C81C-27C9-4E3A-BAA7-22443097E62F}"/>
              </a:ext>
            </a:extLst>
          </p:cNvPr>
          <p:cNvSpPr/>
          <p:nvPr/>
        </p:nvSpPr>
        <p:spPr>
          <a:xfrm>
            <a:off x="7443495" y="4715237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This checklist can help you while building your projects</a:t>
            </a:r>
          </a:p>
          <a:p>
            <a:pPr lvl="1"/>
            <a:r>
              <a:rPr lang="en-US" dirty="0"/>
              <a:t> Frame the problem and look at the big picture</a:t>
            </a:r>
          </a:p>
          <a:p>
            <a:pPr lvl="2"/>
            <a:r>
              <a:rPr lang="en-US" dirty="0"/>
              <a:t>✔ Define the objective in business terms</a:t>
            </a:r>
          </a:p>
          <a:p>
            <a:pPr lvl="2"/>
            <a:r>
              <a:rPr lang="en-US" dirty="0"/>
              <a:t>✔ How should performance be measured?</a:t>
            </a:r>
          </a:p>
          <a:p>
            <a:pPr lvl="1"/>
            <a:r>
              <a:rPr lang="en-US" dirty="0"/>
              <a:t> Get the data</a:t>
            </a:r>
          </a:p>
          <a:p>
            <a:pPr lvl="2"/>
            <a:r>
              <a:rPr lang="en-US" dirty="0"/>
              <a:t>✔ List the data you need and how much you need</a:t>
            </a:r>
          </a:p>
          <a:p>
            <a:pPr lvl="1"/>
            <a:r>
              <a:rPr lang="en-US" dirty="0"/>
              <a:t>Explore the data to gain insights</a:t>
            </a:r>
          </a:p>
          <a:p>
            <a:pPr lvl="2"/>
            <a:r>
              <a:rPr lang="en-US" dirty="0"/>
              <a:t>✔ Create an environment to keep track of your data exploration </a:t>
            </a:r>
          </a:p>
          <a:p>
            <a:pPr lvl="2"/>
            <a:r>
              <a:rPr lang="en-US" dirty="0"/>
              <a:t>✔ Study each attribute and its characteristics</a:t>
            </a:r>
          </a:p>
          <a:p>
            <a:pPr lvl="1"/>
            <a:r>
              <a:rPr lang="en-US" dirty="0"/>
              <a:t>Prepare the data</a:t>
            </a:r>
          </a:p>
          <a:p>
            <a:pPr lvl="2"/>
            <a:r>
              <a:rPr lang="en-US" dirty="0"/>
              <a:t>✔ Fix or remove outliers (optional)</a:t>
            </a:r>
          </a:p>
          <a:p>
            <a:pPr lvl="2"/>
            <a:r>
              <a:rPr lang="en-US" dirty="0"/>
              <a:t>✔ Fill in missing values (e.g., with zero, mean, median…) or drop their rows (or columns)</a:t>
            </a:r>
          </a:p>
          <a:p>
            <a:pPr lvl="2"/>
            <a:r>
              <a:rPr lang="en-US" dirty="0"/>
              <a:t>✔ Feature selection (optional): drop the attributes that provide no useful information for the task</a:t>
            </a:r>
          </a:p>
          <a:p>
            <a:pPr lvl="2"/>
            <a:r>
              <a:rPr lang="en-US" dirty="0"/>
              <a:t>✔ Feature engineering, where appropriate: discretize continuous features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Explore many different models and shortlist the best ones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✔ Let's do this!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ECB704-1D82-4D85-81B9-E4B38BD812C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0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AE5D-CCB9-403B-BD5E-DD44A212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action!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B9D809A-A4D1-4573-BAF8-64788355972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1224532"/>
              </p:ext>
            </p:extLst>
          </p:nvPr>
        </p:nvGraphicFramePr>
        <p:xfrm>
          <a:off x="838199" y="1825625"/>
          <a:ext cx="558635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A3859D-E73D-4144-A147-53181163CE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7F85B-7161-41CE-94F9-A121D87E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36BDB-38A9-494E-82D8-EB9FECA3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19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0ACFC2-1592-473D-83B3-9660EBAD58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DFA90A-3502-46E0-8BBD-D041150E51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9799" y="5335178"/>
            <a:ext cx="2523036" cy="145161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8211AE7-5EEF-4DFD-9A67-E11A47EBFEDF}"/>
              </a:ext>
            </a:extLst>
          </p:cNvPr>
          <p:cNvSpPr/>
          <p:nvPr/>
        </p:nvSpPr>
        <p:spPr>
          <a:xfrm>
            <a:off x="7943965" y="510657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8DA70C-3A6B-4816-B6EA-23DEC6F5A301}"/>
              </a:ext>
            </a:extLst>
          </p:cNvPr>
          <p:cNvSpPr/>
          <p:nvPr/>
        </p:nvSpPr>
        <p:spPr>
          <a:xfrm>
            <a:off x="8281851" y="6416581"/>
            <a:ext cx="1166949" cy="3160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7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Machine Learning </a:t>
            </a:r>
            <a:r>
              <a:rPr lang="en-US" dirty="0"/>
              <a:t>is the science (and art) of programming computers so they can learn from data</a:t>
            </a:r>
          </a:p>
          <a:p>
            <a:pPr lvl="1"/>
            <a:r>
              <a:rPr lang="en-US" dirty="0"/>
              <a:t>Machine Learning is the field of study that gives computers the ability to learn without being explicitly programmed — Arthur Samuel, 1959</a:t>
            </a:r>
          </a:p>
          <a:p>
            <a:pPr lvl="1"/>
            <a:r>
              <a:rPr lang="en-US" dirty="0"/>
              <a:t>A computer program is said to learn from experience E with respect to some task T and some performance measure P, if its performance on T, as measured by P, improves with experience E — Tom Mitchell, 1997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CA554E7-7AAB-4AF5-AAE1-0566292449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715419"/>
            <a:ext cx="4572000" cy="257175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AB25530-AD90-4444-B46A-8A7DB1FBF0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287"/>
            <a:ext cx="10515600" cy="3955762"/>
          </a:xfrm>
        </p:spPr>
        <p:txBody>
          <a:bodyPr/>
          <a:lstStyle/>
          <a:p>
            <a:r>
              <a:rPr lang="en-US" sz="1800" dirty="0"/>
              <a:t>This checklist can help you while building your projects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Frame the problem and look at the big picture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Get the data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Explore the data to gain insights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Prepare the data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Explore many different models and shortlist the best ones</a:t>
            </a:r>
          </a:p>
          <a:p>
            <a:pPr lvl="1"/>
            <a:r>
              <a:rPr lang="en-US" sz="1400" dirty="0"/>
              <a:t>✔ Fine-tune your models and combine them into a great solution</a:t>
            </a:r>
          </a:p>
          <a:p>
            <a:pPr lvl="1"/>
            <a:r>
              <a:rPr lang="en-US" sz="1400" dirty="0"/>
              <a:t>Present your solution</a:t>
            </a:r>
          </a:p>
          <a:p>
            <a:pPr lvl="1"/>
            <a:r>
              <a:rPr lang="en-US" sz="1400" dirty="0"/>
              <a:t>Launch, monitor, and maintain your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72E8421-5E34-412E-98BB-7D524430C2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8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There are many types of Machine Learning algorithms</a:t>
            </a:r>
          </a:p>
          <a:p>
            <a:r>
              <a:rPr lang="en-US" dirty="0"/>
              <a:t>Classify them in broad categories, based on the following criteria:</a:t>
            </a:r>
          </a:p>
          <a:p>
            <a:pPr lvl="1"/>
            <a:r>
              <a:rPr lang="en-US" dirty="0"/>
              <a:t>Whether they are trained with human supervision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supervised, unsupervised, semi-supervised,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reinforcement</a:t>
            </a:r>
            <a:r>
              <a:rPr lang="en-US" dirty="0"/>
              <a:t> learning</a:t>
            </a:r>
          </a:p>
          <a:p>
            <a:pPr lvl="1"/>
            <a:r>
              <a:rPr lang="en-US" dirty="0"/>
              <a:t>Whether they can learn incrementally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online, batch </a:t>
            </a:r>
            <a:r>
              <a:rPr lang="en-US" dirty="0"/>
              <a:t>learning</a:t>
            </a:r>
          </a:p>
          <a:p>
            <a:pPr lvl="1"/>
            <a:r>
              <a:rPr lang="en-US" dirty="0"/>
              <a:t>Whether they compare new to known data points, or detect patterns/models in the training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instance-based, model-based </a:t>
            </a:r>
            <a:r>
              <a:rPr lang="en-US" dirty="0"/>
              <a:t>learning</a:t>
            </a:r>
          </a:p>
          <a:p>
            <a:r>
              <a:rPr lang="en-US" dirty="0"/>
              <a:t>In this session, the focus is not on the different models of ML</a:t>
            </a:r>
          </a:p>
          <a:p>
            <a:pPr lvl="1"/>
            <a:r>
              <a:rPr lang="en-US" dirty="0"/>
              <a:t>We stick to "classical" ML algorithms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40FADC5-6ABF-4416-8C95-BE4AAF103A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Supervised</a:t>
            </a:r>
            <a:r>
              <a:rPr lang="en-US" dirty="0"/>
              <a:t> learning tasks</a:t>
            </a:r>
          </a:p>
          <a:p>
            <a:pPr lvl="1"/>
            <a:r>
              <a:rPr lang="en-US" dirty="0"/>
              <a:t>The training set you feed to the algorithm includes the desired solutions, called labels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Classification</a:t>
            </a:r>
          </a:p>
          <a:p>
            <a:pPr lvl="2"/>
            <a:r>
              <a:rPr lang="en-US" dirty="0"/>
              <a:t>Approximating a mapping function (f) from input variables (X) to </a:t>
            </a:r>
            <a:r>
              <a:rPr lang="en-US" dirty="0">
                <a:solidFill>
                  <a:srgbClr val="FF0000"/>
                </a:solidFill>
              </a:rPr>
              <a:t>discrete</a:t>
            </a:r>
            <a:r>
              <a:rPr lang="en-US" dirty="0"/>
              <a:t> output variables (y)</a:t>
            </a:r>
          </a:p>
          <a:p>
            <a:pPr lvl="2"/>
            <a:r>
              <a:rPr lang="en-US" dirty="0"/>
              <a:t>The output variables are called labels or categories</a:t>
            </a:r>
          </a:p>
          <a:p>
            <a:pPr lvl="2"/>
            <a:r>
              <a:rPr lang="en-US" dirty="0"/>
              <a:t>The mapping function predicts the class or category for a given observation</a:t>
            </a:r>
          </a:p>
          <a:p>
            <a:pPr lvl="2"/>
            <a:r>
              <a:rPr lang="en-US" dirty="0"/>
              <a:t>E.g., a spam filter is trained with many example emails along with their class (spam or ham)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Regression</a:t>
            </a:r>
          </a:p>
          <a:p>
            <a:pPr lvl="2"/>
            <a:r>
              <a:rPr lang="en-US" dirty="0"/>
              <a:t>Approximating a mapping function (f) from input variables (X) to a </a:t>
            </a:r>
            <a:r>
              <a:rPr lang="en-US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output variable (y)</a:t>
            </a:r>
          </a:p>
          <a:p>
            <a:pPr lvl="2"/>
            <a:r>
              <a:rPr lang="en-US" dirty="0"/>
              <a:t>A continuous output variable is a real-value, such as an integer or floating-point value</a:t>
            </a:r>
          </a:p>
          <a:p>
            <a:pPr lvl="2"/>
            <a:r>
              <a:rPr lang="en-US" dirty="0"/>
              <a:t>E.g., predict the price of a car given a set of features (mileage, age, brand, etc.) called predictors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40FADC5-6ABF-4416-8C95-BE4AAF103A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555D-9370-4412-A6C1-0E8BB1EA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1D99-EB99-43A8-8D50-71BCB14C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Scikit-learn (</a:t>
            </a:r>
            <a:r>
              <a:rPr lang="en-US" b="1" dirty="0" err="1">
                <a:solidFill>
                  <a:srgbClr val="FF0000"/>
                </a:solidFill>
              </a:rPr>
              <a:t>Sklearn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well-known library for ML in Python</a:t>
            </a:r>
          </a:p>
          <a:p>
            <a:pPr lvl="1"/>
            <a:r>
              <a:rPr lang="en-US" dirty="0"/>
              <a:t>This library, which is largely written in Python, is built upon NumPy, SciPy and Matplotlib</a:t>
            </a:r>
          </a:p>
          <a:p>
            <a:pPr lvl="2"/>
            <a:r>
              <a:rPr lang="en-US" dirty="0"/>
              <a:t>Open source and commercially usable</a:t>
            </a:r>
          </a:p>
          <a:p>
            <a:pPr lvl="1"/>
            <a:r>
              <a:rPr lang="en-US" dirty="0"/>
              <a:t>Covers many algorithms</a:t>
            </a:r>
          </a:p>
          <a:p>
            <a:pPr lvl="2"/>
            <a:r>
              <a:rPr lang="en-US" dirty="0"/>
              <a:t>Supervised Learning algorithms: Linear Regression, Support Vector Machine, etc.</a:t>
            </a:r>
          </a:p>
          <a:p>
            <a:pPr lvl="2"/>
            <a:r>
              <a:rPr lang="en-US" dirty="0"/>
              <a:t>Unsupervised Learning algorithms: clustering, factor analysis, PCA, neural networks, etc.</a:t>
            </a:r>
          </a:p>
          <a:p>
            <a:pPr lvl="2"/>
            <a:r>
              <a:rPr lang="en-US" dirty="0"/>
              <a:t>Cross Validation: check the accuracy of supervised models on unseen data</a:t>
            </a:r>
          </a:p>
          <a:p>
            <a:pPr lvl="2"/>
            <a:r>
              <a:rPr lang="en-US" dirty="0"/>
              <a:t>Feature extraction: extract the features from data to define the attributes in image and text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D178F-56F6-458A-A5DF-877F7D3F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822E2-C49A-4544-B538-E9069302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5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09D8B-7C0C-4B60-AF52-CD6EEDF6AF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555D-9370-4412-A6C1-0E8BB1EA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1D99-EB99-43A8-8D50-71BCB14C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D178F-56F6-458A-A5DF-877F7D3F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822E2-C49A-4544-B538-E9069302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6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09D8B-7C0C-4B60-AF52-CD6EEDF6AF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39B9C4-34C9-462E-96F0-DC92446D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65" y="0"/>
            <a:ext cx="7448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57C1-880C-4480-841A-8B12A6AB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64C2-6783-47CE-A3DD-12D2DBCAA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Scikit-learn uses data in the form of N-dimensional matrix</a:t>
            </a:r>
          </a:p>
          <a:p>
            <a:pPr lvl="1"/>
            <a:r>
              <a:rPr lang="en-US" dirty="0"/>
              <a:t>Data as a </a:t>
            </a:r>
            <a:r>
              <a:rPr lang="en-US" dirty="0">
                <a:solidFill>
                  <a:srgbClr val="FF0000"/>
                </a:solidFill>
              </a:rPr>
              <a:t>feature matrix </a:t>
            </a:r>
            <a:r>
              <a:rPr lang="en-US" dirty="0"/>
              <a:t>(e.g., a Pandas </a:t>
            </a:r>
            <a:r>
              <a:rPr lang="en-US" dirty="0" err="1"/>
              <a:t>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samples represent the individual objects described by the dataset (e.g., a person)</a:t>
            </a:r>
          </a:p>
          <a:p>
            <a:pPr lvl="2"/>
            <a:r>
              <a:rPr lang="en-US" dirty="0"/>
              <a:t>The features describe each sample in a quantitative manner (e.g., age and height)</a:t>
            </a:r>
          </a:p>
          <a:p>
            <a:pPr lvl="2"/>
            <a:r>
              <a:rPr lang="en-US" dirty="0"/>
              <a:t>It is usually denoted by </a:t>
            </a:r>
            <a:r>
              <a:rPr lang="en-US" dirty="0">
                <a:solidFill>
                  <a:srgbClr val="FF0000"/>
                </a:solidFill>
              </a:rPr>
              <a:t>X</a:t>
            </a:r>
          </a:p>
          <a:p>
            <a:pPr lvl="1"/>
            <a:r>
              <a:rPr lang="en-US" dirty="0"/>
              <a:t>Data as </a:t>
            </a:r>
            <a:r>
              <a:rPr lang="en-US" dirty="0">
                <a:solidFill>
                  <a:srgbClr val="FF0000"/>
                </a:solidFill>
              </a:rPr>
              <a:t>target array </a:t>
            </a:r>
            <a:r>
              <a:rPr lang="en-US" dirty="0"/>
              <a:t>(e.g., a Pandas Series)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Along with features matrix, we also have the target array (e.g., or label)</a:t>
            </a:r>
          </a:p>
          <a:p>
            <a:pPr lvl="2"/>
            <a:r>
              <a:rPr lang="en-US" dirty="0"/>
              <a:t>It is usually denoted by </a:t>
            </a:r>
            <a:r>
              <a:rPr lang="en-US" dirty="0">
                <a:solidFill>
                  <a:srgbClr val="FF0000"/>
                </a:solidFill>
              </a:rPr>
              <a:t>y</a:t>
            </a:r>
          </a:p>
          <a:p>
            <a:pPr lvl="1"/>
            <a:r>
              <a:rPr lang="en-US" dirty="0"/>
              <a:t>How do we distinguish target and feature columns?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5E863-BF9C-4CEA-B3AF-D713A899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36622-2888-4222-AE1C-CE52758F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BE9DD4-D32D-424E-BEFA-C1E4811CEDD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0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Estimator</a:t>
            </a:r>
          </a:p>
          <a:p>
            <a:pPr lvl="1"/>
            <a:r>
              <a:rPr lang="en-US" dirty="0"/>
              <a:t>A consistent interface for a wide range of ML applications</a:t>
            </a:r>
          </a:p>
          <a:p>
            <a:pPr lvl="1"/>
            <a:r>
              <a:rPr lang="en-US" dirty="0"/>
              <a:t>The algorithm that learns from the data (fitting the data) is an estimator</a:t>
            </a:r>
          </a:p>
          <a:p>
            <a:pPr lvl="1"/>
            <a:r>
              <a:rPr lang="en-US" dirty="0"/>
              <a:t>It can be used with any of the algorithms like classification, regression, and clustering</a:t>
            </a:r>
          </a:p>
          <a:p>
            <a:r>
              <a:rPr lang="en-US" dirty="0"/>
              <a:t>All the parameters can be set when creating the estimator</a:t>
            </a:r>
          </a:p>
          <a:p>
            <a:pPr lvl="1"/>
            <a:r>
              <a:rPr lang="pt-BR" dirty="0"/>
              <a:t>	&gt;&gt;&gt; estimator = </a:t>
            </a:r>
            <a:r>
              <a:rPr lang="pt-BR" dirty="0">
                <a:solidFill>
                  <a:srgbClr val="FF0000"/>
                </a:solidFill>
              </a:rPr>
              <a:t>Estimator</a:t>
            </a:r>
            <a:r>
              <a:rPr lang="pt-BR" dirty="0"/>
              <a:t>(param1=1, param2=2)</a:t>
            </a:r>
          </a:p>
          <a:p>
            <a:pPr lvl="1"/>
            <a:r>
              <a:rPr lang="pt-BR" dirty="0"/>
              <a:t>	&gt;&gt;&gt; estimator.param1</a:t>
            </a:r>
          </a:p>
          <a:p>
            <a:r>
              <a:rPr lang="en-US" dirty="0"/>
              <a:t>All estimator objects expose a </a:t>
            </a:r>
            <a:r>
              <a:rPr lang="en-US" dirty="0">
                <a:solidFill>
                  <a:srgbClr val="FF0000"/>
                </a:solidFill>
              </a:rPr>
              <a:t>fit</a:t>
            </a:r>
            <a:r>
              <a:rPr lang="en-US" dirty="0"/>
              <a:t> method that takes a dataset</a:t>
            </a:r>
          </a:p>
          <a:p>
            <a:pPr lvl="1"/>
            <a:r>
              <a:rPr lang="en-US" dirty="0"/>
              <a:t>	&gt;&gt;&gt; </a:t>
            </a:r>
            <a:r>
              <a:rPr lang="en-US" dirty="0" err="1"/>
              <a:t>estimator.</a:t>
            </a:r>
            <a:r>
              <a:rPr lang="en-US" dirty="0" err="1">
                <a:solidFill>
                  <a:srgbClr val="FF0000"/>
                </a:solidFill>
              </a:rPr>
              <a:t>fit</a:t>
            </a:r>
            <a:r>
              <a:rPr lang="en-US" dirty="0"/>
              <a:t>(X)</a:t>
            </a:r>
          </a:p>
          <a:p>
            <a:r>
              <a:rPr lang="en-US" dirty="0"/>
              <a:t>Once data is fitted with an estimator, all the estimated parameters will be the attributes of the estimator object ending by an underscore</a:t>
            </a:r>
          </a:p>
          <a:p>
            <a:pPr lvl="1"/>
            <a:r>
              <a:rPr lang="en-US" dirty="0"/>
              <a:t>	&gt;&gt;&gt; </a:t>
            </a:r>
            <a:r>
              <a:rPr lang="en-US" dirty="0" err="1"/>
              <a:t>estimator.</a:t>
            </a:r>
            <a:r>
              <a:rPr lang="en-US" dirty="0" err="1">
                <a:solidFill>
                  <a:srgbClr val="FF0000"/>
                </a:solidFill>
              </a:rPr>
              <a:t>estimated_param</a:t>
            </a:r>
            <a:r>
              <a:rPr lang="en-US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8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06D82-486A-4891-A0F5-B020616E7AD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2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class of model</a:t>
            </a:r>
          </a:p>
          <a:p>
            <a:pPr marL="1200150" lvl="1" indent="-457200"/>
            <a:r>
              <a:rPr lang="en-US" dirty="0"/>
              <a:t>Import the appropriate Estimator class from Scikit-learn (e.g., a decision tree)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model hyperparameters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Arranging the data</a:t>
            </a:r>
          </a:p>
          <a:p>
            <a:pPr marL="1200150" lvl="1" indent="-457200"/>
            <a:r>
              <a:rPr lang="en-US" dirty="0"/>
              <a:t>Arrange the data into features matrix X and target vector 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Fitting</a:t>
            </a:r>
          </a:p>
          <a:p>
            <a:pPr marL="1200150" lvl="1" indent="-457200"/>
            <a:r>
              <a:rPr lang="en-US" dirty="0"/>
              <a:t>Fit the model by calling fit() method of the model instance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Applying the model to new data</a:t>
            </a:r>
          </a:p>
          <a:p>
            <a:pPr marL="1200150" lvl="1" indent="-457200"/>
            <a:r>
              <a:rPr lang="en-US" dirty="0"/>
              <a:t>For supervised learning, use predict() method to predict the labels for unknown data. </a:t>
            </a:r>
          </a:p>
          <a:p>
            <a:pPr marL="1200150" lvl="1" indent="-457200"/>
            <a:r>
              <a:rPr lang="en-US" dirty="0"/>
              <a:t>For unsupervised learning, use predict() or transform() to infer properties of the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9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06D82-486A-4891-A0F5-B020616E7AD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1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23516</TotalTime>
  <Words>1501</Words>
  <Application>Microsoft Office PowerPoint</Application>
  <PresentationFormat>Widescreen</PresentationFormat>
  <Paragraphs>202</Paragraphs>
  <Slides>20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CourierPrime</vt:lpstr>
      <vt:lpstr>Helvetica</vt:lpstr>
      <vt:lpstr>Wingdings</vt:lpstr>
      <vt:lpstr>Tema di Office</vt:lpstr>
      <vt:lpstr>Machine learning </vt:lpstr>
      <vt:lpstr>Machine learning</vt:lpstr>
      <vt:lpstr>Machine learning</vt:lpstr>
      <vt:lpstr>Machine learning</vt:lpstr>
      <vt:lpstr>Sklearn</vt:lpstr>
      <vt:lpstr>Presentazione standard di PowerPoint</vt:lpstr>
      <vt:lpstr>Sklearn</vt:lpstr>
      <vt:lpstr>Estimator</vt:lpstr>
      <vt:lpstr>Estimator</vt:lpstr>
      <vt:lpstr>Estimator</vt:lpstr>
      <vt:lpstr>Integrated analytics lab</vt:lpstr>
      <vt:lpstr>Integrated analytics lab</vt:lpstr>
      <vt:lpstr>Integrated analytics lab</vt:lpstr>
      <vt:lpstr>Integrated analytics lab</vt:lpstr>
      <vt:lpstr>Hyper-parameter tuning</vt:lpstr>
      <vt:lpstr>Cross validation</vt:lpstr>
      <vt:lpstr>Cross validation</vt:lpstr>
      <vt:lpstr>Integrated analytics lab</vt:lpstr>
      <vt:lpstr>In action!</vt:lpstr>
      <vt:lpstr>Integrated analytics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1202</cp:revision>
  <dcterms:created xsi:type="dcterms:W3CDTF">2019-03-06T18:10:20Z</dcterms:created>
  <dcterms:modified xsi:type="dcterms:W3CDTF">2021-07-17T12:46:41Z</dcterms:modified>
</cp:coreProperties>
</file>