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8" r:id="rId2"/>
    <p:sldId id="325" r:id="rId3"/>
    <p:sldId id="486" r:id="rId4"/>
    <p:sldId id="479" r:id="rId5"/>
    <p:sldId id="338" r:id="rId6"/>
    <p:sldId id="289" r:id="rId7"/>
    <p:sldId id="303" r:id="rId8"/>
    <p:sldId id="481" r:id="rId9"/>
    <p:sldId id="482" r:id="rId10"/>
    <p:sldId id="483" r:id="rId11"/>
    <p:sldId id="484" r:id="rId12"/>
    <p:sldId id="485" r:id="rId13"/>
    <p:sldId id="488" r:id="rId14"/>
    <p:sldId id="48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P4VJ9nvwJ2BpGTq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project goals from the user's point of view, translate the user's problem into a data mining problem, and define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identifying quality problems and conducting preliminary analyzes 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tasks needed to create the final dataset: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/>
              <a:t>Several data mining techniques are applied to the dataset also with different parameters in order to 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verify that they are sufficiently precise 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a user controlled controllable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 of </a:t>
            </a:r>
            <a:r>
              <a:rPr lang="it-IT" dirty="0" err="1"/>
              <a:t>this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phases</a:t>
            </a:r>
            <a:endParaRPr lang="it-IT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https://forms.gle/EP4VJ9nvwJ2BpGTq8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400" dirty="0"/>
              <a:t>Get the data</a:t>
            </a:r>
          </a:p>
          <a:p>
            <a:pPr lvl="1"/>
            <a:r>
              <a:rPr lang="en-US" sz="1400" dirty="0"/>
              <a:t>Explore the data to gain insights</a:t>
            </a:r>
          </a:p>
          <a:p>
            <a:pPr lvl="1"/>
            <a:r>
              <a:rPr lang="en-US" sz="1400" dirty="0"/>
              <a:t>Prepare the data</a:t>
            </a:r>
          </a:p>
          <a:p>
            <a:pPr lvl="1"/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Tentative</a:t>
            </a:r>
            <a:r>
              <a:rPr lang="it-IT" dirty="0"/>
              <a:t>) Time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Feel</a:t>
            </a:r>
            <a:r>
              <a:rPr lang="it-IT" dirty="0"/>
              <a:t> free to interrupt and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questions</a:t>
            </a:r>
            <a:endParaRPr lang="it-IT" dirty="0"/>
          </a:p>
          <a:p>
            <a:r>
              <a:rPr lang="it-IT" dirty="0"/>
              <a:t>The time schedule can </a:t>
            </a:r>
            <a:r>
              <a:rPr lang="it-IT" dirty="0" err="1"/>
              <a:t>change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160143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to </a:t>
                      </a: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integrated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analytics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</a:t>
                      </a: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preprocessing</a:t>
                      </a:r>
                      <a:endParaRPr lang="it-IT" sz="140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to massive data processing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/>
              <a:t>Data Strategy &amp; Analytics (VI ed.)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Turn on the </a:t>
            </a:r>
            <a:r>
              <a:rPr lang="it-IT" sz="2000" dirty="0" err="1"/>
              <a:t>virtual</a:t>
            </a:r>
            <a:r>
              <a:rPr lang="it-IT" sz="2000" dirty="0"/>
              <a:t> machine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Log in the </a:t>
            </a:r>
            <a:r>
              <a:rPr lang="it-IT" sz="2000" dirty="0" err="1"/>
              <a:t>virtual</a:t>
            </a:r>
            <a:r>
              <a:rPr lang="it-IT" sz="2000" dirty="0"/>
              <a:t> machine</a:t>
            </a:r>
          </a:p>
          <a:p>
            <a:pPr marL="1200150" lvl="1" indent="-457200"/>
            <a:r>
              <a:rPr lang="it-IT" sz="1600" i="1" dirty="0" err="1"/>
              <a:t>We</a:t>
            </a:r>
            <a:r>
              <a:rPr lang="it-IT" sz="1600" i="1" dirty="0"/>
              <a:t> </a:t>
            </a:r>
            <a:r>
              <a:rPr lang="it-IT" sz="1600" i="1" dirty="0" err="1"/>
              <a:t>will</a:t>
            </a:r>
            <a:r>
              <a:rPr lang="it-IT" sz="1600" i="1" dirty="0"/>
              <a:t> work on the </a:t>
            </a:r>
            <a:r>
              <a:rPr lang="it-IT" sz="1600" i="1" dirty="0" err="1"/>
              <a:t>virtual</a:t>
            </a:r>
            <a:r>
              <a:rPr lang="it-IT" sz="1600" i="1" dirty="0"/>
              <a:t> machine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Run</a:t>
            </a:r>
            <a:r>
              <a:rPr lang="it-IT" sz="2000" dirty="0"/>
              <a:t> </a:t>
            </a:r>
            <a:r>
              <a:rPr lang="it-IT" sz="2000" dirty="0" err="1"/>
              <a:t>docker</a:t>
            </a:r>
            <a:r>
              <a:rPr lang="it-IT" sz="2000" dirty="0"/>
              <a:t>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Download the </a:t>
            </a:r>
            <a:r>
              <a:rPr lang="it-IT" sz="2000" dirty="0" err="1"/>
              <a:t>content</a:t>
            </a:r>
            <a:r>
              <a:rPr lang="it-IT" sz="2000" dirty="0"/>
              <a:t> from </a:t>
            </a:r>
            <a:r>
              <a:rPr lang="it-IT" sz="2000" dirty="0">
                <a:hlinkClick r:id="rId2"/>
              </a:rPr>
              <a:t>https://github.com/w4bo/handsOnDataPipelines</a:t>
            </a:r>
            <a:r>
              <a:rPr lang="it-IT" sz="2000" dirty="0"/>
              <a:t> </a:t>
            </a:r>
          </a:p>
          <a:p>
            <a:pPr marL="1200150" lvl="1" indent="-457200"/>
            <a:r>
              <a:rPr lang="it-IT" sz="1600" dirty="0"/>
              <a:t>Use Google Chrome (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possible</a:t>
            </a:r>
            <a:r>
              <a:rPr lang="it-IT" sz="1600" dirty="0"/>
              <a:t>)</a:t>
            </a:r>
          </a:p>
          <a:p>
            <a:pPr marL="1200150" lvl="1" indent="-457200"/>
            <a:r>
              <a:rPr lang="it-IT" sz="1600" dirty="0"/>
              <a:t>Click `Code` and </a:t>
            </a:r>
            <a:r>
              <a:rPr lang="it-IT" sz="1600" dirty="0" err="1"/>
              <a:t>then</a:t>
            </a:r>
            <a:r>
              <a:rPr lang="it-IT" sz="1600" dirty="0"/>
              <a:t> `Download Zip`</a:t>
            </a:r>
          </a:p>
          <a:p>
            <a:pPr marL="1200150" lvl="1" indent="-457200"/>
            <a:r>
              <a:rPr lang="it-IT" sz="1600" dirty="0" err="1"/>
              <a:t>Extract</a:t>
            </a:r>
            <a:r>
              <a:rPr lang="it-IT" sz="1600" dirty="0"/>
              <a:t> the zip in the `Downloads` folder</a:t>
            </a:r>
          </a:p>
          <a:p>
            <a:pPr marL="1200150" lvl="1" indent="-457200"/>
            <a:r>
              <a:rPr lang="it-IT" sz="1600" dirty="0"/>
              <a:t>Make sure </a:t>
            </a:r>
            <a:r>
              <a:rPr lang="it-IT" sz="1600" dirty="0" err="1"/>
              <a:t>that</a:t>
            </a:r>
            <a:r>
              <a:rPr lang="it-IT" sz="1600" dirty="0"/>
              <a:t> the </a:t>
            </a:r>
            <a:r>
              <a:rPr lang="it-IT" sz="1600" dirty="0" err="1"/>
              <a:t>path</a:t>
            </a:r>
            <a:r>
              <a:rPr lang="it-IT" sz="1600" dirty="0"/>
              <a:t> </a:t>
            </a:r>
            <a:r>
              <a:rPr lang="it-IT" sz="1600" dirty="0" err="1"/>
              <a:t>does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contain</a:t>
            </a:r>
            <a:r>
              <a:rPr lang="it-IT" sz="1600" dirty="0"/>
              <a:t> </a:t>
            </a:r>
            <a:r>
              <a:rPr lang="it-IT" sz="1600" dirty="0" err="1"/>
              <a:t>any</a:t>
            </a:r>
            <a:r>
              <a:rPr lang="it-IT" sz="1600" dirty="0"/>
              <a:t> </a:t>
            </a:r>
            <a:r>
              <a:rPr lang="it-IT" sz="1600" dirty="0" err="1"/>
              <a:t>spaces</a:t>
            </a:r>
            <a:endParaRPr lang="it-IT" sz="16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Enter</a:t>
            </a:r>
            <a:r>
              <a:rPr lang="it-IT" sz="2000" dirty="0"/>
              <a:t>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Double click on `build.bat`</a:t>
            </a:r>
          </a:p>
          <a:p>
            <a:pPr marL="1200150" lvl="1" indent="-457200"/>
            <a:r>
              <a:rPr lang="it-IT" sz="1600" dirty="0"/>
              <a:t>Windows </a:t>
            </a:r>
            <a:r>
              <a:rPr lang="it-IT" sz="1600" dirty="0" err="1"/>
              <a:t>will</a:t>
            </a:r>
            <a:r>
              <a:rPr lang="it-IT" sz="1600" dirty="0"/>
              <a:t> </a:t>
            </a:r>
            <a:r>
              <a:rPr lang="it-IT" sz="1600" dirty="0" err="1"/>
              <a:t>complain</a:t>
            </a:r>
            <a:r>
              <a:rPr lang="it-IT" sz="1600" dirty="0"/>
              <a:t>, click on `More info` and </a:t>
            </a:r>
            <a:r>
              <a:rPr lang="it-IT" sz="1600" dirty="0" err="1"/>
              <a:t>then</a:t>
            </a:r>
            <a:r>
              <a:rPr lang="it-IT" sz="1600" dirty="0"/>
              <a:t> ` </a:t>
            </a:r>
            <a:r>
              <a:rPr lang="it-IT" sz="1600" dirty="0" err="1"/>
              <a:t>Run</a:t>
            </a:r>
            <a:r>
              <a:rPr lang="it-IT" sz="1600" dirty="0"/>
              <a:t> </a:t>
            </a:r>
            <a:r>
              <a:rPr lang="it-IT" sz="1600" dirty="0" err="1"/>
              <a:t>anyway</a:t>
            </a:r>
            <a:r>
              <a:rPr lang="it-IT" sz="1600" dirty="0"/>
              <a:t>`</a:t>
            </a:r>
          </a:p>
          <a:p>
            <a:pPr marL="1200150" lvl="1" indent="-457200"/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will</a:t>
            </a:r>
            <a:r>
              <a:rPr lang="it-IT" sz="1600" dirty="0"/>
              <a:t> take some minutes, </a:t>
            </a:r>
            <a:r>
              <a:rPr lang="it-IT" sz="1600" dirty="0" err="1"/>
              <a:t>let's</a:t>
            </a:r>
            <a:r>
              <a:rPr lang="it-IT" sz="1600" dirty="0"/>
              <a:t> switch to the slides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information from a particular domain, such as website analytics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Applying BI capabilities </a:t>
            </a:r>
            <a:r>
              <a:rPr lang="en-US" dirty="0"/>
              <a:t>to a specific content area (for example, sales, service, supply chain)</a:t>
            </a:r>
          </a:p>
          <a:p>
            <a:pPr lvl="1"/>
            <a:r>
              <a:rPr lang="en-US" dirty="0"/>
              <a:t>Analytics are based on the concurrent use of statistics, machine learning and operational research techniques. Analytics often exploit advanced visualization techniques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or content using sophisticated techniques and tools, to discover deeper insights, make predictions, or generate recommendations</a:t>
            </a:r>
          </a:p>
          <a:p>
            <a:pPr lvl="1"/>
            <a:r>
              <a:rPr lang="en-US" dirty="0"/>
              <a:t>Include techniques such as data mining, machine learning, and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7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/>
              <a:t>Cross-industry standard process for data mining (CRISP-DM) is a model that describes common approaches used by data mining experts</a:t>
            </a:r>
          </a:p>
          <a:p>
            <a:pPr lvl="1"/>
            <a:r>
              <a:rPr lang="en-US" dirty="0"/>
              <a:t>It is the most widely-used analytics model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22985</TotalTime>
  <Words>1133</Words>
  <Application>Microsoft Office PowerPoint</Application>
  <PresentationFormat>Widescreen</PresentationFormat>
  <Paragraphs>210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whoami</vt:lpstr>
      <vt:lpstr>Data Strategy &amp; Analytics (VI ed.)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GOAL of this lab</vt:lpstr>
      <vt:lpstr>Integrated analytics lab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1136</cp:revision>
  <dcterms:created xsi:type="dcterms:W3CDTF">2019-03-06T18:10:20Z</dcterms:created>
  <dcterms:modified xsi:type="dcterms:W3CDTF">2021-07-12T15:27:42Z</dcterms:modified>
</cp:coreProperties>
</file>