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62" r:id="rId2"/>
  </p:sldMasterIdLst>
  <p:notesMasterIdLst>
    <p:notesMasterId r:id="rId63"/>
  </p:notesMasterIdLst>
  <p:handoutMasterIdLst>
    <p:handoutMasterId r:id="rId64"/>
  </p:handoutMasterIdLst>
  <p:sldIdLst>
    <p:sldId id="301" r:id="rId3"/>
    <p:sldId id="395" r:id="rId4"/>
    <p:sldId id="452" r:id="rId5"/>
    <p:sldId id="396" r:id="rId6"/>
    <p:sldId id="397" r:id="rId7"/>
    <p:sldId id="398" r:id="rId8"/>
    <p:sldId id="399" r:id="rId9"/>
    <p:sldId id="400" r:id="rId10"/>
    <p:sldId id="455" r:id="rId11"/>
    <p:sldId id="456" r:id="rId12"/>
    <p:sldId id="401" r:id="rId13"/>
    <p:sldId id="402" r:id="rId14"/>
    <p:sldId id="449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57" r:id="rId30"/>
    <p:sldId id="417" r:id="rId31"/>
    <p:sldId id="418" r:id="rId32"/>
    <p:sldId id="419" r:id="rId33"/>
    <p:sldId id="424" r:id="rId34"/>
    <p:sldId id="437" r:id="rId35"/>
    <p:sldId id="438" r:id="rId36"/>
    <p:sldId id="439" r:id="rId37"/>
    <p:sldId id="448" r:id="rId38"/>
    <p:sldId id="421" r:id="rId39"/>
    <p:sldId id="425" r:id="rId40"/>
    <p:sldId id="426" r:id="rId41"/>
    <p:sldId id="458" r:id="rId42"/>
    <p:sldId id="422" r:id="rId43"/>
    <p:sldId id="440" r:id="rId44"/>
    <p:sldId id="441" r:id="rId45"/>
    <p:sldId id="443" r:id="rId46"/>
    <p:sldId id="423" r:id="rId47"/>
    <p:sldId id="427" r:id="rId48"/>
    <p:sldId id="428" r:id="rId49"/>
    <p:sldId id="429" r:id="rId50"/>
    <p:sldId id="430" r:id="rId51"/>
    <p:sldId id="431" r:id="rId52"/>
    <p:sldId id="432" r:id="rId53"/>
    <p:sldId id="433" r:id="rId54"/>
    <p:sldId id="434" r:id="rId55"/>
    <p:sldId id="435" r:id="rId56"/>
    <p:sldId id="436" r:id="rId57"/>
    <p:sldId id="447" r:id="rId58"/>
    <p:sldId id="442" r:id="rId59"/>
    <p:sldId id="444" r:id="rId60"/>
    <p:sldId id="445" r:id="rId61"/>
    <p:sldId id="446" r:id="rId62"/>
  </p:sldIdLst>
  <p:sldSz cx="12192000" cy="6858000"/>
  <p:notesSz cx="6781800" cy="9912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28E5715-A33E-4C9E-B7C4-54FC59939D65}">
          <p14:sldIdLst>
            <p14:sldId id="301"/>
            <p14:sldId id="395"/>
            <p14:sldId id="452"/>
            <p14:sldId id="396"/>
            <p14:sldId id="397"/>
            <p14:sldId id="398"/>
            <p14:sldId id="399"/>
            <p14:sldId id="400"/>
            <p14:sldId id="455"/>
            <p14:sldId id="456"/>
            <p14:sldId id="401"/>
            <p14:sldId id="402"/>
            <p14:sldId id="449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57"/>
            <p14:sldId id="417"/>
            <p14:sldId id="418"/>
            <p14:sldId id="419"/>
            <p14:sldId id="424"/>
            <p14:sldId id="437"/>
            <p14:sldId id="438"/>
            <p14:sldId id="439"/>
          </p14:sldIdLst>
        </p14:section>
        <p14:section name="Filtri" id="{525CC0D3-6299-425A-B654-1E27ADB19C6D}">
          <p14:sldIdLst>
            <p14:sldId id="448"/>
            <p14:sldId id="421"/>
            <p14:sldId id="425"/>
            <p14:sldId id="426"/>
            <p14:sldId id="458"/>
            <p14:sldId id="422"/>
            <p14:sldId id="440"/>
            <p14:sldId id="441"/>
            <p14:sldId id="443"/>
          </p14:sldIdLst>
        </p14:section>
        <p14:section name="Advanced" id="{732AB638-464D-4223-B4BC-4C9D415B672F}">
          <p14:sldIdLst>
            <p14:sldId id="423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47"/>
            <p14:sldId id="442"/>
            <p14:sldId id="444"/>
            <p14:sldId id="445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80"/>
    <a:srgbClr val="B9FE7A"/>
    <a:srgbClr val="7B00E4"/>
    <a:srgbClr val="B50069"/>
    <a:srgbClr val="FCFEB9"/>
    <a:srgbClr val="618FFD"/>
    <a:srgbClr val="8CF4EA"/>
    <a:srgbClr val="00B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87" autoAdjust="0"/>
    <p:restoredTop sz="80318" autoAdjust="0"/>
  </p:normalViewPr>
  <p:slideViewPr>
    <p:cSldViewPr>
      <p:cViewPr varScale="1">
        <p:scale>
          <a:sx n="92" d="100"/>
          <a:sy n="92" d="100"/>
        </p:scale>
        <p:origin x="187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13075" y="9442450"/>
            <a:ext cx="7540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663" tIns="47625" rIns="93663" bIns="47625">
            <a:spAutoFit/>
          </a:bodyPr>
          <a:lstStyle/>
          <a:p>
            <a:pPr algn="ctr" defTabSz="938213">
              <a:lnSpc>
                <a:spcPct val="90000"/>
              </a:lnSpc>
              <a:defRPr/>
            </a:pPr>
            <a:r>
              <a:rPr lang="it-IT" sz="1300">
                <a:cs typeface="+mn-cs"/>
              </a:rPr>
              <a:t>Page </a:t>
            </a:r>
            <a:fld id="{E24E17F0-338B-8349-AF3F-DC3D53767774}" type="slidenum">
              <a:rPr lang="it-IT" sz="1300">
                <a:cs typeface="+mn-cs"/>
              </a:rPr>
              <a:pPr algn="ctr" defTabSz="938213">
                <a:lnSpc>
                  <a:spcPct val="90000"/>
                </a:lnSpc>
                <a:defRPr/>
              </a:pPr>
              <a:t>‹#›</a:t>
            </a:fld>
            <a:endParaRPr lang="it-IT" sz="13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846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8525"/>
            <a:ext cx="497205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0013" tIns="49213" rIns="100013" bIns="492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Body Text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3075" y="9442450"/>
            <a:ext cx="7540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663" tIns="47625" rIns="93663" bIns="47625">
            <a:spAutoFit/>
          </a:bodyPr>
          <a:lstStyle/>
          <a:p>
            <a:pPr algn="ctr" defTabSz="938213">
              <a:lnSpc>
                <a:spcPct val="90000"/>
              </a:lnSpc>
              <a:defRPr/>
            </a:pPr>
            <a:r>
              <a:rPr lang="it-IT" sz="1300">
                <a:cs typeface="+mn-cs"/>
              </a:rPr>
              <a:t>Page </a:t>
            </a:r>
            <a:fld id="{96EE9EC6-4700-6C4C-A126-8B1D940FFE2F}" type="slidenum">
              <a:rPr lang="it-IT" sz="1300">
                <a:cs typeface="+mn-cs"/>
              </a:rPr>
              <a:pPr algn="ctr" defTabSz="938213">
                <a:lnSpc>
                  <a:spcPct val="90000"/>
                </a:lnSpc>
                <a:defRPr/>
              </a:pPr>
              <a:t>‹#›</a:t>
            </a:fld>
            <a:endParaRPr lang="it-IT" sz="1300"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9250" y="889000"/>
            <a:ext cx="6083300" cy="3422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88703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1pPr>
    <a:lvl2pPr marL="493713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2pPr>
    <a:lvl3pPr marL="987425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3pPr>
    <a:lvl4pPr marL="1481138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4pPr>
    <a:lvl5pPr marL="1974850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74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50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Esiste un </a:t>
            </a:r>
            <a:r>
              <a:rPr lang="it-IT" dirty="0" err="1"/>
              <a:t>workaround</a:t>
            </a:r>
            <a:r>
              <a:rPr lang="it-IT" baseline="0" dirty="0"/>
              <a:t> (INDEX + </a:t>
            </a:r>
            <a:r>
              <a:rPr lang="it-IT" baseline="0" dirty="0" err="1"/>
              <a:t>table</a:t>
            </a:r>
            <a:r>
              <a:rPr lang="it-IT" baseline="0" dirty="0"/>
              <a:t> </a:t>
            </a:r>
            <a:r>
              <a:rPr lang="it-IT" baseline="0" dirty="0" err="1"/>
              <a:t>calculation</a:t>
            </a:r>
            <a:r>
              <a:rPr lang="it-IT" baseline="0" dirty="0"/>
              <a:t>) ma è troppo complicato da far vedere a questo punto</a:t>
            </a:r>
          </a:p>
          <a:p>
            <a:r>
              <a:rPr lang="it-IT" baseline="0" dirty="0"/>
              <a:t>I filtri top N sono particolarmente utili per mantenere un numero di istanze molto rilevanti (</a:t>
            </a:r>
            <a:r>
              <a:rPr lang="it-IT" baseline="0" dirty="0" err="1"/>
              <a:t>eg</a:t>
            </a:r>
            <a:r>
              <a:rPr lang="it-IT" baseline="0" dirty="0"/>
              <a:t>. le N istanze per cui sono presenti più dati)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527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328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</a:t>
            </a:r>
            <a:r>
              <a:rPr lang="it-IT" baseline="0" dirty="0"/>
              <a:t> tutti i grafici: top 10 prodotti</a:t>
            </a:r>
            <a:endParaRPr lang="it-IT" dirty="0"/>
          </a:p>
          <a:p>
            <a:r>
              <a:rPr lang="it-IT" dirty="0"/>
              <a:t>In alto le vendite filtrate per </a:t>
            </a:r>
            <a:r>
              <a:rPr lang="it-IT" dirty="0" err="1"/>
              <a:t>Region</a:t>
            </a:r>
            <a:r>
              <a:rPr lang="it-IT" dirty="0"/>
              <a:t> = West e ordinate internamente a West</a:t>
            </a:r>
          </a:p>
          <a:p>
            <a:r>
              <a:rPr lang="it-IT" dirty="0"/>
              <a:t>In basso a sinistra le vendite per West ordinate globalmente</a:t>
            </a:r>
            <a:r>
              <a:rPr lang="it-IT" baseline="0" dirty="0"/>
              <a:t> e mostrando anche le vendite 0</a:t>
            </a:r>
          </a:p>
          <a:p>
            <a:r>
              <a:rPr lang="it-IT" baseline="0" dirty="0"/>
              <a:t>In basso a destra le vendite globali</a:t>
            </a:r>
          </a:p>
          <a:p>
            <a:r>
              <a:rPr lang="it-IT" baseline="0" dirty="0"/>
              <a:t>In alto le vendite sono (probabilmente) ordinate tramite funzione </a:t>
            </a:r>
            <a:r>
              <a:rPr lang="it-IT" baseline="0" dirty="0" err="1"/>
              <a:t>rank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416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917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Il binning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applica</a:t>
            </a:r>
            <a:r>
              <a:rPr lang="en-GB" dirty="0"/>
              <a:t> a </a:t>
            </a:r>
            <a:r>
              <a:rPr lang="en-GB" dirty="0" err="1"/>
              <a:t>campi</a:t>
            </a:r>
            <a:r>
              <a:rPr lang="en-GB" dirty="0"/>
              <a:t> </a:t>
            </a:r>
            <a:r>
              <a:rPr lang="en-GB" dirty="0" err="1"/>
              <a:t>numerici</a:t>
            </a:r>
            <a:endParaRPr lang="en-GB" dirty="0"/>
          </a:p>
          <a:p>
            <a:r>
              <a:rPr lang="en-GB" dirty="0"/>
              <a:t>I bin non </a:t>
            </a:r>
            <a:r>
              <a:rPr lang="en-GB" dirty="0" err="1"/>
              <a:t>hanno</a:t>
            </a:r>
            <a:r>
              <a:rPr lang="en-GB" baseline="0" dirty="0"/>
              <a:t> overlap (non 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sovrappongono</a:t>
            </a:r>
            <a:r>
              <a:rPr lang="en-GB" baseline="0" dirty="0"/>
              <a:t>)</a:t>
            </a:r>
          </a:p>
          <a:p>
            <a:r>
              <a:rPr lang="en-GB" baseline="0" dirty="0"/>
              <a:t>Un </a:t>
            </a:r>
            <a:r>
              <a:rPr lang="en-GB" baseline="0" dirty="0" err="1"/>
              <a:t>istogramma</a:t>
            </a:r>
            <a:r>
              <a:rPr lang="en-GB" baseline="0" dirty="0"/>
              <a:t> 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usa</a:t>
            </a:r>
            <a:r>
              <a:rPr lang="en-GB" baseline="0" dirty="0"/>
              <a:t> </a:t>
            </a:r>
            <a:r>
              <a:rPr lang="en-GB" baseline="0" dirty="0" err="1"/>
              <a:t>generalmente</a:t>
            </a:r>
            <a:r>
              <a:rPr lang="en-GB" baseline="0" dirty="0"/>
              <a:t> per </a:t>
            </a:r>
            <a:r>
              <a:rPr lang="en-GB" baseline="0" dirty="0" err="1"/>
              <a:t>visualizzare</a:t>
            </a:r>
            <a:r>
              <a:rPr lang="en-GB" baseline="0" dirty="0"/>
              <a:t> </a:t>
            </a:r>
            <a:r>
              <a:rPr lang="en-GB" baseline="0" dirty="0" err="1"/>
              <a:t>una</a:t>
            </a:r>
            <a:r>
              <a:rPr lang="en-GB" baseline="0" dirty="0"/>
              <a:t> </a:t>
            </a:r>
            <a:r>
              <a:rPr lang="en-GB" baseline="0" dirty="0" err="1"/>
              <a:t>distribuzione</a:t>
            </a:r>
            <a:r>
              <a:rPr lang="en-GB" baseline="0" dirty="0"/>
              <a:t>: 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discretizzano</a:t>
            </a:r>
            <a:r>
              <a:rPr lang="en-GB" baseline="0" dirty="0"/>
              <a:t> </a:t>
            </a:r>
            <a:r>
              <a:rPr lang="en-GB" baseline="0" dirty="0" err="1"/>
              <a:t>i</a:t>
            </a:r>
            <a:r>
              <a:rPr lang="en-GB" baseline="0" dirty="0"/>
              <a:t> </a:t>
            </a:r>
            <a:r>
              <a:rPr lang="en-GB" baseline="0" dirty="0" err="1"/>
              <a:t>valori</a:t>
            </a:r>
            <a:r>
              <a:rPr lang="en-GB" baseline="0" dirty="0"/>
              <a:t> </a:t>
            </a:r>
            <a:r>
              <a:rPr lang="en-GB" baseline="0" dirty="0" err="1"/>
              <a:t>assumibili</a:t>
            </a:r>
            <a:r>
              <a:rPr lang="en-GB" baseline="0" dirty="0"/>
              <a:t> da </a:t>
            </a:r>
            <a:r>
              <a:rPr lang="en-GB" baseline="0" dirty="0" err="1"/>
              <a:t>una</a:t>
            </a:r>
            <a:r>
              <a:rPr lang="en-GB" baseline="0" dirty="0"/>
              <a:t> </a:t>
            </a:r>
            <a:r>
              <a:rPr lang="en-GB" baseline="0" dirty="0" err="1"/>
              <a:t>variabile</a:t>
            </a:r>
            <a:r>
              <a:rPr lang="en-GB" baseline="0" dirty="0"/>
              <a:t> e per </a:t>
            </a:r>
            <a:r>
              <a:rPr lang="en-GB" baseline="0" dirty="0" err="1"/>
              <a:t>ogni</a:t>
            </a:r>
            <a:r>
              <a:rPr lang="en-GB" baseline="0" dirty="0"/>
              <a:t> bin 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contano</a:t>
            </a:r>
            <a:r>
              <a:rPr lang="en-GB" baseline="0" dirty="0"/>
              <a:t> </a:t>
            </a:r>
            <a:r>
              <a:rPr lang="en-GB" baseline="0" dirty="0" err="1"/>
              <a:t>quante</a:t>
            </a:r>
            <a:r>
              <a:rPr lang="en-GB" baseline="0" dirty="0"/>
              <a:t> </a:t>
            </a:r>
            <a:r>
              <a:rPr lang="en-GB" baseline="0" dirty="0" err="1"/>
              <a:t>sono</a:t>
            </a:r>
            <a:r>
              <a:rPr lang="en-GB" baseline="0" dirty="0"/>
              <a:t> le </a:t>
            </a:r>
            <a:r>
              <a:rPr lang="en-GB" baseline="0" dirty="0" err="1"/>
              <a:t>osservazioni</a:t>
            </a:r>
            <a:r>
              <a:rPr lang="en-GB" baseline="0" dirty="0"/>
              <a:t> </a:t>
            </a:r>
            <a:r>
              <a:rPr lang="en-GB" baseline="0" dirty="0" err="1"/>
              <a:t>che</a:t>
            </a:r>
            <a:r>
              <a:rPr lang="en-GB" baseline="0" dirty="0"/>
              <a:t> vi </a:t>
            </a:r>
            <a:r>
              <a:rPr lang="en-GB" baseline="0" dirty="0" err="1"/>
              <a:t>ricadono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525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Stesso </a:t>
            </a:r>
            <a:r>
              <a:rPr lang="it-IT" dirty="0" err="1"/>
              <a:t>range</a:t>
            </a:r>
            <a:r>
              <a:rPr lang="it-IT" dirty="0"/>
              <a:t> sulle ascisse ma </a:t>
            </a:r>
            <a:r>
              <a:rPr lang="it-IT" dirty="0" err="1"/>
              <a:t>binnizzato</a:t>
            </a:r>
            <a:endParaRPr lang="it-IT" dirty="0"/>
          </a:p>
          <a:p>
            <a:r>
              <a:rPr lang="it-IT" dirty="0"/>
              <a:t>Notare</a:t>
            </a:r>
            <a:r>
              <a:rPr lang="it-IT" baseline="0" dirty="0"/>
              <a:t> la differenza di scala sulle ordinate (decine contro decine di migliaia)</a:t>
            </a:r>
          </a:p>
          <a:p>
            <a:r>
              <a:rPr lang="it-IT" baseline="0" dirty="0"/>
              <a:t>Attenzione che </a:t>
            </a:r>
            <a:r>
              <a:rPr lang="it-IT" baseline="0" dirty="0" err="1"/>
              <a:t>binnizzando</a:t>
            </a:r>
            <a:r>
              <a:rPr lang="it-IT" baseline="0" dirty="0"/>
              <a:t> alcuni fenomeni particolari possono scomparire, </a:t>
            </a:r>
            <a:r>
              <a:rPr lang="it-IT" baseline="0" dirty="0" err="1"/>
              <a:t>eg</a:t>
            </a:r>
            <a:r>
              <a:rPr lang="it-IT" baseline="0" dirty="0"/>
              <a:t>. il comportamento dei valori = 0 sulle ascisse nel grafico a sinistra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447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 prende un</a:t>
            </a:r>
            <a:r>
              <a:rPr lang="it-IT" baseline="0" dirty="0"/>
              <a:t> campo esistente e se ne crea uno nuovo in cui alcuni elementi vengono raggruppati</a:t>
            </a:r>
          </a:p>
          <a:p>
            <a:r>
              <a:rPr lang="it-IT" baseline="0" dirty="0"/>
              <a:t>Le modifiche sono fatte a mano, quindi potenzialmente creare un </a:t>
            </a:r>
            <a:r>
              <a:rPr lang="it-IT" baseline="0" dirty="0" err="1"/>
              <a:t>group</a:t>
            </a:r>
            <a:r>
              <a:rPr lang="it-IT" baseline="0" dirty="0"/>
              <a:t> è molto dispendioso se i valori </a:t>
            </a:r>
            <a:r>
              <a:rPr lang="it-IT" baseline="0"/>
              <a:t>da raggruppare sono molti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63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Esempio</a:t>
            </a:r>
            <a:r>
              <a:rPr lang="it-IT" baseline="0" dirty="0"/>
              <a:t> set </a:t>
            </a:r>
            <a:r>
              <a:rPr lang="it-IT" baseline="0" dirty="0" err="1"/>
              <a:t>costant</a:t>
            </a:r>
            <a:r>
              <a:rPr lang="it-IT" baseline="0" dirty="0"/>
              <a:t>: seleziono degli elementi dal </a:t>
            </a:r>
            <a:r>
              <a:rPr lang="it-IT" baseline="0" dirty="0" err="1"/>
              <a:t>canvas</a:t>
            </a:r>
            <a:endParaRPr lang="it-IT" baseline="0" dirty="0"/>
          </a:p>
          <a:p>
            <a:r>
              <a:rPr lang="it-IT" baseline="0" dirty="0"/>
              <a:t>Esempio set </a:t>
            </a:r>
            <a:r>
              <a:rPr lang="it-IT" baseline="0" dirty="0" err="1"/>
              <a:t>computed</a:t>
            </a:r>
            <a:r>
              <a:rPr lang="it-IT" baseline="0" dirty="0"/>
              <a:t>: top N clienti per vendite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753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8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84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possono essere mischiati</a:t>
            </a:r>
            <a:r>
              <a:rPr lang="it-IT" baseline="0" dirty="0"/>
              <a:t> aggregazioni e campi non aggregati (</a:t>
            </a:r>
            <a:r>
              <a:rPr lang="it-IT" baseline="0" dirty="0" err="1"/>
              <a:t>workaround</a:t>
            </a:r>
            <a:r>
              <a:rPr lang="it-IT" baseline="0" dirty="0"/>
              <a:t>: ATTR </a:t>
            </a:r>
            <a:r>
              <a:rPr lang="it-IT" baseline="0" dirty="0" err="1"/>
              <a:t>function</a:t>
            </a:r>
            <a:r>
              <a:rPr lang="it-IT" baseline="0" dirty="0"/>
              <a:t>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210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è però possibile usare variabili o costrutti ciclici (i.e., </a:t>
            </a:r>
            <a:r>
              <a:rPr lang="it-IT" i="1" dirty="0" err="1"/>
              <a:t>loop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912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database </a:t>
            </a:r>
            <a:r>
              <a:rPr lang="it-IT" dirty="0" err="1"/>
              <a:t>superstore</a:t>
            </a:r>
            <a:r>
              <a:rPr lang="it-IT" dirty="0"/>
              <a:t> in</a:t>
            </a:r>
            <a:r>
              <a:rPr lang="it-IT" baseline="0" dirty="0"/>
              <a:t> realtà registra le singole </a:t>
            </a:r>
            <a:r>
              <a:rPr lang="it-IT" baseline="0" dirty="0" err="1"/>
              <a:t>lineitem</a:t>
            </a:r>
            <a:r>
              <a:rPr lang="it-IT" baseline="0" dirty="0"/>
              <a:t> quindi questa formula sarebbe errata (per semplicità si ipotizza che un ordine sia registrato in un solo record)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8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Vedi</a:t>
            </a:r>
            <a:r>
              <a:rPr lang="it-IT" baseline="0" dirty="0"/>
              <a:t> slide precedente riguardo all’ipotesi ordine / record.</a:t>
            </a:r>
          </a:p>
          <a:p>
            <a:r>
              <a:rPr lang="it-IT" baseline="0" dirty="0"/>
              <a:t>Si ipotizza che le date non possano essere nulle… Se invece potessero essere nulle? =&gt; al posto di sum(</a:t>
            </a:r>
            <a:r>
              <a:rPr lang="it-IT" baseline="0" dirty="0" err="1"/>
              <a:t>Number</a:t>
            </a:r>
            <a:r>
              <a:rPr lang="it-IT" baseline="0" dirty="0"/>
              <a:t> of </a:t>
            </a:r>
            <a:r>
              <a:rPr lang="it-IT" baseline="0" dirty="0" err="1"/>
              <a:t>Records</a:t>
            </a:r>
            <a:r>
              <a:rPr lang="it-IT" baseline="0" dirty="0"/>
              <a:t>) sarebbe necessario fare la sum con una IFF che restituisca 1 se le date non sono nulle, 0 altrimenti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4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4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35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11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 </a:t>
            </a:r>
            <a:r>
              <a:rPr lang="en-GB" dirty="0" err="1"/>
              <a:t>campi</a:t>
            </a:r>
            <a:r>
              <a:rPr lang="en-GB" dirty="0"/>
              <a:t> </a:t>
            </a:r>
            <a:r>
              <a:rPr lang="en-GB" dirty="0" err="1"/>
              <a:t>continui</a:t>
            </a:r>
            <a:r>
              <a:rPr lang="en-GB" dirty="0"/>
              <a:t> non </a:t>
            </a:r>
            <a:r>
              <a:rPr lang="it-IT" dirty="0"/>
              <a:t>è</a:t>
            </a:r>
            <a:r>
              <a:rPr lang="it-IT" baseline="0" dirty="0"/>
              <a:t> possibile </a:t>
            </a:r>
            <a:r>
              <a:rPr lang="en-GB" dirty="0" err="1"/>
              <a:t>selezionare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baseline="0" dirty="0"/>
              <a:t> </a:t>
            </a:r>
            <a:r>
              <a:rPr lang="en-GB" baseline="0" dirty="0" err="1"/>
              <a:t>specifici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3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L’ordinamento</a:t>
            </a:r>
            <a:r>
              <a:rPr lang="it-IT" baseline="0" dirty="0"/>
              <a:t> nell’immagine è ottenuto usando il </a:t>
            </a:r>
            <a:r>
              <a:rPr lang="it-IT" baseline="0" dirty="0" err="1"/>
              <a:t>quick</a:t>
            </a:r>
            <a:r>
              <a:rPr lang="it-IT" baseline="0" dirty="0"/>
              <a:t> </a:t>
            </a:r>
            <a:r>
              <a:rPr lang="it-IT" baseline="0" dirty="0" err="1"/>
              <a:t>filter</a:t>
            </a:r>
            <a:r>
              <a:rPr lang="it-IT" baseline="0" dirty="0"/>
              <a:t> sulla </a:t>
            </a:r>
            <a:r>
              <a:rPr lang="it-IT" baseline="0" dirty="0" err="1"/>
              <a:t>pill</a:t>
            </a:r>
            <a:r>
              <a:rPr lang="it-IT" baseline="0" dirty="0"/>
              <a:t> sales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73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Columns: sum store sales, Rows: family, category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332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Columns: sum store sales, Rows: family, category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544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834" y="271463"/>
            <a:ext cx="9654117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518" y="1685925"/>
            <a:ext cx="11364383" cy="4502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4151" y="271463"/>
            <a:ext cx="2844800" cy="5916612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518" y="271463"/>
            <a:ext cx="8335433" cy="59166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9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15"/>
          <p:cNvSpPr>
            <a:spLocks noGrp="1"/>
          </p:cNvSpPr>
          <p:nvPr>
            <p:ph sz="quarter" idx="11" hasCustomPrompt="1"/>
          </p:nvPr>
        </p:nvSpPr>
        <p:spPr>
          <a:xfrm>
            <a:off x="527051" y="4869160"/>
            <a:ext cx="11137899" cy="431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baseline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it-IT" dirty="0"/>
              <a:t>Luogo e data (GG/MM/AAAA)</a:t>
            </a:r>
          </a:p>
        </p:txBody>
      </p:sp>
      <p:sp>
        <p:nvSpPr>
          <p:cNvPr id="11" name="Segnaposto contenuto 17"/>
          <p:cNvSpPr>
            <a:spLocks noGrp="1"/>
          </p:cNvSpPr>
          <p:nvPr>
            <p:ph sz="quarter" idx="12" hasCustomPrompt="1"/>
          </p:nvPr>
        </p:nvSpPr>
        <p:spPr>
          <a:xfrm>
            <a:off x="527051" y="5373216"/>
            <a:ext cx="11137899" cy="287338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aseline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it-IT" dirty="0"/>
              <a:t>Autore/i</a:t>
            </a:r>
          </a:p>
          <a:p>
            <a:pPr lvl="0"/>
            <a:endParaRPr lang="it-IT" dirty="0"/>
          </a:p>
        </p:txBody>
      </p:sp>
      <p:sp>
        <p:nvSpPr>
          <p:cNvPr id="12" name="Segnaposto tes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527051" y="3645223"/>
            <a:ext cx="11137899" cy="1079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 b="1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39070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2" y="271464"/>
            <a:ext cx="11391569" cy="925289"/>
          </a:xfrm>
          <a:prstGeom prst="rect">
            <a:avLst/>
          </a:prstGeom>
        </p:spPr>
        <p:txBody>
          <a:bodyPr/>
          <a:lstStyle>
            <a:lvl1pPr>
              <a:defRPr sz="2800" i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18" y="1556793"/>
            <a:ext cx="11364383" cy="463128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  <a:lumOff val="50000"/>
                </a:schemeClr>
              </a:buClr>
              <a:defRPr/>
            </a:lvl1pPr>
            <a:lvl3pPr marL="1143000" indent="-228600"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/>
            </a:lvl3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7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73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834" y="271463"/>
            <a:ext cx="9654117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518" y="1685925"/>
            <a:ext cx="5579533" cy="45021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8252" y="1685925"/>
            <a:ext cx="5581649" cy="45021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8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5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834" y="271463"/>
            <a:ext cx="9654117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4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90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18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440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6"/>
          <p:cNvSpPr txBox="1">
            <a:spLocks noChangeArrowheads="1"/>
          </p:cNvSpPr>
          <p:nvPr userDrawn="1"/>
        </p:nvSpPr>
        <p:spPr bwMode="auto">
          <a:xfrm>
            <a:off x="11280576" y="6333562"/>
            <a:ext cx="604077" cy="263791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buFont typeface="Tahom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0C862A9-705C-450A-8EC7-19B5E57C55FC}" type="slidenum">
              <a:rPr lang="en-GB" sz="1100" smtClean="0">
                <a:solidFill>
                  <a:srgbClr val="595959"/>
                </a:solidFill>
                <a:latin typeface="Arial"/>
                <a:cs typeface="Arial"/>
              </a:rPr>
              <a:pPr algn="ctr">
                <a:buFont typeface="Tahoma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GB" sz="1100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cxnSp>
        <p:nvCxnSpPr>
          <p:cNvPr id="17" name="Connettore 1 12"/>
          <p:cNvCxnSpPr>
            <a:endCxn id="16" idx="1"/>
          </p:cNvCxnSpPr>
          <p:nvPr userDrawn="1"/>
        </p:nvCxnSpPr>
        <p:spPr>
          <a:xfrm>
            <a:off x="1871531" y="6448005"/>
            <a:ext cx="9409045" cy="17453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BBS_LOGO_LANDOR_RGB-01.png">
            <a:extLst>
              <a:ext uri="{FF2B5EF4-FFF2-40B4-BE49-F238E27FC236}">
                <a16:creationId xmlns:a16="http://schemas.microsoft.com/office/drawing/2014/main" id="{C28633E5-7D8B-4B0E-B149-BB09786A06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7" t="35291" r="22907" b="36231"/>
          <a:stretch/>
        </p:blipFill>
        <p:spPr>
          <a:xfrm>
            <a:off x="128655" y="6276646"/>
            <a:ext cx="1106991" cy="4001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Britannic Bold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Britannic Bold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Britannic Bold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Britannic Bold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Britannic Bold" charset="0"/>
          <a:ea typeface="ＭＳ Ｐゴシック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Britannic Bold" charset="0"/>
          <a:ea typeface="ＭＳ Ｐゴシック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Britannic Bold" charset="0"/>
          <a:ea typeface="ＭＳ Ｐゴシック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Britannic Bold" charset="0"/>
          <a:ea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75000"/>
        <a:buFont typeface="Monotype Sorts" charset="0"/>
        <a:buChar char="l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85800" indent="-228600" algn="l" rtl="0" eaLnBrk="0" fontAlgn="base" hangingPunct="0">
        <a:spcBef>
          <a:spcPct val="30000"/>
        </a:spcBef>
        <a:spcAft>
          <a:spcPct val="0"/>
        </a:spcAft>
        <a:buClr>
          <a:srgbClr val="618FFD"/>
        </a:buClr>
        <a:buSzPct val="100000"/>
        <a:buFont typeface="Monotype Sorts" charset="0"/>
        <a:buChar char="*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SzPct val="100000"/>
        <a:buChar char="»"/>
        <a:defRPr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charset="0"/>
        <a:buChar char="l"/>
        <a:defRPr sz="1400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+mn-ea"/>
        </a:defRPr>
      </a:lvl5pPr>
      <a:lvl6pPr marL="2457450" indent="-1714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8"/>
          <p:cNvSpPr/>
          <p:nvPr userDrawn="1"/>
        </p:nvSpPr>
        <p:spPr>
          <a:xfrm>
            <a:off x="2111558" y="5868560"/>
            <a:ext cx="796888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88900" eaLnBrk="0" hangingPunct="0">
              <a:spcBef>
                <a:spcPts val="0"/>
              </a:spcBef>
              <a:defRPr/>
            </a:pPr>
            <a:r>
              <a:rPr lang="it-IT" sz="1600" b="1" i="0" kern="1200" cap="all" dirty="0">
                <a:solidFill>
                  <a:schemeClr val="bg1">
                    <a:lumMod val="50000"/>
                  </a:schemeClr>
                </a:solidFill>
                <a:latin typeface="Gotham HTF Bold"/>
                <a:ea typeface="ヒラギノ角ゴ Pro W3" charset="-128"/>
                <a:cs typeface="Gotham HTF Bold"/>
              </a:rPr>
              <a:t>BOLOGNA</a:t>
            </a:r>
            <a:r>
              <a:rPr lang="it-IT" sz="1600" b="1" i="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ld"/>
                <a:cs typeface="Gotham HTF Bold"/>
              </a:rPr>
              <a:t> </a:t>
            </a:r>
            <a:r>
              <a:rPr lang="it-IT" sz="1600" b="1" i="0" cap="all" dirty="0">
                <a:solidFill>
                  <a:schemeClr val="bg1">
                    <a:lumMod val="50000"/>
                  </a:schemeClr>
                </a:solidFill>
                <a:latin typeface="Gotham HTF Bold"/>
                <a:cs typeface="Gotham HTF Bold"/>
              </a:rPr>
              <a:t>BUSINESS SCHOOL</a:t>
            </a:r>
          </a:p>
          <a:p>
            <a:pPr lvl="0" algn="ctr" defTabSz="88900" eaLnBrk="0" hangingPunct="0">
              <a:spcBef>
                <a:spcPts val="0"/>
              </a:spcBef>
              <a:defRPr/>
            </a:pPr>
            <a:r>
              <a:rPr lang="it-IT" sz="1600" b="0" i="0" cap="none" dirty="0">
                <a:solidFill>
                  <a:schemeClr val="bg1">
                    <a:lumMod val="50000"/>
                  </a:schemeClr>
                </a:solidFill>
                <a:latin typeface="Gotham HTF Book"/>
                <a:cs typeface="Gotham HTF Book"/>
              </a:rPr>
              <a:t>Alma Mater </a:t>
            </a:r>
            <a:r>
              <a:rPr lang="it-IT" sz="1600" b="0" i="0" cap="none" dirty="0" err="1">
                <a:solidFill>
                  <a:schemeClr val="bg1">
                    <a:lumMod val="50000"/>
                  </a:schemeClr>
                </a:solidFill>
                <a:latin typeface="Gotham HTF Book"/>
                <a:cs typeface="Gotham HTF Book"/>
              </a:rPr>
              <a:t>Studiorum</a:t>
            </a:r>
            <a:r>
              <a:rPr lang="it-IT" sz="1600" b="0" i="0" cap="none" dirty="0">
                <a:solidFill>
                  <a:schemeClr val="bg1">
                    <a:lumMod val="50000"/>
                  </a:schemeClr>
                </a:solidFill>
                <a:latin typeface="Gotham HTF Book"/>
                <a:cs typeface="Gotham HTF Book"/>
              </a:rPr>
              <a:t> </a:t>
            </a:r>
            <a:r>
              <a:rPr lang="it-IT" sz="1600" b="0" i="0" kern="1200" cap="none" dirty="0">
                <a:solidFill>
                  <a:schemeClr val="bg1">
                    <a:lumMod val="50000"/>
                  </a:schemeClr>
                </a:solidFill>
                <a:latin typeface="Gotham HTF Book"/>
                <a:ea typeface="ヒラギノ角ゴ Pro W3" charset="-128"/>
                <a:cs typeface="Gotham HTF Book"/>
              </a:rPr>
              <a:t>Università di Bologna</a:t>
            </a:r>
          </a:p>
        </p:txBody>
      </p:sp>
      <p:pic>
        <p:nvPicPr>
          <p:cNvPr id="5" name="Immagine 4" descr="BBS_LOGO_LANDOR_RGB-01.png">
            <a:extLst>
              <a:ext uri="{FF2B5EF4-FFF2-40B4-BE49-F238E27FC236}">
                <a16:creationId xmlns:a16="http://schemas.microsoft.com/office/drawing/2014/main" id="{DC27A22F-DCBF-454C-AD5B-6B0940EDD0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7" t="35291" r="22907" b="36231"/>
          <a:stretch/>
        </p:blipFill>
        <p:spPr>
          <a:xfrm>
            <a:off x="3618213" y="117146"/>
            <a:ext cx="4373006" cy="15805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kb.tableau.com/" TargetMode="External"/><Relationship Id="rId2" Type="http://schemas.openxmlformats.org/officeDocument/2006/relationships/hyperlink" Target="http://www.tableau.com/learn/tra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/>
          <p:cNvSpPr>
            <a:spLocks noGrp="1"/>
          </p:cNvSpPr>
          <p:nvPr>
            <p:ph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cs typeface="Arial" charset="0"/>
              </a:rPr>
              <a:t>Master FCA, A.A. 2020/21</a:t>
            </a:r>
          </a:p>
        </p:txBody>
      </p:sp>
      <p:sp>
        <p:nvSpPr>
          <p:cNvPr id="22531" name="Segnaposto contenuto 3"/>
          <p:cNvSpPr>
            <a:spLocks noGrp="1"/>
          </p:cNvSpPr>
          <p:nvPr>
            <p:ph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it-IT" dirty="0">
                <a:latin typeface="Arial" charset="0"/>
                <a:cs typeface="Arial" charset="0"/>
              </a:rPr>
              <a:t>Matteo Francia</a:t>
            </a:r>
          </a:p>
        </p:txBody>
      </p:sp>
      <p:sp>
        <p:nvSpPr>
          <p:cNvPr id="22532" name="Segnaposto testo 4"/>
          <p:cNvSpPr>
            <a:spLocks noGrp="1"/>
          </p:cNvSpPr>
          <p:nvPr>
            <p:ph type="body" sz="quarter" idx="14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cs typeface="Arial" charset="0"/>
              </a:rPr>
              <a:t>Esercitazione OLAP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Inventory (</a:t>
            </a:r>
            <a:r>
              <a:rPr lang="en-GB" dirty="0" err="1"/>
              <a:t>Foodmart</a:t>
            </a:r>
            <a:r>
              <a:rPr lang="en-GB" dirty="0"/>
              <a:t>) – Database Structure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625" y="1556792"/>
            <a:ext cx="8081499" cy="4044488"/>
          </a:xfrm>
        </p:spPr>
      </p:pic>
    </p:spTree>
    <p:extLst>
      <p:ext uri="{BB962C8B-B14F-4D97-AF65-F5344CB8AC3E}">
        <p14:creationId xmlns:p14="http://schemas.microsoft.com/office/powerpoint/2010/main" val="295715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Tableau: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173817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7" y="1972411"/>
            <a:ext cx="3620824" cy="1670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CFDFD"/>
              </a:clrFrom>
              <a:clrTo>
                <a:srgbClr val="FC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82" y="2524243"/>
            <a:ext cx="1847559" cy="1385669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91" y="3643197"/>
            <a:ext cx="3228975" cy="67151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55" y="1052736"/>
            <a:ext cx="1234223" cy="63832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18" y="1986957"/>
            <a:ext cx="1351774" cy="96633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79" y="3189815"/>
            <a:ext cx="950175" cy="871785"/>
          </a:xfrm>
          <a:prstGeom prst="rect">
            <a:avLst/>
          </a:prstGeom>
        </p:spPr>
      </p:pic>
      <p:grpSp>
        <p:nvGrpSpPr>
          <p:cNvPr id="13" name="Gruppo 12"/>
          <p:cNvGrpSpPr/>
          <p:nvPr/>
        </p:nvGrpSpPr>
        <p:grpSpPr>
          <a:xfrm>
            <a:off x="9051418" y="4314710"/>
            <a:ext cx="1117617" cy="1231437"/>
            <a:chOff x="6515314" y="4544815"/>
            <a:chExt cx="1529188" cy="1684923"/>
          </a:xfrm>
        </p:grpSpPr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5314" y="4544815"/>
              <a:ext cx="1395327" cy="1684923"/>
            </a:xfrm>
            <a:prstGeom prst="rect">
              <a:avLst/>
            </a:prstGeom>
          </p:spPr>
        </p:pic>
        <p:sp>
          <p:nvSpPr>
            <p:cNvPr id="12" name="CasellaDiTesto 11"/>
            <p:cNvSpPr txBox="1"/>
            <p:nvPr/>
          </p:nvSpPr>
          <p:spPr>
            <a:xfrm>
              <a:off x="6730265" y="5242561"/>
              <a:ext cx="1314237" cy="568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100" dirty="0">
                  <a:solidFill>
                    <a:schemeClr val="bg1"/>
                  </a:solidFill>
                </a:rPr>
                <a:t>ODBC</a:t>
              </a:r>
              <a:endParaRPr lang="en-GB" sz="2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Freccia a destra 13"/>
          <p:cNvSpPr/>
          <p:nvPr/>
        </p:nvSpPr>
        <p:spPr>
          <a:xfrm rot="10800000">
            <a:off x="6098066" y="2621483"/>
            <a:ext cx="1883885" cy="11021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 dirty="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6824582" y="295328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Data</a:t>
            </a:r>
            <a:endParaRPr lang="en-GB" sz="2400" dirty="0"/>
          </a:p>
        </p:txBody>
      </p:sp>
      <p:sp>
        <p:nvSpPr>
          <p:cNvPr id="20" name="Freccia a destra 19"/>
          <p:cNvSpPr/>
          <p:nvPr/>
        </p:nvSpPr>
        <p:spPr>
          <a:xfrm>
            <a:off x="6098066" y="3840255"/>
            <a:ext cx="1883885" cy="51525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100" dirty="0"/>
              <a:t>Query</a:t>
            </a:r>
            <a:endParaRPr lang="en-GB" sz="2100" dirty="0"/>
          </a:p>
        </p:txBody>
      </p:sp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1919537" y="271464"/>
            <a:ext cx="8543677" cy="925289"/>
          </a:xfrm>
        </p:spPr>
        <p:txBody>
          <a:bodyPr/>
          <a:lstStyle/>
          <a:p>
            <a:r>
              <a:rPr lang="en-GB" dirty="0" err="1"/>
              <a:t>Architettura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42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Connessione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3" y="2580032"/>
            <a:ext cx="3905933" cy="3657280"/>
          </a:xfrm>
        </p:spPr>
      </p:pic>
      <p:sp>
        <p:nvSpPr>
          <p:cNvPr id="5" name="Segnaposto contenuto 6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kern="0" dirty="0"/>
              <a:t>Scaricare il file </a:t>
            </a:r>
            <a:r>
              <a:rPr lang="it-IT" kern="0" dirty="0" err="1">
                <a:solidFill>
                  <a:schemeClr val="accent6"/>
                </a:solidFill>
              </a:rPr>
              <a:t>foodmart_sales.twbx</a:t>
            </a:r>
            <a:r>
              <a:rPr lang="en-US" kern="0" dirty="0"/>
              <a:t> e </a:t>
            </a:r>
            <a:r>
              <a:rPr lang="en-US" kern="0" dirty="0" err="1"/>
              <a:t>aprirlo</a:t>
            </a:r>
            <a:endParaRPr lang="en-US" kern="0" dirty="0"/>
          </a:p>
          <a:p>
            <a:r>
              <a:rPr lang="en-US" kern="0" dirty="0" err="1"/>
              <a:t>Cliccare</a:t>
            </a:r>
            <a:r>
              <a:rPr lang="en-US" kern="0" dirty="0"/>
              <a:t> </a:t>
            </a:r>
            <a:r>
              <a:rPr lang="en-US" kern="0" dirty="0" err="1"/>
              <a:t>su</a:t>
            </a:r>
            <a:r>
              <a:rPr lang="en-US" kern="0" dirty="0"/>
              <a:t> </a:t>
            </a:r>
            <a:r>
              <a:rPr lang="en-US" kern="0" dirty="0">
                <a:solidFill>
                  <a:schemeClr val="tx2"/>
                </a:solidFill>
              </a:rPr>
              <a:t>Data Source </a:t>
            </a:r>
            <a:r>
              <a:rPr lang="en-US" kern="0" dirty="0"/>
              <a:t>in basso a </a:t>
            </a:r>
            <a:r>
              <a:rPr lang="en-US" kern="0" dirty="0" err="1"/>
              <a:t>sinistra</a:t>
            </a:r>
            <a:r>
              <a:rPr lang="en-US" kern="0" dirty="0"/>
              <a:t> e </a:t>
            </a:r>
            <a:r>
              <a:rPr lang="en-US" kern="0" dirty="0" err="1"/>
              <a:t>impostare</a:t>
            </a:r>
            <a:r>
              <a:rPr lang="en-US" kern="0" dirty="0"/>
              <a:t> la </a:t>
            </a:r>
            <a:r>
              <a:rPr lang="en-US" kern="0" dirty="0" err="1"/>
              <a:t>connessione</a:t>
            </a:r>
            <a:r>
              <a:rPr lang="en-US" kern="0" dirty="0"/>
              <a:t> come in </a:t>
            </a:r>
            <a:r>
              <a:rPr lang="en-US" kern="0" dirty="0" err="1"/>
              <a:t>figura</a:t>
            </a:r>
            <a:endParaRPr lang="en-US" kern="0" dirty="0"/>
          </a:p>
          <a:p>
            <a:r>
              <a:rPr lang="en-US" kern="0" dirty="0" err="1"/>
              <a:t>Aprire</a:t>
            </a:r>
            <a:r>
              <a:rPr lang="en-US" kern="0" dirty="0"/>
              <a:t> </a:t>
            </a:r>
            <a:r>
              <a:rPr lang="en-US" kern="0" dirty="0" err="1"/>
              <a:t>infine</a:t>
            </a:r>
            <a:r>
              <a:rPr lang="en-US" kern="0" dirty="0"/>
              <a:t> un </a:t>
            </a:r>
            <a:r>
              <a:rPr lang="en-US" kern="0" dirty="0" err="1"/>
              <a:t>foglio</a:t>
            </a:r>
            <a:r>
              <a:rPr lang="en-US" kern="0" dirty="0"/>
              <a:t> di</a:t>
            </a:r>
            <a:br>
              <a:rPr lang="en-US" kern="0" dirty="0"/>
            </a:br>
            <a:r>
              <a:rPr lang="en-US" kern="0" dirty="0" err="1"/>
              <a:t>lavoro</a:t>
            </a:r>
            <a:r>
              <a:rPr lang="en-US" kern="0" dirty="0"/>
              <a:t> (</a:t>
            </a:r>
            <a:r>
              <a:rPr lang="en-US" kern="0" dirty="0">
                <a:solidFill>
                  <a:schemeClr val="tx2"/>
                </a:solidFill>
              </a:rPr>
              <a:t>Worksheet</a:t>
            </a:r>
            <a:r>
              <a:rPr lang="en-US" kern="0" dirty="0"/>
              <a:t>)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5878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10" y="1524231"/>
            <a:ext cx="8629980" cy="4441530"/>
          </a:xfrm>
        </p:spPr>
      </p:pic>
      <p:sp>
        <p:nvSpPr>
          <p:cNvPr id="3" name="Rettangolo arrotondato 2"/>
          <p:cNvSpPr/>
          <p:nvPr/>
        </p:nvSpPr>
        <p:spPr>
          <a:xfrm>
            <a:off x="1781012" y="1987376"/>
            <a:ext cx="1261547" cy="170351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5" name="Connettore 1 4"/>
          <p:cNvCxnSpPr>
            <a:stCxn id="3" idx="0"/>
            <a:endCxn id="4" idx="2"/>
          </p:cNvCxnSpPr>
          <p:nvPr/>
        </p:nvCxnSpPr>
        <p:spPr>
          <a:xfrm flipV="1">
            <a:off x="2411786" y="1408439"/>
            <a:ext cx="252317" cy="57893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1915339" y="1039106"/>
            <a:ext cx="149752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Sorgenti dati</a:t>
            </a:r>
            <a:endParaRPr lang="en-GB" sz="1800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1781011" y="2157727"/>
            <a:ext cx="1289539" cy="3409151"/>
          </a:xfrm>
          <a:prstGeom prst="roundRect">
            <a:avLst>
              <a:gd name="adj" fmla="val 8346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13" name="Connettore 1 12"/>
          <p:cNvCxnSpPr>
            <a:endCxn id="17" idx="2"/>
          </p:cNvCxnSpPr>
          <p:nvPr/>
        </p:nvCxnSpPr>
        <p:spPr>
          <a:xfrm flipV="1">
            <a:off x="3070550" y="1408439"/>
            <a:ext cx="1551975" cy="81726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3468202" y="1039106"/>
            <a:ext cx="23086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Dimensioni e misure</a:t>
            </a:r>
            <a:endParaRPr lang="en-GB" sz="1800" dirty="0"/>
          </a:p>
        </p:txBody>
      </p:sp>
      <p:sp>
        <p:nvSpPr>
          <p:cNvPr id="42" name="Rettangolo arrotondato 41"/>
          <p:cNvSpPr/>
          <p:nvPr/>
        </p:nvSpPr>
        <p:spPr>
          <a:xfrm>
            <a:off x="3112537" y="2277970"/>
            <a:ext cx="1126672" cy="440739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43" name="Connettore 1 42"/>
          <p:cNvCxnSpPr>
            <a:stCxn id="42" idx="0"/>
          </p:cNvCxnSpPr>
          <p:nvPr/>
        </p:nvCxnSpPr>
        <p:spPr>
          <a:xfrm flipV="1">
            <a:off x="3675873" y="1370206"/>
            <a:ext cx="2200858" cy="90776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5815756" y="1039106"/>
            <a:ext cx="681597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Filtri</a:t>
            </a:r>
          </a:p>
        </p:txBody>
      </p:sp>
      <p:sp>
        <p:nvSpPr>
          <p:cNvPr id="49" name="Rettangolo arrotondato 48"/>
          <p:cNvSpPr/>
          <p:nvPr/>
        </p:nvSpPr>
        <p:spPr>
          <a:xfrm>
            <a:off x="3112537" y="2763093"/>
            <a:ext cx="1126672" cy="1838066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50" name="Connettore 1 49"/>
          <p:cNvCxnSpPr>
            <a:stCxn id="49" idx="2"/>
            <a:endCxn id="51" idx="2"/>
          </p:cNvCxnSpPr>
          <p:nvPr/>
        </p:nvCxnSpPr>
        <p:spPr>
          <a:xfrm>
            <a:off x="3675873" y="4601160"/>
            <a:ext cx="294790" cy="90682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3268387" y="5138648"/>
            <a:ext cx="1404552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 err="1"/>
              <a:t>Marks</a:t>
            </a:r>
            <a:r>
              <a:rPr lang="it-IT" sz="1800" dirty="0"/>
              <a:t> Card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4253206" y="2277971"/>
            <a:ext cx="6157785" cy="3365885"/>
          </a:xfrm>
          <a:prstGeom prst="roundRect">
            <a:avLst>
              <a:gd name="adj" fmla="val 1769"/>
            </a:avLst>
          </a:prstGeom>
          <a:noFill/>
          <a:ln w="254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56" name="CasellaDiTesto 55"/>
          <p:cNvSpPr txBox="1"/>
          <p:nvPr/>
        </p:nvSpPr>
        <p:spPr>
          <a:xfrm>
            <a:off x="8707513" y="4622061"/>
            <a:ext cx="988887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800" dirty="0" err="1"/>
              <a:t>Canvas</a:t>
            </a:r>
            <a:endParaRPr lang="it-IT" sz="1800" dirty="0"/>
          </a:p>
        </p:txBody>
      </p:sp>
      <p:sp>
        <p:nvSpPr>
          <p:cNvPr id="18" name="Titolo 1"/>
          <p:cNvSpPr>
            <a:spLocks noGrp="1"/>
          </p:cNvSpPr>
          <p:nvPr>
            <p:ph type="title"/>
          </p:nvPr>
        </p:nvSpPr>
        <p:spPr>
          <a:xfrm>
            <a:off x="1919537" y="271464"/>
            <a:ext cx="8543677" cy="925289"/>
          </a:xfrm>
        </p:spPr>
        <p:txBody>
          <a:bodyPr/>
          <a:lstStyle/>
          <a:p>
            <a:r>
              <a:rPr lang="en-GB" dirty="0" err="1"/>
              <a:t>Interfaccia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5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  <p:bldP spid="17" grpId="0" animBg="1"/>
      <p:bldP spid="42" grpId="0" animBg="1"/>
      <p:bldP spid="46" grpId="0" animBg="1"/>
      <p:bldP spid="49" grpId="0" animBg="1"/>
      <p:bldP spid="51" grpId="0" animBg="1"/>
      <p:bldP spid="54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82"/>
          <a:stretch/>
        </p:blipFill>
        <p:spPr>
          <a:xfrm>
            <a:off x="2074925" y="1004520"/>
            <a:ext cx="1433904" cy="4914071"/>
          </a:xfrm>
        </p:spPr>
      </p:pic>
      <p:sp>
        <p:nvSpPr>
          <p:cNvPr id="18" name="Rettangolo arrotondato 17"/>
          <p:cNvSpPr/>
          <p:nvPr/>
        </p:nvSpPr>
        <p:spPr>
          <a:xfrm>
            <a:off x="2065855" y="1861974"/>
            <a:ext cx="1261547" cy="1163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19" name="Connettore 1 18"/>
          <p:cNvCxnSpPr>
            <a:stCxn id="18" idx="3"/>
            <a:endCxn id="20" idx="1"/>
          </p:cNvCxnSpPr>
          <p:nvPr/>
        </p:nvCxnSpPr>
        <p:spPr>
          <a:xfrm flipV="1">
            <a:off x="3327402" y="1383430"/>
            <a:ext cx="1472653" cy="53672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4800054" y="1198764"/>
            <a:ext cx="1415772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Dimensione</a:t>
            </a:r>
            <a:endParaRPr lang="en-GB" sz="1800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2065854" y="1985583"/>
            <a:ext cx="1261547" cy="1163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25" name="Connettore 1 24"/>
          <p:cNvCxnSpPr>
            <a:stCxn id="24" idx="3"/>
            <a:endCxn id="26" idx="1"/>
          </p:cNvCxnSpPr>
          <p:nvPr/>
        </p:nvCxnSpPr>
        <p:spPr>
          <a:xfrm flipV="1">
            <a:off x="3327400" y="1902805"/>
            <a:ext cx="2029640" cy="14095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5357041" y="1718138"/>
            <a:ext cx="11897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Gerarchia</a:t>
            </a:r>
            <a:endParaRPr lang="en-GB" sz="1800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2361049" y="2331946"/>
            <a:ext cx="861654" cy="1163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28" name="Connettore 1 27"/>
          <p:cNvCxnSpPr>
            <a:stCxn id="27" idx="3"/>
            <a:endCxn id="29" idx="1"/>
          </p:cNvCxnSpPr>
          <p:nvPr/>
        </p:nvCxnSpPr>
        <p:spPr>
          <a:xfrm>
            <a:off x="3222704" y="2390122"/>
            <a:ext cx="2896337" cy="13866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6119040" y="2344116"/>
            <a:ext cx="257795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Attributo dimensionale</a:t>
            </a:r>
            <a:endParaRPr lang="en-GB" sz="1800" dirty="0"/>
          </a:p>
        </p:txBody>
      </p:sp>
      <p:sp>
        <p:nvSpPr>
          <p:cNvPr id="38" name="Segnaposto contenuto 2"/>
          <p:cNvSpPr txBox="1">
            <a:spLocks/>
          </p:cNvSpPr>
          <p:nvPr/>
        </p:nvSpPr>
        <p:spPr>
          <a:xfrm>
            <a:off x="3836307" y="4407240"/>
            <a:ext cx="6682922" cy="125786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Per </a:t>
            </a:r>
            <a:r>
              <a:rPr lang="en-GB" sz="2400" dirty="0" err="1"/>
              <a:t>convenzione</a:t>
            </a:r>
            <a:r>
              <a:rPr lang="en-GB" sz="2400" dirty="0"/>
              <a:t>, le </a:t>
            </a:r>
            <a:r>
              <a:rPr lang="en-GB" sz="2400" dirty="0" err="1">
                <a:solidFill>
                  <a:srgbClr val="0070C0"/>
                </a:solidFill>
              </a:rPr>
              <a:t>cartelle</a:t>
            </a:r>
            <a:r>
              <a:rPr lang="en-GB" sz="2400" dirty="0"/>
              <a:t> </a:t>
            </a:r>
            <a:r>
              <a:rPr lang="it-IT" sz="2400" dirty="0"/>
              <a:t>vengono usate per rappresentare </a:t>
            </a:r>
            <a:r>
              <a:rPr lang="it-IT" sz="2400" dirty="0">
                <a:solidFill>
                  <a:srgbClr val="0070C0"/>
                </a:solidFill>
              </a:rPr>
              <a:t>dimensioni</a:t>
            </a:r>
            <a:r>
              <a:rPr lang="it-IT" sz="2400" dirty="0"/>
              <a:t>; in generale</a:t>
            </a:r>
            <a:r>
              <a:rPr lang="en-GB" sz="2400" dirty="0"/>
              <a:t> </a:t>
            </a:r>
            <a:r>
              <a:rPr lang="it-IT" sz="2400" dirty="0"/>
              <a:t>è solo un modo per raggruppare elementi</a:t>
            </a:r>
          </a:p>
        </p:txBody>
      </p:sp>
      <p:sp>
        <p:nvSpPr>
          <p:cNvPr id="39" name="Rettangolo arrotondato 38"/>
          <p:cNvSpPr/>
          <p:nvPr/>
        </p:nvSpPr>
        <p:spPr>
          <a:xfrm>
            <a:off x="2074925" y="3884367"/>
            <a:ext cx="861654" cy="1163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40" name="Connettore 1 39"/>
          <p:cNvCxnSpPr>
            <a:stCxn id="39" idx="3"/>
            <a:endCxn id="41" idx="1"/>
          </p:cNvCxnSpPr>
          <p:nvPr/>
        </p:nvCxnSpPr>
        <p:spPr>
          <a:xfrm flipV="1">
            <a:off x="2936580" y="3275547"/>
            <a:ext cx="3712765" cy="66699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6649345" y="3090881"/>
            <a:ext cx="914033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Misura</a:t>
            </a:r>
            <a:endParaRPr lang="en-GB" sz="1800" dirty="0"/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1919537" y="271464"/>
            <a:ext cx="8543677" cy="925289"/>
          </a:xfrm>
        </p:spPr>
        <p:txBody>
          <a:bodyPr/>
          <a:lstStyle/>
          <a:p>
            <a:r>
              <a:rPr lang="en-GB"/>
              <a:t>Interfaccia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29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4" grpId="0" animBg="1"/>
      <p:bldP spid="26" grpId="0" animBg="1"/>
      <p:bldP spid="27" grpId="0" animBg="1"/>
      <p:bldP spid="29" grpId="0" animBg="1"/>
      <p:bldP spid="38" grpId="0"/>
      <p:bldP spid="39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075" y="3933458"/>
            <a:ext cx="2440440" cy="2067293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Dimensione</a:t>
            </a:r>
            <a:r>
              <a:rPr lang="en-GB" dirty="0"/>
              <a:t> VS </a:t>
            </a:r>
            <a:r>
              <a:rPr lang="en-GB" dirty="0" err="1"/>
              <a:t>Misura</a:t>
            </a:r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Tableau le </a:t>
            </a:r>
            <a:r>
              <a:rPr lang="en-GB" dirty="0" err="1"/>
              <a:t>definizioni</a:t>
            </a:r>
            <a:r>
              <a:rPr lang="en-GB" dirty="0"/>
              <a:t> di </a:t>
            </a:r>
            <a:r>
              <a:rPr lang="en-GB" i="1" dirty="0" err="1">
                <a:solidFill>
                  <a:srgbClr val="C00000"/>
                </a:solidFill>
              </a:rPr>
              <a:t>dimensione</a:t>
            </a:r>
            <a:r>
              <a:rPr lang="en-GB" dirty="0"/>
              <a:t> e </a:t>
            </a:r>
            <a:r>
              <a:rPr lang="en-GB" i="1" dirty="0" err="1">
                <a:solidFill>
                  <a:srgbClr val="C00000"/>
                </a:solidFill>
              </a:rPr>
              <a:t>misura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pi</a:t>
            </a:r>
            <a:r>
              <a:rPr lang="it-IT" dirty="0"/>
              <a:t>ù lasche rispetto a quelle tradizionalmente utilizzate in letteratura e ogni campo può essere utilizzato sia come dimensione che come misura</a:t>
            </a:r>
          </a:p>
          <a:p>
            <a:r>
              <a:rPr lang="it-IT" dirty="0"/>
              <a:t>In generale è comunque utile dare una classificazione iniziale ai campi</a:t>
            </a:r>
          </a:p>
          <a:p>
            <a:pPr lvl="1"/>
            <a:r>
              <a:rPr lang="it-IT" dirty="0"/>
              <a:t>Una dimensione è un qualunque campo </a:t>
            </a:r>
            <a:br>
              <a:rPr lang="it-IT" dirty="0"/>
            </a:br>
            <a:r>
              <a:rPr lang="it-IT" dirty="0">
                <a:solidFill>
                  <a:srgbClr val="0070C0"/>
                </a:solidFill>
              </a:rPr>
              <a:t>indipendente</a:t>
            </a:r>
            <a:r>
              <a:rPr lang="it-IT" dirty="0"/>
              <a:t> (</a:t>
            </a:r>
            <a:r>
              <a:rPr lang="it-IT" dirty="0" err="1"/>
              <a:t>eg</a:t>
            </a:r>
            <a:r>
              <a:rPr lang="it-IT" dirty="0"/>
              <a:t>. </a:t>
            </a:r>
            <a:r>
              <a:rPr lang="it-IT" i="1" dirty="0"/>
              <a:t>città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Una misura è un qualunque campo i cui valori</a:t>
            </a:r>
            <a:br>
              <a:rPr lang="it-IT" dirty="0"/>
            </a:br>
            <a:r>
              <a:rPr lang="it-IT" dirty="0"/>
              <a:t>sono </a:t>
            </a:r>
            <a:r>
              <a:rPr lang="it-IT" dirty="0">
                <a:solidFill>
                  <a:srgbClr val="0070C0"/>
                </a:solidFill>
              </a:rPr>
              <a:t>funzione di altri campi </a:t>
            </a:r>
            <a:r>
              <a:rPr lang="it-IT" dirty="0"/>
              <a:t>(</a:t>
            </a:r>
            <a:r>
              <a:rPr lang="it-IT" dirty="0" err="1"/>
              <a:t>eg</a:t>
            </a:r>
            <a:r>
              <a:rPr lang="it-IT" dirty="0"/>
              <a:t>. </a:t>
            </a:r>
            <a:r>
              <a:rPr lang="it-IT" i="1" dirty="0"/>
              <a:t>profitto vendite</a:t>
            </a:r>
            <a:r>
              <a:rPr lang="it-IT" dirty="0"/>
              <a:t>) 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9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b="50026"/>
          <a:stretch/>
        </p:blipFill>
        <p:spPr>
          <a:xfrm>
            <a:off x="2902009" y="1799920"/>
            <a:ext cx="1875092" cy="1656183"/>
          </a:xfr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37" t="24424" b="8452"/>
          <a:stretch/>
        </p:blipFill>
        <p:spPr>
          <a:xfrm>
            <a:off x="7455387" y="3356842"/>
            <a:ext cx="2328024" cy="20574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Gerarchie</a:t>
            </a:r>
            <a:endParaRPr lang="en-GB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"/>
          <a:stretch/>
        </p:blipFill>
        <p:spPr>
          <a:xfrm>
            <a:off x="2688037" y="4829761"/>
            <a:ext cx="4359729" cy="214523"/>
          </a:xfrm>
          <a:prstGeom prst="rect">
            <a:avLst/>
          </a:prstGeom>
        </p:spPr>
      </p:pic>
      <p:sp>
        <p:nvSpPr>
          <p:cNvPr id="9" name="Segnaposto contenuto 2"/>
          <p:cNvSpPr txBox="1">
            <a:spLocks/>
          </p:cNvSpPr>
          <p:nvPr/>
        </p:nvSpPr>
        <p:spPr>
          <a:xfrm>
            <a:off x="2543164" y="3921909"/>
            <a:ext cx="4981121" cy="69498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Le gerarchie condivise vengono duplicate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5105991" y="1651749"/>
            <a:ext cx="4357914" cy="119041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Ogni </a:t>
            </a:r>
            <a:r>
              <a:rPr lang="it-IT" sz="2400" dirty="0" err="1"/>
              <a:t>path</a:t>
            </a:r>
            <a:r>
              <a:rPr lang="it-IT" sz="2400" dirty="0"/>
              <a:t> dalle foglie alla radice diventa una gerarchia separata e gli attributi comuni vengono duplicati</a:t>
            </a:r>
          </a:p>
        </p:txBody>
      </p:sp>
      <p:sp>
        <p:nvSpPr>
          <p:cNvPr id="11" name="Rettangolo arrotondato 10"/>
          <p:cNvSpPr/>
          <p:nvPr/>
        </p:nvSpPr>
        <p:spPr>
          <a:xfrm>
            <a:off x="3561318" y="1832427"/>
            <a:ext cx="453572" cy="144780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2" name="Rettangolo arrotondato 11"/>
          <p:cNvSpPr/>
          <p:nvPr/>
        </p:nvSpPr>
        <p:spPr>
          <a:xfrm rot="2826872">
            <a:off x="3869535" y="2099751"/>
            <a:ext cx="453572" cy="1298303"/>
          </a:xfrm>
          <a:prstGeom prst="roundRect">
            <a:avLst/>
          </a:prstGeom>
          <a:noFill/>
          <a:ln w="2540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4" name="Rettangolo arrotondato 13"/>
          <p:cNvSpPr/>
          <p:nvPr/>
        </p:nvSpPr>
        <p:spPr>
          <a:xfrm>
            <a:off x="7621385" y="3356841"/>
            <a:ext cx="2333477" cy="131006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5" name="Rettangolo arrotondato 14"/>
          <p:cNvSpPr/>
          <p:nvPr/>
        </p:nvSpPr>
        <p:spPr>
          <a:xfrm rot="2568904">
            <a:off x="8451813" y="3043866"/>
            <a:ext cx="485549" cy="2551111"/>
          </a:xfrm>
          <a:prstGeom prst="roundRect">
            <a:avLst/>
          </a:prstGeom>
          <a:noFill/>
          <a:ln w="2540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276957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Tableau,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colore</a:t>
            </a:r>
            <a:r>
              <a:rPr lang="en-GB" dirty="0"/>
              <a:t> </a:t>
            </a:r>
            <a:r>
              <a:rPr lang="en-GB" dirty="0" err="1"/>
              <a:t>verde</a:t>
            </a:r>
            <a:r>
              <a:rPr lang="en-GB" dirty="0"/>
              <a:t> </a:t>
            </a:r>
            <a:r>
              <a:rPr lang="it-IT" dirty="0"/>
              <a:t>è associato a campi </a:t>
            </a:r>
            <a:r>
              <a:rPr lang="it-IT" dirty="0">
                <a:solidFill>
                  <a:srgbClr val="00B050"/>
                </a:solidFill>
              </a:rPr>
              <a:t>continui </a:t>
            </a:r>
            <a:r>
              <a:rPr lang="it-IT" dirty="0"/>
              <a:t>mentre il colore blu a quelli </a:t>
            </a:r>
            <a:r>
              <a:rPr lang="it-IT" dirty="0">
                <a:solidFill>
                  <a:srgbClr val="0070C0"/>
                </a:solidFill>
              </a:rPr>
              <a:t>discreti</a:t>
            </a:r>
          </a:p>
          <a:p>
            <a:endParaRPr lang="it-IT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 err="1"/>
              <a:t>Spesso</a:t>
            </a:r>
            <a:r>
              <a:rPr lang="en-GB" dirty="0"/>
              <a:t> (ma non </a:t>
            </a:r>
            <a:r>
              <a:rPr lang="en-GB" dirty="0" err="1"/>
              <a:t>sempre</a:t>
            </a:r>
            <a:r>
              <a:rPr lang="en-GB" dirty="0"/>
              <a:t>) le </a:t>
            </a:r>
            <a:r>
              <a:rPr lang="en-GB" dirty="0" err="1"/>
              <a:t>misure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campi</a:t>
            </a:r>
            <a:r>
              <a:rPr lang="en-GB" dirty="0"/>
              <a:t> </a:t>
            </a:r>
            <a:r>
              <a:rPr lang="en-GB" dirty="0" err="1"/>
              <a:t>continui</a:t>
            </a:r>
            <a:r>
              <a:rPr lang="en-GB" dirty="0"/>
              <a:t>, </a:t>
            </a:r>
            <a:r>
              <a:rPr lang="en-GB" dirty="0" err="1"/>
              <a:t>mentre</a:t>
            </a:r>
            <a:r>
              <a:rPr lang="en-GB" dirty="0"/>
              <a:t> le </a:t>
            </a:r>
            <a:r>
              <a:rPr lang="en-GB" dirty="0" err="1"/>
              <a:t>dimensioni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campi</a:t>
            </a:r>
            <a:r>
              <a:rPr lang="en-GB" dirty="0"/>
              <a:t> </a:t>
            </a:r>
            <a:r>
              <a:rPr lang="en-GB" dirty="0" err="1"/>
              <a:t>discreti</a:t>
            </a:r>
            <a:endParaRPr lang="en-GB" dirty="0"/>
          </a:p>
          <a:p>
            <a:r>
              <a:rPr lang="it-IT" dirty="0"/>
              <a:t>Campi continui e discreti producono effetti diversi</a:t>
            </a:r>
          </a:p>
          <a:p>
            <a:pPr lvl="1"/>
            <a:r>
              <a:rPr lang="it-IT" dirty="0"/>
              <a:t>Quando vengono impostati in righe e colonne</a:t>
            </a:r>
          </a:p>
          <a:p>
            <a:pPr lvl="1"/>
            <a:r>
              <a:rPr lang="it-IT" dirty="0"/>
              <a:t>Quando vengono utilizzati in un filtro</a:t>
            </a:r>
          </a:p>
          <a:p>
            <a:pPr lvl="1"/>
            <a:r>
              <a:rPr lang="it-IT" dirty="0"/>
              <a:t>Quando vengono associati a colori</a:t>
            </a:r>
            <a:endParaRPr lang="en-GB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 VS Blue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2780928"/>
            <a:ext cx="3369062" cy="25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 VS Blue (</a:t>
            </a:r>
            <a:r>
              <a:rPr lang="en-GB" dirty="0" err="1"/>
              <a:t>Righe</a:t>
            </a:r>
            <a:r>
              <a:rPr lang="en-GB" dirty="0"/>
              <a:t> e </a:t>
            </a:r>
            <a:r>
              <a:rPr lang="en-GB" dirty="0" err="1"/>
              <a:t>Colonne</a:t>
            </a:r>
            <a:r>
              <a:rPr lang="en-GB" dirty="0"/>
              <a:t>)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t="52766" r="20237" b="10975"/>
          <a:stretch/>
        </p:blipFill>
        <p:spPr>
          <a:xfrm>
            <a:off x="4340685" y="3540679"/>
            <a:ext cx="5196747" cy="1947357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4563207" y="3581894"/>
            <a:ext cx="305579" cy="1735331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7" name="Rettangolo arrotondato 6"/>
          <p:cNvSpPr/>
          <p:nvPr/>
        </p:nvSpPr>
        <p:spPr>
          <a:xfrm>
            <a:off x="4772857" y="5313348"/>
            <a:ext cx="4766051" cy="255158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8" name="CasellaDiTesto 7"/>
          <p:cNvSpPr txBox="1"/>
          <p:nvPr/>
        </p:nvSpPr>
        <p:spPr>
          <a:xfrm>
            <a:off x="2307772" y="383209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Intestazione</a:t>
            </a:r>
            <a:endParaRPr lang="en-GB" sz="18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594790" y="485243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Asse</a:t>
            </a:r>
            <a:endParaRPr lang="en-GB" sz="1800" dirty="0"/>
          </a:p>
        </p:txBody>
      </p:sp>
      <p:cxnSp>
        <p:nvCxnSpPr>
          <p:cNvPr id="10" name="Connettore 1 9"/>
          <p:cNvCxnSpPr>
            <a:stCxn id="8" idx="3"/>
            <a:endCxn id="6" idx="1"/>
          </p:cNvCxnSpPr>
          <p:nvPr/>
        </p:nvCxnSpPr>
        <p:spPr>
          <a:xfrm>
            <a:off x="3734766" y="4016757"/>
            <a:ext cx="828440" cy="43280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>
            <a:stCxn id="9" idx="3"/>
            <a:endCxn id="7" idx="1"/>
          </p:cNvCxnSpPr>
          <p:nvPr/>
        </p:nvCxnSpPr>
        <p:spPr>
          <a:xfrm>
            <a:off x="3265166" y="5037101"/>
            <a:ext cx="1507690" cy="40382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contenut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assegnati</a:t>
            </a:r>
            <a:r>
              <a:rPr lang="en-GB" dirty="0"/>
              <a:t> a </a:t>
            </a:r>
            <a:r>
              <a:rPr lang="en-GB" dirty="0" err="1"/>
              <a:t>righe</a:t>
            </a:r>
            <a:r>
              <a:rPr lang="en-GB" dirty="0"/>
              <a:t> e </a:t>
            </a:r>
            <a:r>
              <a:rPr lang="en-GB" dirty="0" err="1"/>
              <a:t>colonne</a:t>
            </a:r>
            <a:endParaRPr lang="en-GB" dirty="0"/>
          </a:p>
          <a:p>
            <a:pPr lvl="1"/>
            <a:r>
              <a:rPr lang="en-GB" dirty="0"/>
              <a:t>Un campo </a:t>
            </a:r>
            <a:r>
              <a:rPr lang="en-GB" i="1" dirty="0" err="1">
                <a:solidFill>
                  <a:srgbClr val="0070C0"/>
                </a:solidFill>
              </a:rPr>
              <a:t>discreto</a:t>
            </a:r>
            <a:r>
              <a:rPr lang="en-GB" dirty="0"/>
              <a:t> produce </a:t>
            </a:r>
            <a:r>
              <a:rPr lang="en-GB" dirty="0" err="1"/>
              <a:t>un’</a:t>
            </a:r>
            <a:r>
              <a:rPr lang="en-GB" i="1" dirty="0" err="1">
                <a:solidFill>
                  <a:srgbClr val="0070C0"/>
                </a:solidFill>
              </a:rPr>
              <a:t>intestazione</a:t>
            </a:r>
            <a:endParaRPr lang="en-GB" i="1" dirty="0">
              <a:solidFill>
                <a:srgbClr val="0070C0"/>
              </a:solidFill>
            </a:endParaRPr>
          </a:p>
          <a:p>
            <a:pPr lvl="1"/>
            <a:r>
              <a:rPr lang="en-GB" dirty="0"/>
              <a:t>Un campo </a:t>
            </a:r>
            <a:r>
              <a:rPr lang="en-GB" i="1" dirty="0">
                <a:solidFill>
                  <a:srgbClr val="00B050"/>
                </a:solidFill>
              </a:rPr>
              <a:t>continuo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produce un </a:t>
            </a:r>
            <a:r>
              <a:rPr lang="en-GB" i="1" dirty="0" err="1">
                <a:solidFill>
                  <a:srgbClr val="00B050"/>
                </a:solidFill>
              </a:rPr>
              <a:t>asse</a:t>
            </a:r>
            <a:endParaRPr lang="en-GB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 breve </a:t>
            </a:r>
            <a:r>
              <a:rPr lang="en-GB" dirty="0" err="1"/>
              <a:t>ripasso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704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10"/>
          <p:cNvSpPr>
            <a:spLocks noGrp="1"/>
          </p:cNvSpPr>
          <p:nvPr>
            <p:ph idx="1"/>
          </p:nvPr>
        </p:nvSpPr>
        <p:spPr>
          <a:xfrm>
            <a:off x="1925639" y="1556793"/>
            <a:ext cx="8523287" cy="4631283"/>
          </a:xfrm>
        </p:spPr>
        <p:txBody>
          <a:bodyPr/>
          <a:lstStyle/>
          <a:p>
            <a:r>
              <a:rPr lang="it-IT" sz="2100" dirty="0"/>
              <a:t>Con un campo continuo è possibile specificare dei </a:t>
            </a:r>
            <a:r>
              <a:rPr lang="it-IT" sz="2100" dirty="0" err="1">
                <a:solidFill>
                  <a:srgbClr val="00B050"/>
                </a:solidFill>
              </a:rPr>
              <a:t>range</a:t>
            </a:r>
            <a:endParaRPr lang="it-IT" sz="2100" dirty="0">
              <a:solidFill>
                <a:srgbClr val="00B050"/>
              </a:solidFill>
            </a:endParaRPr>
          </a:p>
          <a:p>
            <a:pPr lvl="1"/>
            <a:r>
              <a:rPr lang="it-IT" sz="1800" dirty="0"/>
              <a:t>Sui valori al livello più </a:t>
            </a:r>
            <a:r>
              <a:rPr lang="it-IT" sz="1800" dirty="0">
                <a:solidFill>
                  <a:srgbClr val="00B050"/>
                </a:solidFill>
              </a:rPr>
              <a:t>dettagliato</a:t>
            </a:r>
          </a:p>
          <a:p>
            <a:pPr lvl="1"/>
            <a:r>
              <a:rPr lang="it-IT" sz="1800" dirty="0"/>
              <a:t>Oppure su particolari </a:t>
            </a:r>
            <a:r>
              <a:rPr lang="it-IT" sz="1800" dirty="0">
                <a:solidFill>
                  <a:srgbClr val="00B050"/>
                </a:solidFill>
              </a:rPr>
              <a:t>aggregazioni</a:t>
            </a:r>
          </a:p>
          <a:p>
            <a:endParaRPr lang="it-IT" sz="2100" dirty="0"/>
          </a:p>
          <a:p>
            <a:endParaRPr lang="it-IT" sz="2100" dirty="0"/>
          </a:p>
          <a:p>
            <a:endParaRPr lang="it-IT" sz="2100" dirty="0"/>
          </a:p>
          <a:p>
            <a:endParaRPr lang="it-IT" sz="2100" dirty="0"/>
          </a:p>
          <a:p>
            <a:r>
              <a:rPr lang="it-IT" sz="2100" dirty="0"/>
              <a:t>Con un campo discreto è possibile anche selezionare valori specifici (i.e., uno ad uno)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 VS Blue (</a:t>
            </a:r>
            <a:r>
              <a:rPr lang="en-GB" dirty="0" err="1"/>
              <a:t>Filtri</a:t>
            </a:r>
            <a:r>
              <a:rPr lang="en-GB" dirty="0"/>
              <a:t>)</a:t>
            </a:r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2152650" y="2354686"/>
            <a:ext cx="8343376" cy="36227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1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4" b="22402"/>
          <a:stretch/>
        </p:blipFill>
        <p:spPr>
          <a:xfrm>
            <a:off x="6816080" y="2144002"/>
            <a:ext cx="2554180" cy="20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3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10"/>
          <p:cNvSpPr>
            <a:spLocks noGrp="1"/>
          </p:cNvSpPr>
          <p:nvPr>
            <p:ph idx="1"/>
          </p:nvPr>
        </p:nvSpPr>
        <p:spPr>
          <a:xfrm>
            <a:off x="1925639" y="1556793"/>
            <a:ext cx="8523287" cy="4631283"/>
          </a:xfrm>
        </p:spPr>
        <p:txBody>
          <a:bodyPr/>
          <a:lstStyle/>
          <a:p>
            <a:r>
              <a:rPr lang="it-IT" sz="2100" dirty="0"/>
              <a:t>Ad un campo continuo viene associato un insieme di colori </a:t>
            </a:r>
            <a:r>
              <a:rPr lang="it-IT" sz="2100" dirty="0">
                <a:solidFill>
                  <a:srgbClr val="00B050"/>
                </a:solidFill>
              </a:rPr>
              <a:t>sequenziali </a:t>
            </a:r>
            <a:r>
              <a:rPr lang="it-IT" sz="2100" dirty="0"/>
              <a:t>(e.g. gradazioni più chiare per valori bassi e gradazioni più scure per valori alti)</a:t>
            </a:r>
          </a:p>
          <a:p>
            <a:pPr lvl="1"/>
            <a:endParaRPr lang="it-IT" sz="1800" dirty="0"/>
          </a:p>
          <a:p>
            <a:pPr lvl="1"/>
            <a:endParaRPr lang="it-IT" sz="1800" dirty="0"/>
          </a:p>
          <a:p>
            <a:pPr lvl="1"/>
            <a:endParaRPr lang="it-IT" sz="1800" dirty="0"/>
          </a:p>
          <a:p>
            <a:r>
              <a:rPr lang="it-IT" sz="2100" dirty="0"/>
              <a:t>Con un campo discreto è possibile assegnare un colore diverso (non necessariamente correlato agli altri) per ogni valore distinto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 VS Blue (Colori)</a:t>
            </a:r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2152650" y="2354686"/>
            <a:ext cx="7886700" cy="36227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1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1" t="59998" r="71309" b="30036"/>
          <a:stretch/>
        </p:blipFill>
        <p:spPr>
          <a:xfrm>
            <a:off x="2964214" y="4581129"/>
            <a:ext cx="1774004" cy="67554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14" y="2780928"/>
            <a:ext cx="1774004" cy="6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69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Canvas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6" t="10888" r="339" b="7581"/>
          <a:stretch/>
        </p:blipFill>
        <p:spPr>
          <a:xfrm>
            <a:off x="2831323" y="1628801"/>
            <a:ext cx="7640274" cy="3918815"/>
          </a:xfrm>
        </p:spPr>
      </p:pic>
      <p:sp>
        <p:nvSpPr>
          <p:cNvPr id="5" name="CasellaDiTesto 4"/>
          <p:cNvSpPr txBox="1"/>
          <p:nvPr/>
        </p:nvSpPr>
        <p:spPr>
          <a:xfrm>
            <a:off x="1617066" y="4775439"/>
            <a:ext cx="2236677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500" i="1" dirty="0"/>
              <a:t>Region</a:t>
            </a:r>
            <a:r>
              <a:rPr lang="en-GB" sz="1500" dirty="0"/>
              <a:t> e </a:t>
            </a:r>
            <a:r>
              <a:rPr lang="en-GB" sz="1500" i="1" dirty="0"/>
              <a:t>Year</a:t>
            </a:r>
            <a:r>
              <a:rPr lang="en-GB" sz="1500" dirty="0"/>
              <a:t> </a:t>
            </a:r>
            <a:r>
              <a:rPr lang="en-GB" sz="1500" dirty="0" err="1"/>
              <a:t>partizionano</a:t>
            </a:r>
            <a:r>
              <a:rPr lang="en-GB" sz="1500" dirty="0"/>
              <a:t> </a:t>
            </a:r>
            <a:r>
              <a:rPr lang="en-GB" sz="1500" dirty="0" err="1"/>
              <a:t>verticalmente</a:t>
            </a:r>
            <a:r>
              <a:rPr lang="en-GB" sz="1500" dirty="0"/>
              <a:t> </a:t>
            </a:r>
            <a:r>
              <a:rPr lang="en-GB" sz="1500" dirty="0" err="1"/>
              <a:t>il</a:t>
            </a:r>
            <a:r>
              <a:rPr lang="en-GB" sz="1500" dirty="0"/>
              <a:t> canvas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573210" y="4150149"/>
            <a:ext cx="2280833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500" i="1" dirty="0" err="1"/>
              <a:t>Costelec</a:t>
            </a:r>
            <a:r>
              <a:rPr lang="en-GB" sz="1500" dirty="0"/>
              <a:t> </a:t>
            </a:r>
            <a:r>
              <a:rPr lang="it-IT" sz="1500" dirty="0"/>
              <a:t>crea un asse sulle colonne</a:t>
            </a:r>
            <a:endParaRPr lang="en-GB" sz="1500" i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75788" y="2242099"/>
            <a:ext cx="2082108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1500" dirty="0"/>
              <a:t>Aggregando (con </a:t>
            </a:r>
            <a:r>
              <a:rPr lang="it-IT" sz="1500" i="1" dirty="0"/>
              <a:t>SUM</a:t>
            </a:r>
            <a:r>
              <a:rPr lang="it-IT" sz="1500" dirty="0"/>
              <a:t>) viene creato un </a:t>
            </a:r>
            <a:r>
              <a:rPr lang="it-IT" sz="1500" b="1" dirty="0" err="1"/>
              <a:t>mark</a:t>
            </a:r>
            <a:r>
              <a:rPr lang="it-IT" sz="1500" dirty="0"/>
              <a:t> per ogni riga</a:t>
            </a:r>
            <a:endParaRPr lang="en-GB" sz="1500" dirty="0"/>
          </a:p>
        </p:txBody>
      </p:sp>
      <p:cxnSp>
        <p:nvCxnSpPr>
          <p:cNvPr id="9" name="Connettore 1 8"/>
          <p:cNvCxnSpPr>
            <a:stCxn id="5" idx="0"/>
          </p:cNvCxnSpPr>
          <p:nvPr/>
        </p:nvCxnSpPr>
        <p:spPr>
          <a:xfrm flipV="1">
            <a:off x="2735404" y="4150149"/>
            <a:ext cx="1168672" cy="62529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18" idx="0"/>
            <a:endCxn id="6" idx="2"/>
          </p:cNvCxnSpPr>
          <p:nvPr/>
        </p:nvCxnSpPr>
        <p:spPr>
          <a:xfrm flipV="1">
            <a:off x="7711098" y="4704148"/>
            <a:ext cx="1002528" cy="51132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3904076" y="2102039"/>
            <a:ext cx="1076339" cy="320431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8" name="Rettangolo arrotondato 17"/>
          <p:cNvSpPr/>
          <p:nvPr/>
        </p:nvSpPr>
        <p:spPr>
          <a:xfrm>
            <a:off x="4984145" y="5215469"/>
            <a:ext cx="5453907" cy="290121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167213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6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Canvas (</a:t>
            </a:r>
            <a:r>
              <a:rPr lang="en-GB" dirty="0">
                <a:solidFill>
                  <a:srgbClr val="C00000"/>
                </a:solidFill>
              </a:rPr>
              <a:t>Pane</a:t>
            </a:r>
            <a:r>
              <a:rPr lang="en-GB" dirty="0"/>
              <a:t> e </a:t>
            </a:r>
            <a:r>
              <a:rPr lang="en-GB" dirty="0">
                <a:solidFill>
                  <a:srgbClr val="008080"/>
                </a:solidFill>
              </a:rPr>
              <a:t>Cell</a:t>
            </a:r>
            <a:r>
              <a:rPr lang="en-GB" dirty="0"/>
              <a:t>)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3" t="10580" r="339" b="7483"/>
          <a:stretch/>
        </p:blipFill>
        <p:spPr>
          <a:xfrm>
            <a:off x="2305789" y="1656490"/>
            <a:ext cx="7580422" cy="3902702"/>
          </a:xfrm>
        </p:spPr>
      </p:pic>
      <p:sp>
        <p:nvSpPr>
          <p:cNvPr id="5" name="CasellaDiTesto 4"/>
          <p:cNvSpPr txBox="1"/>
          <p:nvPr/>
        </p:nvSpPr>
        <p:spPr>
          <a:xfrm>
            <a:off x="1621561" y="4656368"/>
            <a:ext cx="3183584" cy="101566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</a:rPr>
              <a:t>I </a:t>
            </a:r>
            <a:r>
              <a:rPr lang="it-IT" sz="1500" i="1" dirty="0">
                <a:solidFill>
                  <a:schemeClr val="bg1"/>
                </a:solidFill>
              </a:rPr>
              <a:t>pane</a:t>
            </a:r>
            <a:r>
              <a:rPr lang="it-IT" sz="1500" dirty="0">
                <a:solidFill>
                  <a:schemeClr val="bg1"/>
                </a:solidFill>
              </a:rPr>
              <a:t> sono definiti dalle combinazioni di valori dei penultimi campi nelle righe e nelle colonne (</a:t>
            </a:r>
            <a:r>
              <a:rPr lang="it-IT" sz="1500" i="1" dirty="0">
                <a:solidFill>
                  <a:schemeClr val="bg1"/>
                </a:solidFill>
              </a:rPr>
              <a:t>MRN</a:t>
            </a:r>
            <a:r>
              <a:rPr lang="it-IT" sz="1500" dirty="0">
                <a:solidFill>
                  <a:schemeClr val="bg1"/>
                </a:solidFill>
              </a:rPr>
              <a:t> e </a:t>
            </a:r>
            <a:r>
              <a:rPr lang="it-IT" sz="1500" i="1" dirty="0">
                <a:solidFill>
                  <a:schemeClr val="bg1"/>
                </a:solidFill>
              </a:rPr>
              <a:t>State</a:t>
            </a:r>
            <a:r>
              <a:rPr lang="it-IT" sz="1500" dirty="0">
                <a:solidFill>
                  <a:schemeClr val="bg1"/>
                </a:solidFill>
              </a:rPr>
              <a:t>)</a:t>
            </a: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357533" y="1340769"/>
            <a:ext cx="3183584" cy="1015663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</a:rPr>
              <a:t>Le </a:t>
            </a:r>
            <a:r>
              <a:rPr lang="it-IT" sz="1500" i="1" dirty="0" err="1">
                <a:solidFill>
                  <a:schemeClr val="bg1"/>
                </a:solidFill>
              </a:rPr>
              <a:t>cell</a:t>
            </a:r>
            <a:r>
              <a:rPr lang="it-IT" sz="1500" dirty="0">
                <a:solidFill>
                  <a:schemeClr val="bg1"/>
                </a:solidFill>
              </a:rPr>
              <a:t> sono definite dalle combinazioni di valori degli ultimi campi nelle righe e nelle colonne (</a:t>
            </a:r>
            <a:r>
              <a:rPr lang="it-IT" sz="1500" i="1" dirty="0" err="1">
                <a:solidFill>
                  <a:schemeClr val="bg1"/>
                </a:solidFill>
              </a:rPr>
              <a:t>Racegroup</a:t>
            </a:r>
            <a:r>
              <a:rPr lang="it-IT" sz="1500" dirty="0">
                <a:solidFill>
                  <a:schemeClr val="bg1"/>
                </a:solidFill>
              </a:rPr>
              <a:t> e </a:t>
            </a:r>
            <a:r>
              <a:rPr lang="it-IT" sz="1500" i="1" dirty="0" err="1">
                <a:solidFill>
                  <a:schemeClr val="bg1"/>
                </a:solidFill>
              </a:rPr>
              <a:t>Year</a:t>
            </a:r>
            <a:r>
              <a:rPr lang="it-IT" sz="1500" dirty="0">
                <a:solidFill>
                  <a:schemeClr val="bg1"/>
                </a:solidFill>
              </a:rPr>
              <a:t>)</a:t>
            </a:r>
            <a:endParaRPr lang="en-GB" sz="1500" dirty="0">
              <a:solidFill>
                <a:schemeClr val="bg1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 flipV="1">
            <a:off x="3197605" y="3498646"/>
            <a:ext cx="1777417" cy="115772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>
            <a:endCxn id="6" idx="2"/>
          </p:cNvCxnSpPr>
          <p:nvPr/>
        </p:nvCxnSpPr>
        <p:spPr>
          <a:xfrm flipV="1">
            <a:off x="7925849" y="2356431"/>
            <a:ext cx="1023476" cy="771002"/>
          </a:xfrm>
          <a:prstGeom prst="line">
            <a:avLst/>
          </a:prstGeom>
          <a:ln w="254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arrotondato 7"/>
          <p:cNvSpPr/>
          <p:nvPr/>
        </p:nvSpPr>
        <p:spPr>
          <a:xfrm>
            <a:off x="3997779" y="1682515"/>
            <a:ext cx="1035698" cy="1784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1" name="Rettangolo arrotondato 10"/>
          <p:cNvSpPr/>
          <p:nvPr/>
        </p:nvSpPr>
        <p:spPr>
          <a:xfrm>
            <a:off x="5035807" y="1887787"/>
            <a:ext cx="1035698" cy="1784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2" name="Rettangolo arrotondato 11"/>
          <p:cNvSpPr/>
          <p:nvPr/>
        </p:nvSpPr>
        <p:spPr>
          <a:xfrm>
            <a:off x="5048638" y="1683679"/>
            <a:ext cx="1035698" cy="178448"/>
          </a:xfrm>
          <a:prstGeom prst="round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3" name="Rettangolo arrotondato 12"/>
          <p:cNvSpPr/>
          <p:nvPr/>
        </p:nvSpPr>
        <p:spPr>
          <a:xfrm>
            <a:off x="6083168" y="1888949"/>
            <a:ext cx="1035698" cy="178448"/>
          </a:xfrm>
          <a:prstGeom prst="round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97345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10"/>
          <p:cNvSpPr>
            <a:spLocks noGrp="1"/>
          </p:cNvSpPr>
          <p:nvPr>
            <p:ph idx="1"/>
          </p:nvPr>
        </p:nvSpPr>
        <p:spPr>
          <a:xfrm>
            <a:off x="1925639" y="1556793"/>
            <a:ext cx="8523287" cy="4631283"/>
          </a:xfrm>
        </p:spPr>
        <p:txBody>
          <a:bodyPr/>
          <a:lstStyle/>
          <a:p>
            <a:r>
              <a:rPr lang="it-IT" sz="2100" dirty="0"/>
              <a:t>In caso di campi continui</a:t>
            </a:r>
          </a:p>
          <a:p>
            <a:pPr lvl="1"/>
            <a:r>
              <a:rPr lang="it-IT" sz="1800" dirty="0"/>
              <a:t>Dato un valore distinto dell’ultimo campo discreto, viene definito un pane per ogni campo continuo (i campi continui sono sempre posizionati per ultimi!)</a:t>
            </a:r>
          </a:p>
          <a:p>
            <a:pPr lvl="1"/>
            <a:r>
              <a:rPr lang="it-IT" sz="1800" dirty="0"/>
              <a:t>Una </a:t>
            </a:r>
            <a:r>
              <a:rPr lang="it-IT" sz="1800" dirty="0" err="1"/>
              <a:t>cell</a:t>
            </a:r>
            <a:r>
              <a:rPr lang="it-IT" sz="1800" dirty="0"/>
              <a:t> è un punto nello spazio definito dagli assi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Canvas (</a:t>
            </a:r>
            <a:r>
              <a:rPr lang="en-GB" dirty="0">
                <a:solidFill>
                  <a:srgbClr val="C00000"/>
                </a:solidFill>
              </a:rPr>
              <a:t>Pane</a:t>
            </a:r>
            <a:r>
              <a:rPr lang="en-GB" dirty="0"/>
              <a:t> e </a:t>
            </a:r>
            <a:r>
              <a:rPr lang="en-GB" dirty="0">
                <a:solidFill>
                  <a:srgbClr val="008080"/>
                </a:solidFill>
              </a:rPr>
              <a:t>Cell</a:t>
            </a:r>
            <a:r>
              <a:rPr lang="en-GB" dirty="0"/>
              <a:t>) (2)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2152650" y="2354687"/>
            <a:ext cx="7886700" cy="127407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1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t="10724" r="459" b="38157"/>
          <a:stretch/>
        </p:blipFill>
        <p:spPr>
          <a:xfrm>
            <a:off x="2518097" y="3650904"/>
            <a:ext cx="7086629" cy="227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3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visualizzati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canvas </a:t>
            </a:r>
            <a:r>
              <a:rPr lang="en-GB" dirty="0" err="1"/>
              <a:t>tramite</a:t>
            </a:r>
            <a:r>
              <a:rPr lang="en-GB" dirty="0"/>
              <a:t> </a:t>
            </a:r>
            <a:r>
              <a:rPr lang="en-GB" i="1" dirty="0">
                <a:solidFill>
                  <a:srgbClr val="C00000"/>
                </a:solidFill>
              </a:rPr>
              <a:t>mark</a:t>
            </a:r>
          </a:p>
          <a:p>
            <a:r>
              <a:rPr lang="en-GB" dirty="0" err="1"/>
              <a:t>Esistono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tipi di mark (</a:t>
            </a:r>
            <a:r>
              <a:rPr lang="en-GB" i="1" dirty="0"/>
              <a:t>bar</a:t>
            </a:r>
            <a:r>
              <a:rPr lang="en-GB" dirty="0"/>
              <a:t>, </a:t>
            </a:r>
            <a:r>
              <a:rPr lang="en-GB" i="1" dirty="0"/>
              <a:t>line</a:t>
            </a:r>
            <a:r>
              <a:rPr lang="en-GB" dirty="0"/>
              <a:t>, </a:t>
            </a:r>
            <a:r>
              <a:rPr lang="en-GB" i="1" dirty="0"/>
              <a:t>text</a:t>
            </a:r>
            <a:r>
              <a:rPr lang="en-GB" dirty="0"/>
              <a:t>, etc.)</a:t>
            </a:r>
          </a:p>
          <a:p>
            <a:pPr lvl="1"/>
            <a:r>
              <a:rPr lang="en-GB" dirty="0" err="1"/>
              <a:t>Ogni</a:t>
            </a:r>
            <a:r>
              <a:rPr lang="en-GB" dirty="0"/>
              <a:t> mark </a:t>
            </a:r>
            <a:r>
              <a:rPr lang="en-GB" dirty="0" err="1"/>
              <a:t>possiede</a:t>
            </a:r>
            <a:r>
              <a:rPr lang="en-GB" dirty="0"/>
              <a:t> diverse </a:t>
            </a:r>
            <a:r>
              <a:rPr lang="en-GB" i="1" dirty="0" err="1">
                <a:solidFill>
                  <a:srgbClr val="0070C0"/>
                </a:solidFill>
              </a:rPr>
              <a:t>propriet</a:t>
            </a:r>
            <a:r>
              <a:rPr lang="it-IT" i="1" dirty="0">
                <a:solidFill>
                  <a:srgbClr val="0070C0"/>
                </a:solidFill>
              </a:rPr>
              <a:t>à</a:t>
            </a:r>
            <a:r>
              <a:rPr lang="it-IT" dirty="0"/>
              <a:t> (</a:t>
            </a:r>
            <a:r>
              <a:rPr lang="it-IT" i="1" dirty="0" err="1"/>
              <a:t>colour</a:t>
            </a:r>
            <a:r>
              <a:rPr lang="it-IT" dirty="0"/>
              <a:t>, </a:t>
            </a:r>
            <a:r>
              <a:rPr lang="it-IT" dirty="0" err="1"/>
              <a:t>s</a:t>
            </a:r>
            <a:r>
              <a:rPr lang="it-IT" i="1" dirty="0" err="1"/>
              <a:t>ize</a:t>
            </a:r>
            <a:r>
              <a:rPr lang="it-IT" dirty="0"/>
              <a:t>, </a:t>
            </a:r>
            <a:r>
              <a:rPr lang="it-IT" i="1" dirty="0" err="1"/>
              <a:t>label</a:t>
            </a:r>
            <a:r>
              <a:rPr lang="it-IT" dirty="0"/>
              <a:t>, etc.)</a:t>
            </a:r>
          </a:p>
          <a:p>
            <a:pPr lvl="1"/>
            <a:r>
              <a:rPr lang="it-IT" dirty="0"/>
              <a:t>A ciascuna proprietà può essere associato un campo con effetti diversi in base alla proprietà e al tipo di campo (continuo o discreto)</a:t>
            </a:r>
          </a:p>
          <a:p>
            <a:endParaRPr lang="it-IT" dirty="0"/>
          </a:p>
        </p:txBody>
      </p:sp>
      <p:pic>
        <p:nvPicPr>
          <p:cNvPr id="1026" name="Picture 2" descr="http://onlinehelp.tableau.com/current/online/en-us/Img/viewparts_mark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6" b="1172"/>
          <a:stretch/>
        </p:blipFill>
        <p:spPr bwMode="auto">
          <a:xfrm>
            <a:off x="4439817" y="4080339"/>
            <a:ext cx="3137779" cy="210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189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 (2)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dirty="0" err="1"/>
              <a:t>cell</a:t>
            </a:r>
            <a:r>
              <a:rPr lang="it-IT" dirty="0"/>
              <a:t> può contenere da zero a più </a:t>
            </a:r>
            <a:r>
              <a:rPr lang="it-IT" dirty="0" err="1"/>
              <a:t>mark</a:t>
            </a:r>
            <a:endParaRPr lang="it-IT" dirty="0"/>
          </a:p>
          <a:p>
            <a:pPr lvl="1"/>
            <a:r>
              <a:rPr lang="it-IT" dirty="0"/>
              <a:t>Ad esempio nel caso in cui vengano visualizzate più misure</a:t>
            </a:r>
          </a:p>
          <a:p>
            <a:r>
              <a:rPr lang="it-IT" dirty="0"/>
              <a:t>In uno stesso </a:t>
            </a:r>
            <a:r>
              <a:rPr lang="it-IT" dirty="0" err="1"/>
              <a:t>canvas</a:t>
            </a:r>
            <a:r>
              <a:rPr lang="it-IT" dirty="0"/>
              <a:t> possono essere presenti più tipi di </a:t>
            </a:r>
            <a:r>
              <a:rPr lang="it-IT" dirty="0" err="1"/>
              <a:t>mark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57" y="3401321"/>
            <a:ext cx="6978650" cy="24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02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020859"/>
            <a:ext cx="7273636" cy="2121477"/>
          </a:xfrm>
          <a:prstGeom prst="rect">
            <a:avLst/>
          </a:prstGeom>
        </p:spPr>
      </p:pic>
      <p:sp>
        <p:nvSpPr>
          <p:cNvPr id="7" name="Segnaposto contenuto 10"/>
          <p:cNvSpPr txBox="1">
            <a:spLocks/>
          </p:cNvSpPr>
          <p:nvPr/>
        </p:nvSpPr>
        <p:spPr>
          <a:xfrm>
            <a:off x="1925638" y="1484785"/>
            <a:ext cx="8634858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dirty="0"/>
              <a:t>Esistono tre tipologie di ordinamento</a:t>
            </a:r>
          </a:p>
          <a:p>
            <a:pPr lvl="1"/>
            <a:r>
              <a:rPr lang="it-IT" i="1" dirty="0">
                <a:solidFill>
                  <a:srgbClr val="0070C0"/>
                </a:solidFill>
              </a:rPr>
              <a:t>Manual</a:t>
            </a:r>
            <a:r>
              <a:rPr lang="it-IT" dirty="0"/>
              <a:t>: l’ordinamento è fissato manualmente dall’utente</a:t>
            </a:r>
            <a:endParaRPr lang="en-GB" dirty="0"/>
          </a:p>
          <a:p>
            <a:pPr lvl="1"/>
            <a:r>
              <a:rPr lang="it-IT" i="1" dirty="0" err="1">
                <a:solidFill>
                  <a:srgbClr val="0070C0"/>
                </a:solidFill>
              </a:rPr>
              <a:t>Computed</a:t>
            </a:r>
            <a:r>
              <a:rPr lang="it-IT" dirty="0"/>
              <a:t>: l’ordinamento si basa su un calcolo (</a:t>
            </a:r>
            <a:r>
              <a:rPr lang="it-IT" dirty="0" err="1"/>
              <a:t>eg</a:t>
            </a:r>
            <a:r>
              <a:rPr lang="it-IT" dirty="0"/>
              <a:t>. la somma di una certa misura)</a:t>
            </a:r>
          </a:p>
          <a:p>
            <a:pPr lvl="1"/>
            <a:r>
              <a:rPr lang="it-IT" i="1" dirty="0">
                <a:solidFill>
                  <a:srgbClr val="0070C0"/>
                </a:solidFill>
              </a:rPr>
              <a:t>Data Source Order</a:t>
            </a:r>
            <a:r>
              <a:rPr lang="it-IT" dirty="0"/>
              <a:t>: l’ordinamento è lo stesso della sorgente dati</a:t>
            </a:r>
          </a:p>
          <a:p>
            <a:r>
              <a:rPr lang="it-IT" dirty="0"/>
              <a:t>Gli ordinamenti rispettano le gerarchie (ci sono </a:t>
            </a:r>
            <a:r>
              <a:rPr lang="it-IT" dirty="0" err="1"/>
              <a:t>workaround</a:t>
            </a:r>
            <a:r>
              <a:rPr lang="it-IT" dirty="0"/>
              <a:t>)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Ordinamento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268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contenuto 10"/>
          <p:cNvSpPr txBox="1">
            <a:spLocks/>
          </p:cNvSpPr>
          <p:nvPr/>
        </p:nvSpPr>
        <p:spPr>
          <a:xfrm>
            <a:off x="1925639" y="1052737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Un comportamento inaspettato si presenta quando si cerca di ordinare un campo a destra di un altro che non lo determina funzionalmente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Ordinamento</a:t>
            </a:r>
            <a:r>
              <a:rPr lang="en-GB" dirty="0"/>
              <a:t> (2)</a:t>
            </a: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919536" y="3861049"/>
            <a:ext cx="8343376" cy="6122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100" i="1" dirty="0" err="1">
                <a:solidFill>
                  <a:srgbClr val="008080"/>
                </a:solidFill>
              </a:rPr>
              <a:t>Workaround</a:t>
            </a:r>
            <a:r>
              <a:rPr lang="it-IT" sz="2100" dirty="0"/>
              <a:t>: utilizzare un campo combinato</a:t>
            </a:r>
            <a:endParaRPr lang="en-GB" sz="21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17CF855-5948-4650-B525-9F79717C3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282" y="4293096"/>
            <a:ext cx="6051439" cy="18002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1FC6F91-FEBF-4BE7-9439-ED4BD2371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622" y="1916833"/>
            <a:ext cx="4732759" cy="18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24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contenuto 10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Un comportamento inaspettato si presenta quando si cerca di ordinare un campo a destra di un altro che non lo determina funzionalmente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Ordinamento</a:t>
            </a:r>
            <a:r>
              <a:rPr lang="en-GB" dirty="0"/>
              <a:t> (3)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4"/>
          <a:stretch/>
        </p:blipFill>
        <p:spPr>
          <a:xfrm>
            <a:off x="2179786" y="2606426"/>
            <a:ext cx="4151098" cy="2293458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2152650" y="5373833"/>
            <a:ext cx="8343376" cy="6122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100" i="1" dirty="0" err="1">
                <a:solidFill>
                  <a:srgbClr val="008080"/>
                </a:solidFill>
              </a:rPr>
              <a:t>Workaround</a:t>
            </a:r>
            <a:r>
              <a:rPr lang="it-IT" sz="2100" dirty="0"/>
              <a:t>: utilizzare un campo combinato</a:t>
            </a:r>
            <a:endParaRPr lang="en-GB" sz="21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73" y="2604001"/>
            <a:ext cx="4193966" cy="2322043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5065710" y="4490764"/>
            <a:ext cx="2013390" cy="3231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1500" i="1" dirty="0"/>
              <a:t>Globalmente</a:t>
            </a:r>
            <a:r>
              <a:rPr lang="it-IT" sz="1500" dirty="0"/>
              <a:t> è il primo</a:t>
            </a:r>
            <a:endParaRPr lang="en-GB" sz="1500" dirty="0"/>
          </a:p>
        </p:txBody>
      </p:sp>
      <p:cxnSp>
        <p:nvCxnSpPr>
          <p:cNvPr id="11" name="Connettore 1 10"/>
          <p:cNvCxnSpPr/>
          <p:nvPr/>
        </p:nvCxnSpPr>
        <p:spPr>
          <a:xfrm flipH="1" flipV="1">
            <a:off x="2992011" y="2899633"/>
            <a:ext cx="2881745" cy="15911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stCxn id="10" idx="0"/>
          </p:cNvCxnSpPr>
          <p:nvPr/>
        </p:nvCxnSpPr>
        <p:spPr>
          <a:xfrm flipV="1">
            <a:off x="6072405" y="2899633"/>
            <a:ext cx="646476" cy="159113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arrotondato 16"/>
          <p:cNvSpPr/>
          <p:nvPr/>
        </p:nvSpPr>
        <p:spPr>
          <a:xfrm>
            <a:off x="2736173" y="2774098"/>
            <a:ext cx="509519" cy="12553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9" name="Rettangolo arrotondato 18"/>
          <p:cNvSpPr/>
          <p:nvPr/>
        </p:nvSpPr>
        <p:spPr>
          <a:xfrm>
            <a:off x="6464123" y="2774098"/>
            <a:ext cx="509519" cy="12553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156967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(</a:t>
            </a:r>
            <a:r>
              <a:rPr lang="en-GB" dirty="0" err="1"/>
              <a:t>Foodmart</a:t>
            </a:r>
            <a:r>
              <a:rPr lang="en-GB" dirty="0"/>
              <a:t>) – Database Structure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196752"/>
            <a:ext cx="7848873" cy="4483982"/>
          </a:xfrm>
        </p:spPr>
      </p:pic>
    </p:spTree>
    <p:extLst>
      <p:ext uri="{BB962C8B-B14F-4D97-AF65-F5344CB8AC3E}">
        <p14:creationId xmlns:p14="http://schemas.microsoft.com/office/powerpoint/2010/main" val="1563982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Tramite l’opzione </a:t>
            </a:r>
            <a:r>
              <a:rPr lang="it-IT" i="1" dirty="0" err="1">
                <a:solidFill>
                  <a:srgbClr val="C00000"/>
                </a:solidFill>
              </a:rPr>
              <a:t>View</a:t>
            </a:r>
            <a:r>
              <a:rPr lang="it-IT" i="1" dirty="0">
                <a:solidFill>
                  <a:srgbClr val="C00000"/>
                </a:solidFill>
              </a:rPr>
              <a:t> Data</a:t>
            </a:r>
            <a:r>
              <a:rPr lang="it-IT" dirty="0"/>
              <a:t> è possibile visualizzare l’insieme record (i.e., i dati a granularità più fine) utilizzati per calcolare un determinato </a:t>
            </a:r>
            <a:r>
              <a:rPr lang="it-IT" dirty="0" err="1"/>
              <a:t>mark</a:t>
            </a:r>
            <a:endParaRPr lang="it-IT" dirty="0"/>
          </a:p>
          <a:p>
            <a:r>
              <a:rPr lang="it-IT" dirty="0" err="1"/>
              <a:t>View</a:t>
            </a:r>
            <a:r>
              <a:rPr lang="it-IT" dirty="0"/>
              <a:t> Data può essere considerato come una versione light dell’operazione </a:t>
            </a:r>
            <a:r>
              <a:rPr lang="it-IT" i="1" dirty="0" err="1">
                <a:solidFill>
                  <a:srgbClr val="C00000"/>
                </a:solidFill>
              </a:rPr>
              <a:t>Drill</a:t>
            </a:r>
            <a:r>
              <a:rPr lang="it-IT" i="1" dirty="0">
                <a:solidFill>
                  <a:srgbClr val="C00000"/>
                </a:solidFill>
              </a:rPr>
              <a:t> </a:t>
            </a:r>
            <a:r>
              <a:rPr lang="it-IT" i="1" dirty="0" err="1">
                <a:solidFill>
                  <a:srgbClr val="C00000"/>
                </a:solidFill>
              </a:rPr>
              <a:t>Through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it-IT" dirty="0"/>
              <a:t>Particolarmente utile per test e </a:t>
            </a:r>
            <a:r>
              <a:rPr lang="it-IT" dirty="0" err="1"/>
              <a:t>debug</a:t>
            </a:r>
            <a:r>
              <a:rPr lang="it-IT" dirty="0"/>
              <a:t> quando si creano visualizzazioni complesse</a:t>
            </a:r>
          </a:p>
        </p:txBody>
      </p:sp>
    </p:spTree>
    <p:extLst>
      <p:ext uri="{BB962C8B-B14F-4D97-AF65-F5344CB8AC3E}">
        <p14:creationId xmlns:p14="http://schemas.microsoft.com/office/powerpoint/2010/main" val="1037634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Data (2)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29" y="2091928"/>
            <a:ext cx="6801800" cy="324371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2" t="3031" r="2615" b="35949"/>
          <a:stretch/>
        </p:blipFill>
        <p:spPr>
          <a:xfrm>
            <a:off x="6041571" y="3650283"/>
            <a:ext cx="4423229" cy="21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7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 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palette </a:t>
            </a:r>
            <a:r>
              <a:rPr lang="it-IT" i="1" dirty="0">
                <a:solidFill>
                  <a:srgbClr val="0070C0"/>
                </a:solidFill>
              </a:rPr>
              <a:t>Show Me</a:t>
            </a:r>
            <a:r>
              <a:rPr lang="it-IT" dirty="0"/>
              <a:t> contiene scorciatoie per produrre visualizzazioni di tipi differenti a partire da un insieme di dimensioni e misure</a:t>
            </a:r>
          </a:p>
          <a:p>
            <a:r>
              <a:rPr lang="it-IT" dirty="0"/>
              <a:t>Per poter utilizzare una visualizzazione tramite Show Me è necessario rispettare determinati </a:t>
            </a:r>
            <a:r>
              <a:rPr lang="it-IT" dirty="0">
                <a:solidFill>
                  <a:srgbClr val="0070C0"/>
                </a:solidFill>
              </a:rPr>
              <a:t>requisiti</a:t>
            </a:r>
            <a:r>
              <a:rPr lang="it-IT" dirty="0"/>
              <a:t> che variano di caso in caso (e.g. per uno </a:t>
            </a:r>
            <a:r>
              <a:rPr lang="it-IT" dirty="0" err="1"/>
              <a:t>scatter</a:t>
            </a:r>
            <a:r>
              <a:rPr lang="it-IT" dirty="0"/>
              <a:t> plot sono necessari campi continui)</a:t>
            </a:r>
          </a:p>
          <a:p>
            <a:r>
              <a:rPr lang="it-IT" dirty="0"/>
              <a:t>Alcuni tipi di visualizzazioni sono poco intuitive da costruire manualmente (e.g. mappe e box-plot)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5" t="33962" r="1410" b="42955"/>
          <a:stretch/>
        </p:blipFill>
        <p:spPr>
          <a:xfrm>
            <a:off x="7680176" y="4941168"/>
            <a:ext cx="1346958" cy="138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54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1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000" dirty="0" err="1"/>
              <a:t>Visualizzare</a:t>
            </a:r>
            <a:r>
              <a:rPr lang="en-GB" sz="2000" dirty="0"/>
              <a:t> </a:t>
            </a:r>
            <a:r>
              <a:rPr lang="en-GB" sz="2000" dirty="0" err="1"/>
              <a:t>tramite</a:t>
            </a:r>
            <a:r>
              <a:rPr lang="en-GB" sz="2000" dirty="0"/>
              <a:t> un </a:t>
            </a:r>
            <a:r>
              <a:rPr lang="en-GB" sz="2000" dirty="0" err="1"/>
              <a:t>grafico</a:t>
            </a:r>
            <a:r>
              <a:rPr lang="en-GB" sz="2000" dirty="0"/>
              <a:t> a barre la </a:t>
            </a:r>
            <a:r>
              <a:rPr lang="en-GB" sz="2000" dirty="0" err="1"/>
              <a:t>somma</a:t>
            </a:r>
            <a:r>
              <a:rPr lang="en-GB" sz="2000" dirty="0"/>
              <a:t> </a:t>
            </a:r>
            <a:r>
              <a:rPr lang="en-GB" sz="2000" dirty="0" err="1"/>
              <a:t>delle</a:t>
            </a:r>
            <a:r>
              <a:rPr lang="en-GB" sz="2000" dirty="0"/>
              <a:t> </a:t>
            </a:r>
            <a:r>
              <a:rPr lang="en-GB" sz="2000" i="1" dirty="0">
                <a:solidFill>
                  <a:srgbClr val="00B050"/>
                </a:solidFill>
              </a:rPr>
              <a:t>Store Sales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dirty="0"/>
              <a:t>per </a:t>
            </a:r>
            <a:r>
              <a:rPr lang="en-GB" sz="2000" dirty="0" err="1"/>
              <a:t>ogni</a:t>
            </a:r>
            <a:r>
              <a:rPr lang="en-GB" sz="2000" dirty="0"/>
              <a:t> </a:t>
            </a:r>
            <a:r>
              <a:rPr lang="en-GB" sz="2000" i="1" dirty="0">
                <a:solidFill>
                  <a:srgbClr val="0070C0"/>
                </a:solidFill>
              </a:rPr>
              <a:t>S. State</a:t>
            </a:r>
          </a:p>
          <a:p>
            <a:pPr lvl="1"/>
            <a:r>
              <a:rPr lang="en-GB" sz="1800" dirty="0" err="1"/>
              <a:t>Qual</a:t>
            </a:r>
            <a:r>
              <a:rPr lang="en-GB" sz="1800" dirty="0"/>
              <a:t> </a:t>
            </a:r>
            <a:r>
              <a:rPr lang="it-IT" sz="1800" dirty="0"/>
              <a:t>è lo stato con le vendite più elevate?</a:t>
            </a:r>
            <a:endParaRPr lang="en-GB" sz="1800" dirty="0"/>
          </a:p>
          <a:p>
            <a:r>
              <a:rPr lang="en-GB" sz="2000" dirty="0" err="1"/>
              <a:t>Effettuare</a:t>
            </a:r>
            <a:r>
              <a:rPr lang="en-GB" sz="2000" dirty="0"/>
              <a:t> un drill-down per </a:t>
            </a:r>
            <a:r>
              <a:rPr lang="en-GB" sz="2000" dirty="0" err="1"/>
              <a:t>visualizzare</a:t>
            </a:r>
            <a:r>
              <a:rPr lang="en-GB" sz="2000" dirty="0"/>
              <a:t> le </a:t>
            </a:r>
            <a:r>
              <a:rPr lang="en-GB" sz="2000" dirty="0" err="1"/>
              <a:t>vendite</a:t>
            </a:r>
            <a:r>
              <a:rPr lang="en-GB" sz="2000" dirty="0"/>
              <a:t> a </a:t>
            </a:r>
            <a:r>
              <a:rPr lang="en-GB" sz="2000" dirty="0" err="1"/>
              <a:t>livello</a:t>
            </a:r>
            <a:r>
              <a:rPr lang="en-GB" sz="2000" dirty="0"/>
              <a:t> di </a:t>
            </a:r>
            <a:r>
              <a:rPr lang="en-GB" sz="2000" i="1" dirty="0">
                <a:solidFill>
                  <a:srgbClr val="0070C0"/>
                </a:solidFill>
              </a:rPr>
              <a:t>S. City</a:t>
            </a:r>
          </a:p>
          <a:p>
            <a:pPr lvl="1"/>
            <a:r>
              <a:rPr lang="it-IT" sz="1800" dirty="0"/>
              <a:t>Esistono città con vendite molto inferiori rispetto alle altre?</a:t>
            </a:r>
          </a:p>
          <a:p>
            <a:r>
              <a:rPr lang="it-IT" sz="2000" dirty="0"/>
              <a:t>Quanti sono i negozi (</a:t>
            </a:r>
            <a:r>
              <a:rPr lang="it-IT" sz="2000" i="1" dirty="0" err="1">
                <a:solidFill>
                  <a:srgbClr val="0070C0"/>
                </a:solidFill>
              </a:rPr>
              <a:t>Store</a:t>
            </a:r>
            <a:r>
              <a:rPr lang="it-IT" sz="2000" dirty="0"/>
              <a:t>) presenti in ogni </a:t>
            </a:r>
            <a:r>
              <a:rPr lang="it-IT" sz="2000" i="1" dirty="0">
                <a:solidFill>
                  <a:srgbClr val="0070C0"/>
                </a:solidFill>
              </a:rPr>
              <a:t>S. State</a:t>
            </a:r>
            <a:r>
              <a:rPr lang="it-IT" sz="2000" dirty="0"/>
              <a:t>? </a:t>
            </a:r>
            <a:br>
              <a:rPr lang="it-IT" sz="2000" dirty="0"/>
            </a:br>
            <a:r>
              <a:rPr lang="it-IT" sz="2000" dirty="0"/>
              <a:t>E in ogni </a:t>
            </a:r>
            <a:r>
              <a:rPr lang="it-IT" sz="2000" i="1" dirty="0">
                <a:solidFill>
                  <a:srgbClr val="0070C0"/>
                </a:solidFill>
              </a:rPr>
              <a:t>S. City</a:t>
            </a:r>
            <a:r>
              <a:rPr lang="it-IT" sz="2000" dirty="0"/>
              <a:t>?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Utilizzare l’aggregazione </a:t>
            </a:r>
            <a:r>
              <a:rPr lang="it-IT" sz="1800" i="1" dirty="0">
                <a:solidFill>
                  <a:srgbClr val="FF0000"/>
                </a:solidFill>
              </a:rPr>
              <a:t>COUNTD</a:t>
            </a:r>
          </a:p>
          <a:p>
            <a:pPr lvl="1"/>
            <a:r>
              <a:rPr lang="it-IT" sz="1800" dirty="0"/>
              <a:t>È possibile imputare le basse vendite in alcune città al numero di negozi?</a:t>
            </a:r>
          </a:p>
          <a:p>
            <a:r>
              <a:rPr lang="it-IT" sz="2000" dirty="0"/>
              <a:t>Visualizzare le vendite a livello di </a:t>
            </a:r>
            <a:r>
              <a:rPr lang="it-IT" sz="2000" i="1" dirty="0">
                <a:solidFill>
                  <a:srgbClr val="0070C0"/>
                </a:solidFill>
              </a:rPr>
              <a:t>S. City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(come fatto in precedenza) e associare alla proprietà </a:t>
            </a:r>
            <a:r>
              <a:rPr lang="it-IT" sz="2000" i="1" dirty="0">
                <a:solidFill>
                  <a:srgbClr val="FF0000"/>
                </a:solidFill>
              </a:rPr>
              <a:t>color</a:t>
            </a:r>
            <a:r>
              <a:rPr lang="it-IT" sz="2000" i="1" dirty="0"/>
              <a:t> </a:t>
            </a:r>
            <a:r>
              <a:rPr lang="it-IT" sz="2000" dirty="0"/>
              <a:t>numero di negozi distinti (</a:t>
            </a:r>
            <a:r>
              <a:rPr lang="it-IT" sz="2000" i="1" dirty="0">
                <a:solidFill>
                  <a:srgbClr val="0070C0"/>
                </a:solidFill>
              </a:rPr>
              <a:t>COUNTD(store)</a:t>
            </a:r>
            <a:r>
              <a:rPr lang="it-IT" sz="2000" dirty="0"/>
              <a:t>)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3773233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2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dirty="0"/>
              <a:t>Data l’ultima visualizzazione creata in Esercizio 1, associare il campo </a:t>
            </a:r>
            <a:r>
              <a:rPr lang="it-IT" i="1" dirty="0">
                <a:solidFill>
                  <a:srgbClr val="0070C0"/>
                </a:solidFill>
              </a:rPr>
              <a:t>S.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i="1" dirty="0" err="1">
                <a:solidFill>
                  <a:srgbClr val="0070C0"/>
                </a:solidFill>
              </a:rPr>
              <a:t>Type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alla proprietà </a:t>
            </a:r>
            <a:r>
              <a:rPr lang="it-IT" i="1" dirty="0">
                <a:solidFill>
                  <a:srgbClr val="FF0000"/>
                </a:solidFill>
              </a:rPr>
              <a:t>color</a:t>
            </a:r>
          </a:p>
          <a:p>
            <a:pPr lvl="1"/>
            <a:r>
              <a:rPr lang="it-IT" dirty="0"/>
              <a:t>Quale pattern interessante è possibile notare?</a:t>
            </a:r>
          </a:p>
          <a:p>
            <a:r>
              <a:rPr lang="it-IT" dirty="0"/>
              <a:t>Visualizzare le </a:t>
            </a:r>
            <a:r>
              <a:rPr lang="it-IT" dirty="0">
                <a:solidFill>
                  <a:srgbClr val="00B050"/>
                </a:solidFill>
              </a:rPr>
              <a:t>vendite (</a:t>
            </a:r>
            <a:r>
              <a:rPr lang="it-IT" i="1" dirty="0">
                <a:solidFill>
                  <a:srgbClr val="00B050"/>
                </a:solidFill>
              </a:rPr>
              <a:t>SUM</a:t>
            </a:r>
            <a:r>
              <a:rPr lang="it-IT" dirty="0">
                <a:solidFill>
                  <a:srgbClr val="00B050"/>
                </a:solidFill>
              </a:rPr>
              <a:t>) </a:t>
            </a:r>
            <a:r>
              <a:rPr lang="it-IT" dirty="0"/>
              <a:t>per ogni </a:t>
            </a:r>
            <a:r>
              <a:rPr lang="it-IT" i="1" dirty="0">
                <a:solidFill>
                  <a:srgbClr val="0070C0"/>
                </a:solidFill>
              </a:rPr>
              <a:t>S. </a:t>
            </a:r>
            <a:r>
              <a:rPr lang="it-IT" i="1" dirty="0" err="1">
                <a:solidFill>
                  <a:srgbClr val="0070C0"/>
                </a:solidFill>
              </a:rPr>
              <a:t>Type</a:t>
            </a:r>
            <a:endParaRPr lang="it-IT" i="1" dirty="0">
              <a:solidFill>
                <a:srgbClr val="0070C0"/>
              </a:solidFill>
            </a:endParaRPr>
          </a:p>
          <a:p>
            <a:pPr lvl="1"/>
            <a:r>
              <a:rPr lang="it-IT" dirty="0"/>
              <a:t>Quale discrepanza è possibile notare rispetto al grafico precedente?</a:t>
            </a:r>
          </a:p>
          <a:p>
            <a:r>
              <a:rPr lang="it-IT" dirty="0"/>
              <a:t>Associare il </a:t>
            </a:r>
            <a:r>
              <a:rPr lang="it-IT" dirty="0">
                <a:solidFill>
                  <a:srgbClr val="00B050"/>
                </a:solidFill>
              </a:rPr>
              <a:t>numero di negozi (</a:t>
            </a:r>
            <a:r>
              <a:rPr lang="it-IT" i="1" dirty="0" err="1">
                <a:solidFill>
                  <a:srgbClr val="00B050"/>
                </a:solidFill>
              </a:rPr>
              <a:t>Store</a:t>
            </a:r>
            <a:r>
              <a:rPr lang="it-IT" dirty="0">
                <a:solidFill>
                  <a:srgbClr val="00B050"/>
                </a:solidFill>
              </a:rPr>
              <a:t>) </a:t>
            </a:r>
            <a:r>
              <a:rPr lang="it-IT" dirty="0"/>
              <a:t>alla proprietà </a:t>
            </a:r>
            <a:r>
              <a:rPr lang="it-IT" i="1" dirty="0">
                <a:solidFill>
                  <a:srgbClr val="FF0000"/>
                </a:solidFill>
              </a:rPr>
              <a:t>color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e alla proprietà </a:t>
            </a:r>
            <a:r>
              <a:rPr lang="it-IT" i="1" dirty="0" err="1">
                <a:solidFill>
                  <a:schemeClr val="accent2"/>
                </a:solidFill>
              </a:rPr>
              <a:t>label</a:t>
            </a:r>
            <a:endParaRPr lang="it-IT" i="1" dirty="0">
              <a:solidFill>
                <a:schemeClr val="accent2"/>
              </a:solidFill>
            </a:endParaRPr>
          </a:p>
          <a:p>
            <a:pPr lvl="1"/>
            <a:r>
              <a:rPr lang="it-IT" dirty="0"/>
              <a:t>Da cosa è causata la discrepanza tra le due visualizzazioni precedenti?</a:t>
            </a:r>
          </a:p>
          <a:p>
            <a:pPr lvl="1"/>
            <a:endParaRPr lang="it-IT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861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3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8" y="1556793"/>
            <a:ext cx="8634858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Visualizzare tramite un grafico a linee l’andamento </a:t>
            </a:r>
            <a:r>
              <a:rPr lang="it-IT" sz="2000" dirty="0">
                <a:solidFill>
                  <a:srgbClr val="0070C0"/>
                </a:solidFill>
              </a:rPr>
              <a:t>mensile</a:t>
            </a:r>
            <a:r>
              <a:rPr lang="it-IT" sz="2000" dirty="0"/>
              <a:t> delle </a:t>
            </a:r>
            <a:r>
              <a:rPr lang="it-IT" sz="2000" dirty="0">
                <a:solidFill>
                  <a:srgbClr val="00B050"/>
                </a:solidFill>
              </a:rPr>
              <a:t>vendite</a:t>
            </a:r>
          </a:p>
          <a:p>
            <a:pPr lvl="1"/>
            <a:r>
              <a:rPr lang="it-IT" sz="1800" dirty="0"/>
              <a:t>Quale pattern è presente?</a:t>
            </a:r>
          </a:p>
          <a:p>
            <a:r>
              <a:rPr lang="it-IT" sz="2000" dirty="0"/>
              <a:t>Dividere il grafico precedente per </a:t>
            </a:r>
            <a:r>
              <a:rPr lang="it-IT" sz="2000" i="1" dirty="0">
                <a:solidFill>
                  <a:srgbClr val="0070C0"/>
                </a:solidFill>
              </a:rPr>
              <a:t>S. State </a:t>
            </a:r>
            <a:r>
              <a:rPr lang="it-IT" sz="2000" dirty="0"/>
              <a:t>(un asse per ogni stato)</a:t>
            </a:r>
          </a:p>
          <a:p>
            <a:pPr lvl="1"/>
            <a:r>
              <a:rPr lang="it-IT" sz="1800" dirty="0"/>
              <a:t>Il pattern precedente è presente in ogni stato?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di default gli assi hanno tutti lo stesso </a:t>
            </a:r>
            <a:r>
              <a:rPr lang="it-IT" sz="1800" dirty="0" err="1"/>
              <a:t>range</a:t>
            </a:r>
            <a:r>
              <a:rPr lang="it-IT" sz="1800" dirty="0"/>
              <a:t>: su un asse qualsiasi, click destro &gt; </a:t>
            </a:r>
            <a:r>
              <a:rPr lang="it-IT" sz="1800" i="1" dirty="0" err="1"/>
              <a:t>Edit</a:t>
            </a:r>
            <a:r>
              <a:rPr lang="it-IT" sz="1800" i="1" dirty="0"/>
              <a:t> </a:t>
            </a:r>
            <a:r>
              <a:rPr lang="it-IT" sz="1800" i="1" dirty="0" err="1"/>
              <a:t>Axis</a:t>
            </a:r>
            <a:r>
              <a:rPr lang="it-IT" sz="1800" dirty="0"/>
              <a:t> &gt; Selezionare </a:t>
            </a:r>
            <a:r>
              <a:rPr lang="it-IT" sz="1800" i="1" dirty="0" err="1"/>
              <a:t>Independent</a:t>
            </a:r>
            <a:r>
              <a:rPr lang="it-IT" sz="1800" i="1" dirty="0"/>
              <a:t> </a:t>
            </a:r>
            <a:r>
              <a:rPr lang="it-IT" sz="1800" i="1" dirty="0" err="1"/>
              <a:t>axis</a:t>
            </a:r>
            <a:r>
              <a:rPr lang="it-IT" sz="1800" i="1" dirty="0"/>
              <a:t>…</a:t>
            </a:r>
            <a:endParaRPr lang="it-IT" sz="1800" dirty="0"/>
          </a:p>
          <a:p>
            <a:r>
              <a:rPr lang="it-IT" sz="2000" dirty="0"/>
              <a:t>Dato il grafico precedente, visualizzare quanto impattano le varie </a:t>
            </a:r>
            <a:r>
              <a:rPr lang="it-IT" sz="2000" i="1" dirty="0">
                <a:solidFill>
                  <a:srgbClr val="0070C0"/>
                </a:solidFill>
              </a:rPr>
              <a:t>Family</a:t>
            </a:r>
            <a:r>
              <a:rPr lang="it-IT" sz="2000" i="1" dirty="0"/>
              <a:t> </a:t>
            </a:r>
            <a:r>
              <a:rPr lang="it-IT" sz="2000" dirty="0"/>
              <a:t>sul totale delle vendite mantenendo la visualizzazione del trend mensile</a:t>
            </a:r>
          </a:p>
          <a:p>
            <a:pPr lvl="1"/>
            <a:r>
              <a:rPr lang="it-IT" sz="1800" dirty="0"/>
              <a:t>Quale può essere una buona visualizzazione?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associare ogni </a:t>
            </a:r>
            <a:r>
              <a:rPr lang="it-IT" sz="1800" i="1" dirty="0">
                <a:solidFill>
                  <a:srgbClr val="0070C0"/>
                </a:solidFill>
              </a:rPr>
              <a:t>Family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/>
              <a:t>ad una proprietà dei </a:t>
            </a:r>
            <a:r>
              <a:rPr lang="it-IT" sz="1800" dirty="0" err="1"/>
              <a:t>mark</a:t>
            </a:r>
            <a:r>
              <a:rPr lang="it-IT" sz="1800" dirty="0"/>
              <a:t> ed eventualmente cambiare tipologia di </a:t>
            </a:r>
            <a:r>
              <a:rPr lang="it-IT" sz="1800" dirty="0" err="1"/>
              <a:t>mark</a:t>
            </a:r>
            <a:endParaRPr lang="it-IT" sz="1800" dirty="0"/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è possibile cambiare il tipo di </a:t>
            </a:r>
            <a:r>
              <a:rPr lang="it-IT" sz="1800" dirty="0" err="1"/>
              <a:t>mark</a:t>
            </a:r>
            <a:r>
              <a:rPr lang="it-IT" sz="1800" dirty="0"/>
              <a:t> dal menu a tendina nel pannello </a:t>
            </a:r>
            <a:r>
              <a:rPr lang="it-IT" sz="1800" i="1" dirty="0" err="1"/>
              <a:t>Marks</a:t>
            </a:r>
            <a:endParaRPr lang="it-IT" sz="1800" i="1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7542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È possibile applicare un filtro (i.e., </a:t>
            </a:r>
            <a:r>
              <a:rPr lang="it-IT" sz="2000" i="1" dirty="0" err="1">
                <a:solidFill>
                  <a:srgbClr val="C00000"/>
                </a:solidFill>
              </a:rPr>
              <a:t>Slice</a:t>
            </a:r>
            <a:r>
              <a:rPr lang="it-IT" sz="2000" i="1" dirty="0">
                <a:solidFill>
                  <a:srgbClr val="C00000"/>
                </a:solidFill>
              </a:rPr>
              <a:t> &amp; Dice</a:t>
            </a:r>
            <a:r>
              <a:rPr lang="it-IT" sz="2000" dirty="0"/>
              <a:t>)</a:t>
            </a:r>
          </a:p>
          <a:p>
            <a:pPr lvl="1"/>
            <a:r>
              <a:rPr lang="it-IT" sz="1800" dirty="0"/>
              <a:t>A specifici </a:t>
            </a:r>
            <a:r>
              <a:rPr lang="it-IT" sz="1800" dirty="0" err="1">
                <a:solidFill>
                  <a:srgbClr val="0070C0"/>
                </a:solidFill>
              </a:rPr>
              <a:t>worksheet</a:t>
            </a:r>
            <a:r>
              <a:rPr lang="it-IT" sz="1800" dirty="0"/>
              <a:t>: il filtro è applicato solamente a quegli specifici </a:t>
            </a:r>
            <a:r>
              <a:rPr lang="it-IT" sz="1800" dirty="0" err="1"/>
              <a:t>worksheet</a:t>
            </a:r>
            <a:endParaRPr lang="it-IT" sz="1800" dirty="0"/>
          </a:p>
          <a:p>
            <a:pPr lvl="1"/>
            <a:r>
              <a:rPr lang="it-IT" sz="1800" dirty="0"/>
              <a:t>Ad una specifica </a:t>
            </a:r>
            <a:r>
              <a:rPr lang="it-IT" sz="1800" dirty="0">
                <a:solidFill>
                  <a:srgbClr val="0070C0"/>
                </a:solidFill>
              </a:rPr>
              <a:t>sorgente dati</a:t>
            </a:r>
            <a:r>
              <a:rPr lang="it-IT" sz="1800" dirty="0"/>
              <a:t>: il filtro verrà implicitamente applicato a tutti i </a:t>
            </a:r>
            <a:r>
              <a:rPr lang="it-IT" sz="1800" dirty="0" err="1"/>
              <a:t>worksheet</a:t>
            </a:r>
            <a:r>
              <a:rPr lang="it-IT" sz="1800" dirty="0"/>
              <a:t> che estraggono dati da quella sorgente</a:t>
            </a:r>
          </a:p>
          <a:p>
            <a:r>
              <a:rPr lang="it-IT" sz="2000" dirty="0"/>
              <a:t>È possibile filtrare</a:t>
            </a:r>
          </a:p>
          <a:p>
            <a:pPr lvl="1"/>
            <a:r>
              <a:rPr lang="it-IT" sz="1800" dirty="0"/>
              <a:t>A </a:t>
            </a:r>
            <a:r>
              <a:rPr lang="it-IT" sz="1800" i="1" dirty="0">
                <a:solidFill>
                  <a:srgbClr val="0070C0"/>
                </a:solidFill>
              </a:rPr>
              <a:t>livello di record</a:t>
            </a:r>
            <a:r>
              <a:rPr lang="it-IT" sz="1800" dirty="0"/>
              <a:t>: la vista è calcolata considerando solamente i record che soddisfano il filtro; ogni filtro è calcolato indipendentemente dagli altri</a:t>
            </a:r>
          </a:p>
          <a:p>
            <a:pPr lvl="2"/>
            <a:r>
              <a:rPr lang="it-IT" sz="1600" dirty="0" err="1"/>
              <a:t>Eg</a:t>
            </a:r>
            <a:r>
              <a:rPr lang="it-IT" sz="1600" dirty="0"/>
              <a:t>. </a:t>
            </a:r>
            <a:r>
              <a:rPr lang="it-IT" sz="1600" i="1" dirty="0"/>
              <a:t>Sales</a:t>
            </a:r>
            <a:r>
              <a:rPr lang="it-IT" sz="1600" dirty="0"/>
              <a:t> &gt; 100.00$</a:t>
            </a:r>
          </a:p>
          <a:p>
            <a:pPr lvl="1"/>
            <a:r>
              <a:rPr lang="it-IT" sz="1800" dirty="0"/>
              <a:t>A </a:t>
            </a:r>
            <a:r>
              <a:rPr lang="it-IT" sz="1800" i="1" dirty="0">
                <a:solidFill>
                  <a:srgbClr val="0070C0"/>
                </a:solidFill>
              </a:rPr>
              <a:t>livello di aggregazione</a:t>
            </a:r>
            <a:r>
              <a:rPr lang="it-IT" sz="1800" dirty="0"/>
              <a:t>: dopo che la vista è stata calcolata (applicando i filtri a livello di record) vengono escluse le </a:t>
            </a:r>
            <a:r>
              <a:rPr lang="it-IT" sz="1800" dirty="0" err="1"/>
              <a:t>cell</a:t>
            </a:r>
            <a:r>
              <a:rPr lang="it-IT" sz="1800" dirty="0"/>
              <a:t> per cui almeno un </a:t>
            </a:r>
            <a:r>
              <a:rPr lang="it-IT" sz="1800" dirty="0" err="1"/>
              <a:t>mark</a:t>
            </a:r>
            <a:r>
              <a:rPr lang="it-IT" sz="1800" dirty="0"/>
              <a:t> non soddisfa il filtro aggregato</a:t>
            </a:r>
          </a:p>
          <a:p>
            <a:pPr lvl="2"/>
            <a:r>
              <a:rPr lang="it-IT" sz="1600" dirty="0" err="1"/>
              <a:t>Eg</a:t>
            </a:r>
            <a:r>
              <a:rPr lang="it-IT" sz="1600" dirty="0"/>
              <a:t>. SUM(</a:t>
            </a:r>
            <a:r>
              <a:rPr lang="it-IT" sz="1600" i="1" dirty="0"/>
              <a:t>Sales</a:t>
            </a:r>
            <a:r>
              <a:rPr lang="it-IT" sz="1600" dirty="0"/>
              <a:t>) &gt; 100.00$</a:t>
            </a:r>
          </a:p>
        </p:txBody>
      </p:sp>
    </p:spTree>
    <p:extLst>
      <p:ext uri="{BB962C8B-B14F-4D97-AF65-F5344CB8AC3E}">
        <p14:creationId xmlns:p14="http://schemas.microsoft.com/office/powerpoint/2010/main" val="1058209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dirty="0"/>
              <a:t>I </a:t>
            </a:r>
            <a:r>
              <a:rPr lang="it-IT" i="1" dirty="0" err="1">
                <a:solidFill>
                  <a:srgbClr val="C00000"/>
                </a:solidFill>
              </a:rPr>
              <a:t>Context</a:t>
            </a:r>
            <a:r>
              <a:rPr lang="it-IT" i="1" dirty="0">
                <a:solidFill>
                  <a:srgbClr val="C00000"/>
                </a:solidFill>
              </a:rPr>
              <a:t> </a:t>
            </a:r>
            <a:r>
              <a:rPr lang="it-IT" i="1" dirty="0" err="1">
                <a:solidFill>
                  <a:srgbClr val="C00000"/>
                </a:solidFill>
              </a:rPr>
              <a:t>Filter</a:t>
            </a:r>
            <a:r>
              <a:rPr lang="it-IT" dirty="0"/>
              <a:t> sono un particolare tipo di filtro che viene applicato </a:t>
            </a:r>
            <a:r>
              <a:rPr lang="it-IT" i="1" dirty="0">
                <a:solidFill>
                  <a:srgbClr val="0070C0"/>
                </a:solidFill>
              </a:rPr>
              <a:t>prima</a:t>
            </a:r>
            <a:r>
              <a:rPr lang="it-IT" dirty="0"/>
              <a:t> dei normali filtri (gli altri filtri sono dipendenti dal risultato dei </a:t>
            </a:r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filter</a:t>
            </a:r>
            <a:r>
              <a:rPr lang="it-IT" dirty="0"/>
              <a:t>)</a:t>
            </a:r>
          </a:p>
          <a:p>
            <a:r>
              <a:rPr lang="it-IT" dirty="0"/>
              <a:t>Quando viene creato un </a:t>
            </a:r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filter</a:t>
            </a:r>
            <a:r>
              <a:rPr lang="it-IT" dirty="0"/>
              <a:t> Tableau crea una </a:t>
            </a:r>
            <a:r>
              <a:rPr lang="it-IT" i="1" dirty="0">
                <a:solidFill>
                  <a:srgbClr val="0070C0"/>
                </a:solidFill>
              </a:rPr>
              <a:t>tabella temporanea</a:t>
            </a:r>
            <a:r>
              <a:rPr lang="it-IT" dirty="0"/>
              <a:t> in modo da snellire successivi calcoli</a:t>
            </a:r>
          </a:p>
          <a:p>
            <a:r>
              <a:rPr lang="it-IT" dirty="0"/>
              <a:t>I </a:t>
            </a:r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filter</a:t>
            </a:r>
            <a:r>
              <a:rPr lang="it-IT" dirty="0"/>
              <a:t> non possono essere però applicati a livello di aggregazione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r>
              <a:rPr lang="en-GB" dirty="0"/>
              <a:t>: Context Filter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68" y="4670935"/>
            <a:ext cx="1557415" cy="798933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4888805" y="4698815"/>
            <a:ext cx="5064722" cy="82449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100" dirty="0"/>
              <a:t>I </a:t>
            </a:r>
            <a:r>
              <a:rPr lang="it-IT" sz="2100" dirty="0" err="1"/>
              <a:t>context</a:t>
            </a:r>
            <a:r>
              <a:rPr lang="it-IT" sz="2100" dirty="0"/>
              <a:t> </a:t>
            </a:r>
            <a:r>
              <a:rPr lang="it-IT" sz="2100" dirty="0" err="1"/>
              <a:t>filter</a:t>
            </a:r>
            <a:r>
              <a:rPr lang="it-IT" sz="2100" dirty="0"/>
              <a:t> sono riconoscibili dal colore grigio (sia per campi </a:t>
            </a:r>
            <a:r>
              <a:rPr lang="it-IT" sz="2100"/>
              <a:t>continui che </a:t>
            </a:r>
            <a:r>
              <a:rPr lang="it-IT" sz="2100" dirty="0"/>
              <a:t>discreti)</a:t>
            </a:r>
          </a:p>
        </p:txBody>
      </p:sp>
    </p:spTree>
    <p:extLst>
      <p:ext uri="{BB962C8B-B14F-4D97-AF65-F5344CB8AC3E}">
        <p14:creationId xmlns:p14="http://schemas.microsoft.com/office/powerpoint/2010/main" val="3446324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possibile filtrare in modo tale da ottenere solamente i primi (o gli ultimi) </a:t>
            </a:r>
            <a:r>
              <a:rPr lang="it-IT" i="1" dirty="0"/>
              <a:t>N</a:t>
            </a:r>
            <a:r>
              <a:rPr lang="it-IT" dirty="0"/>
              <a:t> elementi in base ad un determinato ordinamento</a:t>
            </a:r>
          </a:p>
          <a:p>
            <a:pPr lvl="1"/>
            <a:r>
              <a:rPr lang="it-IT" dirty="0"/>
              <a:t>E.g. le prime 10 categorie per cui la somma delle vendite è più elevata</a:t>
            </a:r>
          </a:p>
          <a:p>
            <a:r>
              <a:rPr lang="it-IT" dirty="0"/>
              <a:t>Attenzione: i filtri top / bottom </a:t>
            </a:r>
            <a:r>
              <a:rPr lang="it-IT" i="1" dirty="0"/>
              <a:t>N</a:t>
            </a:r>
            <a:r>
              <a:rPr lang="it-IT" dirty="0"/>
              <a:t> vengono applicati </a:t>
            </a:r>
            <a:r>
              <a:rPr lang="it-IT" dirty="0">
                <a:solidFill>
                  <a:srgbClr val="0070C0"/>
                </a:solidFill>
              </a:rPr>
              <a:t>indipendentemente</a:t>
            </a:r>
            <a:r>
              <a:rPr lang="it-IT" dirty="0"/>
              <a:t> dagli altri filtri e dalla visualizzazione</a:t>
            </a:r>
          </a:p>
          <a:p>
            <a:pPr lvl="1"/>
            <a:r>
              <a:rPr lang="it-IT" dirty="0"/>
              <a:t>E.g. selezionando una famiglia e impostando un filtro top 10 sulle categorie risulterebbe in una visualizzazione in cui sono presenti le categorie che </a:t>
            </a:r>
            <a:r>
              <a:rPr lang="it-IT" i="1" dirty="0">
                <a:solidFill>
                  <a:srgbClr val="0070C0"/>
                </a:solidFill>
              </a:rPr>
              <a:t>globalmente</a:t>
            </a:r>
            <a:r>
              <a:rPr lang="it-IT" dirty="0"/>
              <a:t> sono tra le top 10!</a:t>
            </a:r>
          </a:p>
        </p:txBody>
      </p:sp>
    </p:spTree>
    <p:extLst>
      <p:ext uri="{BB962C8B-B14F-4D97-AF65-F5344CB8AC3E}">
        <p14:creationId xmlns:p14="http://schemas.microsoft.com/office/powerpoint/2010/main" val="3397199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N (2)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FB41F7D-BB55-43E7-B457-E35ED59A3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755464"/>
            <a:ext cx="6912768" cy="213703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64A8106-F7E5-4455-B712-0861995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93" y="3332188"/>
            <a:ext cx="7191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8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(</a:t>
            </a:r>
            <a:r>
              <a:rPr lang="en-GB" dirty="0" err="1"/>
              <a:t>Foodmart</a:t>
            </a:r>
            <a:r>
              <a:rPr lang="en-GB" dirty="0"/>
              <a:t>) – DFM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37" y="1772817"/>
            <a:ext cx="6844129" cy="3593987"/>
          </a:xfrm>
        </p:spPr>
      </p:pic>
      <p:sp>
        <p:nvSpPr>
          <p:cNvPr id="7" name="Ovale 6"/>
          <p:cNvSpPr/>
          <p:nvPr/>
        </p:nvSpPr>
        <p:spPr>
          <a:xfrm>
            <a:off x="5780732" y="2615771"/>
            <a:ext cx="59039" cy="5903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9" name="Ovale 8"/>
          <p:cNvSpPr/>
          <p:nvPr/>
        </p:nvSpPr>
        <p:spPr>
          <a:xfrm>
            <a:off x="7915769" y="3765915"/>
            <a:ext cx="59039" cy="5903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1609166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</a:t>
            </a:r>
            <a:r>
              <a:rPr lang="en-GB"/>
              <a:t>N (3)</a:t>
            </a:r>
            <a:endParaRPr lang="en-GB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13" y="1596315"/>
            <a:ext cx="6808094" cy="3412508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4295801" y="4005064"/>
            <a:ext cx="1885047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500" dirty="0"/>
              <a:t>Non </a:t>
            </a:r>
            <a:r>
              <a:rPr lang="en-GB" sz="1500" dirty="0" err="1"/>
              <a:t>vengono</a:t>
            </a:r>
            <a:r>
              <a:rPr lang="en-GB" sz="1500" dirty="0"/>
              <a:t> </a:t>
            </a:r>
            <a:r>
              <a:rPr lang="en-GB" sz="1500" dirty="0" err="1"/>
              <a:t>vendute</a:t>
            </a:r>
            <a:r>
              <a:rPr lang="en-GB" sz="1500" dirty="0"/>
              <a:t> in </a:t>
            </a:r>
            <a:r>
              <a:rPr lang="en-GB" sz="1500" dirty="0" err="1"/>
              <a:t>questa</a:t>
            </a:r>
            <a:r>
              <a:rPr lang="en-GB" sz="1500" dirty="0"/>
              <a:t> </a:t>
            </a:r>
            <a:r>
              <a:rPr lang="en-GB" sz="1500" dirty="0" err="1"/>
              <a:t>regione</a:t>
            </a:r>
            <a:endParaRPr lang="en-GB" sz="1500" dirty="0"/>
          </a:p>
        </p:txBody>
      </p:sp>
      <p:cxnSp>
        <p:nvCxnSpPr>
          <p:cNvPr id="11" name="Connettore 1 10"/>
          <p:cNvCxnSpPr>
            <a:stCxn id="10" idx="1"/>
          </p:cNvCxnSpPr>
          <p:nvPr/>
        </p:nvCxnSpPr>
        <p:spPr>
          <a:xfrm flipH="1" flipV="1">
            <a:off x="3463406" y="4082497"/>
            <a:ext cx="832394" cy="31498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stCxn id="10" idx="1"/>
          </p:cNvCxnSpPr>
          <p:nvPr/>
        </p:nvCxnSpPr>
        <p:spPr>
          <a:xfrm flipH="1">
            <a:off x="3489164" y="4397480"/>
            <a:ext cx="806636" cy="1544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72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Pivoting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77" y="2008754"/>
            <a:ext cx="5304505" cy="3263504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" t="335" b="500"/>
          <a:stretch/>
        </p:blipFill>
        <p:spPr>
          <a:xfrm>
            <a:off x="5439229" y="2802166"/>
            <a:ext cx="5029200" cy="3080657"/>
          </a:xfrm>
          <a:prstGeom prst="rect">
            <a:avLst/>
          </a:prstGeom>
        </p:spPr>
      </p:pic>
      <p:sp>
        <p:nvSpPr>
          <p:cNvPr id="7" name="Rettangolo arrotondato 6"/>
          <p:cNvSpPr/>
          <p:nvPr/>
        </p:nvSpPr>
        <p:spPr>
          <a:xfrm>
            <a:off x="1663767" y="1977334"/>
            <a:ext cx="216086" cy="18379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8" name="CasellaDiTesto 7"/>
          <p:cNvSpPr txBox="1"/>
          <p:nvPr/>
        </p:nvSpPr>
        <p:spPr>
          <a:xfrm>
            <a:off x="2256739" y="5386793"/>
            <a:ext cx="1783003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1500" dirty="0" err="1"/>
              <a:t>Pivoting</a:t>
            </a:r>
            <a:r>
              <a:rPr lang="it-IT" sz="1500" dirty="0"/>
              <a:t> (AKA </a:t>
            </a:r>
            <a:r>
              <a:rPr lang="it-IT" sz="1500" i="1" dirty="0"/>
              <a:t>Swap</a:t>
            </a:r>
            <a:r>
              <a:rPr lang="it-IT" sz="1500" dirty="0"/>
              <a:t>)</a:t>
            </a:r>
            <a:endParaRPr lang="en-GB" sz="1500" dirty="0"/>
          </a:p>
        </p:txBody>
      </p:sp>
      <p:cxnSp>
        <p:nvCxnSpPr>
          <p:cNvPr id="9" name="Connettore 1 8"/>
          <p:cNvCxnSpPr>
            <a:stCxn id="8" idx="0"/>
            <a:endCxn id="7" idx="2"/>
          </p:cNvCxnSpPr>
          <p:nvPr/>
        </p:nvCxnSpPr>
        <p:spPr>
          <a:xfrm flipH="1" flipV="1">
            <a:off x="1771810" y="2161129"/>
            <a:ext cx="1376430" cy="322566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ccia a destra 9"/>
          <p:cNvSpPr/>
          <p:nvPr/>
        </p:nvSpPr>
        <p:spPr>
          <a:xfrm>
            <a:off x="4372359" y="4103496"/>
            <a:ext cx="949849" cy="84852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398878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4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Visualizzare tutti i </a:t>
            </a:r>
            <a:r>
              <a:rPr lang="it-IT" sz="2000" dirty="0">
                <a:solidFill>
                  <a:srgbClr val="0070C0"/>
                </a:solidFill>
              </a:rPr>
              <a:t>negozi</a:t>
            </a:r>
            <a:r>
              <a:rPr lang="it-IT" sz="2000" dirty="0"/>
              <a:t> e ordinarli in ordine decrescente per </a:t>
            </a:r>
            <a:r>
              <a:rPr lang="it-IT" sz="2000" dirty="0">
                <a:solidFill>
                  <a:srgbClr val="00B050"/>
                </a:solidFill>
              </a:rPr>
              <a:t>somma delle vendite</a:t>
            </a:r>
            <a:endParaRPr lang="it-IT" sz="2000" i="1" dirty="0">
              <a:solidFill>
                <a:srgbClr val="00B050"/>
              </a:solidFill>
            </a:endParaRPr>
          </a:p>
          <a:p>
            <a:r>
              <a:rPr lang="it-IT" sz="2000" dirty="0"/>
              <a:t>Aggiungere alla visualizzazione precedente l’attributo dimensionale </a:t>
            </a:r>
            <a:r>
              <a:rPr lang="it-IT" sz="2000" i="1" dirty="0" err="1">
                <a:solidFill>
                  <a:srgbClr val="0070C0"/>
                </a:solidFill>
              </a:rPr>
              <a:t>Type</a:t>
            </a:r>
            <a:endParaRPr lang="it-IT" sz="2000" i="1" dirty="0">
              <a:solidFill>
                <a:srgbClr val="0070C0"/>
              </a:solidFill>
            </a:endParaRPr>
          </a:p>
          <a:p>
            <a:r>
              <a:rPr lang="it-IT" sz="2000" dirty="0"/>
              <a:t>Data la visualizzazione precedente, ordinare i negozi</a:t>
            </a:r>
            <a:r>
              <a:rPr lang="it-IT" sz="2000" i="1" dirty="0"/>
              <a:t> </a:t>
            </a:r>
            <a:r>
              <a:rPr lang="it-IT" sz="2000" dirty="0"/>
              <a:t>in ordine decrescente per </a:t>
            </a:r>
            <a:r>
              <a:rPr lang="it-IT" sz="2000" dirty="0">
                <a:solidFill>
                  <a:srgbClr val="00B050"/>
                </a:solidFill>
              </a:rPr>
              <a:t>numero di clienti (</a:t>
            </a:r>
            <a:r>
              <a:rPr lang="it-IT" sz="2000" i="1" dirty="0" err="1">
                <a:solidFill>
                  <a:srgbClr val="00B050"/>
                </a:solidFill>
              </a:rPr>
              <a:t>Customer</a:t>
            </a:r>
            <a:r>
              <a:rPr lang="it-IT" sz="2000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it-IT" sz="1800" dirty="0"/>
              <a:t>Per chiarezza, associare il numero di clienti alla proprietà </a:t>
            </a:r>
            <a:r>
              <a:rPr lang="it-IT" sz="1800" i="1" dirty="0">
                <a:solidFill>
                  <a:srgbClr val="FF0000"/>
                </a:solidFill>
              </a:rPr>
              <a:t>color</a:t>
            </a:r>
          </a:p>
          <a:p>
            <a:r>
              <a:rPr lang="it-IT" sz="2000" dirty="0"/>
              <a:t>Visualizzare in ordine decrescente la </a:t>
            </a:r>
            <a:r>
              <a:rPr lang="it-IT" sz="2000" dirty="0">
                <a:solidFill>
                  <a:srgbClr val="00B050"/>
                </a:solidFill>
              </a:rPr>
              <a:t>somma delle vendite </a:t>
            </a:r>
            <a:r>
              <a:rPr lang="it-IT" sz="2000" dirty="0"/>
              <a:t>per </a:t>
            </a:r>
            <a:r>
              <a:rPr lang="it-IT" sz="2000" i="1" dirty="0" err="1">
                <a:solidFill>
                  <a:srgbClr val="0070C0"/>
                </a:solidFill>
              </a:rPr>
              <a:t>Type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e </a:t>
            </a:r>
            <a:r>
              <a:rPr lang="it-IT" sz="2000" i="1" dirty="0">
                <a:solidFill>
                  <a:srgbClr val="0070C0"/>
                </a:solidFill>
              </a:rPr>
              <a:t>S. State</a:t>
            </a:r>
          </a:p>
          <a:p>
            <a:pPr lvl="1"/>
            <a:r>
              <a:rPr lang="it-IT" sz="1800" dirty="0"/>
              <a:t>All’interno di ogni </a:t>
            </a:r>
            <a:r>
              <a:rPr lang="it-IT" sz="1800" i="1" dirty="0" err="1">
                <a:solidFill>
                  <a:srgbClr val="0070C0"/>
                </a:solidFill>
              </a:rPr>
              <a:t>Type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/>
              <a:t>alcuni campi non sono ordinati correttamente…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per creare un </a:t>
            </a:r>
            <a:r>
              <a:rPr lang="it-IT" sz="1800" i="1" dirty="0"/>
              <a:t>campo combinato</a:t>
            </a:r>
            <a:r>
              <a:rPr lang="it-IT" sz="1800" dirty="0"/>
              <a:t> è necessario selezionare (dal menu delle dimensioni) due campi, </a:t>
            </a:r>
            <a:r>
              <a:rPr lang="it-IT" sz="1800" i="1" dirty="0"/>
              <a:t>click destro</a:t>
            </a:r>
            <a:r>
              <a:rPr lang="it-IT" sz="1800" dirty="0"/>
              <a:t> &gt; </a:t>
            </a:r>
            <a:r>
              <a:rPr lang="it-IT" sz="1800" i="1" dirty="0"/>
              <a:t>Create</a:t>
            </a:r>
            <a:r>
              <a:rPr lang="it-IT" sz="1800" dirty="0"/>
              <a:t> &gt; </a:t>
            </a:r>
            <a:r>
              <a:rPr lang="it-IT" sz="1800" i="1" dirty="0" err="1"/>
              <a:t>Combined</a:t>
            </a:r>
            <a:r>
              <a:rPr lang="it-IT" sz="1800" i="1" dirty="0"/>
              <a:t> Field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59638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5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Visualizzare le </a:t>
            </a:r>
            <a:r>
              <a:rPr lang="it-IT" sz="2000" dirty="0">
                <a:solidFill>
                  <a:srgbClr val="00B050"/>
                </a:solidFill>
              </a:rPr>
              <a:t>vendite</a:t>
            </a:r>
            <a:r>
              <a:rPr lang="it-IT" sz="2000" dirty="0"/>
              <a:t> per </a:t>
            </a:r>
            <a:r>
              <a:rPr lang="it-IT" sz="2000" i="1" dirty="0" err="1">
                <a:solidFill>
                  <a:srgbClr val="0070C0"/>
                </a:solidFill>
              </a:rPr>
              <a:t>Occupation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(dimensione </a:t>
            </a:r>
            <a:r>
              <a:rPr lang="it-IT" sz="2000" i="1" dirty="0" err="1"/>
              <a:t>Customer</a:t>
            </a:r>
            <a:r>
              <a:rPr lang="it-IT" sz="2000" dirty="0"/>
              <a:t>) escludendo tutte le </a:t>
            </a:r>
            <a:r>
              <a:rPr lang="it-IT" sz="2000" dirty="0" err="1"/>
              <a:t>tuple</a:t>
            </a:r>
            <a:r>
              <a:rPr lang="it-IT" sz="2000" dirty="0"/>
              <a:t> con un importo minore di 5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applicare un filtro sul campo </a:t>
            </a:r>
            <a:r>
              <a:rPr lang="it-IT" sz="1800" i="1" dirty="0" err="1"/>
              <a:t>Store</a:t>
            </a:r>
            <a:r>
              <a:rPr lang="it-IT" sz="1800" i="1" dirty="0"/>
              <a:t> Sales</a:t>
            </a:r>
          </a:p>
          <a:p>
            <a:r>
              <a:rPr lang="it-IT" sz="2000" dirty="0"/>
              <a:t>Data la visualizzazione precedente (mantenere anche il filtro), applicare un filtro che scarti tutte le </a:t>
            </a:r>
            <a:r>
              <a:rPr lang="it-IT" sz="2000" i="1" dirty="0" err="1">
                <a:solidFill>
                  <a:srgbClr val="0070C0"/>
                </a:solidFill>
              </a:rPr>
              <a:t>Occupation</a:t>
            </a:r>
            <a:r>
              <a:rPr lang="it-IT" sz="2000" i="1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per cui la </a:t>
            </a:r>
            <a:r>
              <a:rPr lang="it-IT" sz="2000" dirty="0">
                <a:solidFill>
                  <a:srgbClr val="00B050"/>
                </a:solidFill>
              </a:rPr>
              <a:t>somma delle vendite </a:t>
            </a:r>
            <a:r>
              <a:rPr lang="it-IT" sz="2000" dirty="0"/>
              <a:t>è inferiore a 80K</a:t>
            </a:r>
          </a:p>
          <a:p>
            <a:pPr lvl="1"/>
            <a:r>
              <a:rPr lang="it-IT" sz="1800" dirty="0"/>
              <a:t>Sono ancora presenti alcune </a:t>
            </a:r>
            <a:r>
              <a:rPr lang="it-IT" sz="1800" i="1" dirty="0" err="1">
                <a:solidFill>
                  <a:srgbClr val="0070C0"/>
                </a:solidFill>
              </a:rPr>
              <a:t>Occupation</a:t>
            </a:r>
            <a:r>
              <a:rPr lang="it-IT" sz="1800" i="1" dirty="0">
                <a:solidFill>
                  <a:srgbClr val="0070C0"/>
                </a:solidFill>
              </a:rPr>
              <a:t> </a:t>
            </a:r>
            <a:r>
              <a:rPr lang="it-IT" sz="1800" dirty="0"/>
              <a:t>con vendite inferiori a 80K… Come è possibile spiegare questo comportamento di Tableau?</a:t>
            </a:r>
          </a:p>
          <a:p>
            <a:pPr lvl="1"/>
            <a:r>
              <a:rPr lang="it-IT" sz="1800" dirty="0"/>
              <a:t>Fare in modo che il filtro aggregato (i.e., sulla somma delle vendite) venga applicato </a:t>
            </a:r>
            <a:r>
              <a:rPr lang="it-IT" sz="1800" i="1" dirty="0"/>
              <a:t>dopo</a:t>
            </a:r>
            <a:r>
              <a:rPr lang="it-IT" sz="1800" dirty="0"/>
              <a:t> quello sulle singole </a:t>
            </a:r>
            <a:r>
              <a:rPr lang="it-IT" sz="1800" dirty="0" err="1"/>
              <a:t>tuple</a:t>
            </a:r>
            <a:endParaRPr lang="it-IT" sz="1800" dirty="0"/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per trasformare un filtro in un </a:t>
            </a:r>
            <a:r>
              <a:rPr lang="it-IT" sz="1800" i="1" dirty="0" err="1"/>
              <a:t>context</a:t>
            </a:r>
            <a:r>
              <a:rPr lang="it-IT" sz="1800" i="1" dirty="0"/>
              <a:t> </a:t>
            </a:r>
            <a:r>
              <a:rPr lang="it-IT" sz="1800" i="1" dirty="0" err="1"/>
              <a:t>filter</a:t>
            </a:r>
            <a:r>
              <a:rPr lang="it-IT" sz="1800" dirty="0"/>
              <a:t>, click destro &gt; </a:t>
            </a:r>
            <a:r>
              <a:rPr lang="it-IT" sz="1800" i="1" dirty="0" err="1"/>
              <a:t>Apply</a:t>
            </a:r>
            <a:r>
              <a:rPr lang="it-IT" sz="1800" i="1" dirty="0"/>
              <a:t> to </a:t>
            </a:r>
            <a:r>
              <a:rPr lang="it-IT" sz="1800" i="1" dirty="0" err="1"/>
              <a:t>Context</a:t>
            </a:r>
            <a:endParaRPr lang="it-IT" sz="1800" i="1" dirty="0"/>
          </a:p>
          <a:p>
            <a:pPr lvl="1"/>
            <a:endParaRPr lang="it-IT" sz="18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94520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6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dirty="0"/>
              <a:t>Visualizzare i </a:t>
            </a:r>
            <a:r>
              <a:rPr lang="it-IT" dirty="0">
                <a:solidFill>
                  <a:srgbClr val="FF0000"/>
                </a:solidFill>
              </a:rPr>
              <a:t>dieci</a:t>
            </a:r>
            <a:r>
              <a:rPr lang="it-IT" dirty="0"/>
              <a:t> </a:t>
            </a:r>
            <a:r>
              <a:rPr lang="it-IT" dirty="0">
                <a:solidFill>
                  <a:srgbClr val="0070C0"/>
                </a:solidFill>
              </a:rPr>
              <a:t>clienti (</a:t>
            </a:r>
            <a:r>
              <a:rPr lang="it-IT" i="1" dirty="0" err="1">
                <a:solidFill>
                  <a:srgbClr val="0070C0"/>
                </a:solidFill>
              </a:rPr>
              <a:t>Customer</a:t>
            </a:r>
            <a:r>
              <a:rPr lang="it-IT" dirty="0">
                <a:solidFill>
                  <a:srgbClr val="0070C0"/>
                </a:solidFill>
              </a:rPr>
              <a:t>) </a:t>
            </a:r>
            <a:r>
              <a:rPr lang="it-IT" dirty="0"/>
              <a:t>con la più alta </a:t>
            </a:r>
            <a:r>
              <a:rPr lang="it-IT" dirty="0">
                <a:solidFill>
                  <a:srgbClr val="00B050"/>
                </a:solidFill>
              </a:rPr>
              <a:t>somma di vendite</a:t>
            </a:r>
          </a:p>
          <a:p>
            <a:pPr lvl="1"/>
            <a:r>
              <a:rPr lang="it-IT" dirty="0" err="1">
                <a:solidFill>
                  <a:srgbClr val="008080"/>
                </a:solidFill>
              </a:rPr>
              <a:t>Tip</a:t>
            </a:r>
            <a:r>
              <a:rPr lang="it-IT" dirty="0"/>
              <a:t>: un filtro </a:t>
            </a:r>
            <a:r>
              <a:rPr lang="it-IT" dirty="0">
                <a:solidFill>
                  <a:schemeClr val="accent2"/>
                </a:solidFill>
              </a:rPr>
              <a:t>Top N</a:t>
            </a:r>
            <a:r>
              <a:rPr lang="it-IT" dirty="0"/>
              <a:t> può essere applicato trascinando un campo nel pannello </a:t>
            </a:r>
            <a:r>
              <a:rPr lang="it-IT" i="1" dirty="0" err="1"/>
              <a:t>Filters</a:t>
            </a:r>
            <a:r>
              <a:rPr lang="it-IT" dirty="0"/>
              <a:t> ed utilizzando l’apposita </a:t>
            </a:r>
            <a:r>
              <a:rPr lang="it-IT" dirty="0" err="1"/>
              <a:t>tab</a:t>
            </a:r>
            <a:r>
              <a:rPr lang="it-IT" dirty="0"/>
              <a:t> </a:t>
            </a:r>
            <a:r>
              <a:rPr lang="it-IT" i="1" dirty="0"/>
              <a:t>Top</a:t>
            </a:r>
          </a:p>
          <a:p>
            <a:r>
              <a:rPr lang="it-IT" dirty="0"/>
              <a:t>Data la visualizzazione al punto precedente, aggiungere il campo </a:t>
            </a:r>
            <a:r>
              <a:rPr lang="it-IT" i="1" dirty="0" err="1">
                <a:solidFill>
                  <a:srgbClr val="0070C0"/>
                </a:solidFill>
              </a:rPr>
              <a:t>Occupation</a:t>
            </a:r>
            <a:endParaRPr lang="it-IT" i="1" dirty="0">
              <a:solidFill>
                <a:srgbClr val="0070C0"/>
              </a:solidFill>
            </a:endParaRPr>
          </a:p>
          <a:p>
            <a:pPr lvl="1"/>
            <a:r>
              <a:rPr lang="it-IT" dirty="0"/>
              <a:t>Tutte le </a:t>
            </a:r>
            <a:r>
              <a:rPr lang="it-IT"/>
              <a:t>occupazioni non hanno </a:t>
            </a:r>
            <a:r>
              <a:rPr lang="it-IT" dirty="0"/>
              <a:t>dieci clienti? Perché?</a:t>
            </a:r>
          </a:p>
          <a:p>
            <a:r>
              <a:rPr lang="it-IT" dirty="0"/>
              <a:t>Data la visualizzazione al punto precedente, filtrare per </a:t>
            </a:r>
            <a:r>
              <a:rPr lang="it-IT" i="1" dirty="0" err="1"/>
              <a:t>Occupation</a:t>
            </a:r>
            <a:r>
              <a:rPr lang="it-IT" i="1" dirty="0"/>
              <a:t> </a:t>
            </a:r>
            <a:r>
              <a:rPr lang="it-IT" dirty="0"/>
              <a:t>e selezionare il valore </a:t>
            </a:r>
            <a:r>
              <a:rPr lang="it-IT" i="1" dirty="0"/>
              <a:t>Professional</a:t>
            </a:r>
            <a:endParaRPr lang="it-IT" dirty="0"/>
          </a:p>
          <a:p>
            <a:pPr lvl="1"/>
            <a:r>
              <a:rPr lang="it-IT" dirty="0"/>
              <a:t>Quanti clienti sono visualizzati? È possibile fare in modo che vengano visualizzati i Top N clienti relativamente a </a:t>
            </a:r>
            <a:r>
              <a:rPr lang="it-IT" i="1" dirty="0"/>
              <a:t>Professional</a:t>
            </a:r>
            <a:r>
              <a:rPr lang="it-IT" dirty="0"/>
              <a:t>?</a:t>
            </a:r>
          </a:p>
          <a:p>
            <a:pPr lvl="1"/>
            <a:r>
              <a:rPr lang="it-IT" dirty="0" err="1">
                <a:solidFill>
                  <a:srgbClr val="008080"/>
                </a:solidFill>
              </a:rPr>
              <a:t>Tip</a:t>
            </a:r>
            <a:r>
              <a:rPr lang="it-IT" dirty="0"/>
              <a:t>: vedi Esercizio 5</a:t>
            </a:r>
          </a:p>
        </p:txBody>
      </p:sp>
    </p:spTree>
    <p:extLst>
      <p:ext uri="{BB962C8B-B14F-4D97-AF65-F5344CB8AC3E}">
        <p14:creationId xmlns:p14="http://schemas.microsoft.com/office/powerpoint/2010/main" val="651494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Grand Total </a:t>
            </a:r>
            <a:r>
              <a:rPr lang="en-GB"/>
              <a:t>e Sub </a:t>
            </a:r>
            <a:r>
              <a:rPr lang="en-GB" dirty="0"/>
              <a:t>Total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43820" y="1556792"/>
            <a:ext cx="4448788" cy="1509608"/>
          </a:xfrm>
        </p:spPr>
        <p:txBody>
          <a:bodyPr>
            <a:noAutofit/>
          </a:bodyPr>
          <a:lstStyle/>
          <a:p>
            <a:r>
              <a:rPr lang="en-GB" dirty="0"/>
              <a:t>I </a:t>
            </a:r>
            <a:r>
              <a:rPr lang="en-GB" dirty="0" err="1"/>
              <a:t>totali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utili</a:t>
            </a:r>
            <a:r>
              <a:rPr lang="en-GB" dirty="0"/>
              <a:t> per </a:t>
            </a:r>
            <a:r>
              <a:rPr lang="en-GB" dirty="0" err="1"/>
              <a:t>mostrare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livelli</a:t>
            </a:r>
            <a:r>
              <a:rPr lang="en-GB" dirty="0"/>
              <a:t> di </a:t>
            </a:r>
            <a:r>
              <a:rPr lang="en-GB" dirty="0" err="1"/>
              <a:t>aggregazione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stessa</a:t>
            </a:r>
            <a:r>
              <a:rPr lang="en-GB" dirty="0"/>
              <a:t> </a:t>
            </a:r>
            <a:r>
              <a:rPr lang="en-GB" dirty="0" err="1"/>
              <a:t>visualizzazione</a:t>
            </a:r>
            <a:endParaRPr lang="en-GB" dirty="0"/>
          </a:p>
          <a:p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applicati</a:t>
            </a:r>
            <a:r>
              <a:rPr lang="en-GB" dirty="0"/>
              <a:t> </a:t>
            </a:r>
            <a:r>
              <a:rPr lang="en-GB" dirty="0" err="1"/>
              <a:t>solamente</a:t>
            </a:r>
            <a:r>
              <a:rPr lang="en-GB" dirty="0"/>
              <a:t> a </a:t>
            </a:r>
            <a:r>
              <a:rPr lang="en-GB" dirty="0" err="1"/>
              <a:t>campi</a:t>
            </a:r>
            <a:r>
              <a:rPr lang="en-GB" dirty="0"/>
              <a:t> </a:t>
            </a:r>
            <a:r>
              <a:rPr lang="en-GB" dirty="0" err="1"/>
              <a:t>discreti</a:t>
            </a:r>
            <a:endParaRPr lang="en-GB" dirty="0"/>
          </a:p>
        </p:txBody>
      </p:sp>
      <p:pic>
        <p:nvPicPr>
          <p:cNvPr id="1026" name="Picture 2" descr="http://onlinehelp.tableau.com/current/pro/online/mac/en-us/Img/calc_total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0"/>
          <a:stretch/>
        </p:blipFill>
        <p:spPr bwMode="auto">
          <a:xfrm>
            <a:off x="6625622" y="2179371"/>
            <a:ext cx="3916544" cy="376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onlinehelp.tableau.com/current/pro/online/mac/en-us/Img/calc_total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07"/>
          <a:stretch/>
        </p:blipFill>
        <p:spPr bwMode="auto">
          <a:xfrm>
            <a:off x="2238397" y="3825933"/>
            <a:ext cx="3250406" cy="21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037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000" dirty="0"/>
              <a:t>Con </a:t>
            </a:r>
            <a:r>
              <a:rPr lang="en-GB" sz="2000" i="1" dirty="0">
                <a:solidFill>
                  <a:srgbClr val="C00000"/>
                </a:solidFill>
              </a:rPr>
              <a:t>binning</a:t>
            </a:r>
            <a:r>
              <a:rPr lang="en-GB" sz="2000" dirty="0"/>
              <a:t> </a:t>
            </a:r>
            <a:r>
              <a:rPr lang="en-GB" sz="2000" dirty="0" err="1"/>
              <a:t>si</a:t>
            </a:r>
            <a:r>
              <a:rPr lang="en-GB" sz="2000" dirty="0"/>
              <a:t> </a:t>
            </a:r>
            <a:r>
              <a:rPr lang="en-GB" sz="2000" dirty="0" err="1"/>
              <a:t>intende</a:t>
            </a:r>
            <a:r>
              <a:rPr lang="en-GB" sz="2000" dirty="0"/>
              <a:t> la </a:t>
            </a:r>
            <a:r>
              <a:rPr lang="en-GB" sz="2000" dirty="0" err="1"/>
              <a:t>creazione</a:t>
            </a:r>
            <a:r>
              <a:rPr lang="en-GB" sz="2000" dirty="0"/>
              <a:t> di </a:t>
            </a:r>
            <a:r>
              <a:rPr lang="en-GB" sz="2000" i="1" dirty="0">
                <a:solidFill>
                  <a:srgbClr val="C00000"/>
                </a:solidFill>
              </a:rPr>
              <a:t>bin</a:t>
            </a:r>
            <a:r>
              <a:rPr lang="en-GB" sz="2000" dirty="0"/>
              <a:t> (o </a:t>
            </a:r>
            <a:r>
              <a:rPr lang="en-GB" sz="2000" i="1" dirty="0"/>
              <a:t>bucket</a:t>
            </a:r>
            <a:r>
              <a:rPr lang="en-GB" sz="2000" dirty="0"/>
              <a:t>), </a:t>
            </a:r>
            <a:r>
              <a:rPr lang="en-GB" sz="2000" dirty="0" err="1"/>
              <a:t>ovvero</a:t>
            </a:r>
            <a:r>
              <a:rPr lang="en-GB" sz="2000" dirty="0"/>
              <a:t> </a:t>
            </a:r>
            <a:r>
              <a:rPr lang="en-GB" sz="2000" dirty="0" err="1">
                <a:solidFill>
                  <a:srgbClr val="0070C0"/>
                </a:solidFill>
              </a:rPr>
              <a:t>intervalli</a:t>
            </a:r>
            <a:r>
              <a:rPr lang="en-GB" sz="2000" dirty="0"/>
              <a:t> </a:t>
            </a:r>
            <a:r>
              <a:rPr lang="en-GB" sz="2000" dirty="0" err="1"/>
              <a:t>numerici</a:t>
            </a:r>
            <a:r>
              <a:rPr lang="en-GB" sz="2000" dirty="0"/>
              <a:t> </a:t>
            </a:r>
            <a:r>
              <a:rPr lang="en-GB" sz="2000" dirty="0" err="1"/>
              <a:t>che</a:t>
            </a:r>
            <a:r>
              <a:rPr lang="en-GB" sz="2000" dirty="0"/>
              <a:t> </a:t>
            </a:r>
            <a:r>
              <a:rPr lang="en-GB" sz="2000" dirty="0" err="1"/>
              <a:t>raggruppano</a:t>
            </a:r>
            <a:r>
              <a:rPr lang="en-GB" sz="2000" dirty="0"/>
              <a:t> </a:t>
            </a:r>
            <a:r>
              <a:rPr lang="en-GB" sz="2000" dirty="0" err="1"/>
              <a:t>valori</a:t>
            </a:r>
            <a:r>
              <a:rPr lang="en-GB" sz="2000" dirty="0"/>
              <a:t> di </a:t>
            </a:r>
            <a:r>
              <a:rPr lang="en-GB" sz="2000" dirty="0" err="1"/>
              <a:t>una</a:t>
            </a:r>
            <a:r>
              <a:rPr lang="en-GB" sz="2000" dirty="0"/>
              <a:t> o </a:t>
            </a:r>
            <a:r>
              <a:rPr lang="en-GB" sz="2000" dirty="0" err="1"/>
              <a:t>più</a:t>
            </a:r>
            <a:r>
              <a:rPr lang="en-GB" sz="2000" dirty="0"/>
              <a:t> </a:t>
            </a:r>
            <a:r>
              <a:rPr lang="en-GB" sz="2000" dirty="0" err="1"/>
              <a:t>variabili</a:t>
            </a:r>
            <a:endParaRPr lang="en-GB" sz="2000" dirty="0"/>
          </a:p>
          <a:p>
            <a:pPr lvl="1"/>
            <a:r>
              <a:rPr lang="en-GB" sz="1800" dirty="0"/>
              <a:t>In Tableau </a:t>
            </a:r>
            <a:r>
              <a:rPr lang="en-GB" sz="1800" dirty="0" err="1"/>
              <a:t>gli</a:t>
            </a:r>
            <a:r>
              <a:rPr lang="en-GB" sz="1800" dirty="0"/>
              <a:t> </a:t>
            </a:r>
            <a:r>
              <a:rPr lang="en-GB" sz="1800" dirty="0" err="1"/>
              <a:t>intervalli</a:t>
            </a:r>
            <a:r>
              <a:rPr lang="en-GB" sz="1800" dirty="0"/>
              <a:t> </a:t>
            </a:r>
            <a:r>
              <a:rPr lang="en-GB" sz="1800" dirty="0" err="1"/>
              <a:t>sono</a:t>
            </a:r>
            <a:r>
              <a:rPr lang="en-GB" sz="1800" dirty="0"/>
              <a:t> </a:t>
            </a:r>
            <a:r>
              <a:rPr lang="en-GB" sz="1800" dirty="0" err="1"/>
              <a:t>inclusivi</a:t>
            </a:r>
            <a:r>
              <a:rPr lang="en-GB" sz="1800" dirty="0"/>
              <a:t> a </a:t>
            </a:r>
            <a:r>
              <a:rPr lang="en-GB" sz="1800" dirty="0" err="1"/>
              <a:t>sinistra</a:t>
            </a:r>
            <a:r>
              <a:rPr lang="en-GB" sz="1800" dirty="0"/>
              <a:t> </a:t>
            </a:r>
            <a:r>
              <a:rPr lang="en-GB" sz="1800" dirty="0" err="1"/>
              <a:t>ed</a:t>
            </a:r>
            <a:r>
              <a:rPr lang="en-GB" sz="1800" dirty="0"/>
              <a:t> </a:t>
            </a:r>
            <a:r>
              <a:rPr lang="en-GB" sz="1800" dirty="0" err="1"/>
              <a:t>esclusivi</a:t>
            </a:r>
            <a:r>
              <a:rPr lang="en-GB" sz="1800" dirty="0"/>
              <a:t> a </a:t>
            </a:r>
            <a:r>
              <a:rPr lang="en-GB" sz="1800" dirty="0" err="1"/>
              <a:t>destra</a:t>
            </a:r>
            <a:r>
              <a:rPr lang="en-GB" sz="1800" dirty="0"/>
              <a:t>: </a:t>
            </a:r>
            <a:r>
              <a:rPr lang="en-GB" sz="1800" dirty="0">
                <a:solidFill>
                  <a:srgbClr val="0070C0"/>
                </a:solidFill>
              </a:rPr>
              <a:t>[</a:t>
            </a:r>
            <a:r>
              <a:rPr lang="en-GB" sz="1800" i="1" dirty="0">
                <a:solidFill>
                  <a:srgbClr val="0070C0"/>
                </a:solidFill>
              </a:rPr>
              <a:t>start</a:t>
            </a:r>
            <a:r>
              <a:rPr lang="en-GB" sz="1800" dirty="0">
                <a:solidFill>
                  <a:srgbClr val="0070C0"/>
                </a:solidFill>
              </a:rPr>
              <a:t>, </a:t>
            </a:r>
            <a:r>
              <a:rPr lang="en-GB" sz="1800" i="1" dirty="0">
                <a:solidFill>
                  <a:srgbClr val="0070C0"/>
                </a:solidFill>
              </a:rPr>
              <a:t>end</a:t>
            </a:r>
            <a:r>
              <a:rPr lang="en-GB" sz="1800" dirty="0">
                <a:solidFill>
                  <a:srgbClr val="0070C0"/>
                </a:solidFill>
              </a:rPr>
              <a:t>)</a:t>
            </a:r>
          </a:p>
          <a:p>
            <a:r>
              <a:rPr lang="en-GB" sz="2000" dirty="0" err="1"/>
              <a:t>Rappresentando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dati</a:t>
            </a:r>
            <a:r>
              <a:rPr lang="en-GB" sz="2000" dirty="0"/>
              <a:t> </a:t>
            </a:r>
            <a:r>
              <a:rPr lang="en-GB" sz="2000" dirty="0" err="1"/>
              <a:t>tramite</a:t>
            </a:r>
            <a:r>
              <a:rPr lang="en-GB" sz="2000" dirty="0"/>
              <a:t> bin </a:t>
            </a:r>
            <a:r>
              <a:rPr lang="it-IT" sz="2000" dirty="0"/>
              <a:t>è possibile </a:t>
            </a:r>
            <a:r>
              <a:rPr lang="it-IT" sz="2000" i="1" dirty="0">
                <a:solidFill>
                  <a:srgbClr val="0070C0"/>
                </a:solidFill>
              </a:rPr>
              <a:t>discretizzare</a:t>
            </a:r>
            <a:r>
              <a:rPr lang="it-IT" sz="2000" dirty="0"/>
              <a:t> variabili continue o comunque di ridurre il numero di valori in caso di variabili discrete</a:t>
            </a:r>
          </a:p>
          <a:p>
            <a:r>
              <a:rPr lang="it-IT" sz="2000" dirty="0"/>
              <a:t>Il </a:t>
            </a:r>
            <a:r>
              <a:rPr lang="it-IT" sz="2000" dirty="0" err="1"/>
              <a:t>binning</a:t>
            </a:r>
            <a:r>
              <a:rPr lang="it-IT" sz="2000" dirty="0"/>
              <a:t> può essere utile per ridurre l’effetto di piccoli scostamenti considerati rumore (e.g. </a:t>
            </a:r>
            <a:r>
              <a:rPr lang="it-IT" sz="2000" i="1" dirty="0" err="1"/>
              <a:t>smoothing</a:t>
            </a:r>
            <a:r>
              <a:rPr lang="it-IT" sz="2000" dirty="0"/>
              <a:t>) ed è usato per la creazione di </a:t>
            </a:r>
            <a:r>
              <a:rPr lang="it-IT" sz="2000" i="1" dirty="0">
                <a:solidFill>
                  <a:srgbClr val="0070C0"/>
                </a:solidFill>
              </a:rPr>
              <a:t>istogrammi</a:t>
            </a:r>
          </a:p>
          <a:p>
            <a:r>
              <a:rPr lang="it-IT" sz="2000" dirty="0"/>
              <a:t>Le misure vengono aggregate per bin</a:t>
            </a:r>
          </a:p>
          <a:p>
            <a:pPr lvl="1"/>
            <a:r>
              <a:rPr lang="it-IT" sz="1800" dirty="0" err="1"/>
              <a:t>Eg</a:t>
            </a:r>
            <a:r>
              <a:rPr lang="it-IT" sz="1800" dirty="0"/>
              <a:t>. la media delle vendite associata ad un bin può essere la media delle vendite degli ordini che ricadono all’interno del bin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Binning</a:t>
            </a:r>
          </a:p>
        </p:txBody>
      </p:sp>
    </p:spTree>
    <p:extLst>
      <p:ext uri="{BB962C8B-B14F-4D97-AF65-F5344CB8AC3E}">
        <p14:creationId xmlns:p14="http://schemas.microsoft.com/office/powerpoint/2010/main" val="3171317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Binning (2)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t="6913" r="71075"/>
          <a:stretch/>
        </p:blipFill>
        <p:spPr>
          <a:xfrm>
            <a:off x="7013247" y="1514979"/>
            <a:ext cx="2022410" cy="4037980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1519" r="36870"/>
          <a:stretch/>
        </p:blipFill>
        <p:spPr>
          <a:xfrm>
            <a:off x="2063552" y="1628800"/>
            <a:ext cx="4322406" cy="3924158"/>
          </a:xfrm>
          <a:prstGeom prst="rect">
            <a:avLst/>
          </a:prstGeom>
        </p:spPr>
      </p:pic>
      <p:sp>
        <p:nvSpPr>
          <p:cNvPr id="9" name="Freccia a destra 8"/>
          <p:cNvSpPr/>
          <p:nvPr/>
        </p:nvSpPr>
        <p:spPr>
          <a:xfrm>
            <a:off x="5560200" y="2814303"/>
            <a:ext cx="1044833" cy="102671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0" name="CasellaDiTesto 9"/>
          <p:cNvSpPr txBox="1"/>
          <p:nvPr/>
        </p:nvSpPr>
        <p:spPr>
          <a:xfrm>
            <a:off x="7948836" y="2260061"/>
            <a:ext cx="2302656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1500" dirty="0"/>
              <a:t>Il valore sulle ordinate è un’aggregazione all’interno del bin (</a:t>
            </a:r>
            <a:r>
              <a:rPr lang="it-IT" sz="1500" i="1" dirty="0"/>
              <a:t>sum</a:t>
            </a:r>
            <a:r>
              <a:rPr lang="it-IT" sz="1500" dirty="0"/>
              <a:t> in questo caso)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41311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possibile creare nuovi campi raggruppando i valori di campi già esistenti; utile ad esempio per</a:t>
            </a:r>
          </a:p>
          <a:p>
            <a:pPr lvl="1"/>
            <a:r>
              <a:rPr lang="it-IT" dirty="0"/>
              <a:t>Raggruppare valori che hanno la stessa semantica ma sono etichettati differentemente</a:t>
            </a:r>
          </a:p>
          <a:p>
            <a:pPr lvl="1"/>
            <a:r>
              <a:rPr lang="it-IT" dirty="0"/>
              <a:t>Ottenere nuovi raggruppamenti intermedi senza modificare la sorgente dati</a:t>
            </a:r>
          </a:p>
          <a:p>
            <a:pPr marL="342900" lvl="1" indent="0">
              <a:buNone/>
            </a:pPr>
            <a:endParaRPr lang="it-IT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5" t="4142" r="56587" b="33338"/>
          <a:stretch/>
        </p:blipFill>
        <p:spPr>
          <a:xfrm>
            <a:off x="1451429" y="3896941"/>
            <a:ext cx="3995835" cy="200141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" r="44517" b="34978"/>
          <a:stretch/>
        </p:blipFill>
        <p:spPr>
          <a:xfrm>
            <a:off x="6067684" y="3858220"/>
            <a:ext cx="3724795" cy="1976924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>
            <a:off x="5691998" y="4454798"/>
            <a:ext cx="627743" cy="61685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29730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In Tableau, un </a:t>
            </a:r>
            <a:r>
              <a:rPr lang="it-IT" sz="2000" i="1" dirty="0">
                <a:solidFill>
                  <a:srgbClr val="C00000"/>
                </a:solidFill>
              </a:rPr>
              <a:t>set</a:t>
            </a:r>
            <a:r>
              <a:rPr lang="it-IT" sz="2000" dirty="0"/>
              <a:t> è un insieme di combinazioni di valori dimensionali (i.e., non contiene misure). Esistono due tipologie di set</a:t>
            </a:r>
          </a:p>
          <a:p>
            <a:pPr lvl="1"/>
            <a:r>
              <a:rPr lang="it-IT" sz="1800" i="1" dirty="0" err="1">
                <a:solidFill>
                  <a:srgbClr val="0070C0"/>
                </a:solidFill>
              </a:rPr>
              <a:t>Constant</a:t>
            </a:r>
            <a:r>
              <a:rPr lang="it-IT" sz="1800" dirty="0"/>
              <a:t>: gli elementi vengono selezionati manualmente e rimangono gli stessi anche se i dati variano</a:t>
            </a:r>
            <a:endParaRPr lang="it-IT" sz="1800" i="1" dirty="0"/>
          </a:p>
          <a:p>
            <a:pPr lvl="1"/>
            <a:r>
              <a:rPr lang="it-IT" sz="1800" i="1" dirty="0" err="1">
                <a:solidFill>
                  <a:srgbClr val="0070C0"/>
                </a:solidFill>
              </a:rPr>
              <a:t>Computed</a:t>
            </a:r>
            <a:r>
              <a:rPr lang="it-IT" sz="1800" dirty="0"/>
              <a:t>: gli elementi vengono selezionati in base ad una formula e si aggiornano automaticamente al variare dei dati</a:t>
            </a:r>
          </a:p>
          <a:p>
            <a:r>
              <a:rPr lang="it-IT" sz="2000" dirty="0"/>
              <a:t>I set non possono essere creati a partire da visualizzazioni in cui non ci sono misure aggregate</a:t>
            </a:r>
          </a:p>
          <a:p>
            <a:r>
              <a:rPr lang="it-IT" sz="2000" dirty="0"/>
              <a:t>I set possono essere utilizzati in vari modi: come filtri, per applicare diversi colori, come livelli in gerarchie, all’interno di formule, …</a:t>
            </a:r>
          </a:p>
          <a:p>
            <a:r>
              <a:rPr lang="it-IT" sz="2000" dirty="0"/>
              <a:t>I set possono essere </a:t>
            </a:r>
            <a:r>
              <a:rPr lang="it-IT" sz="2000" dirty="0">
                <a:solidFill>
                  <a:srgbClr val="0070C0"/>
                </a:solidFill>
              </a:rPr>
              <a:t>combinati</a:t>
            </a:r>
            <a:r>
              <a:rPr lang="it-IT" sz="2000" dirty="0"/>
              <a:t> tra loro per ottenere nuovi set</a:t>
            </a:r>
          </a:p>
          <a:p>
            <a:pPr lvl="1"/>
            <a:r>
              <a:rPr lang="it-IT" sz="1800" dirty="0" err="1"/>
              <a:t>Eg</a:t>
            </a:r>
            <a:r>
              <a:rPr lang="it-IT" sz="1800" dirty="0"/>
              <a:t>. creare un nuovo set come unione di altri due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33889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37" y="1772817"/>
            <a:ext cx="6844129" cy="3593987"/>
          </a:xfrm>
        </p:spPr>
      </p:pic>
      <p:sp>
        <p:nvSpPr>
          <p:cNvPr id="11" name="Ovale 10"/>
          <p:cNvSpPr/>
          <p:nvPr/>
        </p:nvSpPr>
        <p:spPr>
          <a:xfrm>
            <a:off x="5780732" y="2615771"/>
            <a:ext cx="59039" cy="5903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2" name="Ovale 11"/>
          <p:cNvSpPr/>
          <p:nvPr/>
        </p:nvSpPr>
        <p:spPr>
          <a:xfrm>
            <a:off x="7915769" y="3765915"/>
            <a:ext cx="59039" cy="5903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Operatori</a:t>
            </a:r>
            <a:r>
              <a:rPr lang="en-GB" dirty="0"/>
              <a:t> OLAP: Roll-Up</a:t>
            </a:r>
          </a:p>
        </p:txBody>
      </p:sp>
      <p:sp>
        <p:nvSpPr>
          <p:cNvPr id="7" name="Ovale 6"/>
          <p:cNvSpPr/>
          <p:nvPr/>
        </p:nvSpPr>
        <p:spPr>
          <a:xfrm>
            <a:off x="3868738" y="4155570"/>
            <a:ext cx="168728" cy="168728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8" name="Freccia circolare a destra 7"/>
          <p:cNvSpPr/>
          <p:nvPr/>
        </p:nvSpPr>
        <p:spPr>
          <a:xfrm rot="4864874">
            <a:off x="3277283" y="3414725"/>
            <a:ext cx="456403" cy="936034"/>
          </a:xfrm>
          <a:prstGeom prst="curvedRightArrow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solidFill>
                <a:schemeClr val="tx1"/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3107621" y="4298784"/>
            <a:ext cx="168728" cy="168728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187975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dirty="0"/>
              <a:t>Se usati come filtri, i set escludono tutti i valori non appartenenti al set</a:t>
            </a:r>
          </a:p>
          <a:p>
            <a:r>
              <a:rPr lang="it-IT" dirty="0"/>
              <a:t>Se assegnati come colore o utilizzati come dimensione, i set dividono i </a:t>
            </a:r>
            <a:r>
              <a:rPr lang="it-IT" dirty="0" err="1"/>
              <a:t>mark</a:t>
            </a:r>
            <a:r>
              <a:rPr lang="it-IT" dirty="0"/>
              <a:t> o il </a:t>
            </a:r>
            <a:r>
              <a:rPr lang="it-IT" dirty="0" err="1"/>
              <a:t>canvas</a:t>
            </a:r>
            <a:r>
              <a:rPr lang="it-IT" dirty="0"/>
              <a:t> in elementi che appartengono al set (</a:t>
            </a:r>
            <a:r>
              <a:rPr lang="it-IT" i="1" dirty="0">
                <a:solidFill>
                  <a:srgbClr val="0070C0"/>
                </a:solidFill>
              </a:rPr>
              <a:t>In</a:t>
            </a:r>
            <a:r>
              <a:rPr lang="it-IT" dirty="0"/>
              <a:t>) ed elementi che non appartengono al set (</a:t>
            </a:r>
            <a:r>
              <a:rPr lang="it-IT" i="1" dirty="0">
                <a:solidFill>
                  <a:srgbClr val="0070C0"/>
                </a:solidFill>
              </a:rPr>
              <a:t>Out</a:t>
            </a:r>
            <a:r>
              <a:rPr lang="it-IT" dirty="0"/>
              <a:t>)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(2)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42"/>
          <a:stretch/>
        </p:blipFill>
        <p:spPr>
          <a:xfrm>
            <a:off x="2351585" y="4005064"/>
            <a:ext cx="7478493" cy="19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587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Tramite </a:t>
            </a:r>
            <a:r>
              <a:rPr lang="it-IT" sz="2000" i="1" dirty="0" err="1">
                <a:solidFill>
                  <a:srgbClr val="C00000"/>
                </a:solidFill>
              </a:rPr>
              <a:t>Calculated</a:t>
            </a:r>
            <a:r>
              <a:rPr lang="it-IT" sz="2000" i="1" dirty="0">
                <a:solidFill>
                  <a:srgbClr val="C00000"/>
                </a:solidFill>
              </a:rPr>
              <a:t> Field</a:t>
            </a:r>
            <a:r>
              <a:rPr lang="it-IT" sz="2000" dirty="0"/>
              <a:t> è possibile definire nuovi campi dinamicamente senza modificare la sorgente dati</a:t>
            </a:r>
          </a:p>
          <a:p>
            <a:r>
              <a:rPr lang="it-IT" sz="2000" dirty="0"/>
              <a:t>Un </a:t>
            </a:r>
            <a:r>
              <a:rPr lang="it-IT" sz="2000" dirty="0" err="1"/>
              <a:t>calculated</a:t>
            </a:r>
            <a:r>
              <a:rPr lang="it-IT" sz="2000" dirty="0"/>
              <a:t> </a:t>
            </a:r>
            <a:r>
              <a:rPr lang="it-IT" sz="2000" dirty="0" err="1"/>
              <a:t>field</a:t>
            </a:r>
            <a:r>
              <a:rPr lang="it-IT" sz="2000" dirty="0"/>
              <a:t> è definito da una formula che può utilizzare campi già esistenti e numerose funzioni (logiche, numeriche, su stringhe, su date, etc.)</a:t>
            </a:r>
          </a:p>
          <a:p>
            <a:pPr lvl="1"/>
            <a:r>
              <a:rPr lang="it-IT" sz="1800" dirty="0" err="1"/>
              <a:t>Eg</a:t>
            </a:r>
            <a:r>
              <a:rPr lang="it-IT" sz="1800" dirty="0"/>
              <a:t>. Il campo </a:t>
            </a:r>
            <a:r>
              <a:rPr lang="it-IT" sz="1800" i="1" dirty="0">
                <a:solidFill>
                  <a:schemeClr val="accent2">
                    <a:lumMod val="75000"/>
                  </a:schemeClr>
                </a:solidFill>
              </a:rPr>
              <a:t>Profit</a:t>
            </a:r>
            <a:r>
              <a:rPr lang="it-IT" sz="1800" dirty="0"/>
              <a:t> può essere definito come </a:t>
            </a:r>
            <a:r>
              <a:rPr lang="it-IT" sz="1800" i="1" dirty="0">
                <a:solidFill>
                  <a:schemeClr val="accent2">
                    <a:lumMod val="75000"/>
                  </a:schemeClr>
                </a:solidFill>
              </a:rPr>
              <a:t>Sales</a:t>
            </a:r>
            <a:r>
              <a:rPr lang="it-IT" sz="1800" dirty="0"/>
              <a:t> - </a:t>
            </a:r>
            <a:r>
              <a:rPr lang="it-IT" sz="1800" i="1" dirty="0" err="1">
                <a:solidFill>
                  <a:schemeClr val="accent2">
                    <a:lumMod val="75000"/>
                  </a:schemeClr>
                </a:solidFill>
              </a:rPr>
              <a:t>Cost</a:t>
            </a:r>
            <a:endParaRPr lang="it-IT" sz="1800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sz="2000" dirty="0"/>
              <a:t>Un </a:t>
            </a:r>
            <a:r>
              <a:rPr lang="it-IT" sz="2000" dirty="0" err="1"/>
              <a:t>calculated</a:t>
            </a:r>
            <a:r>
              <a:rPr lang="it-IT" sz="2000" dirty="0"/>
              <a:t> </a:t>
            </a:r>
            <a:r>
              <a:rPr lang="it-IT" sz="2000" dirty="0" err="1"/>
              <a:t>field</a:t>
            </a:r>
            <a:r>
              <a:rPr lang="it-IT" sz="2000" dirty="0"/>
              <a:t> può essere definito a diversi livelli di granularità</a:t>
            </a:r>
          </a:p>
          <a:p>
            <a:pPr lvl="1"/>
            <a:r>
              <a:rPr lang="it-IT" sz="1800" i="1" dirty="0">
                <a:solidFill>
                  <a:srgbClr val="0070C0"/>
                </a:solidFill>
              </a:rPr>
              <a:t>Line </a:t>
            </a:r>
            <a:r>
              <a:rPr lang="it-IT" sz="1800" i="1" dirty="0" err="1">
                <a:solidFill>
                  <a:srgbClr val="0070C0"/>
                </a:solidFill>
              </a:rPr>
              <a:t>Granularity</a:t>
            </a:r>
            <a:r>
              <a:rPr lang="it-IT" sz="1800" dirty="0"/>
              <a:t>: il campo viene calcolato </a:t>
            </a:r>
            <a:r>
              <a:rPr lang="it-IT" sz="1800" dirty="0" err="1"/>
              <a:t>tupla</a:t>
            </a:r>
            <a:r>
              <a:rPr lang="it-IT" sz="1800" dirty="0"/>
              <a:t> per </a:t>
            </a:r>
            <a:r>
              <a:rPr lang="it-IT" sz="1800" dirty="0" err="1"/>
              <a:t>tupla</a:t>
            </a:r>
            <a:endParaRPr lang="it-IT" sz="1800" dirty="0"/>
          </a:p>
          <a:p>
            <a:pPr lvl="1"/>
            <a:r>
              <a:rPr lang="it-IT" sz="1800" i="1" dirty="0" err="1">
                <a:solidFill>
                  <a:srgbClr val="0070C0"/>
                </a:solidFill>
              </a:rPr>
              <a:t>Aggregated</a:t>
            </a:r>
            <a:r>
              <a:rPr lang="it-IT" sz="1800" i="1" dirty="0">
                <a:solidFill>
                  <a:srgbClr val="0070C0"/>
                </a:solidFill>
              </a:rPr>
              <a:t> </a:t>
            </a:r>
            <a:r>
              <a:rPr lang="it-IT" sz="1800" i="1" dirty="0" err="1">
                <a:solidFill>
                  <a:srgbClr val="0070C0"/>
                </a:solidFill>
              </a:rPr>
              <a:t>Granularity</a:t>
            </a:r>
            <a:r>
              <a:rPr lang="it-IT" sz="1800" dirty="0"/>
              <a:t>: il campo viene calcolato su aggregazioni di campi</a:t>
            </a:r>
          </a:p>
          <a:p>
            <a:r>
              <a:rPr lang="it-IT" sz="2000" dirty="0"/>
              <a:t>Un </a:t>
            </a:r>
            <a:r>
              <a:rPr lang="it-IT" sz="2000" dirty="0" err="1"/>
              <a:t>calculated</a:t>
            </a:r>
            <a:r>
              <a:rPr lang="it-IT" sz="2000" dirty="0"/>
              <a:t> </a:t>
            </a:r>
            <a:r>
              <a:rPr lang="it-IT" sz="2000" dirty="0" err="1"/>
              <a:t>field</a:t>
            </a:r>
            <a:r>
              <a:rPr lang="it-IT" sz="2000" dirty="0"/>
              <a:t> può essere (generalmente) utilizzato come qualunque altro campo, ad eccezione dei campi con granularità </a:t>
            </a:r>
            <a:r>
              <a:rPr lang="it-IT" sz="2000" dirty="0" err="1"/>
              <a:t>aggregated</a:t>
            </a:r>
            <a:r>
              <a:rPr lang="it-IT" sz="2000" dirty="0"/>
              <a:t>, per i quali è possibile filtrare solo se sono campi continui</a:t>
            </a:r>
            <a:endParaRPr lang="en-GB" sz="20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Calculated Field</a:t>
            </a:r>
          </a:p>
        </p:txBody>
      </p:sp>
    </p:spTree>
    <p:extLst>
      <p:ext uri="{BB962C8B-B14F-4D97-AF65-F5344CB8AC3E}">
        <p14:creationId xmlns:p14="http://schemas.microsoft.com/office/powerpoint/2010/main" val="37034026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dirty="0"/>
              <a:t>Per utilizzare un campo esistente in una formula basta scriverne il nome all’interno di parentesi quadre, </a:t>
            </a:r>
            <a:r>
              <a:rPr lang="it-IT" dirty="0" err="1"/>
              <a:t>eg</a:t>
            </a:r>
            <a:r>
              <a:rPr lang="it-IT" dirty="0"/>
              <a:t>. 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[Sales]</a:t>
            </a:r>
          </a:p>
          <a:p>
            <a:r>
              <a:rPr lang="it-IT" dirty="0"/>
              <a:t>È possibile utilizzare </a:t>
            </a:r>
            <a:r>
              <a:rPr lang="it-IT" dirty="0">
                <a:solidFill>
                  <a:srgbClr val="0070C0"/>
                </a:solidFill>
              </a:rPr>
              <a:t>costrutti condizionali</a:t>
            </a:r>
          </a:p>
          <a:p>
            <a:pPr marL="342900" lvl="1" indent="0">
              <a:buNone/>
            </a:pPr>
            <a:r>
              <a:rPr lang="it-IT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[Profit]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it-IT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‘Proficuo’</a:t>
            </a:r>
          </a:p>
          <a:p>
            <a:pPr marL="342900" lvl="1" indent="0">
              <a:buNone/>
            </a:pPr>
            <a:r>
              <a:rPr lang="it-IT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342900" lvl="1" indent="0">
              <a:buNone/>
            </a:pP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‘Non proficuo’</a:t>
            </a:r>
          </a:p>
          <a:p>
            <a:pPr marL="342900" lvl="1" indent="0">
              <a:buNone/>
            </a:pPr>
            <a:r>
              <a:rPr lang="it-IT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Per utilizzare una funzione è necessario indicarne il nome e inserire tra parentesi tonde gli argomenti di input separati da virgola</a:t>
            </a:r>
          </a:p>
          <a:p>
            <a:pPr lvl="1"/>
            <a:r>
              <a:rPr lang="it-IT" sz="165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[Sales]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165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sz="165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Calculated Field: </a:t>
            </a:r>
            <a:r>
              <a:rPr lang="en-GB" dirty="0" err="1"/>
              <a:t>Sintassi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7396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Calculated Field: Line Granularity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06" y="2358861"/>
            <a:ext cx="6808944" cy="3115110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44"/>
          <a:stretch/>
        </p:blipFill>
        <p:spPr>
          <a:xfrm>
            <a:off x="4875907" y="1703169"/>
            <a:ext cx="5594337" cy="182390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86" y="4003325"/>
            <a:ext cx="3722414" cy="160756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650667" y="1700808"/>
            <a:ext cx="2799703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1500" dirty="0"/>
              <a:t>Aggregazione a posteriori su tutti i valori calcolati riga per riga</a:t>
            </a:r>
            <a:endParaRPr lang="en-GB" sz="1500" dirty="0"/>
          </a:p>
        </p:txBody>
      </p:sp>
      <p:cxnSp>
        <p:nvCxnSpPr>
          <p:cNvPr id="9" name="Connettore 1 8"/>
          <p:cNvCxnSpPr>
            <a:stCxn id="8" idx="2"/>
          </p:cNvCxnSpPr>
          <p:nvPr/>
        </p:nvCxnSpPr>
        <p:spPr>
          <a:xfrm flipV="1">
            <a:off x="3050518" y="2358862"/>
            <a:ext cx="338568" cy="12677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2869268" y="2367712"/>
            <a:ext cx="1201422" cy="20217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14" name="Connettore 1 13"/>
          <p:cNvCxnSpPr/>
          <p:nvPr/>
        </p:nvCxnSpPr>
        <p:spPr>
          <a:xfrm flipV="1">
            <a:off x="3991430" y="3019073"/>
            <a:ext cx="884477" cy="98932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arrotondato 17"/>
          <p:cNvSpPr/>
          <p:nvPr/>
        </p:nvSpPr>
        <p:spPr>
          <a:xfrm>
            <a:off x="8958943" y="2156688"/>
            <a:ext cx="856924" cy="1370386"/>
          </a:xfrm>
          <a:prstGeom prst="roundRect">
            <a:avLst>
              <a:gd name="adj" fmla="val 8198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283144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Calculated Field: Aggregated Granularity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1" y="2216080"/>
            <a:ext cx="6894681" cy="3079386"/>
          </a:xfrm>
        </p:spPr>
      </p:pic>
      <p:sp>
        <p:nvSpPr>
          <p:cNvPr id="7" name="CasellaDiTesto 6"/>
          <p:cNvSpPr txBox="1"/>
          <p:nvPr/>
        </p:nvSpPr>
        <p:spPr>
          <a:xfrm>
            <a:off x="5599991" y="1772816"/>
            <a:ext cx="3479153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1500" dirty="0"/>
              <a:t>Non viene applicata nessuna aggregazione poiché è implicitamente aggregato</a:t>
            </a:r>
            <a:endParaRPr lang="en-GB" sz="1500" dirty="0"/>
          </a:p>
        </p:txBody>
      </p:sp>
      <p:cxnSp>
        <p:nvCxnSpPr>
          <p:cNvPr id="8" name="Connettore 1 7"/>
          <p:cNvCxnSpPr>
            <a:stCxn id="7" idx="1"/>
            <a:endCxn id="9" idx="3"/>
          </p:cNvCxnSpPr>
          <p:nvPr/>
        </p:nvCxnSpPr>
        <p:spPr>
          <a:xfrm flipH="1">
            <a:off x="4015650" y="2165232"/>
            <a:ext cx="1584340" cy="16942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arrotondato 8"/>
          <p:cNvSpPr/>
          <p:nvPr/>
        </p:nvSpPr>
        <p:spPr>
          <a:xfrm>
            <a:off x="2814228" y="2233565"/>
            <a:ext cx="1201422" cy="20217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68" y="4140027"/>
            <a:ext cx="5858693" cy="14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Riferimenti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Tutorial: </a:t>
            </a:r>
            <a:r>
              <a:rPr lang="it-IT" dirty="0">
                <a:hlinkClick r:id="rId2"/>
              </a:rPr>
              <a:t>http://www.tableau.com/learn/training</a:t>
            </a:r>
            <a:endParaRPr lang="it-IT" dirty="0"/>
          </a:p>
          <a:p>
            <a:r>
              <a:rPr lang="it-IT" dirty="0"/>
              <a:t>Knowledge Base: </a:t>
            </a:r>
            <a:r>
              <a:rPr lang="it-IT" dirty="0">
                <a:hlinkClick r:id="rId3"/>
              </a:rPr>
              <a:t>http://kb.tableau.com/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95" y="3362156"/>
            <a:ext cx="1682809" cy="252168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06" y="3362156"/>
            <a:ext cx="2037523" cy="25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32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ESERCIZI – PRIMA Parte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326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ESERCIZI - </a:t>
            </a:r>
            <a:r>
              <a:rPr lang="en-GB" dirty="0" err="1"/>
              <a:t>Seconda</a:t>
            </a:r>
            <a:r>
              <a:rPr lang="en-GB" dirty="0"/>
              <a:t> Parte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587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7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Visualizzare la distribuzione delle </a:t>
            </a:r>
            <a:r>
              <a:rPr lang="it-IT" sz="2000" dirty="0" err="1"/>
              <a:t>tuple</a:t>
            </a:r>
            <a:r>
              <a:rPr lang="it-IT" sz="2000" dirty="0"/>
              <a:t> per </a:t>
            </a:r>
            <a:r>
              <a:rPr lang="it-IT" sz="2000" i="1" dirty="0" err="1">
                <a:solidFill>
                  <a:srgbClr val="00B050"/>
                </a:solidFill>
              </a:rPr>
              <a:t>Store</a:t>
            </a:r>
            <a:r>
              <a:rPr lang="it-IT" sz="2000" i="1" dirty="0">
                <a:solidFill>
                  <a:srgbClr val="00B050"/>
                </a:solidFill>
              </a:rPr>
              <a:t> Sales</a:t>
            </a:r>
            <a:endParaRPr lang="en-GB" sz="2000" i="1" dirty="0">
              <a:solidFill>
                <a:srgbClr val="00B050"/>
              </a:solidFill>
            </a:endParaRP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uno strumento molto utile per analizzare distribuzioni è l’</a:t>
            </a:r>
            <a:r>
              <a:rPr lang="it-IT" sz="1800" i="1" dirty="0">
                <a:solidFill>
                  <a:srgbClr val="FF0000"/>
                </a:solidFill>
              </a:rPr>
              <a:t>istogramma</a:t>
            </a:r>
            <a:r>
              <a:rPr lang="it-IT" sz="1800" dirty="0"/>
              <a:t> (vedi </a:t>
            </a:r>
            <a:r>
              <a:rPr lang="it-IT" sz="1800" i="1" dirty="0" err="1"/>
              <a:t>Histogram</a:t>
            </a:r>
            <a:r>
              <a:rPr lang="it-IT" sz="1800" dirty="0"/>
              <a:t> nel pannello </a:t>
            </a:r>
            <a:r>
              <a:rPr lang="it-IT" sz="1800" i="1" dirty="0"/>
              <a:t>Show Me</a:t>
            </a:r>
            <a:r>
              <a:rPr lang="it-IT" sz="1800" dirty="0"/>
              <a:t>)</a:t>
            </a:r>
          </a:p>
          <a:p>
            <a:pPr lvl="1"/>
            <a:r>
              <a:rPr lang="it-IT" sz="1800" dirty="0"/>
              <a:t>Che forma ha la distribuzione risultante?</a:t>
            </a:r>
          </a:p>
          <a:p>
            <a:pPr lvl="1"/>
            <a:r>
              <a:rPr lang="it-IT" sz="1800" dirty="0"/>
              <a:t>Quali vendite contiene il bin etichettato 0 (utilizzare </a:t>
            </a:r>
            <a:r>
              <a:rPr lang="it-IT" sz="1800" i="1" dirty="0" err="1"/>
              <a:t>View</a:t>
            </a:r>
            <a:r>
              <a:rPr lang="it-IT" sz="1800" i="1" dirty="0"/>
              <a:t> Data</a:t>
            </a:r>
            <a:r>
              <a:rPr lang="it-IT" sz="1800" dirty="0"/>
              <a:t>)? Contiene solo le vendite con importo = 0?</a:t>
            </a:r>
          </a:p>
          <a:p>
            <a:r>
              <a:rPr lang="it-IT" sz="2000" dirty="0"/>
              <a:t>Senza utilizzare il pannello </a:t>
            </a:r>
            <a:r>
              <a:rPr lang="it-IT" sz="2000" i="1" dirty="0"/>
              <a:t>Show Me</a:t>
            </a:r>
            <a:r>
              <a:rPr lang="it-IT" sz="2000" dirty="0"/>
              <a:t>, visualizzare un grafico a barre con </a:t>
            </a:r>
            <a:r>
              <a:rPr lang="it-IT" sz="2000" i="1" dirty="0" err="1">
                <a:solidFill>
                  <a:srgbClr val="0070C0"/>
                </a:solidFill>
              </a:rPr>
              <a:t>Store</a:t>
            </a:r>
            <a:r>
              <a:rPr lang="it-IT" sz="2000" i="1" dirty="0">
                <a:solidFill>
                  <a:srgbClr val="0070C0"/>
                </a:solidFill>
              </a:rPr>
              <a:t> Sales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sulle colonne </a:t>
            </a:r>
            <a:r>
              <a:rPr lang="it-IT" sz="2000" dirty="0">
                <a:solidFill>
                  <a:srgbClr val="0070C0"/>
                </a:solidFill>
              </a:rPr>
              <a:t>raggruppati in bin di dimensione 2</a:t>
            </a:r>
            <a:r>
              <a:rPr lang="it-IT" sz="2000" dirty="0"/>
              <a:t>, e con la somma di </a:t>
            </a:r>
            <a:r>
              <a:rPr lang="it-IT" sz="2000" i="1" dirty="0" err="1">
                <a:solidFill>
                  <a:srgbClr val="00B050"/>
                </a:solidFill>
              </a:rPr>
              <a:t>Store</a:t>
            </a:r>
            <a:r>
              <a:rPr lang="it-IT" sz="2000" i="1" dirty="0">
                <a:solidFill>
                  <a:srgbClr val="00B050"/>
                </a:solidFill>
              </a:rPr>
              <a:t> </a:t>
            </a:r>
            <a:r>
              <a:rPr lang="it-IT" sz="2000" i="1" dirty="0" err="1">
                <a:solidFill>
                  <a:srgbClr val="00B050"/>
                </a:solidFill>
              </a:rPr>
              <a:t>Cost</a:t>
            </a:r>
            <a:r>
              <a:rPr lang="it-IT" sz="2000" i="1" dirty="0">
                <a:solidFill>
                  <a:srgbClr val="00B050"/>
                </a:solidFill>
              </a:rPr>
              <a:t> </a:t>
            </a:r>
            <a:r>
              <a:rPr lang="it-IT" sz="2000" dirty="0"/>
              <a:t>sulle righe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dal pannello </a:t>
            </a:r>
            <a:r>
              <a:rPr lang="it-IT" sz="1800" i="1" dirty="0" err="1"/>
              <a:t>Measures</a:t>
            </a:r>
            <a:r>
              <a:rPr lang="it-IT" sz="1800" dirty="0"/>
              <a:t>, click dx sul campo </a:t>
            </a:r>
            <a:r>
              <a:rPr lang="it-IT" sz="1800" i="1" dirty="0" err="1"/>
              <a:t>Store</a:t>
            </a:r>
            <a:r>
              <a:rPr lang="it-IT" sz="1800" i="1" dirty="0"/>
              <a:t> Sales </a:t>
            </a:r>
            <a:r>
              <a:rPr lang="it-IT" sz="1800" dirty="0"/>
              <a:t>&gt; </a:t>
            </a:r>
            <a:r>
              <a:rPr lang="it-IT" sz="1800" i="1" dirty="0"/>
              <a:t>Create </a:t>
            </a:r>
            <a:r>
              <a:rPr lang="it-IT" sz="1800" dirty="0"/>
              <a:t>&gt; </a:t>
            </a:r>
            <a:r>
              <a:rPr lang="it-IT" sz="1800" i="1" dirty="0" err="1"/>
              <a:t>Bins</a:t>
            </a:r>
            <a:endParaRPr lang="it-IT" sz="1800" i="1" dirty="0"/>
          </a:p>
          <a:p>
            <a:pPr lvl="1"/>
            <a:r>
              <a:rPr lang="it-IT" sz="1800" dirty="0"/>
              <a:t>Non sarebbe intuitivo aspettarsi che all’aumentare delle vendite aumentino anche i costi? Perché questa visualizzazione è fuorviante?</a:t>
            </a:r>
          </a:p>
          <a:p>
            <a:pPr lvl="1"/>
            <a:r>
              <a:rPr lang="it-IT" sz="1800" dirty="0"/>
              <a:t>Modificare il grafico in modo da mostrare la correlazione tra </a:t>
            </a:r>
            <a:r>
              <a:rPr lang="it-IT" sz="1800" i="1" dirty="0" err="1"/>
              <a:t>Store</a:t>
            </a:r>
            <a:r>
              <a:rPr lang="it-IT" sz="1800" i="1" dirty="0"/>
              <a:t> </a:t>
            </a:r>
            <a:r>
              <a:rPr lang="it-IT" sz="1800" i="1" dirty="0" err="1"/>
              <a:t>Cost</a:t>
            </a:r>
            <a:r>
              <a:rPr lang="it-IT" sz="1800" dirty="0"/>
              <a:t> e </a:t>
            </a:r>
            <a:r>
              <a:rPr lang="it-IT" sz="1800" i="1" dirty="0" err="1"/>
              <a:t>Store</a:t>
            </a:r>
            <a:r>
              <a:rPr lang="it-IT" sz="1800" i="1" dirty="0"/>
              <a:t> Sales</a:t>
            </a:r>
          </a:p>
        </p:txBody>
      </p:sp>
    </p:spTree>
    <p:extLst>
      <p:ext uri="{BB962C8B-B14F-4D97-AF65-F5344CB8AC3E}">
        <p14:creationId xmlns:p14="http://schemas.microsoft.com/office/powerpoint/2010/main" val="4019582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8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Creare un </a:t>
            </a:r>
            <a:r>
              <a:rPr lang="it-IT" sz="2000" i="1" dirty="0"/>
              <a:t>set</a:t>
            </a:r>
            <a:r>
              <a:rPr lang="it-IT" sz="2000" dirty="0"/>
              <a:t> con i </a:t>
            </a:r>
            <a:r>
              <a:rPr lang="it-IT" sz="2000" dirty="0">
                <a:solidFill>
                  <a:schemeClr val="accent2"/>
                </a:solidFill>
              </a:rPr>
              <a:t>Top 500 </a:t>
            </a:r>
            <a:r>
              <a:rPr lang="it-IT" sz="2000" dirty="0">
                <a:solidFill>
                  <a:srgbClr val="0070C0"/>
                </a:solidFill>
              </a:rPr>
              <a:t>clienti</a:t>
            </a:r>
            <a:r>
              <a:rPr lang="it-IT" sz="2000" dirty="0"/>
              <a:t> per </a:t>
            </a:r>
            <a:r>
              <a:rPr lang="it-IT" sz="2000" dirty="0">
                <a:solidFill>
                  <a:srgbClr val="00B050"/>
                </a:solidFill>
              </a:rPr>
              <a:t>somma di </a:t>
            </a:r>
            <a:r>
              <a:rPr lang="it-IT" sz="2000" i="1" dirty="0" err="1">
                <a:solidFill>
                  <a:srgbClr val="00B050"/>
                </a:solidFill>
              </a:rPr>
              <a:t>Store</a:t>
            </a:r>
            <a:r>
              <a:rPr lang="it-IT" sz="2000" i="1" dirty="0">
                <a:solidFill>
                  <a:srgbClr val="00B050"/>
                </a:solidFill>
              </a:rPr>
              <a:t> Sales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per creare un set, click destro sul campo </a:t>
            </a:r>
            <a:r>
              <a:rPr lang="it-IT" sz="1800" i="1" dirty="0" err="1"/>
              <a:t>Customer</a:t>
            </a:r>
            <a:r>
              <a:rPr lang="it-IT" sz="1800" i="1" dirty="0"/>
              <a:t> </a:t>
            </a:r>
            <a:r>
              <a:rPr lang="it-IT" sz="1800" dirty="0"/>
              <a:t>&gt; </a:t>
            </a:r>
            <a:r>
              <a:rPr lang="it-IT" sz="1800" i="1" dirty="0"/>
              <a:t>Create </a:t>
            </a:r>
            <a:r>
              <a:rPr lang="it-IT" sz="1800" dirty="0"/>
              <a:t>&gt; </a:t>
            </a:r>
            <a:r>
              <a:rPr lang="it-IT" sz="1800" i="1" dirty="0"/>
              <a:t>Set</a:t>
            </a:r>
          </a:p>
          <a:p>
            <a:r>
              <a:rPr lang="it-IT" sz="2000" dirty="0"/>
              <a:t>Posizionare la </a:t>
            </a:r>
            <a:r>
              <a:rPr lang="it-IT" sz="2000" dirty="0">
                <a:solidFill>
                  <a:srgbClr val="00B050"/>
                </a:solidFill>
              </a:rPr>
              <a:t>somma delle vendite </a:t>
            </a:r>
            <a:r>
              <a:rPr lang="it-IT" sz="2000" dirty="0"/>
              <a:t>sulle colonne e il </a:t>
            </a:r>
            <a:r>
              <a:rPr lang="it-IT" sz="2000" dirty="0">
                <a:solidFill>
                  <a:srgbClr val="0070C0"/>
                </a:solidFill>
              </a:rPr>
              <a:t>set creato al punto precedente</a:t>
            </a:r>
            <a:r>
              <a:rPr lang="it-IT" sz="2000" dirty="0"/>
              <a:t> sulle righe</a:t>
            </a:r>
          </a:p>
          <a:p>
            <a:pPr lvl="1"/>
            <a:r>
              <a:rPr lang="it-IT" sz="1800" dirty="0"/>
              <a:t>Cosa rappresenta la visualizzazione risultante?</a:t>
            </a:r>
          </a:p>
          <a:p>
            <a:r>
              <a:rPr lang="it-IT" sz="2000" dirty="0"/>
              <a:t>Modificare la visualizzazione precedente spostando il </a:t>
            </a:r>
            <a:r>
              <a:rPr lang="it-IT" sz="2000" dirty="0">
                <a:solidFill>
                  <a:srgbClr val="0070C0"/>
                </a:solidFill>
              </a:rPr>
              <a:t>set</a:t>
            </a:r>
            <a:r>
              <a:rPr lang="it-IT" sz="2000" dirty="0"/>
              <a:t> sulla proprietà </a:t>
            </a:r>
            <a:r>
              <a:rPr lang="it-IT" sz="2000" i="1" dirty="0">
                <a:solidFill>
                  <a:schemeClr val="accent2"/>
                </a:solidFill>
              </a:rPr>
              <a:t>color</a:t>
            </a:r>
            <a:r>
              <a:rPr lang="it-IT" sz="2000" dirty="0">
                <a:solidFill>
                  <a:schemeClr val="accent2"/>
                </a:solidFill>
              </a:rPr>
              <a:t> </a:t>
            </a:r>
            <a:r>
              <a:rPr lang="it-IT" sz="2000" dirty="0"/>
              <a:t>e aggiungendo </a:t>
            </a:r>
            <a:r>
              <a:rPr lang="it-IT" sz="2000" i="1" dirty="0">
                <a:solidFill>
                  <a:srgbClr val="0070C0"/>
                </a:solidFill>
              </a:rPr>
              <a:t>S. Country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sulle righe</a:t>
            </a:r>
          </a:p>
          <a:p>
            <a:pPr lvl="1"/>
            <a:r>
              <a:rPr lang="it-IT" sz="1800" dirty="0"/>
              <a:t>Data questa visualizzazione è possibile vedere che i top 500 contribuiscono in modo considerevole al totale?</a:t>
            </a:r>
          </a:p>
          <a:p>
            <a:pPr lvl="1"/>
            <a:r>
              <a:rPr lang="it-IT" sz="1800" dirty="0"/>
              <a:t>Dopo aver effettuato </a:t>
            </a:r>
            <a:r>
              <a:rPr lang="it-IT" sz="1800" dirty="0" err="1"/>
              <a:t>drill</a:t>
            </a:r>
            <a:r>
              <a:rPr lang="it-IT" sz="1800" dirty="0"/>
              <a:t>-down sulla gerarchia </a:t>
            </a:r>
            <a:r>
              <a:rPr lang="it-IT" sz="1800" i="1" dirty="0"/>
              <a:t>S. Location</a:t>
            </a:r>
            <a:r>
              <a:rPr lang="it-IT" sz="1800" dirty="0"/>
              <a:t>, è possibile notare una distribuzione omogenea o eterogenea delle vendite dei top 500?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2970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37" y="1772817"/>
            <a:ext cx="6844129" cy="3593987"/>
          </a:xfrm>
        </p:spPr>
      </p:pic>
      <p:sp>
        <p:nvSpPr>
          <p:cNvPr id="11" name="Ovale 10"/>
          <p:cNvSpPr/>
          <p:nvPr/>
        </p:nvSpPr>
        <p:spPr>
          <a:xfrm>
            <a:off x="5780732" y="2615771"/>
            <a:ext cx="59039" cy="5903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2" name="Ovale 11"/>
          <p:cNvSpPr/>
          <p:nvPr/>
        </p:nvSpPr>
        <p:spPr>
          <a:xfrm>
            <a:off x="7915769" y="3765915"/>
            <a:ext cx="59039" cy="5903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Operatori</a:t>
            </a:r>
            <a:r>
              <a:rPr lang="en-GB" dirty="0"/>
              <a:t> OLAP: Drill-Down</a:t>
            </a:r>
          </a:p>
        </p:txBody>
      </p:sp>
      <p:sp>
        <p:nvSpPr>
          <p:cNvPr id="7" name="Ovale 6"/>
          <p:cNvSpPr/>
          <p:nvPr/>
        </p:nvSpPr>
        <p:spPr>
          <a:xfrm>
            <a:off x="3099595" y="4293456"/>
            <a:ext cx="168728" cy="168728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8" name="Freccia circolare a destra 7"/>
          <p:cNvSpPr/>
          <p:nvPr/>
        </p:nvSpPr>
        <p:spPr>
          <a:xfrm rot="15300000">
            <a:off x="3534677" y="4307353"/>
            <a:ext cx="456403" cy="936034"/>
          </a:xfrm>
          <a:prstGeom prst="curvedRightArrow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solidFill>
                <a:schemeClr val="tx1"/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3849121" y="4155200"/>
            <a:ext cx="168728" cy="168728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64909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9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000" dirty="0" err="1"/>
              <a:t>Visualizzare</a:t>
            </a:r>
            <a:r>
              <a:rPr lang="en-GB" sz="2000" dirty="0"/>
              <a:t> </a:t>
            </a:r>
            <a:r>
              <a:rPr lang="en-GB" sz="2000" dirty="0" err="1"/>
              <a:t>l’andamento</a:t>
            </a:r>
            <a:r>
              <a:rPr lang="en-GB" sz="2000" dirty="0"/>
              <a:t> </a:t>
            </a:r>
            <a:r>
              <a:rPr lang="en-GB" sz="2000" dirty="0" err="1"/>
              <a:t>dei</a:t>
            </a:r>
            <a:r>
              <a:rPr lang="en-GB" sz="2000" dirty="0"/>
              <a:t> </a:t>
            </a:r>
            <a:r>
              <a:rPr lang="en-GB" sz="2000" dirty="0" err="1">
                <a:solidFill>
                  <a:srgbClr val="00B050"/>
                </a:solidFill>
              </a:rPr>
              <a:t>profitti</a:t>
            </a:r>
            <a:r>
              <a:rPr lang="en-GB" sz="2000" dirty="0">
                <a:solidFill>
                  <a:srgbClr val="00B050"/>
                </a:solidFill>
              </a:rPr>
              <a:t> (</a:t>
            </a:r>
            <a:r>
              <a:rPr lang="it-IT" sz="2000" dirty="0">
                <a:solidFill>
                  <a:srgbClr val="00B050"/>
                </a:solidFill>
              </a:rPr>
              <a:t>Profitto = Vendite - Costi</a:t>
            </a:r>
            <a:r>
              <a:rPr lang="en-GB" sz="2000" dirty="0">
                <a:solidFill>
                  <a:srgbClr val="00B050"/>
                </a:solidFill>
              </a:rPr>
              <a:t>) </a:t>
            </a:r>
            <a:r>
              <a:rPr lang="en-GB" sz="2000" dirty="0" err="1">
                <a:solidFill>
                  <a:srgbClr val="0070C0"/>
                </a:solidFill>
              </a:rPr>
              <a:t>mese</a:t>
            </a:r>
            <a:r>
              <a:rPr lang="en-GB" sz="2000" dirty="0">
                <a:solidFill>
                  <a:srgbClr val="0070C0"/>
                </a:solidFill>
              </a:rPr>
              <a:t> per </a:t>
            </a:r>
            <a:r>
              <a:rPr lang="en-GB" sz="2000" dirty="0" err="1">
                <a:solidFill>
                  <a:srgbClr val="0070C0"/>
                </a:solidFill>
              </a:rPr>
              <a:t>mese</a:t>
            </a:r>
            <a:r>
              <a:rPr lang="en-GB" sz="2000" dirty="0"/>
              <a:t> per </a:t>
            </a:r>
            <a:r>
              <a:rPr lang="en-GB" sz="2000" dirty="0" err="1"/>
              <a:t>ogni</a:t>
            </a:r>
            <a:r>
              <a:rPr lang="en-GB" sz="2000" dirty="0"/>
              <a:t> </a:t>
            </a:r>
            <a:r>
              <a:rPr lang="en-GB" sz="2000" i="1" dirty="0">
                <a:solidFill>
                  <a:srgbClr val="0070C0"/>
                </a:solidFill>
              </a:rPr>
              <a:t>Type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per creare un </a:t>
            </a:r>
            <a:r>
              <a:rPr lang="it-IT" sz="1800" i="1" dirty="0" err="1"/>
              <a:t>Calculated</a:t>
            </a:r>
            <a:r>
              <a:rPr lang="it-IT" sz="1800" i="1" dirty="0"/>
              <a:t> Field</a:t>
            </a:r>
            <a:r>
              <a:rPr lang="it-IT" sz="1800" dirty="0"/>
              <a:t>, dal menu principale (in alto), </a:t>
            </a:r>
            <a:r>
              <a:rPr lang="it-IT" sz="1800" i="1" dirty="0"/>
              <a:t>Analysis</a:t>
            </a:r>
            <a:r>
              <a:rPr lang="it-IT" sz="1800" dirty="0"/>
              <a:t> &gt; </a:t>
            </a:r>
            <a:r>
              <a:rPr lang="it-IT" sz="1800" i="1" dirty="0"/>
              <a:t>Create </a:t>
            </a:r>
            <a:r>
              <a:rPr lang="it-IT" sz="1800" i="1" dirty="0" err="1"/>
              <a:t>Calculated</a:t>
            </a:r>
            <a:r>
              <a:rPr lang="it-IT" sz="1800" i="1" dirty="0"/>
              <a:t> Field…</a:t>
            </a:r>
          </a:p>
          <a:p>
            <a:r>
              <a:rPr lang="it-IT" sz="2000" dirty="0"/>
              <a:t>Per ogni utente, calcolare </a:t>
            </a:r>
            <a:r>
              <a:rPr lang="it-IT" sz="2000" dirty="0">
                <a:solidFill>
                  <a:srgbClr val="0070C0"/>
                </a:solidFill>
              </a:rPr>
              <a:t>l’età</a:t>
            </a:r>
            <a:r>
              <a:rPr lang="it-IT" sz="2000" dirty="0"/>
              <a:t> e visualizzarne l’istogramma considerando </a:t>
            </a:r>
            <a:r>
              <a:rPr lang="it-IT" sz="2000" dirty="0">
                <a:solidFill>
                  <a:srgbClr val="0070C0"/>
                </a:solidFill>
              </a:rPr>
              <a:t>bin di dimensione pari a cinque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la funzione </a:t>
            </a:r>
            <a:r>
              <a:rPr lang="it-IT" sz="1800" i="1" dirty="0">
                <a:solidFill>
                  <a:schemeClr val="accent2"/>
                </a:solidFill>
              </a:rPr>
              <a:t>DATEDIFF</a:t>
            </a:r>
            <a:r>
              <a:rPr lang="it-IT" sz="1800" dirty="0">
                <a:solidFill>
                  <a:schemeClr val="accent2"/>
                </a:solidFill>
              </a:rPr>
              <a:t> </a:t>
            </a:r>
            <a:r>
              <a:rPr lang="it-IT" sz="1800" dirty="0"/>
              <a:t>restituisce la differenza di due date (vedi descrizione data cliccando sul nome della funzione durante la creazione del campo)</a:t>
            </a:r>
          </a:p>
          <a:p>
            <a:pPr lvl="1"/>
            <a:r>
              <a:rPr lang="it-IT" sz="1800" dirty="0"/>
              <a:t>Esiste qualche gruppo di età che si comporta in modo differente dagli altri?</a:t>
            </a:r>
            <a:endParaRPr lang="en-GB" sz="1800" dirty="0"/>
          </a:p>
          <a:p>
            <a:r>
              <a:rPr lang="it-IT" sz="2000" dirty="0"/>
              <a:t>Data la visualizzazione precedente, sostituire il numero di vendite con il numero di vendite rapportato per il numero di clienti</a:t>
            </a:r>
          </a:p>
          <a:p>
            <a:pPr lvl="1"/>
            <a:r>
              <a:rPr lang="it-IT" sz="1800" dirty="0"/>
              <a:t>Il pattern al punto precedente è ancora così evidente? Perché?</a:t>
            </a:r>
          </a:p>
        </p:txBody>
      </p:sp>
    </p:spTree>
    <p:extLst>
      <p:ext uri="{BB962C8B-B14F-4D97-AF65-F5344CB8AC3E}">
        <p14:creationId xmlns:p14="http://schemas.microsoft.com/office/powerpoint/2010/main" val="41534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37" y="1772817"/>
            <a:ext cx="6844129" cy="3593987"/>
          </a:xfrm>
        </p:spPr>
      </p:pic>
      <p:sp>
        <p:nvSpPr>
          <p:cNvPr id="9" name="Ovale 8"/>
          <p:cNvSpPr/>
          <p:nvPr/>
        </p:nvSpPr>
        <p:spPr>
          <a:xfrm>
            <a:off x="5780732" y="2615771"/>
            <a:ext cx="59039" cy="5903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0" name="Ovale 9"/>
          <p:cNvSpPr/>
          <p:nvPr/>
        </p:nvSpPr>
        <p:spPr>
          <a:xfrm>
            <a:off x="7915769" y="3765915"/>
            <a:ext cx="59039" cy="5903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Operatori</a:t>
            </a:r>
            <a:r>
              <a:rPr lang="en-GB" dirty="0"/>
              <a:t> OLAP: Slice &amp; Dice</a:t>
            </a:r>
          </a:p>
        </p:txBody>
      </p:sp>
      <p:sp>
        <p:nvSpPr>
          <p:cNvPr id="7" name="Ovale 6"/>
          <p:cNvSpPr/>
          <p:nvPr/>
        </p:nvSpPr>
        <p:spPr>
          <a:xfrm>
            <a:off x="3099595" y="4293456"/>
            <a:ext cx="168728" cy="168728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1591822" y="3596540"/>
                <a:ext cx="3586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800" i="1" dirty="0">
                    <a:solidFill>
                      <a:srgbClr val="008080"/>
                    </a:solidFill>
                  </a:rPr>
                  <a:t>Category</a:t>
                </a:r>
                <a:r>
                  <a:rPr lang="en-GB" sz="1800" dirty="0">
                    <a:solidFill>
                      <a:srgbClr val="00808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1800" dirty="0">
                    <a:solidFill>
                      <a:srgbClr val="008080"/>
                    </a:solidFill>
                  </a:rPr>
                  <a:t> {</a:t>
                </a:r>
                <a:r>
                  <a:rPr lang="en-GB" sz="1800" i="1" dirty="0">
                    <a:solidFill>
                      <a:srgbClr val="008080"/>
                    </a:solidFill>
                  </a:rPr>
                  <a:t>Drinks</a:t>
                </a:r>
                <a:r>
                  <a:rPr lang="en-GB" sz="1800" dirty="0">
                    <a:solidFill>
                      <a:srgbClr val="008080"/>
                    </a:solidFill>
                  </a:rPr>
                  <a:t>, </a:t>
                </a:r>
                <a:r>
                  <a:rPr lang="en-GB" sz="1800" i="1" dirty="0">
                    <a:solidFill>
                      <a:srgbClr val="008080"/>
                    </a:solidFill>
                  </a:rPr>
                  <a:t>Beer and Wine</a:t>
                </a:r>
                <a:r>
                  <a:rPr lang="en-GB" sz="1800" dirty="0">
                    <a:solidFill>
                      <a:srgbClr val="00808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822" y="3596540"/>
                <a:ext cx="3586238" cy="369332"/>
              </a:xfrm>
              <a:prstGeom prst="rect">
                <a:avLst/>
              </a:prstGeom>
              <a:blipFill>
                <a:blip r:embed="rId4"/>
                <a:stretch>
                  <a:fillRect l="-1361" t="-8197" r="-85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Operatori</a:t>
            </a:r>
            <a:r>
              <a:rPr lang="en-GB" dirty="0"/>
              <a:t> OLAP: Pivoting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86" y="1797480"/>
            <a:ext cx="5078218" cy="1963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88"/>
          <a:stretch/>
        </p:blipFill>
        <p:spPr>
          <a:xfrm>
            <a:off x="4185802" y="4073344"/>
            <a:ext cx="5726623" cy="1011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reccia angolare bidirezionale 8"/>
          <p:cNvSpPr/>
          <p:nvPr/>
        </p:nvSpPr>
        <p:spPr>
          <a:xfrm rot="5400000">
            <a:off x="2709710" y="4016521"/>
            <a:ext cx="870857" cy="870857"/>
          </a:xfrm>
          <a:prstGeom prst="left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362809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Inventory (</a:t>
            </a:r>
            <a:r>
              <a:rPr lang="en-GB" dirty="0" err="1"/>
              <a:t>Foodmart</a:t>
            </a:r>
            <a:r>
              <a:rPr lang="en-GB" dirty="0"/>
              <a:t>) – DFM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12776"/>
            <a:ext cx="7887330" cy="3672408"/>
          </a:xfrm>
        </p:spPr>
      </p:pic>
      <p:sp>
        <p:nvSpPr>
          <p:cNvPr id="6" name="Ovale 5"/>
          <p:cNvSpPr/>
          <p:nvPr/>
        </p:nvSpPr>
        <p:spPr>
          <a:xfrm>
            <a:off x="8639176" y="3383280"/>
            <a:ext cx="71972" cy="7197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2798442981"/>
      </p:ext>
    </p:extLst>
  </p:cSld>
  <p:clrMapOvr>
    <a:masterClrMapping/>
  </p:clrMapOvr>
</p:sld>
</file>

<file path=ppt/theme/theme1.xml><?xml version="1.0" encoding="utf-8"?>
<a:theme xmlns:a="http://schemas.openxmlformats.org/drawingml/2006/main" name="1-Presentazione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00FF00"/>
      </a:hlink>
      <a:folHlink>
        <a:srgbClr val="A0A0A0"/>
      </a:folHlink>
    </a:clrScheme>
    <a:fontScheme name="1-Presentazione">
      <a:majorFont>
        <a:latin typeface="Britannic Bold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Book Antiqu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Book Antiqua" charset="0"/>
            <a:ea typeface="ＭＳ Ｐゴシック" charset="0"/>
          </a:defRPr>
        </a:defPPr>
      </a:lstStyle>
    </a:lnDef>
  </a:objectDefaults>
  <a:extraClrSchemeLst>
    <a:extraClrScheme>
      <a:clrScheme name="1-Presentazion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-Presentazion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Presentazion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Presentazion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Presentazion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Presentazion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Presentazion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Scambio:Corsi&amp;Slides:Didattica:MASTER-SI:1-Presentazione.ppt</Template>
  <TotalTime>4692</TotalTime>
  <Pages>6</Pages>
  <Words>3338</Words>
  <Application>Microsoft Office PowerPoint</Application>
  <PresentationFormat>Widescreen</PresentationFormat>
  <Paragraphs>314</Paragraphs>
  <Slides>60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Arial</vt:lpstr>
      <vt:lpstr>Book Antiqua</vt:lpstr>
      <vt:lpstr>Britannic Bold</vt:lpstr>
      <vt:lpstr>Calibri</vt:lpstr>
      <vt:lpstr>Cambria Math</vt:lpstr>
      <vt:lpstr>Courier New</vt:lpstr>
      <vt:lpstr>Gotham HTF Bold</vt:lpstr>
      <vt:lpstr>Gotham HTF Book</vt:lpstr>
      <vt:lpstr>Monotype Sorts</vt:lpstr>
      <vt:lpstr>Tahoma</vt:lpstr>
      <vt:lpstr>Wingdings</vt:lpstr>
      <vt:lpstr>1-Presentazione</vt:lpstr>
      <vt:lpstr>1_Cover</vt:lpstr>
      <vt:lpstr>PowerPoint Presentation</vt:lpstr>
      <vt:lpstr>Un breve ripasso</vt:lpstr>
      <vt:lpstr>Sales (Foodmart) – Database Structure</vt:lpstr>
      <vt:lpstr>Sales (Foodmart) – DFM</vt:lpstr>
      <vt:lpstr>Operatori OLAP: Roll-Up</vt:lpstr>
      <vt:lpstr>Operatori OLAP: Drill-Down</vt:lpstr>
      <vt:lpstr>Operatori OLAP: Slice &amp; Dice</vt:lpstr>
      <vt:lpstr>Operatori OLAP: Pivoting</vt:lpstr>
      <vt:lpstr>Inventory (Foodmart) – DFM</vt:lpstr>
      <vt:lpstr>Inventory (Foodmart) – Database Structure</vt:lpstr>
      <vt:lpstr>Tableau: Visual Analytics</vt:lpstr>
      <vt:lpstr>Architettura</vt:lpstr>
      <vt:lpstr>Connessione</vt:lpstr>
      <vt:lpstr>Interfaccia</vt:lpstr>
      <vt:lpstr>Interfaccia</vt:lpstr>
      <vt:lpstr>Dimensione VS Misura</vt:lpstr>
      <vt:lpstr>Gerarchie</vt:lpstr>
      <vt:lpstr>Green VS Blue</vt:lpstr>
      <vt:lpstr>Green VS Blue (Righe e Colonne)</vt:lpstr>
      <vt:lpstr>Green VS Blue (Filtri)</vt:lpstr>
      <vt:lpstr>Green VS Blue (Colori)</vt:lpstr>
      <vt:lpstr>Canvas</vt:lpstr>
      <vt:lpstr>Canvas (Pane e Cell)</vt:lpstr>
      <vt:lpstr>Canvas (Pane e Cell) (2)</vt:lpstr>
      <vt:lpstr>Mark</vt:lpstr>
      <vt:lpstr>Mark (2)</vt:lpstr>
      <vt:lpstr>Ordinamento</vt:lpstr>
      <vt:lpstr>Ordinamento (2)</vt:lpstr>
      <vt:lpstr>Ordinamento (3)</vt:lpstr>
      <vt:lpstr>View Data</vt:lpstr>
      <vt:lpstr>View Data (2)</vt:lpstr>
      <vt:lpstr>Show Me</vt:lpstr>
      <vt:lpstr>Esercizio 1</vt:lpstr>
      <vt:lpstr>Esercizio 2</vt:lpstr>
      <vt:lpstr>Esercizio 3</vt:lpstr>
      <vt:lpstr>Filtri</vt:lpstr>
      <vt:lpstr>Filtri: Context Filter</vt:lpstr>
      <vt:lpstr>Top N</vt:lpstr>
      <vt:lpstr>Top N (2)</vt:lpstr>
      <vt:lpstr>Top N (3)</vt:lpstr>
      <vt:lpstr>Pivoting</vt:lpstr>
      <vt:lpstr>Esercizio 4</vt:lpstr>
      <vt:lpstr>Esercizio 5</vt:lpstr>
      <vt:lpstr>Esercizio 6</vt:lpstr>
      <vt:lpstr>Grand Total e Sub Total</vt:lpstr>
      <vt:lpstr>Binning</vt:lpstr>
      <vt:lpstr>Binning (2)</vt:lpstr>
      <vt:lpstr>Group</vt:lpstr>
      <vt:lpstr>Set</vt:lpstr>
      <vt:lpstr>Set (2)</vt:lpstr>
      <vt:lpstr>Calculated Field</vt:lpstr>
      <vt:lpstr>Calculated Field: Sintassi</vt:lpstr>
      <vt:lpstr>Calculated Field: Line Granularity</vt:lpstr>
      <vt:lpstr>Calculated Field: Aggregated Granularity</vt:lpstr>
      <vt:lpstr>Riferimenti</vt:lpstr>
      <vt:lpstr>ESERCIZI – PRIMA Parte</vt:lpstr>
      <vt:lpstr>ESERCIZI - Seconda Parte</vt:lpstr>
      <vt:lpstr>Esercizio 7</vt:lpstr>
      <vt:lpstr>Esercizio 8</vt:lpstr>
      <vt:lpstr>Esercizio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funzionalità di un DBMS</dc:title>
  <dc:subject/>
  <dc:creator>Dario Maio</dc:creator>
  <cp:keywords/>
  <dc:description/>
  <cp:lastModifiedBy>Matteo Francia</cp:lastModifiedBy>
  <cp:revision>227</cp:revision>
  <cp:lastPrinted>2009-04-22T19:24:48Z</cp:lastPrinted>
  <dcterms:created xsi:type="dcterms:W3CDTF">1995-09-14T10:49:41Z</dcterms:created>
  <dcterms:modified xsi:type="dcterms:W3CDTF">2021-03-02T09:31:23Z</dcterms:modified>
</cp:coreProperties>
</file>