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9" r:id="rId2"/>
    <p:sldId id="480" r:id="rId3"/>
    <p:sldId id="483" r:id="rId4"/>
    <p:sldId id="484" r:id="rId5"/>
    <p:sldId id="485" r:id="rId6"/>
    <p:sldId id="486" r:id="rId7"/>
    <p:sldId id="487" r:id="rId8"/>
    <p:sldId id="481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32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caratteristiche di base di Python lo rendono adatto per operazioni di analisi (in particolare estrazione e pulizia)</a:t>
            </a:r>
          </a:p>
          <a:p>
            <a:pPr lvl="1"/>
            <a:r>
              <a:rPr lang="it-IT" dirty="0"/>
              <a:t>Semplice da imparare ed usare</a:t>
            </a:r>
          </a:p>
          <a:p>
            <a:pPr lvl="1"/>
            <a:r>
              <a:rPr lang="it-IT" dirty="0"/>
              <a:t>Utilizzabile sia in modo interattivo che per script e programmi completi</a:t>
            </a:r>
          </a:p>
          <a:p>
            <a:r>
              <a:rPr lang="it-IT" dirty="0"/>
              <a:t>Negli anni sono state sviluppate diverse librerie che rendono Python un ambiente completo di analisi dati</a:t>
            </a:r>
          </a:p>
          <a:p>
            <a:pPr lvl="1"/>
            <a:r>
              <a:rPr lang="it-IT" dirty="0"/>
              <a:t>Python è sempre più usato in sostituzione di R e altri software ad-hoc</a:t>
            </a:r>
            <a:endParaRPr lang="en-US" dirty="0"/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NumPy</a:t>
            </a:r>
            <a:r>
              <a:rPr lang="it-IT" dirty="0"/>
              <a:t> per la rappresentazione di dati in forma di vettori e matrici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per la manipolazione e trasformazione di dati tabellari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Sklearn</a:t>
            </a:r>
            <a:r>
              <a:rPr lang="it-IT" dirty="0"/>
              <a:t> per l’applicazione di algoritmi di machine learning e data mining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72A4F33-D7C4-459F-A852-DFDFB315E1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Dati oggetto d’analisi sono comunemente reperiti o convertiti in forma relazionale (o tabulare)</a:t>
            </a:r>
          </a:p>
          <a:p>
            <a:pPr lvl="1"/>
            <a:r>
              <a:rPr lang="it-IT" dirty="0"/>
              <a:t>Ogni riga rappresenta un’osservazione o istanza, ovvero uno degli oggetti su cui si sta compiendo l’analisi (una persona, un prodotto, …)</a:t>
            </a:r>
          </a:p>
          <a:p>
            <a:pPr lvl="1"/>
            <a:r>
              <a:rPr lang="it-IT" dirty="0"/>
              <a:t>Ogni colonna è una variabile, attributo o feature che caratterizza ciascun oggetto; tutti i valori di una colonna sono dello stesso tipo</a:t>
            </a:r>
          </a:p>
          <a:p>
            <a:r>
              <a:rPr lang="it-IT" dirty="0"/>
              <a:t>Esempi di dati in forma relazionale sono</a:t>
            </a:r>
          </a:p>
          <a:p>
            <a:pPr lvl="1"/>
            <a:r>
              <a:rPr lang="it-IT" dirty="0"/>
              <a:t>Tabelle e viste in un database relazionale</a:t>
            </a:r>
          </a:p>
          <a:p>
            <a:pPr lvl="1"/>
            <a:r>
              <a:rPr lang="en-US" dirty="0"/>
              <a:t>File CSV (Comma Separated Values)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730D400-F431-4351-BDDC-09F59AF8E9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Diversi tipi di attributo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numerico</a:t>
            </a:r>
            <a:r>
              <a:rPr lang="it-IT" dirty="0"/>
              <a:t>, valore intero o reale</a:t>
            </a:r>
          </a:p>
          <a:p>
            <a:pPr lvl="2"/>
            <a:r>
              <a:rPr lang="it-IT" dirty="0"/>
              <a:t>ratio: ammesse tute le operazioni aritmetiche, es. età, prezzi, quantità ...</a:t>
            </a:r>
          </a:p>
          <a:p>
            <a:pPr lvl="2"/>
            <a:r>
              <a:rPr lang="it-IT" dirty="0"/>
              <a:t>intervallo: non ha senso moltiplicazione e divisione, es. date</a:t>
            </a:r>
          </a:p>
          <a:p>
            <a:pPr lvl="1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alfanumerico</a:t>
            </a:r>
            <a:r>
              <a:rPr lang="it-IT" dirty="0"/>
              <a:t>, non sono applicabili operazioni aritmetiche</a:t>
            </a:r>
          </a:p>
          <a:p>
            <a:pPr lvl="2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ordinale</a:t>
            </a:r>
            <a:r>
              <a:rPr lang="it-IT" dirty="0"/>
              <a:t>: esiste una relazione d’ordine, (“laurea magistrale” è successiva a “laurea triennale”, ma somma o differenza non hanno senso)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categorico</a:t>
            </a:r>
            <a:r>
              <a:rPr lang="it-IT" dirty="0"/>
              <a:t>: valore appartenente ad un set finito di possibili valori (sesso, comune di nascita)</a:t>
            </a:r>
          </a:p>
          <a:p>
            <a:pPr lvl="1"/>
            <a:r>
              <a:rPr lang="it-IT" dirty="0">
                <a:solidFill>
                  <a:srgbClr val="92D050"/>
                </a:solidFill>
              </a:rPr>
              <a:t>stringa</a:t>
            </a:r>
            <a:r>
              <a:rPr lang="it-IT" dirty="0"/>
              <a:t>, testo arbitrario, (nome, cognome)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F864C7-A922-4261-9EC4-051883ED3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52777"/>
            <a:ext cx="5181600" cy="89703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799E9FF-02A1-4B2B-884F-218AC8B163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FA0595C-361D-4498-AEC6-B5798CD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è una libreria Python che definisce strutture dati e funzionalità per l’analisi di dati strutturati</a:t>
            </a:r>
          </a:p>
          <a:p>
            <a:pPr lvl="1"/>
            <a:r>
              <a:rPr lang="it-IT" dirty="0"/>
              <a:t>Introduce nuovi tipi di dati: </a:t>
            </a:r>
            <a:r>
              <a:rPr lang="it-IT" dirty="0">
                <a:solidFill>
                  <a:schemeClr val="accent1"/>
                </a:solidFill>
              </a:rPr>
              <a:t>Series</a:t>
            </a:r>
            <a:r>
              <a:rPr lang="it-IT" dirty="0"/>
              <a:t> (e.g., serie temporale) e </a:t>
            </a:r>
            <a:r>
              <a:rPr lang="it-IT" dirty="0" err="1">
                <a:solidFill>
                  <a:schemeClr val="accent1"/>
                </a:solidFill>
              </a:rPr>
              <a:t>DataFrame</a:t>
            </a:r>
            <a:r>
              <a:rPr lang="it-IT" dirty="0"/>
              <a:t> </a:t>
            </a:r>
            <a:r>
              <a:rPr lang="en-US" dirty="0"/>
              <a:t>(e.g., </a:t>
            </a:r>
            <a:r>
              <a:rPr lang="en-US" dirty="0" err="1"/>
              <a:t>tabelle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Soluzione completa per la manipolazione dei dati </a:t>
            </a:r>
            <a:r>
              <a:rPr lang="it-IT" dirty="0" err="1">
                <a:solidFill>
                  <a:schemeClr val="accent1"/>
                </a:solidFill>
              </a:rPr>
              <a:t>read</a:t>
            </a:r>
            <a:r>
              <a:rPr lang="it-IT" dirty="0">
                <a:solidFill>
                  <a:schemeClr val="accent1"/>
                </a:solidFill>
              </a:rPr>
              <a:t>/</a:t>
            </a:r>
            <a:r>
              <a:rPr lang="it-IT" dirty="0" err="1">
                <a:solidFill>
                  <a:schemeClr val="accent1"/>
                </a:solidFill>
              </a:rPr>
              <a:t>write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di dati tabulari, incluso CSV</a:t>
            </a:r>
          </a:p>
          <a:p>
            <a:pPr lvl="1"/>
            <a:r>
              <a:rPr lang="it-IT" dirty="0"/>
              <a:t>Trattamento </a:t>
            </a:r>
            <a:r>
              <a:rPr lang="it-IT" dirty="0">
                <a:solidFill>
                  <a:schemeClr val="accent1"/>
                </a:solidFill>
              </a:rPr>
              <a:t>dati mancanti</a:t>
            </a:r>
            <a:r>
              <a:rPr lang="it-IT" dirty="0"/>
              <a:t>, riorganizzazione della loro forma 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Operazioni come con database (</a:t>
            </a:r>
            <a:r>
              <a:rPr lang="it-IT" dirty="0">
                <a:solidFill>
                  <a:schemeClr val="accent1"/>
                </a:solidFill>
              </a:rPr>
              <a:t>join/merge, aggregazione, </a:t>
            </a:r>
            <a:r>
              <a:rPr lang="it-IT" dirty="0"/>
              <a:t>etc.)</a:t>
            </a:r>
          </a:p>
          <a:p>
            <a:pPr lvl="1"/>
            <a:r>
              <a:rPr lang="it-IT" dirty="0"/>
              <a:t>Per convenzione il package </a:t>
            </a:r>
            <a:r>
              <a:rPr lang="it-IT" dirty="0" err="1"/>
              <a:t>pandas</a:t>
            </a:r>
            <a:r>
              <a:rPr lang="it-IT" dirty="0"/>
              <a:t> si importa con nome “</a:t>
            </a:r>
            <a:r>
              <a:rPr lang="it-IT" dirty="0" err="1"/>
              <a:t>pd</a:t>
            </a:r>
            <a:r>
              <a:rPr lang="it-IT" dirty="0"/>
              <a:t>”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import pandas as pd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3CFF355-353A-402E-B953-7878A31AD2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Una serie (Series) è una sequenza di valori dello stesso tipo</a:t>
            </a:r>
          </a:p>
          <a:p>
            <a:pPr lvl="1"/>
            <a:r>
              <a:rPr lang="it-IT" dirty="0"/>
              <a:t>A ogni valore è associata un’etichetta</a:t>
            </a:r>
          </a:p>
          <a:p>
            <a:pPr lvl="1"/>
            <a:r>
              <a:rPr lang="it-IT" dirty="0"/>
              <a:t>I tipi supportati, sia per i valori che per le etichette, sono quelli di </a:t>
            </a:r>
            <a:r>
              <a:rPr lang="en-US" dirty="0"/>
              <a:t>NumPy (float64, int64, …)</a:t>
            </a:r>
          </a:p>
          <a:p>
            <a:pPr lvl="1"/>
            <a:r>
              <a:rPr lang="it-IT" dirty="0"/>
              <a:t>Una serie è in pratica un </a:t>
            </a:r>
            <a:r>
              <a:rPr lang="it-IT" dirty="0" err="1"/>
              <a:t>ndarray</a:t>
            </a:r>
            <a:r>
              <a:rPr lang="it-IT" dirty="0"/>
              <a:t> a una dimensione (un vettore) con un’etichetta associata ad ogni elemento</a:t>
            </a:r>
          </a:p>
          <a:p>
            <a:r>
              <a:rPr lang="it-IT" dirty="0"/>
              <a:t>L’indice di una serie (</a:t>
            </a:r>
            <a:r>
              <a:rPr lang="it-IT" dirty="0">
                <a:solidFill>
                  <a:schemeClr val="accent1"/>
                </a:solidFill>
              </a:rPr>
              <a:t>index</a:t>
            </a:r>
            <a:r>
              <a:rPr lang="it-IT" dirty="0"/>
              <a:t>) è la sequenza delle </a:t>
            </a:r>
            <a:r>
              <a:rPr lang="en-US" dirty="0" err="1"/>
              <a:t>etichette</a:t>
            </a:r>
            <a:r>
              <a:rPr lang="en-US" dirty="0"/>
              <a:t> associate ai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it-IT" dirty="0"/>
              <a:t>Le etichette sono spesso identificatori di tipo numerico o stringa (e.g., per dati estratti da un DB possono essere le chiavi primarie)</a:t>
            </a:r>
          </a:p>
          <a:p>
            <a:pPr lvl="1"/>
            <a:r>
              <a:rPr lang="it-IT" dirty="0"/>
              <a:t>Le etichette in un indice possono non essere univoche, ma nell’uso pratico spesso lo sono e proseguiremo assumendo che lo siano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774B65B-550C-4FF8-9070-FB48D69D17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B787C-7D3A-4302-8C84-575284C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chemeClr val="accent1"/>
                </a:solidFill>
              </a:rPr>
              <a:t>costruttore</a:t>
            </a:r>
            <a:r>
              <a:rPr lang="it-IT" dirty="0"/>
              <a:t> di Series accetta i </a:t>
            </a:r>
            <a:r>
              <a:rPr lang="it-IT" dirty="0">
                <a:solidFill>
                  <a:srgbClr val="C1504D"/>
                </a:solidFill>
              </a:rPr>
              <a:t>valori</a:t>
            </a:r>
            <a:r>
              <a:rPr lang="it-IT" dirty="0"/>
              <a:t> della serie e come attributo </a:t>
            </a:r>
            <a:r>
              <a:rPr lang="it-IT" dirty="0">
                <a:solidFill>
                  <a:srgbClr val="92D050"/>
                </a:solidFill>
              </a:rPr>
              <a:t>index</a:t>
            </a:r>
            <a:r>
              <a:rPr lang="it-IT" dirty="0"/>
              <a:t> opzionale le etichette corrispondenti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&gt;&gt;&gt; ser =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C1504D"/>
                </a:solidFill>
              </a:rPr>
              <a:t>[ 4 , 7 , -5 , 3 ], </a:t>
            </a:r>
            <a:br>
              <a:rPr lang="en-US" dirty="0">
                <a:solidFill>
                  <a:srgbClr val="C1504D"/>
                </a:solidFill>
              </a:rPr>
            </a:br>
            <a:r>
              <a:rPr lang="en-US" dirty="0">
                <a:solidFill>
                  <a:srgbClr val="C1504D"/>
                </a:solidFill>
              </a:rPr>
              <a:t>		</a:t>
            </a:r>
            <a:r>
              <a:rPr lang="en-US" dirty="0">
                <a:solidFill>
                  <a:srgbClr val="92D050"/>
                </a:solidFill>
              </a:rPr>
              <a:t>... index=["d", "b", "a", "c"]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t-IT" dirty="0"/>
              <a:t>Se non specificato, l’indice è la sequenza di interi da 0 a N-1, così che ogni elemento sia etichettato dalla posizione (come in liste e array)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072ACB1-E76F-421A-8958-ABDBE1D1A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3444" y="2997942"/>
            <a:ext cx="2159111" cy="200670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AA94EA7-180A-4E8B-93F9-7BB6380155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Quando si crea una serie, come per gli </a:t>
            </a:r>
            <a:r>
              <a:rPr lang="it-IT" dirty="0" err="1"/>
              <a:t>ndarray</a:t>
            </a:r>
            <a:r>
              <a:rPr lang="it-IT" dirty="0"/>
              <a:t>, è possibile specificare il tipo di dato col </a:t>
            </a:r>
            <a:r>
              <a:rPr lang="it-IT" dirty="0" err="1"/>
              <a:t>paramero</a:t>
            </a:r>
            <a:r>
              <a:rPr lang="it-IT" dirty="0"/>
              <a:t> </a:t>
            </a:r>
            <a:r>
              <a:rPr lang="it-IT" dirty="0" err="1"/>
              <a:t>dtype</a:t>
            </a:r>
            <a:endParaRPr lang="it-IT" dirty="0"/>
          </a:p>
          <a:p>
            <a:r>
              <a:rPr lang="it-IT" dirty="0"/>
              <a:t>I tipi di dati utilizzati più comunemente sono quelli numerici</a:t>
            </a:r>
          </a:p>
          <a:p>
            <a:pPr lvl="1"/>
            <a:r>
              <a:rPr lang="it-IT" dirty="0"/>
              <a:t>– i tipi </a:t>
            </a:r>
            <a:r>
              <a:rPr lang="it-IT" dirty="0" err="1"/>
              <a:t>np.floatN</a:t>
            </a:r>
            <a:r>
              <a:rPr lang="it-IT" dirty="0"/>
              <a:t> memorizzano numeri a virgola mobile</a:t>
            </a:r>
          </a:p>
          <a:p>
            <a:pPr lvl="1"/>
            <a:r>
              <a:rPr lang="it-IT" dirty="0"/>
              <a:t>– i tipi </a:t>
            </a:r>
            <a:r>
              <a:rPr lang="it-IT" dirty="0" err="1"/>
              <a:t>np.intN</a:t>
            </a:r>
            <a:r>
              <a:rPr lang="it-IT" dirty="0"/>
              <a:t> / </a:t>
            </a:r>
            <a:r>
              <a:rPr lang="it-IT" dirty="0" err="1"/>
              <a:t>np.uintN</a:t>
            </a:r>
            <a:r>
              <a:rPr lang="it-IT" dirty="0"/>
              <a:t> memorizzano numeri interi con/senza segno</a:t>
            </a:r>
          </a:p>
          <a:p>
            <a:pPr lvl="1"/>
            <a:r>
              <a:rPr lang="it-IT" dirty="0"/>
              <a:t>– N è il numero di bit usati, pari a 8, 16, 32 o 64</a:t>
            </a:r>
          </a:p>
          <a:p>
            <a:r>
              <a:rPr lang="it-IT" dirty="0"/>
              <a:t>Altri tipi di dato includono</a:t>
            </a:r>
          </a:p>
          <a:p>
            <a:pPr lvl="1"/>
            <a:r>
              <a:rPr lang="en-US" dirty="0"/>
              <a:t>– bool: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booleani</a:t>
            </a:r>
            <a:endParaRPr lang="en-US" dirty="0"/>
          </a:p>
          <a:p>
            <a:pPr lvl="1"/>
            <a:r>
              <a:rPr lang="it-IT" dirty="0"/>
              <a:t>– datetime64, timedelta64: </a:t>
            </a:r>
            <a:r>
              <a:rPr lang="it-IT" dirty="0" err="1"/>
              <a:t>timestamp</a:t>
            </a:r>
            <a:r>
              <a:rPr lang="it-IT" dirty="0"/>
              <a:t> e intervalli di tempo</a:t>
            </a:r>
          </a:p>
          <a:p>
            <a:pPr lvl="1"/>
            <a:r>
              <a:rPr lang="it-IT" dirty="0"/>
              <a:t>– </a:t>
            </a:r>
            <a:r>
              <a:rPr lang="it-IT" dirty="0" err="1"/>
              <a:t>object</a:t>
            </a:r>
            <a:r>
              <a:rPr lang="it-IT" dirty="0"/>
              <a:t>: generici oggetti Python, usato principalmente per stringhe</a:t>
            </a:r>
          </a:p>
          <a:p>
            <a:r>
              <a:rPr lang="it-IT" dirty="0"/>
              <a:t>Selezionare il tipo di dato appropriato è importante per ottimizzare l’uso di memoria su dataset molto grandi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95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Nella pratica, un set di dati ha spesso dei valori mancanti</a:t>
            </a:r>
          </a:p>
          <a:p>
            <a:pPr lvl="1"/>
            <a:r>
              <a:rPr lang="it-IT" dirty="0"/>
              <a:t>E.g., perché non esistono o non sono stati forniti</a:t>
            </a:r>
          </a:p>
          <a:p>
            <a:r>
              <a:rPr lang="it-IT" dirty="0"/>
              <a:t>Una serie può avere valori mancanti, detti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(Not </a:t>
            </a:r>
            <a:r>
              <a:rPr lang="it-IT" dirty="0" err="1"/>
              <a:t>Available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 caso di numeri reali, NA è rappresentato internamente dal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(Not a 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Come in altri linguaggi, il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non risulta mai uguale, maggiore o minore di altri numeri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==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endParaRPr lang="en-US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it-IT" dirty="0"/>
              <a:t>Qualsiasi espressione numerica con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ha risultato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endParaRPr lang="it-IT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2 *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– 1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binarie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  <a:p>
            <a:pPr lvl="1"/>
            <a:r>
              <a:rPr lang="en-US" dirty="0"/>
              <a:t>Con </a:t>
            </a:r>
            <a:r>
              <a:rPr lang="en-US" dirty="0" err="1"/>
              <a:t>operatori</a:t>
            </a:r>
            <a:r>
              <a:rPr lang="en-US" dirty="0"/>
              <a:t> +, -, *, …</a:t>
            </a:r>
          </a:p>
          <a:p>
            <a:pPr lvl="1"/>
            <a:r>
              <a:rPr lang="en-US" dirty="0"/>
              <a:t>Con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universali</a:t>
            </a:r>
            <a:endParaRPr lang="en-US" dirty="0"/>
          </a:p>
          <a:p>
            <a:r>
              <a:rPr lang="en-US" dirty="0" err="1"/>
              <a:t>L’operazione</a:t>
            </a:r>
            <a:r>
              <a:rPr lang="en-US" dirty="0"/>
              <a:t> è </a:t>
            </a:r>
            <a:r>
              <a:rPr lang="en-US" dirty="0" err="1"/>
              <a:t>applicata</a:t>
            </a:r>
            <a:r>
              <a:rPr lang="en-US" dirty="0"/>
              <a:t> per </a:t>
            </a:r>
            <a:r>
              <a:rPr lang="en-US" dirty="0" err="1"/>
              <a:t>elementi</a:t>
            </a:r>
            <a:r>
              <a:rPr lang="en-US" dirty="0"/>
              <a:t> con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etichetta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viene</a:t>
            </a:r>
            <a:r>
              <a:rPr lang="en-US" dirty="0"/>
              <a:t> considerate </a:t>
            </a:r>
            <a:r>
              <a:rPr lang="en-US" dirty="0" err="1"/>
              <a:t>l’ordine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etichetta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it-IT" dirty="0"/>
              <a:t>solo in un operando si avrà un valore NA nel risultato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07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59CA-A650-4D1C-AE3D-0816622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serie offrono metodi per calcolare statistiche aggregate sui valori con nomi e funzionamento pari a quelle degli </a:t>
            </a:r>
            <a:r>
              <a:rPr lang="it-IT" dirty="0" err="1"/>
              <a:t>ndarray</a:t>
            </a:r>
            <a:endParaRPr lang="it-IT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sum</a:t>
            </a:r>
            <a:r>
              <a:rPr lang="it-IT" dirty="0"/>
              <a:t> (somma), </a:t>
            </a:r>
            <a:r>
              <a:rPr lang="it-IT" dirty="0" err="1">
                <a:solidFill>
                  <a:schemeClr val="accent1"/>
                </a:solidFill>
              </a:rPr>
              <a:t>mean</a:t>
            </a:r>
            <a:r>
              <a:rPr lang="it-IT" dirty="0"/>
              <a:t> (media), </a:t>
            </a:r>
            <a:r>
              <a:rPr lang="it-IT" dirty="0">
                <a:solidFill>
                  <a:schemeClr val="accent1"/>
                </a:solidFill>
              </a:rPr>
              <a:t>min</a:t>
            </a:r>
            <a:r>
              <a:rPr lang="it-IT" dirty="0"/>
              <a:t> (minimo), </a:t>
            </a:r>
            <a:r>
              <a:rPr lang="it-IT" dirty="0">
                <a:solidFill>
                  <a:schemeClr val="accent1"/>
                </a:solidFill>
              </a:rPr>
              <a:t>max</a:t>
            </a:r>
            <a:r>
              <a:rPr lang="it-IT" dirty="0"/>
              <a:t> (massimo), …</a:t>
            </a:r>
          </a:p>
          <a:p>
            <a:pPr lvl="1"/>
            <a:r>
              <a:rPr lang="it-IT" dirty="0"/>
              <a:t>Di default, eventuali valori mancanti vengono ignorati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4.0</a:t>
            </a:r>
          </a:p>
          <a:p>
            <a:r>
              <a:rPr lang="it-IT" dirty="0"/>
              <a:t>Specificando </a:t>
            </a:r>
            <a:r>
              <a:rPr lang="it-IT" dirty="0" err="1">
                <a:solidFill>
                  <a:schemeClr val="accent1"/>
                </a:solidFill>
              </a:rPr>
              <a:t>skipna</a:t>
            </a:r>
            <a:r>
              <a:rPr lang="it-IT" dirty="0">
                <a:solidFill>
                  <a:schemeClr val="accent1"/>
                </a:solidFill>
              </a:rPr>
              <a:t>=False </a:t>
            </a:r>
            <a:r>
              <a:rPr lang="it-IT" dirty="0"/>
              <a:t>invece gli NA invalidano il calcolo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</a:t>
            </a:r>
            <a:r>
              <a:rPr lang="en-US" dirty="0" err="1">
                <a:solidFill>
                  <a:schemeClr val="accent1"/>
                </a:solidFill>
              </a:rPr>
              <a:t>skipna</a:t>
            </a:r>
            <a:r>
              <a:rPr lang="en-US" dirty="0">
                <a:solidFill>
                  <a:schemeClr val="accent1"/>
                </a:solidFill>
              </a:rPr>
              <a:t>=False)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  <a:p>
            <a:r>
              <a:rPr lang="it-IT" dirty="0"/>
              <a:t>Rispetto a </a:t>
            </a:r>
            <a:r>
              <a:rPr lang="it-IT" dirty="0" err="1"/>
              <a:t>NumPy</a:t>
            </a:r>
            <a:r>
              <a:rPr lang="it-IT" dirty="0"/>
              <a:t> sono aggiunti i metodi </a:t>
            </a:r>
            <a:r>
              <a:rPr lang="it-IT" dirty="0" err="1"/>
              <a:t>idxmin</a:t>
            </a:r>
            <a:r>
              <a:rPr lang="it-IT" dirty="0"/>
              <a:t> e </a:t>
            </a:r>
            <a:r>
              <a:rPr lang="it-IT" dirty="0" err="1"/>
              <a:t>idxmax</a:t>
            </a:r>
            <a:r>
              <a:rPr lang="it-IT" dirty="0"/>
              <a:t>, che restituiscono l’etichetta del valore minimo o massimo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({"a": 6, "b": 10, "c": 7}).</a:t>
            </a:r>
            <a:r>
              <a:rPr lang="en-US" dirty="0" err="1">
                <a:solidFill>
                  <a:schemeClr val="accent1"/>
                </a:solidFill>
              </a:rPr>
              <a:t>idxmax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'b'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cross-platform</a:t>
            </a:r>
          </a:p>
          <a:p>
            <a:pPr lvl="1"/>
            <a:r>
              <a:rPr lang="it-IT" dirty="0"/>
              <a:t>disponibile per i principali SO (Linux, Mac, Windows, …)</a:t>
            </a:r>
          </a:p>
          <a:p>
            <a:pPr lvl="1"/>
            <a:r>
              <a:rPr lang="it-IT" dirty="0"/>
              <a:t>un’implementazione di riferimento (</a:t>
            </a:r>
            <a:r>
              <a:rPr lang="it-IT" dirty="0" err="1"/>
              <a:t>CPython</a:t>
            </a:r>
            <a:r>
              <a:rPr lang="it-IT" dirty="0"/>
              <a:t>) più altre alternative</a:t>
            </a:r>
          </a:p>
          <a:p>
            <a:pPr lvl="1"/>
            <a:r>
              <a:rPr lang="it-IT" dirty="0"/>
              <a:t>integrabile in altri linguaggi (C, C++, Java, …)</a:t>
            </a:r>
          </a:p>
          <a:p>
            <a:r>
              <a:rPr lang="it-IT" dirty="0"/>
              <a:t>Creato alla fine degli anni ’80, divenuto popolare nei 2000</a:t>
            </a:r>
          </a:p>
          <a:p>
            <a:r>
              <a:rPr lang="en-US" dirty="0"/>
              <a:t>Multi-</a:t>
            </a:r>
            <a:r>
              <a:rPr lang="en-US" dirty="0" err="1"/>
              <a:t>paradigma</a:t>
            </a:r>
            <a:endParaRPr lang="en-US" dirty="0"/>
          </a:p>
          <a:p>
            <a:pPr lvl="1"/>
            <a:r>
              <a:rPr lang="en-US" dirty="0" err="1"/>
              <a:t>imperativo</a:t>
            </a:r>
            <a:r>
              <a:rPr lang="en-US" dirty="0"/>
              <a:t>, object-oriented, </a:t>
            </a:r>
            <a:r>
              <a:rPr lang="en-US" dirty="0" err="1"/>
              <a:t>funzionale</a:t>
            </a:r>
            <a:endParaRPr lang="en-US" dirty="0"/>
          </a:p>
          <a:p>
            <a:pPr lvl="1"/>
            <a:r>
              <a:rPr lang="it-IT" dirty="0"/>
              <a:t>sintassi facilmente estendibile ad altri paradigmi</a:t>
            </a:r>
          </a:p>
          <a:p>
            <a:r>
              <a:rPr lang="it-IT" dirty="0"/>
              <a:t>Enfasi sulla facilità di lettura e scrittura del codice</a:t>
            </a:r>
          </a:p>
          <a:p>
            <a:pPr lvl="1"/>
            <a:r>
              <a:rPr lang="en-US" dirty="0"/>
              <a:t>“there should be one—and preferably only one—obvious way to do it”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5DDC016-3513-4EAB-AC18-62758B11D8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 vettore con tutti i valori distinti in una serie, ordinati </a:t>
            </a:r>
            <a:r>
              <a:rPr lang="en-US" dirty="0" err="1"/>
              <a:t>sulla</a:t>
            </a:r>
            <a:r>
              <a:rPr lang="en-US" dirty="0"/>
              <a:t> prima </a:t>
            </a:r>
            <a:r>
              <a:rPr lang="en-US" dirty="0" err="1"/>
              <a:t>apparizione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nunique</a:t>
            </a:r>
            <a:r>
              <a:rPr lang="en-US" dirty="0"/>
              <a:t> ne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la </a:t>
            </a:r>
            <a:r>
              <a:rPr lang="en-US" dirty="0" err="1"/>
              <a:t>quantità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value</a:t>
            </a:r>
            <a:r>
              <a:rPr lang="en-US" dirty="0" err="1"/>
              <a:t>_counts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una nuova serie che associa ad ogni valore distinto il suo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occorrenze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231" y="1825625"/>
            <a:ext cx="4259537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5996ECB-15F1-4D2B-85D3-9CC408776A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3AF3F6-3903-4EEA-86A9-B32FDFF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isna</a:t>
            </a:r>
            <a:r>
              <a:rPr lang="it-IT" dirty="0"/>
              <a:t> e </a:t>
            </a:r>
            <a:r>
              <a:rPr lang="it-IT" dirty="0" err="1">
                <a:solidFill>
                  <a:schemeClr val="accent1"/>
                </a:solidFill>
              </a:rPr>
              <a:t>notna</a:t>
            </a:r>
            <a:r>
              <a:rPr lang="it-IT" dirty="0"/>
              <a:t> </a:t>
            </a:r>
            <a:r>
              <a:rPr lang="en-US" dirty="0" err="1"/>
              <a:t>verificano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(non)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e </a:t>
            </a:r>
            <a:r>
              <a:rPr lang="en-US" dirty="0" err="1"/>
              <a:t>restituiscono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bool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it-IT" dirty="0"/>
              <a:t>di valori non NA nella serie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dropna</a:t>
            </a:r>
            <a:r>
              <a:rPr lang="en-US" dirty="0"/>
              <a:t> </a:t>
            </a:r>
            <a:r>
              <a:rPr lang="en-US" dirty="0" err="1"/>
              <a:t>rimuove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it-IT" dirty="0"/>
              <a:t>di default, viene creata una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stessa</a:t>
            </a:r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137B964-66F3-4D3F-B7BC-B548D757D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052" y="1825625"/>
            <a:ext cx="3885896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C095D2D-44C8-4334-97B4-1A73B1819C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fillna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it-IT" dirty="0"/>
              <a:t>di rimpiazzare i valori NA</a:t>
            </a:r>
          </a:p>
          <a:p>
            <a:pPr lvl="1"/>
            <a:r>
              <a:rPr lang="it-IT" dirty="0"/>
              <a:t>anche qui viene creata una copia a meno che non si </a:t>
            </a:r>
            <a:r>
              <a:rPr lang="en-US" dirty="0" err="1"/>
              <a:t>specifichi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</a:t>
            </a:r>
          </a:p>
          <a:p>
            <a:pPr lvl="1"/>
            <a:r>
              <a:rPr lang="it-IT" dirty="0"/>
              <a:t>Indicando un valore, tutti gli NA sono sostituiti con esso</a:t>
            </a:r>
          </a:p>
          <a:p>
            <a:pPr lvl="2"/>
            <a:r>
              <a:rPr lang="it-IT" dirty="0">
                <a:solidFill>
                  <a:srgbClr val="7030A0"/>
                </a:solidFill>
              </a:rPr>
              <a:t>è comune usare la media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il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</a:t>
            </a:r>
            <a:r>
              <a:rPr lang="en-US" dirty="0" err="1">
                <a:solidFill>
                  <a:schemeClr val="accent1"/>
                </a:solidFill>
              </a:rPr>
              <a:t>ffill</a:t>
            </a:r>
            <a:r>
              <a:rPr lang="en-US" dirty="0"/>
              <a:t> o </a:t>
            </a:r>
            <a:r>
              <a:rPr lang="it-IT" dirty="0" err="1">
                <a:solidFill>
                  <a:schemeClr val="accent1"/>
                </a:solidFill>
              </a:rPr>
              <a:t>bfill</a:t>
            </a:r>
            <a:r>
              <a:rPr lang="it-IT" dirty="0"/>
              <a:t> ogni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è sostituito col valore non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prima o </a:t>
            </a:r>
            <a:r>
              <a:rPr lang="en-US" dirty="0"/>
              <a:t>dopo (se </a:t>
            </a:r>
            <a:r>
              <a:rPr lang="en-US" dirty="0" err="1"/>
              <a:t>esiste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utile per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917AD74-A834-4A7D-93A7-877514B9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0" y="1921562"/>
            <a:ext cx="4254719" cy="415946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4F5FA6D8-B8B3-418F-A06F-2EA984B94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Un </a:t>
            </a:r>
            <a:r>
              <a:rPr lang="it-IT" dirty="0" err="1">
                <a:solidFill>
                  <a:srgbClr val="FF0000"/>
                </a:solidFill>
              </a:rPr>
              <a:t>DataFrame</a:t>
            </a:r>
            <a:r>
              <a:rPr lang="it-IT" dirty="0"/>
              <a:t> rappresenta un set di dati in forma relazionale </a:t>
            </a:r>
          </a:p>
          <a:p>
            <a:pPr lvl="1"/>
            <a:r>
              <a:rPr lang="it-IT" dirty="0"/>
              <a:t>Può essere visto come </a:t>
            </a:r>
            <a:r>
              <a:rPr lang="it-IT" dirty="0">
                <a:solidFill>
                  <a:srgbClr val="92D050"/>
                </a:solidFill>
              </a:rPr>
              <a:t>una sequenza di colonne</a:t>
            </a:r>
            <a:r>
              <a:rPr lang="it-IT" dirty="0"/>
              <a:t> rappresentate da serie di diverso tipo con </a:t>
            </a:r>
            <a:r>
              <a:rPr lang="it-IT" dirty="0">
                <a:solidFill>
                  <a:srgbClr val="7030A0"/>
                </a:solidFill>
              </a:rPr>
              <a:t>etichette condivise</a:t>
            </a:r>
          </a:p>
          <a:p>
            <a:pPr lvl="1"/>
            <a:r>
              <a:rPr lang="it-IT" dirty="0"/>
              <a:t>Le </a:t>
            </a:r>
            <a:r>
              <a:rPr lang="it-IT" dirty="0">
                <a:solidFill>
                  <a:srgbClr val="7030A0"/>
                </a:solidFill>
              </a:rPr>
              <a:t>etichette</a:t>
            </a:r>
            <a:r>
              <a:rPr lang="it-IT" dirty="0"/>
              <a:t> sono di solito identificatori univoci delle righe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Ogni serie (colonna) </a:t>
            </a:r>
            <a:r>
              <a:rPr lang="it-IT" dirty="0"/>
              <a:t>ha un nome, utilizzabile come chiave per </a:t>
            </a:r>
            <a:r>
              <a:rPr lang="en-US" dirty="0" err="1"/>
              <a:t>accedere</a:t>
            </a:r>
            <a:r>
              <a:rPr lang="en-US" dirty="0"/>
              <a:t> ad </a:t>
            </a:r>
            <a:r>
              <a:rPr lang="en-US" dirty="0" err="1"/>
              <a:t>essa</a:t>
            </a:r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120B8EC-10A6-4F06-8996-B0FC4517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1703"/>
            <a:ext cx="5181600" cy="1779181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DEEA5A1-54EB-4FA9-AF8E-388DA6CC50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di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it-IT" dirty="0"/>
              <a:t>può essere estratta in forma di serie usando </a:t>
            </a:r>
            <a:r>
              <a:rPr lang="it-IT" dirty="0">
                <a:solidFill>
                  <a:srgbClr val="92D050"/>
                </a:solidFill>
              </a:rPr>
              <a:t>il suo nome </a:t>
            </a:r>
            <a:r>
              <a:rPr lang="en-US" dirty="0">
                <a:solidFill>
                  <a:srgbClr val="92D050"/>
                </a:solidFill>
              </a:rPr>
              <a:t>come </a:t>
            </a:r>
            <a:r>
              <a:rPr lang="en-US" dirty="0" err="1">
                <a:solidFill>
                  <a:srgbClr val="92D050"/>
                </a:solidFill>
              </a:rPr>
              <a:t>indice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it-IT" dirty="0"/>
              <a:t>Se il nome è un </a:t>
            </a:r>
            <a:r>
              <a:rPr lang="en-US" dirty="0" err="1"/>
              <a:t>identificatore</a:t>
            </a:r>
            <a:r>
              <a:rPr lang="en-US" dirty="0"/>
              <a:t> Python </a:t>
            </a:r>
            <a:r>
              <a:rPr lang="en-US" dirty="0" err="1"/>
              <a:t>valido</a:t>
            </a:r>
            <a:r>
              <a:rPr lang="en-US" dirty="0"/>
              <a:t> </a:t>
            </a:r>
            <a:r>
              <a:rPr lang="it-IT" dirty="0"/>
              <a:t>non usato da </a:t>
            </a:r>
            <a:r>
              <a:rPr lang="it-IT" dirty="0" err="1"/>
              <a:t>pandas</a:t>
            </a:r>
            <a:r>
              <a:rPr lang="it-IT" dirty="0"/>
              <a:t>, si può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come se fosse un </a:t>
            </a:r>
            <a:r>
              <a:rPr lang="en-US" dirty="0" err="1"/>
              <a:t>attributo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df.year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59BF9B9-494B-4D81-9677-A36ACD213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284" y="1905686"/>
            <a:ext cx="4521432" cy="419121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DBE27682-D95B-45A7-84A6-52A60EB5C0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/>
              <a:t>pandas</a:t>
            </a:r>
            <a:r>
              <a:rPr lang="it-IT" dirty="0"/>
              <a:t> fornisce varie funzioni per caricare </a:t>
            </a:r>
            <a:r>
              <a:rPr lang="it-IT" dirty="0" err="1"/>
              <a:t>DataFrame</a:t>
            </a:r>
            <a:r>
              <a:rPr lang="it-IT" dirty="0"/>
              <a:t> da sorgenti esterne</a:t>
            </a:r>
          </a:p>
          <a:p>
            <a:pPr lvl="1"/>
            <a:r>
              <a:rPr lang="it-IT" dirty="0"/>
              <a:t>Tra queste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consente di creare un </a:t>
            </a:r>
            <a:r>
              <a:rPr lang="it-IT" dirty="0" err="1"/>
              <a:t>DataFrame</a:t>
            </a:r>
            <a:r>
              <a:rPr lang="it-IT" dirty="0"/>
              <a:t> caricando i dati da un file CSV</a:t>
            </a:r>
          </a:p>
          <a:p>
            <a:pPr lvl="1"/>
            <a:r>
              <a:rPr lang="it-IT" dirty="0"/>
              <a:t>Va passato un oggetto file da cui leggere, oppure direttamente il nome di un file da aprire</a:t>
            </a:r>
          </a:p>
          <a:p>
            <a:pPr lvl="1"/>
            <a:r>
              <a:rPr lang="it-IT" dirty="0"/>
              <a:t>I dati letti sono convertiti automaticamente nei tipi appropriati (numeri interi, reali, etc.)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data = </a:t>
            </a:r>
            <a:r>
              <a:rPr lang="en-US" dirty="0" err="1">
                <a:solidFill>
                  <a:schemeClr val="accent1"/>
                </a:solidFill>
              </a:rPr>
              <a:t>pd.read_csv</a:t>
            </a:r>
            <a:r>
              <a:rPr lang="en-US" dirty="0">
                <a:solidFill>
                  <a:schemeClr val="accent1"/>
                </a:solidFill>
              </a:rPr>
              <a:t>("mydata.csv")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2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Il metodo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ha molti parametri opzionali, ad es.: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sep</a:t>
            </a:r>
            <a:r>
              <a:rPr lang="it-IT" dirty="0"/>
              <a:t>: separatore di colonna da usare (default “,”)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names</a:t>
            </a:r>
            <a:r>
              <a:rPr lang="it-IT" dirty="0"/>
              <a:t>: nomi delle colonne (di default letti dalla prima riga)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index_col</a:t>
            </a:r>
            <a:r>
              <a:rPr lang="it-IT" dirty="0"/>
              <a:t>: numero della colonna da usare come indice, passando una lista di numeri si ottiene un indice a più livelli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dtype</a:t>
            </a:r>
            <a:r>
              <a:rPr lang="it-IT" dirty="0"/>
              <a:t>: tipo di dati delle colonne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dtype</a:t>
            </a:r>
            <a:r>
              <a:rPr lang="it-IT" dirty="0"/>
              <a:t> possiamo definire tipi di dati efficienti da usare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nrows</a:t>
            </a:r>
            <a:r>
              <a:rPr lang="it-IT" dirty="0"/>
              <a:t>: massimo numero di righe da leggere 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nrows</a:t>
            </a:r>
            <a:r>
              <a:rPr lang="it-IT" dirty="0"/>
              <a:t> si possono importare poche righe per verificare preventivamente i tipi di dati da usare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6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Linguaggio general-</a:t>
            </a:r>
            <a:r>
              <a:rPr lang="it-IT" dirty="0" err="1"/>
              <a:t>purpose</a:t>
            </a:r>
            <a:endParaRPr lang="it-IT" dirty="0"/>
          </a:p>
          <a:p>
            <a:pPr lvl="1"/>
            <a:r>
              <a:rPr lang="it-IT" dirty="0"/>
              <a:t>Usato per molteplici scopi (scripting, data science, etc.)</a:t>
            </a:r>
          </a:p>
          <a:p>
            <a:pPr lvl="1"/>
            <a:r>
              <a:rPr lang="en-US" dirty="0"/>
              <a:t>Facile da </a:t>
            </a:r>
            <a:r>
              <a:rPr lang="en-US" dirty="0" err="1"/>
              <a:t>imparare</a:t>
            </a:r>
            <a:endParaRPr lang="en-US" dirty="0"/>
          </a:p>
          <a:p>
            <a:pPr lvl="1"/>
            <a:r>
              <a:rPr lang="it-IT" dirty="0"/>
              <a:t>Usato per prototipazione e cicli di sviluppo rapidi</a:t>
            </a:r>
          </a:p>
          <a:p>
            <a:pPr lvl="1"/>
            <a:r>
              <a:rPr lang="en-US" dirty="0" err="1"/>
              <a:t>Popolarità</a:t>
            </a:r>
            <a:r>
              <a:rPr lang="en-US" dirty="0"/>
              <a:t> in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ultimi</a:t>
            </a:r>
            <a:r>
              <a:rPr lang="en-US" dirty="0"/>
              <a:t> anni</a:t>
            </a:r>
          </a:p>
          <a:p>
            <a:pPr lvl="2"/>
            <a:r>
              <a:rPr lang="it-IT" dirty="0"/>
              <a:t>Include una libreria standard di molte funzioni di uso comune</a:t>
            </a:r>
          </a:p>
          <a:p>
            <a:pPr lvl="2"/>
            <a:r>
              <a:rPr lang="en-US" dirty="0" err="1"/>
              <a:t>Ampia</a:t>
            </a:r>
            <a:r>
              <a:rPr lang="en-US" dirty="0"/>
              <a:t> </a:t>
            </a:r>
            <a:r>
              <a:rPr lang="en-US" dirty="0" err="1"/>
              <a:t>disponibilità</a:t>
            </a:r>
            <a:r>
              <a:rPr lang="en-US" dirty="0"/>
              <a:t> di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17D938C-CF19-4CFF-B3A0-3C57F6003F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21E0-1E34-40AC-BE27-6F2391C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BF6D-52D6-4D1D-B065-9D054786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Sono diffuse due diverse versioni major di Python</a:t>
            </a:r>
          </a:p>
          <a:p>
            <a:r>
              <a:rPr lang="it-IT" dirty="0"/>
              <a:t>Su Python 2 si basa molto software tutt’ora in uso</a:t>
            </a:r>
          </a:p>
          <a:p>
            <a:pPr lvl="1"/>
            <a:r>
              <a:rPr lang="it-IT" dirty="0"/>
              <a:t>Utilizzato di default in molte distribuzioni Linux e in Mac OS X</a:t>
            </a:r>
          </a:p>
          <a:p>
            <a:pPr lvl="1"/>
            <a:r>
              <a:rPr lang="it-IT" dirty="0"/>
              <a:t>L’ultima versione minor prevista è la 2.7, rilasciata nel 2010</a:t>
            </a:r>
          </a:p>
          <a:p>
            <a:pPr lvl="1"/>
            <a:r>
              <a:rPr lang="it-IT" dirty="0"/>
              <a:t>Il termine del supporto è previsto nel 2020</a:t>
            </a:r>
          </a:p>
          <a:p>
            <a:r>
              <a:rPr lang="it-IT" dirty="0"/>
              <a:t>Python 3 introduce novità incompatibili con Python 2</a:t>
            </a:r>
          </a:p>
          <a:p>
            <a:pPr lvl="1"/>
            <a:r>
              <a:rPr lang="it-IT" dirty="0"/>
              <a:t>Prima release nel 2008, ultima versione minor 3.6 del 2016</a:t>
            </a:r>
          </a:p>
          <a:p>
            <a:pPr lvl="1"/>
            <a:r>
              <a:rPr lang="it-IT" dirty="0"/>
              <a:t>Molte librerie di uso comune sono state (</a:t>
            </a:r>
            <a:r>
              <a:rPr lang="it-IT" dirty="0" err="1"/>
              <a:t>ri</a:t>
            </a:r>
            <a:r>
              <a:rPr lang="it-IT" dirty="0"/>
              <a:t>)scritte per funzionare con entrambe le versioni</a:t>
            </a:r>
          </a:p>
          <a:p>
            <a:r>
              <a:rPr lang="it-IT" dirty="0"/>
              <a:t>Useremo Python 3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B00CBA-32F6-4100-9D0B-F090E0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68C3FE-86E8-4A29-B39F-F8F6D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8BB80D19-4319-4291-8966-D11262C734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CEF97-9887-41B1-BD90-50B0905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Un’istruzione Python è contenuta di default in una riga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</a:t>
            </a:r>
          </a:p>
          <a:p>
            <a:r>
              <a:rPr lang="it-IT" dirty="0"/>
              <a:t>Si possono però scrivere più istruzioni in riga separate con “;”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print("Hello"); print("world")</a:t>
            </a:r>
          </a:p>
          <a:p>
            <a:r>
              <a:rPr lang="it-IT" dirty="0"/>
              <a:t>I commenti sono introdotti da “</a:t>
            </a:r>
            <a:r>
              <a:rPr lang="it-IT" sz="1800" dirty="0">
                <a:solidFill>
                  <a:srgbClr val="00B050"/>
                </a:solidFill>
              </a:rPr>
              <a:t>#</a:t>
            </a:r>
            <a:r>
              <a:rPr lang="it-IT" dirty="0"/>
              <a:t>” e finiscono a fine riga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Questo</a:t>
            </a:r>
            <a:r>
              <a:rPr lang="en-US" dirty="0">
                <a:solidFill>
                  <a:srgbClr val="00B050"/>
                </a:solidFill>
              </a:rPr>
              <a:t> è un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altro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it-IT" dirty="0"/>
              <a:t>Si può far continuare un’istruzione in una riga successiva</a:t>
            </a:r>
          </a:p>
          <a:p>
            <a:pPr lvl="1"/>
            <a:r>
              <a:rPr lang="it-IT" dirty="0"/>
              <a:t>esplicitamente se la riga termina in “</a:t>
            </a:r>
            <a:r>
              <a:rPr lang="it-IT" dirty="0">
                <a:solidFill>
                  <a:schemeClr val="accent1"/>
                </a:solidFill>
              </a:rPr>
              <a:t>\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implicitamente se ci sono parentesi non chiuse (più comune)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print("Hello,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	   “ + "world")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305555-DB4A-4438-A94A-472DDAA048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:a16="http://schemas.microsoft.com/office/drawing/2014/main" id="{E90B6903-145F-49D2-ADF3-BF46A26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In altri linguaggi i blocchi di codice (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for</a:t>
            </a:r>
            <a:r>
              <a:rPr lang="it-IT" dirty="0"/>
              <a:t>, etc.) sono delimitati da simboli specifici (spesso “</a:t>
            </a:r>
            <a:r>
              <a:rPr lang="it-IT" dirty="0">
                <a:solidFill>
                  <a:schemeClr val="accent1"/>
                </a:solidFill>
              </a:rPr>
              <a:t>{</a:t>
            </a:r>
            <a:r>
              <a:rPr lang="it-IT" dirty="0"/>
              <a:t>” e “</a:t>
            </a:r>
            <a:r>
              <a:rPr lang="it-IT" dirty="0">
                <a:solidFill>
                  <a:schemeClr val="accent1"/>
                </a:solidFill>
              </a:rPr>
              <a:t>}</a:t>
            </a:r>
            <a:r>
              <a:rPr lang="it-IT" dirty="0"/>
              <a:t>”)</a:t>
            </a:r>
          </a:p>
          <a:p>
            <a:pPr lvl="1"/>
            <a:r>
              <a:rPr lang="it-IT" dirty="0"/>
              <a:t>L’indentazione è usata convenzionalmente per migliore leggibilità</a:t>
            </a:r>
          </a:p>
          <a:p>
            <a:r>
              <a:rPr lang="it-IT" dirty="0"/>
              <a:t>Python usa l’indentazione come sintassi per i blocchi</a:t>
            </a:r>
          </a:p>
          <a:p>
            <a:pPr lvl="1"/>
            <a:r>
              <a:rPr lang="it-IT" dirty="0"/>
              <a:t>Ogni riga che introduce un blocco (e.g., 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) termina in “</a:t>
            </a:r>
            <a:r>
              <a:rPr lang="it-IT" dirty="0">
                <a:solidFill>
                  <a:schemeClr val="accent1"/>
                </a:solidFill>
              </a:rPr>
              <a:t>: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Le righe a pari livello sono indentate con pari numero di spazi</a:t>
            </a:r>
          </a:p>
          <a:p>
            <a:pPr lvl="1"/>
            <a:r>
              <a:rPr lang="it-IT" dirty="0"/>
              <a:t>Per indicare un blocco vuoto si usa la parola chiave “</a:t>
            </a:r>
            <a:r>
              <a:rPr lang="it-IT" dirty="0">
                <a:solidFill>
                  <a:schemeClr val="accent1"/>
                </a:solidFill>
              </a:rPr>
              <a:t>pass</a:t>
            </a:r>
            <a:r>
              <a:rPr lang="it-IT" dirty="0"/>
              <a:t>”</a:t>
            </a: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C7A97F0-627B-4098-A2DF-8EFBDFEB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40888"/>
            <a:ext cx="5181600" cy="15208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3E524D67-0E8C-457D-B3D0-002725D937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In Python ogni cosa è un oggetto: numeri, liste, funzioni, …</a:t>
            </a:r>
          </a:p>
          <a:p>
            <a:pPr lvl="1"/>
            <a:r>
              <a:rPr lang="it-IT" dirty="0"/>
              <a:t>Al contrario di Java, dove non sono oggetti valori </a:t>
            </a:r>
            <a:r>
              <a:rPr lang="it-IT" dirty="0" err="1">
                <a:solidFill>
                  <a:schemeClr val="accent1"/>
                </a:solidFill>
              </a:rPr>
              <a:t>int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float</a:t>
            </a:r>
            <a:r>
              <a:rPr lang="it-IT" dirty="0"/>
              <a:t>,…</a:t>
            </a:r>
          </a:p>
          <a:p>
            <a:r>
              <a:rPr lang="it-IT" dirty="0"/>
              <a:t>Ogni oggetto ha attributi e metodi, accessibili tramite la tipica </a:t>
            </a:r>
            <a:r>
              <a:rPr lang="en-US" dirty="0" err="1"/>
              <a:t>sintassi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oggetto.attributo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it-IT" dirty="0"/>
              <a:t>Il tipo di un oggetto ne determina gli attributi esistenti e le operazioni che si possono compiere su di esso</a:t>
            </a:r>
          </a:p>
          <a:p>
            <a:pPr lvl="1"/>
            <a:r>
              <a:rPr lang="it-IT" dirty="0"/>
              <a:t>I tipi degli oggetti sono noti solo durante l’esecuzione</a:t>
            </a:r>
          </a:p>
          <a:p>
            <a:pPr lvl="1"/>
            <a:r>
              <a:rPr lang="it-IT" dirty="0"/>
              <a:t>Al contrario di Java, dove i tipi degli oggetti sono verificati prima de</a:t>
            </a:r>
            <a:r>
              <a:rPr lang="en-US" dirty="0" err="1"/>
              <a:t>ll’esecuzione</a:t>
            </a:r>
            <a:endParaRPr lang="en-US" dirty="0"/>
          </a:p>
          <a:p>
            <a:r>
              <a:rPr lang="it-IT" dirty="0"/>
              <a:t>Oggetto predefinito </a:t>
            </a:r>
            <a:r>
              <a:rPr lang="it-IT" dirty="0">
                <a:solidFill>
                  <a:schemeClr val="accent1"/>
                </a:solidFill>
              </a:rPr>
              <a:t>None</a:t>
            </a:r>
            <a:r>
              <a:rPr lang="it-IT" dirty="0"/>
              <a:t> (di tipo </a:t>
            </a:r>
            <a:r>
              <a:rPr lang="it-IT" dirty="0" err="1">
                <a:solidFill>
                  <a:schemeClr val="accent1"/>
                </a:solidFill>
              </a:rPr>
              <a:t>NoneType</a:t>
            </a:r>
            <a:r>
              <a:rPr lang="it-IT" dirty="0"/>
              <a:t>) </a:t>
            </a:r>
            <a:r>
              <a:rPr lang="en-US" dirty="0"/>
              <a:t>indica </a:t>
            </a: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valore</a:t>
            </a:r>
            <a:endParaRPr lang="en-US" dirty="0"/>
          </a:p>
          <a:p>
            <a:pPr lvl="1"/>
            <a:r>
              <a:rPr lang="it-IT" dirty="0"/>
              <a:t>Simile a </a:t>
            </a:r>
            <a:r>
              <a:rPr lang="it-IT" dirty="0" err="1">
                <a:solidFill>
                  <a:schemeClr val="accent1"/>
                </a:solidFill>
              </a:rPr>
              <a:t>null</a:t>
            </a:r>
            <a:r>
              <a:rPr lang="it-IT" dirty="0"/>
              <a:t> in Java (che però non 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Python definisce diversi tipi di collezioni di oggetti</a:t>
            </a:r>
          </a:p>
          <a:p>
            <a:pPr lvl="1"/>
            <a:r>
              <a:rPr lang="it-IT" dirty="0"/>
              <a:t>Una collezione può contenere oggetti di tipi eterogenei</a:t>
            </a:r>
          </a:p>
          <a:p>
            <a:pPr lvl="1"/>
            <a:r>
              <a:rPr lang="it-IT" dirty="0"/>
              <a:t>Le collezioni sono oggetti a loro volta (possono essere innestate)</a:t>
            </a:r>
          </a:p>
          <a:p>
            <a:r>
              <a:rPr lang="it-IT" dirty="0"/>
              <a:t>Le collezioni si possono distinguere in mutabili e immutabili</a:t>
            </a:r>
          </a:p>
          <a:p>
            <a:pPr lvl="1"/>
            <a:r>
              <a:rPr lang="it-IT" dirty="0"/>
              <a:t>Solo nelle collezioni mutabili è possibile aggiungere, rimuovere e </a:t>
            </a:r>
            <a:r>
              <a:rPr lang="en-US" dirty="0" err="1"/>
              <a:t>sostituire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pPr lvl="1"/>
            <a:r>
              <a:rPr lang="it-IT" dirty="0"/>
              <a:t>In alcune circostanze sono però richiesti oggetti immutabili</a:t>
            </a:r>
          </a:p>
          <a:p>
            <a:pPr lvl="1"/>
            <a:r>
              <a:rPr lang="it-IT" dirty="0"/>
              <a:t>Gli oggetti visti finora (numeri, booleani, stringhe) sono immutabili</a:t>
            </a:r>
          </a:p>
          <a:p>
            <a:r>
              <a:rPr lang="it-IT" dirty="0"/>
              <a:t>Le collezioni includono anche le stringhe (</a:t>
            </a:r>
            <a:r>
              <a:rPr lang="it-IT" dirty="0" err="1">
                <a:solidFill>
                  <a:schemeClr val="accent1"/>
                </a:solidFill>
              </a:rPr>
              <a:t>str</a:t>
            </a:r>
            <a:r>
              <a:rPr lang="it-IT" dirty="0"/>
              <a:t>), trattabili come </a:t>
            </a:r>
            <a:r>
              <a:rPr lang="en-US" dirty="0" err="1"/>
              <a:t>sequenze</a:t>
            </a:r>
            <a:r>
              <a:rPr lang="en-US" dirty="0"/>
              <a:t> </a:t>
            </a:r>
            <a:r>
              <a:rPr lang="en-US" dirty="0" err="1"/>
              <a:t>immutabili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it-IT" dirty="0"/>
              <a:t>Un carattere è una stringa lunga 1, non c’è un tipo di dato apposito</a:t>
            </a:r>
          </a:p>
          <a:p>
            <a:r>
              <a:rPr lang="it-IT" dirty="0"/>
              <a:t>Python fornisce funzionalità comuni per accedere a collezioni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964073-B4ED-4C0A-B31B-CADFE0D43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L’analisi dei dati è un’attività scientifica per comprendere e predire fenomeni di interesse</a:t>
            </a:r>
          </a:p>
          <a:p>
            <a:r>
              <a:rPr lang="it-IT" dirty="0"/>
              <a:t>Un processo di analisi di dati prevede diversi passaggi: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raccolta</a:t>
            </a:r>
            <a:r>
              <a:rPr lang="it-IT" dirty="0"/>
              <a:t> dei dati da una o più sorgenti (database, servizi Web,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comprensione</a:t>
            </a:r>
            <a:r>
              <a:rPr lang="it-IT" dirty="0"/>
              <a:t> della struttura e del significato dei dati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trasformazione</a:t>
            </a:r>
            <a:r>
              <a:rPr lang="it-IT" dirty="0"/>
              <a:t> e pulizia dei dati in una forma utile alle fasi successive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estrazione</a:t>
            </a:r>
            <a:r>
              <a:rPr lang="it-IT" dirty="0"/>
              <a:t> di conoscenza dai dati (statistiche, modelli predittivi,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validazione</a:t>
            </a:r>
            <a:r>
              <a:rPr lang="it-IT" dirty="0"/>
              <a:t> e interpretazione della conoscenza estratta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deployment</a:t>
            </a:r>
            <a:r>
              <a:rPr lang="it-IT" dirty="0"/>
              <a:t> della conoscenza (es. predizioni) in applicazioni</a:t>
            </a:r>
          </a:p>
          <a:p>
            <a:r>
              <a:rPr lang="it-IT" dirty="0"/>
              <a:t>Esiste software specifico per l’analisi di dati</a:t>
            </a:r>
          </a:p>
          <a:p>
            <a:pPr lvl="1"/>
            <a:r>
              <a:rPr lang="it-IT" dirty="0"/>
              <a:t>E.g., R è un ambiente open source efficiente per analisi statistiche, machine learning, data mining con un ampio numero di librerie 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D38B146-9C8E-4408-90FC-CC1EE2F494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22871</TotalTime>
  <Words>2413</Words>
  <Application>Microsoft Office PowerPoint</Application>
  <PresentationFormat>Widescreen</PresentationFormat>
  <Paragraphs>268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Data manipulation</vt:lpstr>
      <vt:lpstr>Data manipulation</vt:lpstr>
      <vt:lpstr>Data manipulation</vt:lpstr>
      <vt:lpstr>Data manipulation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Dataframe</vt:lpstr>
      <vt:lpstr>Dataframe</vt:lpstr>
      <vt:lpstr>Dataframe</vt:lpstr>
      <vt:lpstr>Dataframe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1132</cp:revision>
  <dcterms:created xsi:type="dcterms:W3CDTF">2019-03-06T18:10:20Z</dcterms:created>
  <dcterms:modified xsi:type="dcterms:W3CDTF">2021-06-23T12:50:44Z</dcterms:modified>
</cp:coreProperties>
</file>