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9" r:id="rId2"/>
    <p:sldId id="480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7" r:id="rId11"/>
    <p:sldId id="526" r:id="rId12"/>
    <p:sldId id="529" r:id="rId13"/>
    <p:sldId id="530" r:id="rId14"/>
    <p:sldId id="531" r:id="rId15"/>
    <p:sldId id="532" r:id="rId16"/>
    <p:sldId id="528" r:id="rId17"/>
    <p:sldId id="512" r:id="rId18"/>
    <p:sldId id="52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6423" autoAdjust="0"/>
  </p:normalViewPr>
  <p:slideViewPr>
    <p:cSldViewPr snapToGrid="0">
      <p:cViewPr varScale="1">
        <p:scale>
          <a:sx n="77" d="100"/>
          <a:sy n="77" d="100"/>
        </p:scale>
        <p:origin x="13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folder `02-MachineLearning`</a:t>
          </a:r>
          <a:endParaRPr lang="en-US" dirty="0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Double click on `run</a:t>
          </a:r>
          <a:r>
            <a:rPr lang="it-IT"/>
            <a:t>.bat`</a:t>
          </a:r>
          <a:endParaRPr lang="en-US" dirty="0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Copy and paste the link to the notebook</a:t>
          </a:r>
          <a:endParaRPr lang="en-US" dirty="0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`02-MachineLearning`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folder `02-MachineLearning`</a:t>
          </a:r>
          <a:endParaRPr lang="en-US" sz="1900" kern="1200" dirty="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Double click on `run</a:t>
          </a:r>
          <a:r>
            <a:rPr lang="it-IT" sz="1900" kern="1200"/>
            <a:t>.bat`</a:t>
          </a:r>
          <a:endParaRPr lang="en-US" sz="1900" kern="1200" dirty="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Copy and paste the link to the notebook</a:t>
          </a:r>
          <a:endParaRPr lang="en-US" sz="1900" kern="1200" dirty="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`02-MachineLearning`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distinguish both by one point that the target array is usually the quantity we want to predict from the data i.e. in statistical terms it is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7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C9F7590-F0C0-48EA-BD8D-5984A8D4BFC6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Machine learning	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Frame the problem and look at the big picture</a:t>
            </a:r>
          </a:p>
          <a:p>
            <a:pPr lvl="2"/>
            <a:r>
              <a:rPr lang="en-US" dirty="0"/>
              <a:t>✔Define the objective in business terms</a:t>
            </a:r>
          </a:p>
          <a:p>
            <a:pPr lvl="2"/>
            <a:r>
              <a:rPr lang="en-US" dirty="0"/>
              <a:t>✖ How should performance be measured? (let's do this!)</a:t>
            </a:r>
          </a:p>
          <a:p>
            <a:pPr lvl="2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9CEBC-527B-49D6-B651-E4F23B2BB9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 are facing a regression problem</a:t>
            </a:r>
          </a:p>
          <a:p>
            <a:pPr lvl="1"/>
            <a:r>
              <a:rPr lang="en-US" dirty="0"/>
              <a:t>A typical performance measure for regression problems is the Root Mean Square Error (RMSE)</a:t>
            </a:r>
          </a:p>
          <a:p>
            <a:pPr lvl="1"/>
            <a:r>
              <a:rPr lang="en-US" dirty="0"/>
              <a:t>RMSE is the standard deviation of the </a:t>
            </a:r>
            <a:r>
              <a:rPr lang="en-US" dirty="0">
                <a:solidFill>
                  <a:srgbClr val="FF0000"/>
                </a:solidFill>
              </a:rPr>
              <a:t>residuals</a:t>
            </a:r>
            <a:r>
              <a:rPr lang="en-US" dirty="0"/>
              <a:t> (prediction errors)</a:t>
            </a:r>
          </a:p>
          <a:p>
            <a:pPr lvl="1"/>
            <a:r>
              <a:rPr lang="en-US" dirty="0"/>
              <a:t>Residuals are a measure of how far from the regression line data points are; RMSE is a measure of how spread out these residuals 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CBE793-0AD6-43B0-AF13-B41609DA1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4702969"/>
            <a:ext cx="4762500" cy="1085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D1CC0C9E-AEE3-4744-8378-5C68911F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3" y="1548783"/>
            <a:ext cx="4498267" cy="30232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C536E-7948-45F6-81A4-6A28E5859206}"/>
              </a:ext>
            </a:extLst>
          </p:cNvPr>
          <p:cNvCxnSpPr>
            <a:cxnSpLocks/>
          </p:cNvCxnSpPr>
          <p:nvPr/>
        </p:nvCxnSpPr>
        <p:spPr>
          <a:xfrm>
            <a:off x="8572500" y="2946400"/>
            <a:ext cx="0" cy="2406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6EDB4-DD6A-49C8-8A23-459B102994AF}"/>
              </a:ext>
            </a:extLst>
          </p:cNvPr>
          <p:cNvCxnSpPr>
            <a:cxnSpLocks/>
          </p:cNvCxnSpPr>
          <p:nvPr/>
        </p:nvCxnSpPr>
        <p:spPr>
          <a:xfrm>
            <a:off x="9080500" y="2260600"/>
            <a:ext cx="0" cy="5962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ABE27A1-FC2F-4ABA-8E72-966C9BA8B9AC}"/>
              </a:ext>
            </a:extLst>
          </p:cNvPr>
          <p:cNvSpPr/>
          <p:nvPr/>
        </p:nvSpPr>
        <p:spPr>
          <a:xfrm>
            <a:off x="9034780" y="21691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A63536-0A40-4E0A-BBE8-1781D3418124}"/>
              </a:ext>
            </a:extLst>
          </p:cNvPr>
          <p:cNvSpPr/>
          <p:nvPr/>
        </p:nvSpPr>
        <p:spPr>
          <a:xfrm>
            <a:off x="8536306" y="287434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979714-B916-4BB4-8C23-FCB3D606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268"/>
            <a:ext cx="6359281" cy="294057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(If) We are facing a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68652-9548-49E4-B552-418E1A9BE638}"/>
              </a:ext>
            </a:extLst>
          </p:cNvPr>
          <p:cNvSpPr/>
          <p:nvPr/>
        </p:nvSpPr>
        <p:spPr>
          <a:xfrm>
            <a:off x="1175657" y="4961844"/>
            <a:ext cx="1469571" cy="37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CFF0F-CA29-42E8-8912-9BCDF388D630}"/>
              </a:ext>
            </a:extLst>
          </p:cNvPr>
          <p:cNvSpPr/>
          <p:nvPr/>
        </p:nvSpPr>
        <p:spPr>
          <a:xfrm>
            <a:off x="4278090" y="4517571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327C3-392F-457D-9379-F6095AB15B94}"/>
              </a:ext>
            </a:extLst>
          </p:cNvPr>
          <p:cNvSpPr/>
          <p:nvPr/>
        </p:nvSpPr>
        <p:spPr>
          <a:xfrm>
            <a:off x="4158346" y="5448040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Accuracy can be a misleading metric for imbalanced data sets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Combines precision and recall </a:t>
            </a:r>
          </a:p>
          <a:p>
            <a:pPr lvl="1"/>
            <a:endParaRPr lang="en-US" dirty="0"/>
          </a:p>
          <a:p>
            <a:r>
              <a:rPr lang="en-US" dirty="0"/>
              <a:t>Summing up </a:t>
            </a:r>
          </a:p>
          <a:p>
            <a:pPr lvl="1"/>
            <a:r>
              <a:rPr lang="en-US" dirty="0"/>
              <a:t>Accuracy is used when TP and TN are more important while F1-score is used when FN and FP are</a:t>
            </a:r>
          </a:p>
          <a:p>
            <a:pPr lvl="1"/>
            <a:r>
              <a:rPr lang="en-US" dirty="0"/>
              <a:t>Accuracy can be used when the class distribution is similar, while F1-score is a better when there are imbalanced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7693D-6556-47D6-BDB3-DD9ED5FA6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847" y="2440864"/>
            <a:ext cx="1809750" cy="323850"/>
          </a:xfr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4FF2E1-DE16-4C87-A363-D4E3DE4A4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763" y="3415247"/>
            <a:ext cx="1466850" cy="3333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37A7F5-E4F8-4290-9CFA-888016A62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2300" y="1546647"/>
            <a:ext cx="1247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Hyper-parameters:</a:t>
            </a:r>
            <a:r>
              <a:rPr lang="en-US" dirty="0"/>
              <a:t> parameters that are not directly learnt within estimators</a:t>
            </a:r>
          </a:p>
          <a:p>
            <a:pPr lvl="1"/>
            <a:r>
              <a:rPr lang="en-US" dirty="0"/>
              <a:t>In scikit-learn they are passed as arguments to the constructor of the estimator classes</a:t>
            </a:r>
          </a:p>
          <a:p>
            <a:pPr lvl="1"/>
            <a:r>
              <a:rPr lang="en-US" dirty="0"/>
              <a:t>Any parameter provided when constructing an estimator may be optimized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estimator.get_params</a:t>
            </a:r>
            <a:r>
              <a:rPr lang="en-US" dirty="0"/>
              <a:t>()</a:t>
            </a:r>
          </a:p>
          <a:p>
            <a:r>
              <a:rPr lang="en-US" dirty="0"/>
              <a:t>A search consists of:</a:t>
            </a:r>
          </a:p>
          <a:p>
            <a:pPr lvl="1"/>
            <a:r>
              <a:rPr lang="en-US" dirty="0"/>
              <a:t>    an estimator</a:t>
            </a:r>
          </a:p>
          <a:p>
            <a:pPr lvl="1"/>
            <a:r>
              <a:rPr lang="en-US" dirty="0"/>
              <a:t>    a parameter space</a:t>
            </a:r>
          </a:p>
          <a:p>
            <a:pPr lvl="1"/>
            <a:r>
              <a:rPr lang="en-US" dirty="0"/>
              <a:t>    a method for searching or sampling candidates</a:t>
            </a:r>
          </a:p>
          <a:p>
            <a:pPr lvl="1"/>
            <a:r>
              <a:rPr lang="en-US" dirty="0"/>
              <a:t>    a cross-validation scheme</a:t>
            </a:r>
          </a:p>
          <a:p>
            <a:pPr lvl="1"/>
            <a:r>
              <a:rPr lang="en-US" dirty="0"/>
              <a:t>    a score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7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5A8F3FC-15F6-4525-8517-434328511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37606"/>
            <a:ext cx="9525000" cy="28765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 Frame the problem and look at the big picture</a:t>
            </a:r>
          </a:p>
          <a:p>
            <a:pPr lvl="2"/>
            <a:r>
              <a:rPr lang="en-US" dirty="0"/>
              <a:t>✔ Define the objective in business terms</a:t>
            </a:r>
          </a:p>
          <a:p>
            <a:pPr lvl="2"/>
            <a:r>
              <a:rPr lang="en-US" dirty="0"/>
              <a:t>✔ How should performance be measured?</a:t>
            </a:r>
          </a:p>
          <a:p>
            <a:pPr lvl="1"/>
            <a:r>
              <a:rPr lang="en-US" dirty="0"/>
              <a:t> Get the data</a:t>
            </a:r>
          </a:p>
          <a:p>
            <a:pPr lvl="2"/>
            <a:r>
              <a:rPr lang="en-US" dirty="0"/>
              <a:t>✔ List the data you need and how much you need</a:t>
            </a:r>
          </a:p>
          <a:p>
            <a:pPr lvl="1"/>
            <a:r>
              <a:rPr lang="en-US" dirty="0"/>
              <a:t>Explore the data to gain insights</a:t>
            </a:r>
          </a:p>
          <a:p>
            <a:pPr lvl="2"/>
            <a:r>
              <a:rPr lang="en-US" dirty="0"/>
              <a:t>✔ Create an environment to keep track of your data exploration </a:t>
            </a:r>
          </a:p>
          <a:p>
            <a:pPr lvl="2"/>
            <a:r>
              <a:rPr lang="en-US" dirty="0"/>
              <a:t>✔ Study each attribute and its characteristics</a:t>
            </a:r>
          </a:p>
          <a:p>
            <a:pPr lvl="1"/>
            <a:r>
              <a:rPr lang="en-US" dirty="0"/>
              <a:t>Prepare the data</a:t>
            </a:r>
          </a:p>
          <a:p>
            <a:pPr lvl="2"/>
            <a:r>
              <a:rPr lang="en-US" dirty="0"/>
              <a:t>✔ Fix or remove outliers (optional)</a:t>
            </a:r>
          </a:p>
          <a:p>
            <a:pPr lvl="2"/>
            <a:r>
              <a:rPr lang="en-US" dirty="0"/>
              <a:t>✔ Fill in missing values (e.g., with zero, mean, median…) or drop their rows (or columns)</a:t>
            </a:r>
          </a:p>
          <a:p>
            <a:pPr lvl="2"/>
            <a:r>
              <a:rPr lang="en-US" dirty="0"/>
              <a:t>✔ Feature selection (optional): drop the attributes that provide no useful information for the task</a:t>
            </a:r>
          </a:p>
          <a:p>
            <a:pPr lvl="2"/>
            <a:r>
              <a:rPr lang="en-US" dirty="0"/>
              <a:t>✔ Feature engineering, where appropriate: discretize continuous features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Explore many different models and shortlist the best ones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✔ Let's do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CB704-1D82-4D85-81B9-E4B38BD812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1224532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17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FA90A-3502-46E0-8BBD-D041150E5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9799" y="5335178"/>
            <a:ext cx="2523036" cy="14516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211AE7-5EEF-4DFD-9A67-E11A47EBFEDF}"/>
              </a:ext>
            </a:extLst>
          </p:cNvPr>
          <p:cNvSpPr/>
          <p:nvPr/>
        </p:nvSpPr>
        <p:spPr>
          <a:xfrm>
            <a:off x="7943965" y="510657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DA70C-3A6B-4816-B6EA-23DEC6F5A301}"/>
              </a:ext>
            </a:extLst>
          </p:cNvPr>
          <p:cNvSpPr/>
          <p:nvPr/>
        </p:nvSpPr>
        <p:spPr>
          <a:xfrm>
            <a:off x="8281851" y="6406956"/>
            <a:ext cx="1166949" cy="316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87"/>
            <a:ext cx="10515600" cy="3955762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Get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the data to gain insights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Prepare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✔ 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is the science (and art) of programming computers so they can learn from data</a:t>
            </a:r>
          </a:p>
          <a:p>
            <a:pPr lvl="1"/>
            <a:r>
              <a:rPr lang="en-US" dirty="0"/>
              <a:t>[Machine Learning is the] field of study that gives computers the ability to learn without being explicitly programmed. — Arthur Samuel, 1959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E. — Tom Mitchell, 1997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4D1DA6-FF92-4487-B15C-8518A4BC1E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There are so many different types of Machine Learning systems that it is useful to classify them in broad categories, based on the following criteria:</a:t>
            </a:r>
          </a:p>
          <a:p>
            <a:pPr lvl="1"/>
            <a:r>
              <a:rPr lang="en-US" dirty="0"/>
              <a:t>Whether or not they are trained with human supervision (</a:t>
            </a:r>
            <a:r>
              <a:rPr lang="en-US" dirty="0">
                <a:solidFill>
                  <a:srgbClr val="FF0000"/>
                </a:solidFill>
              </a:rPr>
              <a:t>supervised, unsupervised, semi-supervised, and reinforcement</a:t>
            </a:r>
            <a:r>
              <a:rPr lang="en-US" dirty="0"/>
              <a:t> learning)</a:t>
            </a:r>
          </a:p>
          <a:p>
            <a:pPr lvl="1"/>
            <a:r>
              <a:rPr lang="en-US" dirty="0"/>
              <a:t>Whether or not they can learn incrementally on the fly (</a:t>
            </a:r>
            <a:r>
              <a:rPr lang="en-US" dirty="0">
                <a:solidFill>
                  <a:srgbClr val="FF0000"/>
                </a:solidFill>
              </a:rPr>
              <a:t>online, batch </a:t>
            </a:r>
            <a:r>
              <a:rPr lang="en-US" dirty="0"/>
              <a:t>learning)</a:t>
            </a:r>
          </a:p>
          <a:p>
            <a:pPr lvl="1"/>
            <a:r>
              <a:rPr lang="en-US" dirty="0"/>
              <a:t>Whether they work by comparing new data points to known data points, or instead by detecting patterns in the training data and building a model (</a:t>
            </a:r>
            <a:r>
              <a:rPr lang="en-US" dirty="0">
                <a:solidFill>
                  <a:srgbClr val="FF0000"/>
                </a:solidFill>
              </a:rPr>
              <a:t>instance-based, model-based </a:t>
            </a:r>
            <a:r>
              <a:rPr lang="en-US" dirty="0"/>
              <a:t>learning)</a:t>
            </a:r>
          </a:p>
          <a:p>
            <a:r>
              <a:rPr lang="en-US" dirty="0"/>
              <a:t>In this session, the focus is not on the different models of ML</a:t>
            </a:r>
          </a:p>
          <a:p>
            <a:pPr lvl="1"/>
            <a:r>
              <a:rPr lang="en-US" dirty="0"/>
              <a:t>We stick to "classical" ML algorithms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We consider classical </a:t>
            </a:r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tasks</a:t>
            </a:r>
          </a:p>
          <a:p>
            <a:pPr lvl="1"/>
            <a:r>
              <a:rPr lang="en-US" dirty="0"/>
              <a:t>The training set you feed to the algorithm includes the desired solutions, called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is the task of approximating a mapping function (f) from input variables (X) to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output variables (y)</a:t>
            </a:r>
          </a:p>
          <a:p>
            <a:pPr lvl="2"/>
            <a:r>
              <a:rPr lang="en-US" dirty="0"/>
              <a:t>The output variables are often called labels or categories. The mapping function predicts the class or category for a given observation</a:t>
            </a:r>
          </a:p>
          <a:p>
            <a:pPr lvl="2"/>
            <a:r>
              <a:rPr lang="en-US" dirty="0"/>
              <a:t>E.g., a spam filter is trained with many example emails along with their class (spam or ham), and it must learn how to classify new emails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is the task of approximating a mapping function (f) from input variables (X) to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output variable (y)</a:t>
            </a:r>
          </a:p>
          <a:p>
            <a:pPr lvl="2"/>
            <a:r>
              <a:rPr lang="en-US" dirty="0"/>
              <a:t>A continuous output variable is a real-value, such as an integer or floating-point value</a:t>
            </a:r>
          </a:p>
          <a:p>
            <a:pPr lvl="2"/>
            <a:r>
              <a:rPr lang="en-US" dirty="0"/>
              <a:t>E.g., predict the price of a car, given a set of features (mileage, age, brand, etc.) called predictors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Scikit-learn (</a:t>
            </a:r>
            <a:r>
              <a:rPr lang="en-US" b="1" dirty="0" err="1">
                <a:solidFill>
                  <a:srgbClr val="FF0000"/>
                </a:solidFill>
              </a:rPr>
              <a:t>Sklearn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well-known libraries for ML in Python</a:t>
            </a:r>
          </a:p>
          <a:p>
            <a:pPr lvl="1"/>
            <a:r>
              <a:rPr lang="en-US" dirty="0"/>
              <a:t>This library, which is largely written in Python, is built upon NumPy, SciPy and Matplotlib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algorithms: Linear Regression, Support Vector Machine,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Unsupervised</a:t>
            </a:r>
            <a:r>
              <a:rPr lang="en-US" dirty="0"/>
              <a:t> Learning algorithms: clustering, factor analysis, PCA, neural networks, etc.</a:t>
            </a:r>
          </a:p>
          <a:p>
            <a:pPr lvl="2"/>
            <a:r>
              <a:rPr lang="en-US" dirty="0"/>
              <a:t>Clustering: group unlabeled similar data.</a:t>
            </a:r>
          </a:p>
          <a:p>
            <a:pPr lvl="2"/>
            <a:r>
              <a:rPr lang="en-US" dirty="0"/>
              <a:t>Dimensionality Reduction: reduce the number of attributes in data which can be further used for summarization, visualization and feature selection</a:t>
            </a:r>
          </a:p>
          <a:p>
            <a:pPr lvl="1"/>
            <a:r>
              <a:rPr lang="en-US" dirty="0"/>
              <a:t>Cross Validation: check the accuracy of supervised models on unseen data</a:t>
            </a:r>
          </a:p>
          <a:p>
            <a:pPr lvl="1"/>
            <a:r>
              <a:rPr lang="en-US" dirty="0"/>
              <a:t>Feature extraction: extract the features from data to define the attributes in image and text data</a:t>
            </a:r>
          </a:p>
          <a:p>
            <a:pPr lvl="1"/>
            <a:r>
              <a:rPr lang="en-US" dirty="0"/>
              <a:t>Open Source and also commercially usable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7C1-880C-4480-841A-8B12A6A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64C2-6783-47CE-A3DD-12D2DBC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Scikit-learn uses data in the form of N-dimensional matrix</a:t>
            </a:r>
          </a:p>
          <a:p>
            <a:pPr lvl="1"/>
            <a:r>
              <a:rPr lang="en-US" dirty="0"/>
              <a:t>Data as a </a:t>
            </a:r>
            <a:r>
              <a:rPr lang="en-US" dirty="0">
                <a:solidFill>
                  <a:srgbClr val="FF0000"/>
                </a:solidFill>
              </a:rPr>
              <a:t>feature matrix</a:t>
            </a:r>
          </a:p>
          <a:p>
            <a:pPr lvl="2"/>
            <a:r>
              <a:rPr lang="en-US" dirty="0"/>
              <a:t>The samples represent the individual objects described by the dataset and the features represents the distinct observations that describe each sample in a quantitative manner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2"/>
            <a:r>
              <a:rPr lang="en-US" dirty="0"/>
              <a:t>E.g., a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Data as </a:t>
            </a:r>
            <a:r>
              <a:rPr lang="en-US" dirty="0">
                <a:solidFill>
                  <a:srgbClr val="FF0000"/>
                </a:solidFill>
              </a:rPr>
              <a:t>target array</a:t>
            </a:r>
          </a:p>
          <a:p>
            <a:pPr lvl="2"/>
            <a:r>
              <a:rPr lang="en-US" dirty="0"/>
              <a:t>Along with features matrix, we also have target array (e.g., or label)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lvl="2"/>
            <a:r>
              <a:rPr lang="en-US" dirty="0"/>
              <a:t>E.g., a Pandas Series</a:t>
            </a:r>
          </a:p>
          <a:p>
            <a:pPr lvl="1"/>
            <a:r>
              <a:rPr lang="en-US" dirty="0"/>
              <a:t>How do we distinguish target and feature columns?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E863-BF9C-4CEA-B3AF-D713A89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6622-2888-4222-AE1C-CE52758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E9DD4-D32D-424E-BEFA-C1E4811CED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Estimator</a:t>
            </a:r>
          </a:p>
          <a:p>
            <a:pPr lvl="1"/>
            <a:r>
              <a:rPr lang="en-US" dirty="0"/>
              <a:t>A consistent interface for a wide range of ML applications</a:t>
            </a:r>
          </a:p>
          <a:p>
            <a:pPr lvl="1"/>
            <a:r>
              <a:rPr lang="en-US" dirty="0"/>
              <a:t>The algorithm that learns from the data (fitting the data) is an estimator</a:t>
            </a:r>
          </a:p>
          <a:p>
            <a:pPr lvl="1"/>
            <a:r>
              <a:rPr lang="en-US" dirty="0"/>
              <a:t>It can be used with any of the algorithms like classification, regression, and clustering</a:t>
            </a:r>
          </a:p>
          <a:p>
            <a:r>
              <a:rPr lang="en-US" dirty="0"/>
              <a:t>All the parameters can be set when creating the estimator</a:t>
            </a:r>
          </a:p>
          <a:p>
            <a:pPr lvl="1"/>
            <a:r>
              <a:rPr lang="pt-BR" dirty="0"/>
              <a:t>	&gt;&gt;&gt; estimator = </a:t>
            </a:r>
            <a:r>
              <a:rPr lang="pt-BR" dirty="0">
                <a:solidFill>
                  <a:srgbClr val="FF0000"/>
                </a:solidFill>
              </a:rPr>
              <a:t>Estimator</a:t>
            </a:r>
            <a:r>
              <a:rPr lang="pt-BR" dirty="0"/>
              <a:t>(param1=1, param2=2)</a:t>
            </a:r>
          </a:p>
          <a:p>
            <a:pPr lvl="1"/>
            <a:r>
              <a:rPr lang="pt-BR" dirty="0"/>
              <a:t>	&gt;&gt;&gt; estimator.param1</a:t>
            </a:r>
          </a:p>
          <a:p>
            <a:r>
              <a:rPr lang="en-US" dirty="0"/>
              <a:t>All estimator objects expose a </a:t>
            </a:r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method that takes a dataset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(X)</a:t>
            </a:r>
          </a:p>
          <a:p>
            <a:r>
              <a:rPr lang="en-US" dirty="0"/>
              <a:t>Once data is fitted with an estimator, all the estimated parameters will be the attributes of the estimator object ending by an underscore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estimated_param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Import the appropriate Estimator class from Scikit-learn (e.g., a 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1200150" lvl="1" indent="-457200"/>
            <a:r>
              <a:rPr lang="en-US" dirty="0"/>
              <a:t>Arrange the data into features matrix X and target vector 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Fit the model by calling fit() method of the model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For supervised learning, use predict() method to predict the labels for unknown data. </a:t>
            </a:r>
          </a:p>
          <a:p>
            <a:pPr marL="1200150" lvl="1" indent="-457200"/>
            <a:r>
              <a:rPr lang="en-US" dirty="0"/>
              <a:t>For unsupervised learning, use predict() or transform() to infer properties 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&gt;&gt;&gt;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1200150" lvl="1" indent="-457200"/>
            <a:r>
              <a:rPr lang="en-US" dirty="0"/>
              <a:t>&gt;&gt;&gt; model = </a:t>
            </a:r>
            <a:r>
              <a:rPr lang="en-US" dirty="0" err="1"/>
              <a:t>LinearRegression</a:t>
            </a:r>
            <a:r>
              <a:rPr lang="en-US" dirty="0"/>
              <a:t>(</a:t>
            </a:r>
            <a:r>
              <a:rPr lang="en-US" dirty="0" err="1"/>
              <a:t>fit_intercept</a:t>
            </a:r>
            <a:r>
              <a:rPr lang="en-US" dirty="0"/>
              <a:t> = True)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model.fit</a:t>
            </a:r>
            <a:r>
              <a:rPr lang="en-US" dirty="0"/>
              <a:t>(X, y)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new_X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216B170E-26FF-4E9D-AF57-3DE86762EC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67" y="3635808"/>
            <a:ext cx="4234033" cy="2845667"/>
          </a:xfrm>
        </p:spPr>
      </p:pic>
    </p:spTree>
    <p:extLst>
      <p:ext uri="{BB962C8B-B14F-4D97-AF65-F5344CB8AC3E}">
        <p14:creationId xmlns:p14="http://schemas.microsoft.com/office/powerpoint/2010/main" val="1055293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23369</TotalTime>
  <Words>1552</Words>
  <Application>Microsoft Office PowerPoint</Application>
  <PresentationFormat>Widescreen</PresentationFormat>
  <Paragraphs>192</Paragraphs>
  <Slides>18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Machine learning </vt:lpstr>
      <vt:lpstr>Machine learning</vt:lpstr>
      <vt:lpstr>Machine learning</vt:lpstr>
      <vt:lpstr>Machine learning</vt:lpstr>
      <vt:lpstr>Sklearn</vt:lpstr>
      <vt:lpstr>Sklearn</vt:lpstr>
      <vt:lpstr>Estimator</vt:lpstr>
      <vt:lpstr>Estimator</vt:lpstr>
      <vt:lpstr>Estimator</vt:lpstr>
      <vt:lpstr>Integrated analytics lab</vt:lpstr>
      <vt:lpstr>Integrated analytics lab</vt:lpstr>
      <vt:lpstr>Integrated analytics lab</vt:lpstr>
      <vt:lpstr>Integrated analytics lab</vt:lpstr>
      <vt:lpstr>Hyper-parameter tuning</vt:lpstr>
      <vt:lpstr>Hyper-parameter tuning</vt:lpstr>
      <vt:lpstr>Integrated analytics lab</vt:lpstr>
      <vt:lpstr>In action!</vt:lpstr>
      <vt:lpstr>Integrated analytics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1192</cp:revision>
  <dcterms:created xsi:type="dcterms:W3CDTF">2019-03-06T18:10:20Z</dcterms:created>
  <dcterms:modified xsi:type="dcterms:W3CDTF">2021-07-12T19:57:25Z</dcterms:modified>
</cp:coreProperties>
</file>