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  <p:sldMasterId id="2147483662" r:id="rId2"/>
  </p:sldMasterIdLst>
  <p:notesMasterIdLst>
    <p:notesMasterId r:id="rId31"/>
  </p:notesMasterIdLst>
  <p:handoutMasterIdLst>
    <p:handoutMasterId r:id="rId32"/>
  </p:handoutMasterIdLst>
  <p:sldIdLst>
    <p:sldId id="459" r:id="rId3"/>
    <p:sldId id="324" r:id="rId4"/>
    <p:sldId id="279" r:id="rId5"/>
    <p:sldId id="334" r:id="rId6"/>
    <p:sldId id="336" r:id="rId7"/>
    <p:sldId id="337" r:id="rId8"/>
    <p:sldId id="335" r:id="rId9"/>
    <p:sldId id="319" r:id="rId10"/>
    <p:sldId id="325" r:id="rId11"/>
    <p:sldId id="257" r:id="rId12"/>
    <p:sldId id="285" r:id="rId13"/>
    <p:sldId id="312" r:id="rId14"/>
    <p:sldId id="265" r:id="rId15"/>
    <p:sldId id="313" r:id="rId16"/>
    <p:sldId id="288" r:id="rId17"/>
    <p:sldId id="289" r:id="rId18"/>
    <p:sldId id="463" r:id="rId19"/>
    <p:sldId id="315" r:id="rId20"/>
    <p:sldId id="321" r:id="rId21"/>
    <p:sldId id="320" r:id="rId22"/>
    <p:sldId id="460" r:id="rId23"/>
    <p:sldId id="461" r:id="rId24"/>
    <p:sldId id="316" r:id="rId25"/>
    <p:sldId id="318" r:id="rId26"/>
    <p:sldId id="322" r:id="rId27"/>
    <p:sldId id="462" r:id="rId28"/>
    <p:sldId id="323" r:id="rId29"/>
    <p:sldId id="311" r:id="rId30"/>
  </p:sldIdLst>
  <p:sldSz cx="12192000" cy="6858000"/>
  <p:notesSz cx="6781800" cy="991235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C28E5715-A33E-4C9E-B7C4-54FC59939D65}">
          <p14:sldIdLst>
            <p14:sldId id="459"/>
            <p14:sldId id="324"/>
            <p14:sldId id="279"/>
            <p14:sldId id="334"/>
            <p14:sldId id="336"/>
            <p14:sldId id="337"/>
            <p14:sldId id="335"/>
            <p14:sldId id="319"/>
            <p14:sldId id="325"/>
            <p14:sldId id="257"/>
            <p14:sldId id="285"/>
            <p14:sldId id="312"/>
            <p14:sldId id="265"/>
            <p14:sldId id="313"/>
            <p14:sldId id="288"/>
            <p14:sldId id="289"/>
            <p14:sldId id="463"/>
            <p14:sldId id="315"/>
            <p14:sldId id="321"/>
            <p14:sldId id="320"/>
            <p14:sldId id="460"/>
            <p14:sldId id="461"/>
            <p14:sldId id="316"/>
            <p14:sldId id="318"/>
            <p14:sldId id="322"/>
            <p14:sldId id="462"/>
            <p14:sldId id="323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FF0080"/>
    <a:srgbClr val="B9FE7A"/>
    <a:srgbClr val="7B00E4"/>
    <a:srgbClr val="B50069"/>
    <a:srgbClr val="FCFEB9"/>
    <a:srgbClr val="618FFD"/>
    <a:srgbClr val="8CF4EA"/>
    <a:srgbClr val="00B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Stile chiaro 1 - Color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3" autoAdjust="0"/>
    <p:restoredTop sz="95874" autoAdjust="0"/>
  </p:normalViewPr>
  <p:slideViewPr>
    <p:cSldViewPr>
      <p:cViewPr varScale="1">
        <p:scale>
          <a:sx n="114" d="100"/>
          <a:sy n="114" d="100"/>
        </p:scale>
        <p:origin x="35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0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13075" y="9442450"/>
            <a:ext cx="75406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3663" tIns="47625" rIns="93663" bIns="47625">
            <a:spAutoFit/>
          </a:bodyPr>
          <a:lstStyle/>
          <a:p>
            <a:pPr algn="ctr" defTabSz="938213">
              <a:lnSpc>
                <a:spcPct val="90000"/>
              </a:lnSpc>
              <a:defRPr/>
            </a:pPr>
            <a:r>
              <a:rPr lang="it-IT" sz="1300">
                <a:cs typeface="+mn-cs"/>
              </a:rPr>
              <a:t>Page </a:t>
            </a:r>
            <a:fld id="{E24E17F0-338B-8349-AF3F-DC3D53767774}" type="slidenum">
              <a:rPr lang="it-IT" sz="1300">
                <a:cs typeface="+mn-cs"/>
              </a:rPr>
              <a:pPr algn="ctr" defTabSz="938213">
                <a:lnSpc>
                  <a:spcPct val="90000"/>
                </a:lnSpc>
                <a:defRPr/>
              </a:pPr>
              <a:t>‹#›</a:t>
            </a:fld>
            <a:endParaRPr lang="it-IT" sz="130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846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08525"/>
            <a:ext cx="497205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0013" tIns="49213" rIns="100013" bIns="492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Body Text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3075" y="9442450"/>
            <a:ext cx="75406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3663" tIns="47625" rIns="93663" bIns="47625">
            <a:spAutoFit/>
          </a:bodyPr>
          <a:lstStyle/>
          <a:p>
            <a:pPr algn="ctr" defTabSz="938213">
              <a:lnSpc>
                <a:spcPct val="90000"/>
              </a:lnSpc>
              <a:defRPr/>
            </a:pPr>
            <a:r>
              <a:rPr lang="it-IT" sz="1300">
                <a:cs typeface="+mn-cs"/>
              </a:rPr>
              <a:t>Page </a:t>
            </a:r>
            <a:fld id="{96EE9EC6-4700-6C4C-A126-8B1D940FFE2F}" type="slidenum">
              <a:rPr lang="it-IT" sz="1300">
                <a:cs typeface="+mn-cs"/>
              </a:rPr>
              <a:pPr algn="ctr" defTabSz="938213">
                <a:lnSpc>
                  <a:spcPct val="90000"/>
                </a:lnSpc>
                <a:defRPr/>
              </a:pPr>
              <a:t>‹#›</a:t>
            </a:fld>
            <a:endParaRPr lang="it-IT" sz="1300"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49250" y="889000"/>
            <a:ext cx="6083300" cy="3422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4188703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7425" rtl="0" eaLnBrk="0" fontAlgn="base" hangingPunct="0">
      <a:lnSpc>
        <a:spcPct val="90000"/>
      </a:lnSpc>
      <a:spcBef>
        <a:spcPct val="40000"/>
      </a:spcBef>
      <a:spcAft>
        <a:spcPct val="0"/>
      </a:spcAft>
      <a:defRPr sz="13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1pPr>
    <a:lvl2pPr marL="493713" algn="l" defTabSz="987425" rtl="0" eaLnBrk="0" fontAlgn="base" hangingPunct="0">
      <a:lnSpc>
        <a:spcPct val="90000"/>
      </a:lnSpc>
      <a:spcBef>
        <a:spcPct val="40000"/>
      </a:spcBef>
      <a:spcAft>
        <a:spcPct val="0"/>
      </a:spcAft>
      <a:defRPr sz="1300" kern="1200">
        <a:solidFill>
          <a:schemeClr val="tx1"/>
        </a:solidFill>
        <a:latin typeface="Book Antiqua" charset="0"/>
        <a:ea typeface="ＭＳ Ｐゴシック" charset="0"/>
        <a:cs typeface="+mn-cs"/>
      </a:defRPr>
    </a:lvl2pPr>
    <a:lvl3pPr marL="987425" algn="l" defTabSz="987425" rtl="0" eaLnBrk="0" fontAlgn="base" hangingPunct="0">
      <a:lnSpc>
        <a:spcPct val="90000"/>
      </a:lnSpc>
      <a:spcBef>
        <a:spcPct val="40000"/>
      </a:spcBef>
      <a:spcAft>
        <a:spcPct val="0"/>
      </a:spcAft>
      <a:defRPr sz="1300" kern="1200">
        <a:solidFill>
          <a:schemeClr val="tx1"/>
        </a:solidFill>
        <a:latin typeface="Book Antiqua" charset="0"/>
        <a:ea typeface="ＭＳ Ｐゴシック" charset="0"/>
        <a:cs typeface="+mn-cs"/>
      </a:defRPr>
    </a:lvl3pPr>
    <a:lvl4pPr marL="1481138" algn="l" defTabSz="987425" rtl="0" eaLnBrk="0" fontAlgn="base" hangingPunct="0">
      <a:lnSpc>
        <a:spcPct val="90000"/>
      </a:lnSpc>
      <a:spcBef>
        <a:spcPct val="40000"/>
      </a:spcBef>
      <a:spcAft>
        <a:spcPct val="0"/>
      </a:spcAft>
      <a:defRPr sz="1300" kern="1200">
        <a:solidFill>
          <a:schemeClr val="tx1"/>
        </a:solidFill>
        <a:latin typeface="Book Antiqua" charset="0"/>
        <a:ea typeface="ＭＳ Ｐゴシック" charset="0"/>
        <a:cs typeface="+mn-cs"/>
      </a:defRPr>
    </a:lvl4pPr>
    <a:lvl5pPr marL="1974850" algn="l" defTabSz="987425" rtl="0" eaLnBrk="0" fontAlgn="base" hangingPunct="0">
      <a:lnSpc>
        <a:spcPct val="90000"/>
      </a:lnSpc>
      <a:spcBef>
        <a:spcPct val="40000"/>
      </a:spcBef>
      <a:spcAft>
        <a:spcPct val="0"/>
      </a:spcAft>
      <a:defRPr sz="1300" kern="1200">
        <a:solidFill>
          <a:schemeClr val="tx1"/>
        </a:solidFill>
        <a:latin typeface="Book Antiqua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62996-3636-461C-AEB9-F5D89F069AA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946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62996-3636-461C-AEB9-F5D89F069AA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46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Beware</a:t>
            </a:r>
            <a:r>
              <a:rPr lang="it-IT" dirty="0"/>
              <a:t> of the use of</a:t>
            </a:r>
            <a:r>
              <a:rPr lang="it-IT" baseline="0" dirty="0"/>
              <a:t> the </a:t>
            </a:r>
            <a:r>
              <a:rPr lang="it-IT" baseline="0" dirty="0" err="1"/>
              <a:t>colours</a:t>
            </a:r>
            <a:r>
              <a:rPr lang="it-IT" baseline="0" dirty="0"/>
              <a:t> green and blue with </a:t>
            </a:r>
            <a:r>
              <a:rPr lang="it-IT" baseline="0" dirty="0" err="1"/>
              <a:t>respect</a:t>
            </a:r>
            <a:r>
              <a:rPr lang="it-IT" baseline="0" dirty="0"/>
              <a:t> to </a:t>
            </a:r>
            <a:r>
              <a:rPr lang="it-IT" baseline="0" dirty="0" err="1"/>
              <a:t>dimensions</a:t>
            </a:r>
            <a:r>
              <a:rPr lang="it-IT" baseline="0" dirty="0"/>
              <a:t> and </a:t>
            </a:r>
            <a:r>
              <a:rPr lang="it-IT" baseline="0" dirty="0" err="1"/>
              <a:t>measures</a:t>
            </a:r>
            <a:r>
              <a:rPr lang="it-IT" baseline="0" dirty="0"/>
              <a:t> </a:t>
            </a:r>
            <a:r>
              <a:rPr lang="it-IT" baseline="0" dirty="0" err="1"/>
              <a:t>as</a:t>
            </a:r>
            <a:r>
              <a:rPr lang="it-IT" baseline="0" dirty="0"/>
              <a:t> </a:t>
            </a:r>
            <a:r>
              <a:rPr lang="it-IT" baseline="0" dirty="0" err="1"/>
              <a:t>well</a:t>
            </a:r>
            <a:endParaRPr lang="en-GB" dirty="0"/>
          </a:p>
          <a:p>
            <a:r>
              <a:rPr lang="en-GB" dirty="0"/>
              <a:t>Con </a:t>
            </a:r>
            <a:r>
              <a:rPr lang="en-GB" dirty="0" err="1"/>
              <a:t>campi</a:t>
            </a:r>
            <a:r>
              <a:rPr lang="en-GB" dirty="0"/>
              <a:t> </a:t>
            </a:r>
            <a:r>
              <a:rPr lang="en-GB" dirty="0" err="1"/>
              <a:t>continui</a:t>
            </a:r>
            <a:r>
              <a:rPr lang="en-GB" dirty="0"/>
              <a:t> non </a:t>
            </a:r>
            <a:r>
              <a:rPr lang="it-IT" dirty="0"/>
              <a:t>è</a:t>
            </a:r>
            <a:r>
              <a:rPr lang="it-IT" baseline="0" dirty="0"/>
              <a:t> possibile </a:t>
            </a:r>
            <a:r>
              <a:rPr lang="en-GB" dirty="0" err="1"/>
              <a:t>selezionare</a:t>
            </a:r>
            <a:r>
              <a:rPr lang="en-GB" dirty="0"/>
              <a:t> </a:t>
            </a:r>
            <a:r>
              <a:rPr lang="en-GB" dirty="0" err="1"/>
              <a:t>valori</a:t>
            </a:r>
            <a:r>
              <a:rPr lang="en-GB" baseline="0" dirty="0"/>
              <a:t> </a:t>
            </a:r>
            <a:r>
              <a:rPr lang="en-GB" baseline="0" dirty="0" err="1"/>
              <a:t>specifici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62996-3636-461C-AEB9-F5D89F069AA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048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of</a:t>
            </a:r>
            <a:r>
              <a:rPr lang="it-IT" baseline="0" dirty="0"/>
              <a:t> an </a:t>
            </a:r>
            <a:r>
              <a:rPr lang="it-IT" baseline="0" dirty="0" err="1"/>
              <a:t>header</a:t>
            </a:r>
            <a:r>
              <a:rPr lang="it-IT" baseline="0" dirty="0"/>
              <a:t> </a:t>
            </a:r>
            <a:r>
              <a:rPr lang="it-IT" baseline="0" dirty="0" err="1"/>
              <a:t>has</a:t>
            </a:r>
            <a:r>
              <a:rPr lang="it-IT" baseline="0" dirty="0"/>
              <a:t> </a:t>
            </a:r>
            <a:r>
              <a:rPr lang="it-IT" baseline="0" dirty="0" err="1"/>
              <a:t>its</a:t>
            </a:r>
            <a:r>
              <a:rPr lang="it-IT" baseline="0" dirty="0"/>
              <a:t> </a:t>
            </a:r>
            <a:r>
              <a:rPr lang="it-IT" baseline="0" dirty="0" err="1"/>
              <a:t>own</a:t>
            </a:r>
            <a:r>
              <a:rPr lang="it-IT" baseline="0" dirty="0"/>
              <a:t> </a:t>
            </a:r>
            <a:r>
              <a:rPr lang="it-IT" baseline="0" dirty="0" err="1"/>
              <a:t>label</a:t>
            </a:r>
            <a:r>
              <a:rPr lang="it-IT" baseline="0" dirty="0"/>
              <a:t>, so be </a:t>
            </a:r>
            <a:r>
              <a:rPr lang="it-IT" baseline="0" dirty="0" err="1"/>
              <a:t>careful</a:t>
            </a:r>
            <a:r>
              <a:rPr lang="it-IT" baseline="0" dirty="0"/>
              <a:t> </a:t>
            </a:r>
            <a:r>
              <a:rPr lang="it-IT" baseline="0" dirty="0" err="1"/>
              <a:t>when</a:t>
            </a:r>
            <a:r>
              <a:rPr lang="it-IT" baseline="0" dirty="0"/>
              <a:t> </a:t>
            </a:r>
            <a:r>
              <a:rPr lang="it-IT" baseline="0" dirty="0" err="1"/>
              <a:t>you</a:t>
            </a:r>
            <a:r>
              <a:rPr lang="it-IT" baseline="0" dirty="0"/>
              <a:t> </a:t>
            </a:r>
            <a:r>
              <a:rPr lang="it-IT" baseline="0" dirty="0" err="1"/>
              <a:t>have</a:t>
            </a:r>
            <a:r>
              <a:rPr lang="it-IT" baseline="0" dirty="0"/>
              <a:t> a </a:t>
            </a:r>
            <a:r>
              <a:rPr lang="it-IT" baseline="0" dirty="0" err="1"/>
              <a:t>field</a:t>
            </a:r>
            <a:r>
              <a:rPr lang="it-IT" baseline="0" dirty="0"/>
              <a:t> with </a:t>
            </a:r>
            <a:r>
              <a:rPr lang="it-IT" baseline="0" dirty="0" err="1"/>
              <a:t>thousands</a:t>
            </a:r>
            <a:r>
              <a:rPr lang="it-IT" baseline="0" dirty="0"/>
              <a:t> of </a:t>
            </a:r>
            <a:r>
              <a:rPr lang="it-IT" baseline="0" dirty="0" err="1"/>
              <a:t>different</a:t>
            </a:r>
            <a:r>
              <a:rPr lang="it-IT" baseline="0" dirty="0"/>
              <a:t> </a:t>
            </a:r>
            <a:r>
              <a:rPr lang="it-IT" baseline="0" dirty="0" err="1"/>
              <a:t>values</a:t>
            </a:r>
            <a:r>
              <a:rPr lang="it-IT" baseline="0" dirty="0"/>
              <a:t> (</a:t>
            </a:r>
            <a:r>
              <a:rPr lang="it-IT" baseline="0" dirty="0" err="1"/>
              <a:t>you</a:t>
            </a:r>
            <a:r>
              <a:rPr lang="it-IT" baseline="0" dirty="0"/>
              <a:t> </a:t>
            </a:r>
            <a:r>
              <a:rPr lang="it-IT" baseline="0" dirty="0" err="1"/>
              <a:t>might</a:t>
            </a:r>
            <a:r>
              <a:rPr lang="it-IT" baseline="0" dirty="0"/>
              <a:t> </a:t>
            </a:r>
            <a:r>
              <a:rPr lang="it-IT" baseline="0" dirty="0" err="1"/>
              <a:t>want</a:t>
            </a:r>
            <a:r>
              <a:rPr lang="it-IT" baseline="0" dirty="0"/>
              <a:t> to </a:t>
            </a:r>
            <a:r>
              <a:rPr lang="it-IT" baseline="0" dirty="0" err="1"/>
              <a:t>filter</a:t>
            </a:r>
            <a:r>
              <a:rPr lang="it-IT" baseline="0" dirty="0"/>
              <a:t> </a:t>
            </a:r>
            <a:r>
              <a:rPr lang="it-IT" baseline="0" dirty="0" err="1"/>
              <a:t>them</a:t>
            </a:r>
            <a:r>
              <a:rPr lang="it-IT" baseline="0" dirty="0"/>
              <a:t>)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62996-3636-461C-AEB9-F5D89F069AA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569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È</a:t>
            </a:r>
            <a:r>
              <a:rPr lang="it-IT" baseline="0" dirty="0"/>
              <a:t> in sviluppo un connettore per </a:t>
            </a:r>
            <a:r>
              <a:rPr lang="it-IT" baseline="0" dirty="0" err="1"/>
              <a:t>MongoDB</a:t>
            </a:r>
            <a:r>
              <a:rPr lang="it-IT" baseline="0" dirty="0"/>
              <a:t> che trasforma il formato JSON in una vista tabellare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62996-3636-461C-AEB9-F5D89F069AA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409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62996-3636-461C-AEB9-F5D89F069AA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89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Available</a:t>
            </a:r>
            <a:r>
              <a:rPr lang="it-IT" baseline="0" dirty="0"/>
              <a:t> from Tableau 9.3 (</a:t>
            </a:r>
            <a:r>
              <a:rPr lang="it-IT" baseline="0" dirty="0" err="1"/>
              <a:t>screenshot</a:t>
            </a:r>
            <a:r>
              <a:rPr lang="it-IT" baseline="0" dirty="0"/>
              <a:t> </a:t>
            </a:r>
            <a:r>
              <a:rPr lang="it-IT" baseline="0" dirty="0" err="1"/>
              <a:t>taken</a:t>
            </a:r>
            <a:r>
              <a:rPr lang="it-IT" baseline="0" dirty="0"/>
              <a:t> from Tableau 10)</a:t>
            </a:r>
          </a:p>
          <a:p>
            <a:r>
              <a:rPr lang="it-IT" baseline="0" dirty="0" err="1"/>
              <a:t>Wildcard</a:t>
            </a:r>
            <a:r>
              <a:rPr lang="it-IT" baseline="0" dirty="0"/>
              <a:t> </a:t>
            </a:r>
            <a:r>
              <a:rPr lang="it-IT" baseline="0" dirty="0" err="1"/>
              <a:t>selection</a:t>
            </a:r>
            <a:r>
              <a:rPr lang="it-IT" baseline="0" dirty="0"/>
              <a:t> NOT </a:t>
            </a:r>
            <a:r>
              <a:rPr lang="it-IT" baseline="0" dirty="0" err="1"/>
              <a:t>available</a:t>
            </a:r>
            <a:r>
              <a:rPr lang="it-IT" baseline="0" dirty="0"/>
              <a:t> in Tableau 9.3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62996-3636-461C-AEB9-F5D89F069AA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560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62996-3636-461C-AEB9-F5D89F069AA7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98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62996-3636-461C-AEB9-F5D89F069AA7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02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5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387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4118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9376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722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47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15"/>
          <p:cNvSpPr>
            <a:spLocks noGrp="1"/>
          </p:cNvSpPr>
          <p:nvPr>
            <p:ph sz="quarter" idx="11" hasCustomPrompt="1"/>
          </p:nvPr>
        </p:nvSpPr>
        <p:spPr>
          <a:xfrm>
            <a:off x="527051" y="4869160"/>
            <a:ext cx="11137899" cy="431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 baseline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it-IT" dirty="0"/>
              <a:t>Luogo e data (GG/MM/AAAA)</a:t>
            </a:r>
          </a:p>
        </p:txBody>
      </p:sp>
      <p:sp>
        <p:nvSpPr>
          <p:cNvPr id="11" name="Segnaposto contenuto 17"/>
          <p:cNvSpPr>
            <a:spLocks noGrp="1"/>
          </p:cNvSpPr>
          <p:nvPr>
            <p:ph sz="quarter" idx="12" hasCustomPrompt="1"/>
          </p:nvPr>
        </p:nvSpPr>
        <p:spPr>
          <a:xfrm>
            <a:off x="527051" y="5373216"/>
            <a:ext cx="11137899" cy="287338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aseline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it-IT" dirty="0"/>
              <a:t>Autore/i</a:t>
            </a:r>
          </a:p>
          <a:p>
            <a:pPr lvl="0"/>
            <a:endParaRPr lang="it-IT" dirty="0"/>
          </a:p>
        </p:txBody>
      </p:sp>
      <p:sp>
        <p:nvSpPr>
          <p:cNvPr id="12" name="Segnaposto tes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527051" y="3645223"/>
            <a:ext cx="11137899" cy="1079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400" b="1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390706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9154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97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2222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73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33581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120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82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564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419964E8-3303-4660-BA85-2E2047592F98}"/>
              </a:ext>
            </a:extLst>
          </p:cNvPr>
          <p:cNvSpPr txBox="1">
            <a:spLocks/>
          </p:cNvSpPr>
          <p:nvPr userDrawn="1"/>
        </p:nvSpPr>
        <p:spPr>
          <a:xfrm>
            <a:off x="4937051" y="6493925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Integrated Analytics Lab</a:t>
            </a:r>
          </a:p>
        </p:txBody>
      </p:sp>
    </p:spTree>
    <p:extLst>
      <p:ext uri="{BB962C8B-B14F-4D97-AF65-F5344CB8AC3E}">
        <p14:creationId xmlns:p14="http://schemas.microsoft.com/office/powerpoint/2010/main" val="187859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8"/>
          <p:cNvSpPr/>
          <p:nvPr userDrawn="1"/>
        </p:nvSpPr>
        <p:spPr>
          <a:xfrm>
            <a:off x="2111558" y="5868560"/>
            <a:ext cx="796888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88900" eaLnBrk="0" hangingPunct="0">
              <a:spcBef>
                <a:spcPts val="0"/>
              </a:spcBef>
              <a:defRPr/>
            </a:pPr>
            <a:r>
              <a:rPr lang="it-IT" sz="1600" b="1" i="0" kern="1200" cap="all" dirty="0">
                <a:solidFill>
                  <a:schemeClr val="bg1">
                    <a:lumMod val="50000"/>
                  </a:schemeClr>
                </a:solidFill>
                <a:latin typeface="Gotham HTF Bold"/>
                <a:ea typeface="ヒラギノ角ゴ Pro W3" charset="-128"/>
                <a:cs typeface="Gotham HTF Bold"/>
              </a:rPr>
              <a:t>BOLOGNA</a:t>
            </a:r>
            <a:r>
              <a:rPr lang="it-IT" sz="1600" b="1" i="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ld"/>
                <a:cs typeface="Gotham HTF Bold"/>
              </a:rPr>
              <a:t> </a:t>
            </a:r>
            <a:r>
              <a:rPr lang="it-IT" sz="1600" b="1" i="0" cap="all" dirty="0">
                <a:solidFill>
                  <a:schemeClr val="bg1">
                    <a:lumMod val="50000"/>
                  </a:schemeClr>
                </a:solidFill>
                <a:latin typeface="Gotham HTF Bold"/>
                <a:cs typeface="Gotham HTF Bold"/>
              </a:rPr>
              <a:t>BUSINESS SCHOOL</a:t>
            </a:r>
          </a:p>
          <a:p>
            <a:pPr lvl="0" algn="ctr" defTabSz="88900" eaLnBrk="0" hangingPunct="0">
              <a:spcBef>
                <a:spcPts val="0"/>
              </a:spcBef>
              <a:defRPr/>
            </a:pPr>
            <a:r>
              <a:rPr lang="it-IT" sz="1600" b="0" i="0" cap="none" dirty="0">
                <a:solidFill>
                  <a:schemeClr val="bg1">
                    <a:lumMod val="50000"/>
                  </a:schemeClr>
                </a:solidFill>
                <a:latin typeface="Gotham HTF Book"/>
                <a:cs typeface="Gotham HTF Book"/>
              </a:rPr>
              <a:t>Alma Mater </a:t>
            </a:r>
            <a:r>
              <a:rPr lang="it-IT" sz="1600" b="0" i="0" cap="none" dirty="0" err="1">
                <a:solidFill>
                  <a:schemeClr val="bg1">
                    <a:lumMod val="50000"/>
                  </a:schemeClr>
                </a:solidFill>
                <a:latin typeface="Gotham HTF Book"/>
                <a:cs typeface="Gotham HTF Book"/>
              </a:rPr>
              <a:t>Studiorum</a:t>
            </a:r>
            <a:r>
              <a:rPr lang="it-IT" sz="1600" b="0" i="0" cap="none" dirty="0">
                <a:solidFill>
                  <a:schemeClr val="bg1">
                    <a:lumMod val="50000"/>
                  </a:schemeClr>
                </a:solidFill>
                <a:latin typeface="Gotham HTF Book"/>
                <a:cs typeface="Gotham HTF Book"/>
              </a:rPr>
              <a:t> </a:t>
            </a:r>
            <a:r>
              <a:rPr lang="it-IT" sz="1600" b="0" i="0" kern="1200" cap="none" dirty="0">
                <a:solidFill>
                  <a:schemeClr val="bg1">
                    <a:lumMod val="50000"/>
                  </a:schemeClr>
                </a:solidFill>
                <a:latin typeface="Gotham HTF Book"/>
                <a:ea typeface="ヒラギノ角ゴ Pro W3" charset="-128"/>
                <a:cs typeface="Gotham HTF Book"/>
              </a:rPr>
              <a:t>Università di Bologna</a:t>
            </a:r>
          </a:p>
        </p:txBody>
      </p:sp>
      <p:pic>
        <p:nvPicPr>
          <p:cNvPr id="5" name="Immagine 4" descr="BBS_LOGO_LANDOR_RGB-01.png">
            <a:extLst>
              <a:ext uri="{FF2B5EF4-FFF2-40B4-BE49-F238E27FC236}">
                <a16:creationId xmlns:a16="http://schemas.microsoft.com/office/drawing/2014/main" id="{DC27A22F-DCBF-454C-AD5B-6B0940EDD0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7" t="35291" r="22907" b="36231"/>
          <a:stretch/>
        </p:blipFill>
        <p:spPr>
          <a:xfrm>
            <a:off x="3618213" y="117146"/>
            <a:ext cx="4373006" cy="15805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kb.tableau.com/" TargetMode="External"/><Relationship Id="rId2" Type="http://schemas.openxmlformats.org/officeDocument/2006/relationships/hyperlink" Target="http://www.tableau.com/learn/training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6F9AD432-19F3-4FA0-BBFB-0D23B07AD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/>
          <a:lstStyle/>
          <a:p>
            <a:r>
              <a:rPr lang="it-IT" dirty="0"/>
              <a:t>OLAP and </a:t>
            </a:r>
            <a:r>
              <a:rPr lang="it-IT" dirty="0" err="1"/>
              <a:t>visualization</a:t>
            </a:r>
            <a:endParaRPr lang="en-US" dirty="0"/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68F12F70-4D65-45F0-A01D-BCB90FED5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Hands on Tableau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5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49" y="1774080"/>
            <a:ext cx="4827765" cy="22277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CFDFD"/>
              </a:clrFrom>
              <a:clrTo>
                <a:srgbClr val="FC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74" y="2509854"/>
            <a:ext cx="2463412" cy="1847559"/>
          </a:xfr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87" y="4001794"/>
            <a:ext cx="4305300" cy="89535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405" y="547846"/>
            <a:ext cx="1645630" cy="85109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424" y="1793475"/>
            <a:ext cx="1802365" cy="128844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770" y="3397284"/>
            <a:ext cx="1266900" cy="1162380"/>
          </a:xfrm>
          <a:prstGeom prst="rect">
            <a:avLst/>
          </a:prstGeom>
        </p:spPr>
      </p:pic>
      <p:grpSp>
        <p:nvGrpSpPr>
          <p:cNvPr id="13" name="Gruppo 12"/>
          <p:cNvGrpSpPr/>
          <p:nvPr/>
        </p:nvGrpSpPr>
        <p:grpSpPr>
          <a:xfrm>
            <a:off x="10036557" y="4897144"/>
            <a:ext cx="1359712" cy="1641916"/>
            <a:chOff x="6515314" y="4544815"/>
            <a:chExt cx="1395327" cy="1684923"/>
          </a:xfrm>
        </p:grpSpPr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5314" y="4544815"/>
              <a:ext cx="1395327" cy="1684923"/>
            </a:xfrm>
            <a:prstGeom prst="rect">
              <a:avLst/>
            </a:prstGeom>
          </p:spPr>
        </p:pic>
        <p:sp>
          <p:nvSpPr>
            <p:cNvPr id="12" name="CasellaDiTesto 11"/>
            <p:cNvSpPr txBox="1"/>
            <p:nvPr/>
          </p:nvSpPr>
          <p:spPr>
            <a:xfrm>
              <a:off x="6730265" y="5242561"/>
              <a:ext cx="10294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solidFill>
                    <a:schemeClr val="bg1"/>
                  </a:solidFill>
                </a:rPr>
                <a:t>ODBC</a:t>
              </a:r>
              <a:endParaRPr lang="en-GB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Freccia a destra 13"/>
          <p:cNvSpPr/>
          <p:nvPr/>
        </p:nvSpPr>
        <p:spPr>
          <a:xfrm rot="10800000">
            <a:off x="6098754" y="2639510"/>
            <a:ext cx="2511846" cy="146958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7067440" y="3081915"/>
            <a:ext cx="96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Data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20" name="Freccia a destra 19"/>
          <p:cNvSpPr/>
          <p:nvPr/>
        </p:nvSpPr>
        <p:spPr>
          <a:xfrm>
            <a:off x="6098754" y="4264539"/>
            <a:ext cx="2511846" cy="68701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Query</a:t>
            </a:r>
            <a:endParaRPr lang="en-GB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7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80" y="889308"/>
            <a:ext cx="11506640" cy="5922040"/>
          </a:xfrm>
        </p:spPr>
      </p:pic>
      <p:sp>
        <p:nvSpPr>
          <p:cNvPr id="3" name="Rettangolo arrotondato 2"/>
          <p:cNvSpPr/>
          <p:nvPr/>
        </p:nvSpPr>
        <p:spPr>
          <a:xfrm>
            <a:off x="342680" y="1506832"/>
            <a:ext cx="1682063" cy="22713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Connettore 1 4"/>
          <p:cNvCxnSpPr>
            <a:stCxn id="3" idx="0"/>
            <a:endCxn id="4" idx="2"/>
          </p:cNvCxnSpPr>
          <p:nvPr/>
        </p:nvCxnSpPr>
        <p:spPr>
          <a:xfrm flipV="1">
            <a:off x="1183712" y="704140"/>
            <a:ext cx="230338" cy="80269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521786" y="242475"/>
            <a:ext cx="1784527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Data </a:t>
            </a:r>
            <a:r>
              <a:rPr lang="it-IT" sz="2400" dirty="0" err="1">
                <a:solidFill>
                  <a:schemeClr val="bg1"/>
                </a:solidFill>
              </a:rPr>
              <a:t>sources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" name="Rettangolo arrotondato 11"/>
          <p:cNvSpPr/>
          <p:nvPr/>
        </p:nvSpPr>
        <p:spPr>
          <a:xfrm>
            <a:off x="342680" y="1733967"/>
            <a:ext cx="1719385" cy="4545535"/>
          </a:xfrm>
          <a:prstGeom prst="roundRect">
            <a:avLst>
              <a:gd name="adj" fmla="val 8346"/>
            </a:avLst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ttore 1 12"/>
          <p:cNvCxnSpPr>
            <a:endCxn id="17" idx="2"/>
          </p:cNvCxnSpPr>
          <p:nvPr/>
        </p:nvCxnSpPr>
        <p:spPr>
          <a:xfrm flipV="1">
            <a:off x="2062065" y="704139"/>
            <a:ext cx="2257984" cy="112046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2592268" y="242474"/>
            <a:ext cx="3455561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Dimensions</a:t>
            </a:r>
            <a:r>
              <a:rPr lang="it-IT" sz="2400" dirty="0">
                <a:solidFill>
                  <a:schemeClr val="bg1"/>
                </a:solidFill>
              </a:rPr>
              <a:t> and </a:t>
            </a:r>
            <a:r>
              <a:rPr lang="it-IT" sz="2400" dirty="0" err="1">
                <a:solidFill>
                  <a:schemeClr val="bg1"/>
                </a:solidFill>
              </a:rPr>
              <a:t>measures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42" name="Rettangolo arrotondato 41"/>
          <p:cNvSpPr/>
          <p:nvPr/>
        </p:nvSpPr>
        <p:spPr>
          <a:xfrm>
            <a:off x="2118049" y="1894292"/>
            <a:ext cx="1502229" cy="587652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Connettore 1 42"/>
          <p:cNvCxnSpPr>
            <a:stCxn id="42" idx="0"/>
            <a:endCxn id="46" idx="2"/>
          </p:cNvCxnSpPr>
          <p:nvPr/>
        </p:nvCxnSpPr>
        <p:spPr>
          <a:xfrm flipV="1">
            <a:off x="2869164" y="704138"/>
            <a:ext cx="4027275" cy="119015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/>
          <p:cNvSpPr txBox="1"/>
          <p:nvPr/>
        </p:nvSpPr>
        <p:spPr>
          <a:xfrm>
            <a:off x="6425284" y="242473"/>
            <a:ext cx="942309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Filters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49" name="Rettangolo arrotondato 48"/>
          <p:cNvSpPr/>
          <p:nvPr/>
        </p:nvSpPr>
        <p:spPr>
          <a:xfrm>
            <a:off x="2118049" y="2541124"/>
            <a:ext cx="1502229" cy="2450754"/>
          </a:xfrm>
          <a:prstGeom prst="roundRect">
            <a:avLst>
              <a:gd name="adj" fmla="val 7971"/>
            </a:avLst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1 49"/>
          <p:cNvCxnSpPr>
            <a:stCxn id="49" idx="2"/>
            <a:endCxn id="51" idx="2"/>
          </p:cNvCxnSpPr>
          <p:nvPr/>
        </p:nvCxnSpPr>
        <p:spPr>
          <a:xfrm>
            <a:off x="2869164" y="4991878"/>
            <a:ext cx="240682" cy="117831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arrotondato 53"/>
          <p:cNvSpPr/>
          <p:nvPr/>
        </p:nvSpPr>
        <p:spPr>
          <a:xfrm>
            <a:off x="3638940" y="1894292"/>
            <a:ext cx="8210380" cy="4487847"/>
          </a:xfrm>
          <a:prstGeom prst="roundRect">
            <a:avLst>
              <a:gd name="adj" fmla="val 1769"/>
            </a:avLst>
          </a:prstGeom>
          <a:noFill/>
          <a:ln w="254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CasellaDiTesto 55"/>
          <p:cNvSpPr txBox="1"/>
          <p:nvPr/>
        </p:nvSpPr>
        <p:spPr>
          <a:xfrm>
            <a:off x="9578017" y="5019748"/>
            <a:ext cx="1170848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Canvas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11</a:t>
            </a:fld>
            <a:endParaRPr lang="en-GB"/>
          </a:p>
        </p:txBody>
      </p:sp>
      <p:sp>
        <p:nvSpPr>
          <p:cNvPr id="51" name="CasellaDiTesto 50"/>
          <p:cNvSpPr txBox="1"/>
          <p:nvPr/>
        </p:nvSpPr>
        <p:spPr>
          <a:xfrm>
            <a:off x="2325849" y="5708531"/>
            <a:ext cx="1567993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Marks</a:t>
            </a:r>
            <a:r>
              <a:rPr lang="it-IT" sz="2400" dirty="0">
                <a:solidFill>
                  <a:schemeClr val="bg1"/>
                </a:solidFill>
              </a:rPr>
              <a:t> card</a:t>
            </a:r>
          </a:p>
        </p:txBody>
      </p:sp>
    </p:spTree>
    <p:extLst>
      <p:ext uri="{BB962C8B-B14F-4D97-AF65-F5344CB8AC3E}">
        <p14:creationId xmlns:p14="http://schemas.microsoft.com/office/powerpoint/2010/main" val="379720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2" grpId="0" animBg="1"/>
      <p:bldP spid="17" grpId="0" animBg="1"/>
      <p:bldP spid="42" grpId="0" animBg="1"/>
      <p:bldP spid="46" grpId="0" animBg="1"/>
      <p:bldP spid="49" grpId="0" animBg="1"/>
      <p:bldP spid="54" grpId="0" animBg="1"/>
      <p:bldP spid="56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82"/>
          <a:stretch/>
        </p:blipFill>
        <p:spPr>
          <a:xfrm>
            <a:off x="734566" y="196359"/>
            <a:ext cx="1911872" cy="6552094"/>
          </a:xfrm>
        </p:spPr>
      </p:pic>
      <p:sp>
        <p:nvSpPr>
          <p:cNvPr id="18" name="Rettangolo arrotondato 17"/>
          <p:cNvSpPr/>
          <p:nvPr/>
        </p:nvSpPr>
        <p:spPr>
          <a:xfrm>
            <a:off x="722471" y="1339632"/>
            <a:ext cx="1682063" cy="155136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Connettore 1 18"/>
          <p:cNvCxnSpPr>
            <a:stCxn id="18" idx="3"/>
            <a:endCxn id="20" idx="1"/>
          </p:cNvCxnSpPr>
          <p:nvPr/>
        </p:nvCxnSpPr>
        <p:spPr>
          <a:xfrm flipV="1">
            <a:off x="2404534" y="686185"/>
            <a:ext cx="1963538" cy="73101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4368072" y="455352"/>
            <a:ext cx="1519968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Dimension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4" name="Rettangolo arrotondato 23"/>
          <p:cNvSpPr/>
          <p:nvPr/>
        </p:nvSpPr>
        <p:spPr>
          <a:xfrm>
            <a:off x="722470" y="1504444"/>
            <a:ext cx="1682063" cy="155136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Connettore 1 24"/>
          <p:cNvCxnSpPr>
            <a:stCxn id="24" idx="3"/>
            <a:endCxn id="26" idx="1"/>
          </p:cNvCxnSpPr>
          <p:nvPr/>
        </p:nvCxnSpPr>
        <p:spPr>
          <a:xfrm flipV="1">
            <a:off x="2404533" y="1378683"/>
            <a:ext cx="2706186" cy="20332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5110719" y="1147850"/>
            <a:ext cx="1378454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Hierarchy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7" name="Rettangolo arrotondato 26"/>
          <p:cNvSpPr/>
          <p:nvPr/>
        </p:nvSpPr>
        <p:spPr>
          <a:xfrm>
            <a:off x="1116065" y="1966261"/>
            <a:ext cx="1148872" cy="155136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ttore 1 27"/>
          <p:cNvCxnSpPr>
            <a:stCxn id="27" idx="3"/>
            <a:endCxn id="29" idx="1"/>
          </p:cNvCxnSpPr>
          <p:nvPr/>
        </p:nvCxnSpPr>
        <p:spPr>
          <a:xfrm>
            <a:off x="2264937" y="2043829"/>
            <a:ext cx="3861783" cy="16949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6126720" y="1982488"/>
            <a:ext cx="2907206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Dimensional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attribute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38" name="Segnaposto contenuto 2"/>
          <p:cNvSpPr txBox="1">
            <a:spLocks/>
          </p:cNvSpPr>
          <p:nvPr/>
        </p:nvSpPr>
        <p:spPr>
          <a:xfrm>
            <a:off x="3083076" y="4733319"/>
            <a:ext cx="8910562" cy="167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Conventionally, </a:t>
            </a:r>
            <a:r>
              <a:rPr lang="en-GB" dirty="0">
                <a:solidFill>
                  <a:srgbClr val="0070C0"/>
                </a:solidFill>
              </a:rPr>
              <a:t>folders</a:t>
            </a:r>
            <a:r>
              <a:rPr lang="en-GB" dirty="0"/>
              <a:t> are used to represent dimensions; in general they are simply a way to group elements</a:t>
            </a:r>
            <a:endParaRPr lang="it-IT" dirty="0"/>
          </a:p>
        </p:txBody>
      </p:sp>
      <p:sp>
        <p:nvSpPr>
          <p:cNvPr id="39" name="Rettangolo arrotondato 38"/>
          <p:cNvSpPr/>
          <p:nvPr/>
        </p:nvSpPr>
        <p:spPr>
          <a:xfrm>
            <a:off x="734566" y="4036156"/>
            <a:ext cx="1148872" cy="155136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Connettore 1 39"/>
          <p:cNvCxnSpPr>
            <a:stCxn id="39" idx="3"/>
            <a:endCxn id="41" idx="1"/>
          </p:cNvCxnSpPr>
          <p:nvPr/>
        </p:nvCxnSpPr>
        <p:spPr>
          <a:xfrm flipV="1">
            <a:off x="1883438" y="3209007"/>
            <a:ext cx="4950354" cy="90471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6833792" y="2978174"/>
            <a:ext cx="1288301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Measure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87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4" grpId="0" animBg="1"/>
      <p:bldP spid="26" grpId="0" animBg="1"/>
      <p:bldP spid="27" grpId="0" animBg="1"/>
      <p:bldP spid="29" grpId="0" animBg="1"/>
      <p:bldP spid="38" grpId="0"/>
      <p:bldP spid="39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794" y="4062906"/>
            <a:ext cx="3253920" cy="275639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Dimension VS Measure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8456"/>
          </a:xfrm>
        </p:spPr>
        <p:txBody>
          <a:bodyPr/>
          <a:lstStyle/>
          <a:p>
            <a:r>
              <a:rPr lang="en-GB" dirty="0"/>
              <a:t>With Tableau the definitions of </a:t>
            </a:r>
            <a:r>
              <a:rPr lang="en-GB" dirty="0">
                <a:solidFill>
                  <a:srgbClr val="C00000"/>
                </a:solidFill>
              </a:rPr>
              <a:t>dimension</a:t>
            </a:r>
            <a:r>
              <a:rPr lang="en-GB" dirty="0"/>
              <a:t> and </a:t>
            </a:r>
            <a:r>
              <a:rPr lang="en-GB" dirty="0">
                <a:solidFill>
                  <a:srgbClr val="C00000"/>
                </a:solidFill>
              </a:rPr>
              <a:t>measure</a:t>
            </a:r>
            <a:r>
              <a:rPr lang="en-GB" dirty="0"/>
              <a:t> are quite loose. Indeed, every field can be used both as a dimension and as a measure</a:t>
            </a:r>
            <a:endParaRPr lang="it-IT" dirty="0"/>
          </a:p>
          <a:p>
            <a:r>
              <a:rPr lang="it-IT" dirty="0" err="1"/>
              <a:t>Regardless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good</a:t>
            </a:r>
            <a:r>
              <a:rPr lang="it-IT" dirty="0"/>
              <a:t> idea to </a:t>
            </a:r>
            <a:r>
              <a:rPr lang="it-IT" dirty="0" err="1"/>
              <a:t>give</a:t>
            </a:r>
            <a:r>
              <a:rPr lang="it-IT" dirty="0"/>
              <a:t> an </a:t>
            </a:r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to the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fields</a:t>
            </a:r>
            <a:r>
              <a:rPr lang="it-IT" dirty="0"/>
              <a:t> by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guidelines</a:t>
            </a:r>
            <a:endParaRPr lang="it-IT" dirty="0"/>
          </a:p>
          <a:p>
            <a:pPr lvl="1"/>
            <a:r>
              <a:rPr lang="it-IT" dirty="0"/>
              <a:t>A </a:t>
            </a:r>
            <a:r>
              <a:rPr lang="it-IT" dirty="0" err="1"/>
              <a:t>dimension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i="1" dirty="0" err="1">
                <a:solidFill>
                  <a:srgbClr val="0070C0"/>
                </a:solidFill>
              </a:rPr>
              <a:t>independent</a:t>
            </a:r>
            <a:r>
              <a:rPr lang="it-IT" dirty="0"/>
              <a:t> </a:t>
            </a:r>
            <a:r>
              <a:rPr lang="it-IT" dirty="0" err="1"/>
              <a:t>field</a:t>
            </a:r>
            <a:r>
              <a:rPr lang="it-IT" dirty="0"/>
              <a:t>, </a:t>
            </a:r>
            <a:br>
              <a:rPr lang="it-IT" dirty="0"/>
            </a:b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i="1" dirty="0"/>
              <a:t>city</a:t>
            </a:r>
            <a:r>
              <a:rPr lang="it-IT" dirty="0"/>
              <a:t>, </a:t>
            </a:r>
            <a:r>
              <a:rPr lang="it-IT" i="1" dirty="0" err="1"/>
              <a:t>product</a:t>
            </a:r>
            <a:r>
              <a:rPr lang="it-IT" dirty="0"/>
              <a:t>, etc.</a:t>
            </a:r>
          </a:p>
          <a:p>
            <a:pPr lvl="1"/>
            <a:r>
              <a:rPr lang="it-IT" dirty="0"/>
              <a:t>A </a:t>
            </a:r>
            <a:r>
              <a:rPr lang="it-IT" dirty="0" err="1"/>
              <a:t>measure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field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i="1" dirty="0" err="1">
                <a:solidFill>
                  <a:srgbClr val="0070C0"/>
                </a:solidFill>
              </a:rPr>
              <a:t>dependent</a:t>
            </a:r>
            <a:r>
              <a:rPr lang="it-IT" dirty="0"/>
              <a:t> on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fields</a:t>
            </a:r>
            <a:r>
              <a:rPr lang="it-IT" dirty="0"/>
              <a:t>,</a:t>
            </a:r>
            <a:br>
              <a:rPr lang="it-IT" dirty="0"/>
            </a:b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i="1" dirty="0"/>
              <a:t>profit</a:t>
            </a:r>
          </a:p>
          <a:p>
            <a:pPr lvl="1"/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measures</a:t>
            </a:r>
            <a:r>
              <a:rPr lang="it-IT" dirty="0"/>
              <a:t> are </a:t>
            </a:r>
            <a:r>
              <a:rPr lang="it-IT" dirty="0" err="1"/>
              <a:t>numerical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dimensions</a:t>
            </a:r>
            <a:r>
              <a:rPr lang="it-IT" dirty="0"/>
              <a:t> are </a:t>
            </a:r>
            <a:r>
              <a:rPr lang="it-IT" dirty="0" err="1"/>
              <a:t>categorical</a:t>
            </a:r>
            <a:r>
              <a:rPr lang="it-IT" dirty="0"/>
              <a:t> (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!)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658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" b="50026"/>
          <a:stretch/>
        </p:blipFill>
        <p:spPr>
          <a:xfrm>
            <a:off x="2376405" y="2017842"/>
            <a:ext cx="2071898" cy="1830013"/>
          </a:xfr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37" t="24424" b="8452"/>
          <a:stretch/>
        </p:blipFill>
        <p:spPr>
          <a:xfrm>
            <a:off x="8201387" y="3937854"/>
            <a:ext cx="3104032" cy="27432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Hierarchies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"/>
          <a:stretch/>
        </p:blipFill>
        <p:spPr>
          <a:xfrm>
            <a:off x="1844918" y="5901745"/>
            <a:ext cx="5812972" cy="286031"/>
          </a:xfrm>
          <a:prstGeom prst="rect">
            <a:avLst/>
          </a:prstGeom>
        </p:spPr>
      </p:pic>
      <p:sp>
        <p:nvSpPr>
          <p:cNvPr id="9" name="Segnaposto contenuto 2"/>
          <p:cNvSpPr txBox="1">
            <a:spLocks/>
          </p:cNvSpPr>
          <p:nvPr/>
        </p:nvSpPr>
        <p:spPr>
          <a:xfrm>
            <a:off x="1016395" y="4743599"/>
            <a:ext cx="6641495" cy="92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hierarchies</a:t>
            </a:r>
            <a:r>
              <a:rPr lang="it-IT" dirty="0"/>
              <a:t> are </a:t>
            </a:r>
            <a:r>
              <a:rPr lang="it-IT" dirty="0" err="1"/>
              <a:t>duplicated</a:t>
            </a:r>
            <a:endParaRPr lang="it-IT" dirty="0"/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6100838" y="2017842"/>
            <a:ext cx="5810552" cy="1587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from </a:t>
            </a:r>
            <a:r>
              <a:rPr lang="it-IT" dirty="0" err="1"/>
              <a:t>leaves</a:t>
            </a:r>
            <a:r>
              <a:rPr lang="it-IT" dirty="0"/>
              <a:t> to </a:t>
            </a:r>
            <a:r>
              <a:rPr lang="it-IT" dirty="0" err="1"/>
              <a:t>root</a:t>
            </a:r>
            <a:r>
              <a:rPr lang="it-IT" dirty="0"/>
              <a:t> </a:t>
            </a:r>
            <a:r>
              <a:rPr lang="it-IT" dirty="0" err="1"/>
              <a:t>becomes</a:t>
            </a:r>
            <a:r>
              <a:rPr lang="it-IT" dirty="0"/>
              <a:t> a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hierarchy</a:t>
            </a:r>
            <a:r>
              <a:rPr lang="it-IT" dirty="0"/>
              <a:t>;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attributes</a:t>
            </a:r>
            <a:r>
              <a:rPr lang="it-IT" dirty="0"/>
              <a:t> are </a:t>
            </a:r>
            <a:r>
              <a:rPr lang="it-IT" dirty="0" err="1"/>
              <a:t>duplicated</a:t>
            </a:r>
            <a:endParaRPr lang="it-IT" dirty="0"/>
          </a:p>
        </p:txBody>
      </p:sp>
      <p:sp>
        <p:nvSpPr>
          <p:cNvPr id="11" name="Rettangolo arrotondato 10"/>
          <p:cNvSpPr/>
          <p:nvPr/>
        </p:nvSpPr>
        <p:spPr>
          <a:xfrm>
            <a:off x="3009295" y="1905301"/>
            <a:ext cx="604762" cy="193040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arrotondato 11"/>
          <p:cNvSpPr/>
          <p:nvPr/>
        </p:nvSpPr>
        <p:spPr>
          <a:xfrm rot="2826872">
            <a:off x="3420251" y="2261731"/>
            <a:ext cx="604762" cy="1731071"/>
          </a:xfrm>
          <a:prstGeom prst="roundRect">
            <a:avLst/>
          </a:prstGeom>
          <a:noFill/>
          <a:ln w="25400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arrotondato 13"/>
          <p:cNvSpPr/>
          <p:nvPr/>
        </p:nvSpPr>
        <p:spPr>
          <a:xfrm>
            <a:off x="8422715" y="3937853"/>
            <a:ext cx="3111303" cy="174675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arrotondato 14"/>
          <p:cNvSpPr/>
          <p:nvPr/>
        </p:nvSpPr>
        <p:spPr>
          <a:xfrm rot="2568904">
            <a:off x="9529952" y="3520552"/>
            <a:ext cx="647399" cy="3401481"/>
          </a:xfrm>
          <a:prstGeom prst="roundRect">
            <a:avLst/>
          </a:prstGeom>
          <a:noFill/>
          <a:ln w="25400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80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Green VS Blue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705205"/>
          </a:xfrm>
        </p:spPr>
        <p:txBody>
          <a:bodyPr>
            <a:normAutofit/>
          </a:bodyPr>
          <a:lstStyle/>
          <a:p>
            <a:r>
              <a:rPr lang="en-GB" dirty="0"/>
              <a:t>With Tableau, the greed colour is associated to </a:t>
            </a:r>
            <a:r>
              <a:rPr lang="en-GB" i="1" dirty="0">
                <a:solidFill>
                  <a:schemeClr val="accent6"/>
                </a:solidFill>
              </a:rPr>
              <a:t>continuous</a:t>
            </a:r>
            <a:r>
              <a:rPr lang="en-GB" dirty="0"/>
              <a:t> fields, while the blue colour refers to </a:t>
            </a:r>
            <a:r>
              <a:rPr lang="en-GB" i="1" dirty="0">
                <a:solidFill>
                  <a:srgbClr val="0070C0"/>
                </a:solidFill>
              </a:rPr>
              <a:t>discrete</a:t>
            </a:r>
            <a:r>
              <a:rPr lang="en-GB" dirty="0"/>
              <a:t> ones</a:t>
            </a:r>
            <a:endParaRPr lang="it-IT" dirty="0">
              <a:solidFill>
                <a:srgbClr val="0070C0"/>
              </a:solidFill>
            </a:endParaRPr>
          </a:p>
          <a:p>
            <a:endParaRPr lang="it-IT" dirty="0">
              <a:solidFill>
                <a:srgbClr val="0070C0"/>
              </a:solidFill>
            </a:endParaRPr>
          </a:p>
          <a:p>
            <a:endParaRPr lang="en-GB" dirty="0"/>
          </a:p>
          <a:p>
            <a:r>
              <a:rPr lang="en-GB" dirty="0"/>
              <a:t>Often (but not always) measures are continuous fields, while dimensions are discrete</a:t>
            </a:r>
          </a:p>
          <a:p>
            <a:r>
              <a:rPr lang="it-IT" dirty="0" err="1"/>
              <a:t>Continuous</a:t>
            </a:r>
            <a:r>
              <a:rPr lang="it-IT" dirty="0"/>
              <a:t> and discrete </a:t>
            </a:r>
            <a:r>
              <a:rPr lang="it-IT" dirty="0" err="1"/>
              <a:t>fields</a:t>
            </a:r>
            <a:r>
              <a:rPr lang="it-IT" dirty="0"/>
              <a:t> </a:t>
            </a:r>
            <a:r>
              <a:rPr lang="it-IT" dirty="0" err="1"/>
              <a:t>behave</a:t>
            </a:r>
            <a:r>
              <a:rPr lang="it-IT" dirty="0"/>
              <a:t> in </a:t>
            </a:r>
            <a:r>
              <a:rPr lang="it-IT" dirty="0" err="1"/>
              <a:t>different</a:t>
            </a:r>
            <a:r>
              <a:rPr lang="it-IT" dirty="0"/>
              <a:t> ways</a:t>
            </a:r>
          </a:p>
          <a:p>
            <a:pPr lvl="1"/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on </a:t>
            </a:r>
            <a:r>
              <a:rPr lang="it-IT" dirty="0" err="1"/>
              <a:t>rows</a:t>
            </a:r>
            <a:r>
              <a:rPr lang="it-IT" dirty="0"/>
              <a:t> and </a:t>
            </a:r>
            <a:r>
              <a:rPr lang="it-IT" dirty="0" err="1"/>
              <a:t>columns</a:t>
            </a:r>
            <a:endParaRPr lang="it-IT" dirty="0"/>
          </a:p>
          <a:p>
            <a:pPr lvl="1"/>
            <a:r>
              <a:rPr lang="it-IT" dirty="0" err="1"/>
              <a:t>When</a:t>
            </a:r>
            <a:r>
              <a:rPr lang="it-IT" dirty="0"/>
              <a:t> a </a:t>
            </a:r>
            <a:r>
              <a:rPr lang="it-IT" dirty="0" err="1"/>
              <a:t>filter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applied</a:t>
            </a:r>
            <a:r>
              <a:rPr lang="it-IT" dirty="0"/>
              <a:t> on </a:t>
            </a:r>
            <a:r>
              <a:rPr lang="it-IT" dirty="0" err="1"/>
              <a:t>them</a:t>
            </a:r>
            <a:endParaRPr lang="it-IT" dirty="0"/>
          </a:p>
          <a:p>
            <a:pPr lvl="1"/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associated</a:t>
            </a:r>
            <a:r>
              <a:rPr lang="it-IT" dirty="0"/>
              <a:t> to </a:t>
            </a:r>
            <a:r>
              <a:rPr lang="it-IT" dirty="0" err="1"/>
              <a:t>colours</a:t>
            </a:r>
            <a:r>
              <a:rPr lang="it-IT" dirty="0"/>
              <a:t> (i.e., with a </a:t>
            </a:r>
            <a:r>
              <a:rPr lang="it-IT" dirty="0" err="1"/>
              <a:t>colour</a:t>
            </a:r>
            <a:r>
              <a:rPr lang="it-IT" dirty="0"/>
              <a:t> marker)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58" y="3021074"/>
            <a:ext cx="4492083" cy="337963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756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Green VS Blue (Rows and Columns)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10066"/>
          </a:xfrm>
        </p:spPr>
        <p:txBody>
          <a:bodyPr>
            <a:normAutofit/>
          </a:bodyPr>
          <a:lstStyle/>
          <a:p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on </a:t>
            </a:r>
            <a:r>
              <a:rPr lang="it-IT" dirty="0" err="1"/>
              <a:t>rows</a:t>
            </a:r>
            <a:r>
              <a:rPr lang="it-IT" dirty="0"/>
              <a:t> and </a:t>
            </a:r>
            <a:r>
              <a:rPr lang="it-IT" dirty="0" err="1"/>
              <a:t>columns</a:t>
            </a:r>
            <a:endParaRPr lang="it-IT" dirty="0"/>
          </a:p>
          <a:p>
            <a:pPr lvl="1"/>
            <a:r>
              <a:rPr lang="en-GB" dirty="0"/>
              <a:t>A discrete field generates a </a:t>
            </a:r>
            <a:r>
              <a:rPr lang="en-GB" i="1" dirty="0"/>
              <a:t>header</a:t>
            </a:r>
            <a:r>
              <a:rPr lang="en-GB" dirty="0"/>
              <a:t> where each value has a its own label</a:t>
            </a:r>
          </a:p>
          <a:p>
            <a:pPr lvl="1"/>
            <a:r>
              <a:rPr lang="en-GB" dirty="0"/>
              <a:t>A </a:t>
            </a:r>
            <a:r>
              <a:rPr lang="en-GB" i="1" dirty="0"/>
              <a:t>continuous</a:t>
            </a:r>
            <a:r>
              <a:rPr lang="en-GB" dirty="0"/>
              <a:t> field generates an </a:t>
            </a:r>
            <a:r>
              <a:rPr lang="en-GB" i="1" dirty="0"/>
              <a:t>axis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2" t="52766" r="20237" b="10975"/>
          <a:stretch/>
        </p:blipFill>
        <p:spPr>
          <a:xfrm>
            <a:off x="3755578" y="3577904"/>
            <a:ext cx="6928996" cy="2596476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4052274" y="3632857"/>
            <a:ext cx="407439" cy="231377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ttangolo arrotondato 6"/>
          <p:cNvSpPr/>
          <p:nvPr/>
        </p:nvSpPr>
        <p:spPr>
          <a:xfrm>
            <a:off x="4331807" y="5941464"/>
            <a:ext cx="6354735" cy="34021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1045029" y="3966455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Header</a:t>
            </a:r>
            <a:endParaRPr lang="en-GB" sz="24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427720" y="5326912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Axis</a:t>
            </a:r>
            <a:endParaRPr lang="en-GB" sz="2400" dirty="0"/>
          </a:p>
        </p:txBody>
      </p:sp>
      <p:cxnSp>
        <p:nvCxnSpPr>
          <p:cNvPr id="10" name="Connettore 1 9"/>
          <p:cNvCxnSpPr>
            <a:stCxn id="8" idx="3"/>
            <a:endCxn id="6" idx="1"/>
          </p:cNvCxnSpPr>
          <p:nvPr/>
        </p:nvCxnSpPr>
        <p:spPr>
          <a:xfrm>
            <a:off x="2146613" y="4197288"/>
            <a:ext cx="1905661" cy="59245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>
            <a:stCxn id="9" idx="3"/>
            <a:endCxn id="7" idx="1"/>
          </p:cNvCxnSpPr>
          <p:nvPr/>
        </p:nvCxnSpPr>
        <p:spPr>
          <a:xfrm>
            <a:off x="2114126" y="5557745"/>
            <a:ext cx="2217681" cy="55382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99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Self-service BI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806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Connectors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Tableau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connect</a:t>
            </a:r>
            <a:r>
              <a:rPr lang="it-IT" dirty="0"/>
              <a:t> to </a:t>
            </a:r>
            <a:r>
              <a:rPr lang="it-IT" dirty="0" err="1"/>
              <a:t>different</a:t>
            </a:r>
            <a:r>
              <a:rPr lang="it-IT" dirty="0"/>
              <a:t> data </a:t>
            </a:r>
            <a:r>
              <a:rPr lang="it-IT" dirty="0" err="1"/>
              <a:t>sources</a:t>
            </a:r>
            <a:endParaRPr lang="it-IT" dirty="0"/>
          </a:p>
          <a:p>
            <a:pPr lvl="1"/>
            <a:r>
              <a:rPr lang="it-IT" dirty="0"/>
              <a:t>Text </a:t>
            </a:r>
            <a:r>
              <a:rPr lang="it-IT" dirty="0" err="1"/>
              <a:t>files</a:t>
            </a:r>
            <a:r>
              <a:rPr lang="it-IT" dirty="0"/>
              <a:t> (DSV) and Excel</a:t>
            </a:r>
          </a:p>
          <a:p>
            <a:pPr lvl="1"/>
            <a:r>
              <a:rPr lang="it-IT" dirty="0" err="1"/>
              <a:t>Relational</a:t>
            </a:r>
            <a:r>
              <a:rPr lang="it-IT" dirty="0"/>
              <a:t> </a:t>
            </a:r>
            <a:r>
              <a:rPr lang="it-IT" dirty="0" err="1"/>
              <a:t>DBMSs</a:t>
            </a:r>
            <a:r>
              <a:rPr lang="it-IT" dirty="0"/>
              <a:t> (e.g., </a:t>
            </a:r>
            <a:r>
              <a:rPr lang="it-IT" dirty="0" err="1"/>
              <a:t>MySQL</a:t>
            </a:r>
            <a:r>
              <a:rPr lang="it-IT" dirty="0"/>
              <a:t>, Oracle and SQL Server)</a:t>
            </a:r>
          </a:p>
          <a:p>
            <a:pPr lvl="1"/>
            <a:r>
              <a:rPr lang="it-IT" dirty="0"/>
              <a:t>Big Data (e.g., </a:t>
            </a:r>
            <a:r>
              <a:rPr lang="it-IT" dirty="0" err="1"/>
              <a:t>Hive</a:t>
            </a:r>
            <a:r>
              <a:rPr lang="it-IT" dirty="0"/>
              <a:t>, </a:t>
            </a:r>
            <a:r>
              <a:rPr lang="it-IT" dirty="0" err="1"/>
              <a:t>Spark</a:t>
            </a:r>
            <a:r>
              <a:rPr lang="it-IT" dirty="0"/>
              <a:t> SQL and Impala)</a:t>
            </a:r>
          </a:p>
          <a:p>
            <a:pPr lvl="1"/>
            <a:r>
              <a:rPr lang="it-IT" dirty="0"/>
              <a:t>Etc.</a:t>
            </a:r>
          </a:p>
          <a:p>
            <a:r>
              <a:rPr lang="it-IT" dirty="0"/>
              <a:t>Tableau </a:t>
            </a:r>
            <a:r>
              <a:rPr lang="it-IT" dirty="0" err="1"/>
              <a:t>needs</a:t>
            </a:r>
            <a:r>
              <a:rPr lang="it-IT" dirty="0"/>
              <a:t> a </a:t>
            </a:r>
            <a:r>
              <a:rPr lang="it-IT" i="1" dirty="0">
                <a:solidFill>
                  <a:srgbClr val="C00000"/>
                </a:solidFill>
              </a:rPr>
              <a:t>tabular </a:t>
            </a:r>
            <a:r>
              <a:rPr lang="it-IT" i="1" dirty="0" err="1">
                <a:solidFill>
                  <a:srgbClr val="C00000"/>
                </a:solidFill>
              </a:rPr>
              <a:t>view</a:t>
            </a:r>
            <a:r>
              <a:rPr lang="it-IT" dirty="0"/>
              <a:t> of the data (i.e., a set of </a:t>
            </a:r>
            <a:r>
              <a:rPr lang="it-IT" dirty="0" err="1"/>
              <a:t>tables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tables</a:t>
            </a:r>
            <a:r>
              <a:rPr lang="it-IT" dirty="0"/>
              <a:t> from the </a:t>
            </a:r>
            <a:r>
              <a:rPr lang="it-IT" dirty="0" err="1"/>
              <a:t>same</a:t>
            </a:r>
            <a:r>
              <a:rPr lang="it-IT" dirty="0"/>
              <a:t> source can be </a:t>
            </a:r>
            <a:r>
              <a:rPr lang="it-IT" dirty="0" err="1"/>
              <a:t>linked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>
                <a:solidFill>
                  <a:srgbClr val="0070C0"/>
                </a:solidFill>
              </a:rPr>
              <a:t>joins</a:t>
            </a:r>
            <a:endParaRPr lang="it-IT" dirty="0">
              <a:solidFill>
                <a:srgbClr val="0070C0"/>
              </a:solidFill>
            </a:endParaRPr>
          </a:p>
          <a:p>
            <a:pPr lvl="1"/>
            <a:r>
              <a:rPr lang="it-IT" dirty="0"/>
              <a:t>A special </a:t>
            </a:r>
            <a:r>
              <a:rPr lang="it-IT" dirty="0" err="1"/>
              <a:t>exception</a:t>
            </a:r>
            <a:r>
              <a:rPr lang="it-IT" dirty="0"/>
              <a:t> </a:t>
            </a:r>
            <a:r>
              <a:rPr lang="it-IT" dirty="0" err="1"/>
              <a:t>arises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JSON data; in </a:t>
            </a:r>
            <a:r>
              <a:rPr lang="it-IT" dirty="0" err="1"/>
              <a:t>this</a:t>
            </a:r>
            <a:r>
              <a:rPr lang="it-IT" dirty="0"/>
              <a:t> case Tableau (with the help of the </a:t>
            </a:r>
            <a:r>
              <a:rPr lang="it-IT" dirty="0" err="1"/>
              <a:t>user</a:t>
            </a:r>
            <a:r>
              <a:rPr lang="it-IT" dirty="0"/>
              <a:t>) </a:t>
            </a:r>
            <a:r>
              <a:rPr lang="it-IT" dirty="0" err="1"/>
              <a:t>converts</a:t>
            </a:r>
            <a:r>
              <a:rPr lang="it-IT" dirty="0"/>
              <a:t> the JSON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 </a:t>
            </a:r>
            <a:r>
              <a:rPr lang="it-IT" dirty="0" err="1"/>
              <a:t>table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553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Join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775" cy="4351338"/>
          </a:xfrm>
        </p:spPr>
        <p:txBody>
          <a:bodyPr/>
          <a:lstStyle/>
          <a:p>
            <a:r>
              <a:rPr lang="it-IT" dirty="0"/>
              <a:t>Tableau </a:t>
            </a:r>
            <a:r>
              <a:rPr lang="it-IT" dirty="0" err="1"/>
              <a:t>supports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join</a:t>
            </a:r>
          </a:p>
          <a:p>
            <a:pPr lvl="1"/>
            <a:r>
              <a:rPr lang="it-IT" i="1" dirty="0">
                <a:solidFill>
                  <a:srgbClr val="0070C0"/>
                </a:solidFill>
              </a:rPr>
              <a:t>Inner</a:t>
            </a:r>
            <a:r>
              <a:rPr lang="it-IT" dirty="0"/>
              <a:t>: </a:t>
            </a:r>
            <a:r>
              <a:rPr lang="it-IT" dirty="0" err="1"/>
              <a:t>only</a:t>
            </a:r>
            <a:r>
              <a:rPr lang="it-IT" dirty="0"/>
              <a:t> the </a:t>
            </a:r>
            <a:r>
              <a:rPr lang="it-IT" dirty="0" err="1"/>
              <a:t>records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satisfy</a:t>
            </a:r>
            <a:r>
              <a:rPr lang="it-IT" dirty="0"/>
              <a:t> the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condition</a:t>
            </a:r>
            <a:r>
              <a:rPr lang="it-IT" dirty="0"/>
              <a:t> are </a:t>
            </a:r>
            <a:r>
              <a:rPr lang="it-IT" dirty="0" err="1"/>
              <a:t>returned</a:t>
            </a:r>
            <a:endParaRPr lang="it-IT" dirty="0"/>
          </a:p>
          <a:p>
            <a:pPr lvl="1"/>
            <a:r>
              <a:rPr lang="it-IT" i="1" dirty="0">
                <a:solidFill>
                  <a:srgbClr val="0070C0"/>
                </a:solidFill>
              </a:rPr>
              <a:t>Left</a:t>
            </a:r>
            <a:r>
              <a:rPr lang="it-IT" dirty="0"/>
              <a:t> (</a:t>
            </a:r>
            <a:r>
              <a:rPr lang="it-IT" i="1" dirty="0">
                <a:solidFill>
                  <a:srgbClr val="0070C0"/>
                </a:solidFill>
              </a:rPr>
              <a:t>Right</a:t>
            </a:r>
            <a:r>
              <a:rPr lang="it-IT" dirty="0"/>
              <a:t>): </a:t>
            </a:r>
            <a:r>
              <a:rPr lang="it-IT" dirty="0" err="1"/>
              <a:t>corresponds</a:t>
            </a:r>
            <a:r>
              <a:rPr lang="it-IT" dirty="0"/>
              <a:t> to an </a:t>
            </a:r>
            <a:r>
              <a:rPr lang="it-IT" dirty="0" err="1"/>
              <a:t>inner</a:t>
            </a:r>
            <a:r>
              <a:rPr lang="it-IT" dirty="0"/>
              <a:t> join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also</a:t>
            </a:r>
            <a:r>
              <a:rPr lang="it-IT" dirty="0"/>
              <a:t> the </a:t>
            </a:r>
            <a:r>
              <a:rPr lang="it-IT" dirty="0" err="1"/>
              <a:t>tuples</a:t>
            </a:r>
            <a:r>
              <a:rPr lang="it-IT" dirty="0"/>
              <a:t> </a:t>
            </a:r>
            <a:r>
              <a:rPr lang="it-IT" dirty="0" err="1"/>
              <a:t>belonging</a:t>
            </a:r>
            <a:r>
              <a:rPr lang="it-IT" dirty="0"/>
              <a:t> to the </a:t>
            </a:r>
            <a:r>
              <a:rPr lang="it-IT" dirty="0" err="1"/>
              <a:t>left</a:t>
            </a:r>
            <a:r>
              <a:rPr lang="it-IT" dirty="0"/>
              <a:t> (right)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satisfy</a:t>
            </a:r>
            <a:r>
              <a:rPr lang="it-IT" dirty="0"/>
              <a:t> the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condition</a:t>
            </a:r>
            <a:endParaRPr lang="it-IT" dirty="0"/>
          </a:p>
          <a:p>
            <a:pPr lvl="1"/>
            <a:r>
              <a:rPr lang="it-IT" i="1" dirty="0">
                <a:solidFill>
                  <a:srgbClr val="0070C0"/>
                </a:solidFill>
              </a:rPr>
              <a:t>Full Outer</a:t>
            </a:r>
            <a:r>
              <a:rPr lang="it-IT" dirty="0"/>
              <a:t>: </a:t>
            </a:r>
            <a:r>
              <a:rPr lang="it-IT" dirty="0" err="1"/>
              <a:t>corresponds</a:t>
            </a:r>
            <a:r>
              <a:rPr lang="it-IT" dirty="0"/>
              <a:t> to the union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of </a:t>
            </a:r>
            <a:r>
              <a:rPr lang="it-IT" dirty="0" err="1"/>
              <a:t>left</a:t>
            </a:r>
            <a:r>
              <a:rPr lang="it-IT" dirty="0"/>
              <a:t> and right </a:t>
            </a:r>
            <a:r>
              <a:rPr lang="it-IT" dirty="0" err="1"/>
              <a:t>joins</a:t>
            </a:r>
            <a:endParaRPr lang="it-IT" dirty="0"/>
          </a:p>
          <a:p>
            <a:r>
              <a:rPr lang="it-IT" dirty="0"/>
              <a:t>The join </a:t>
            </a:r>
            <a:r>
              <a:rPr lang="it-IT" dirty="0" err="1"/>
              <a:t>condition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be </a:t>
            </a:r>
            <a:r>
              <a:rPr lang="it-IT" dirty="0" err="1"/>
              <a:t>specified</a:t>
            </a:r>
            <a:r>
              <a:rPr lang="it-IT" dirty="0"/>
              <a:t> (</a:t>
            </a:r>
            <a:r>
              <a:rPr lang="it-IT" i="1" dirty="0">
                <a:solidFill>
                  <a:srgbClr val="0070C0"/>
                </a:solidFill>
              </a:rPr>
              <a:t>theta</a:t>
            </a:r>
            <a:r>
              <a:rPr lang="it-IT" dirty="0"/>
              <a:t>-join)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19</a:t>
            </a:fld>
            <a:endParaRPr lang="en-GB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8" t="25191" r="20057" b="48510"/>
          <a:stretch/>
        </p:blipFill>
        <p:spPr>
          <a:xfrm>
            <a:off x="6732209" y="260648"/>
            <a:ext cx="4088191" cy="196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9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Brief Recap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862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en-GB" dirty="0"/>
              <a:t>–</a:t>
            </a:r>
            <a:r>
              <a:rPr lang="it-IT" dirty="0"/>
              <a:t> </a:t>
            </a:r>
            <a:r>
              <a:rPr lang="it-IT" dirty="0" err="1"/>
              <a:t>MySQL</a:t>
            </a:r>
            <a:endParaRPr lang="en-GB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"/>
          <a:stretch/>
        </p:blipFill>
        <p:spPr>
          <a:xfrm>
            <a:off x="999670" y="1480458"/>
            <a:ext cx="10568215" cy="5265262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967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en-GB" dirty="0"/>
              <a:t>–</a:t>
            </a:r>
            <a:r>
              <a:rPr lang="it-IT" dirty="0"/>
              <a:t> Text File (DSV)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21</a:t>
            </a:fld>
            <a:endParaRPr lang="en-GB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4" y="1475926"/>
            <a:ext cx="10809311" cy="5153473"/>
          </a:xfrm>
        </p:spPr>
      </p:pic>
      <p:sp>
        <p:nvSpPr>
          <p:cNvPr id="7" name="Rettangolo arrotondato 6"/>
          <p:cNvSpPr/>
          <p:nvPr/>
        </p:nvSpPr>
        <p:spPr>
          <a:xfrm>
            <a:off x="1085849" y="2581275"/>
            <a:ext cx="1419225" cy="1019175"/>
          </a:xfrm>
          <a:prstGeom prst="roundRect">
            <a:avLst>
              <a:gd name="adj" fmla="val 8256"/>
            </a:avLst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ttore 1 7"/>
          <p:cNvCxnSpPr>
            <a:stCxn id="7" idx="2"/>
            <a:endCxn id="17" idx="0"/>
          </p:cNvCxnSpPr>
          <p:nvPr/>
        </p:nvCxnSpPr>
        <p:spPr>
          <a:xfrm flipH="1">
            <a:off x="1264002" y="3600450"/>
            <a:ext cx="531460" cy="690532"/>
          </a:xfrm>
          <a:prstGeom prst="line">
            <a:avLst/>
          </a:prstGeom>
          <a:ln w="190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428624" y="4290982"/>
            <a:ext cx="1670756" cy="400110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Files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as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tables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2943940" y="2333626"/>
            <a:ext cx="1990010" cy="381000"/>
          </a:xfrm>
          <a:prstGeom prst="roundRect">
            <a:avLst>
              <a:gd name="adj" fmla="val 9167"/>
            </a:avLst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nettore 1 21"/>
          <p:cNvCxnSpPr>
            <a:stCxn id="21" idx="3"/>
            <a:endCxn id="23" idx="1"/>
          </p:cNvCxnSpPr>
          <p:nvPr/>
        </p:nvCxnSpPr>
        <p:spPr>
          <a:xfrm flipV="1">
            <a:off x="4933950" y="2135981"/>
            <a:ext cx="1305640" cy="388145"/>
          </a:xfrm>
          <a:prstGeom prst="line">
            <a:avLst/>
          </a:prstGeom>
          <a:ln w="190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6239590" y="1935926"/>
            <a:ext cx="1951910" cy="400110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Header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settings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8" name="Rettangolo arrotondato 37"/>
          <p:cNvSpPr/>
          <p:nvPr/>
        </p:nvSpPr>
        <p:spPr>
          <a:xfrm>
            <a:off x="2943940" y="2721770"/>
            <a:ext cx="2332910" cy="635793"/>
          </a:xfrm>
          <a:prstGeom prst="roundRect">
            <a:avLst>
              <a:gd name="adj" fmla="val 4682"/>
            </a:avLst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nettore 1 38"/>
          <p:cNvCxnSpPr>
            <a:stCxn id="38" idx="3"/>
            <a:endCxn id="40" idx="1"/>
          </p:cNvCxnSpPr>
          <p:nvPr/>
        </p:nvCxnSpPr>
        <p:spPr>
          <a:xfrm>
            <a:off x="5276850" y="3039667"/>
            <a:ext cx="2034661" cy="28902"/>
          </a:xfrm>
          <a:prstGeom prst="line">
            <a:avLst/>
          </a:prstGeom>
          <a:ln w="190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>
            <a:off x="7311511" y="2714626"/>
            <a:ext cx="1951910" cy="707886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Separator and </a:t>
            </a:r>
            <a:r>
              <a:rPr lang="it-IT" sz="2000" dirty="0" err="1">
                <a:solidFill>
                  <a:schemeClr val="bg1"/>
                </a:solidFill>
              </a:rPr>
              <a:t>localisation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4" name="Rettangolo arrotondato 43"/>
          <p:cNvSpPr/>
          <p:nvPr/>
        </p:nvSpPr>
        <p:spPr>
          <a:xfrm>
            <a:off x="2772489" y="3945716"/>
            <a:ext cx="6590585" cy="2683683"/>
          </a:xfrm>
          <a:prstGeom prst="roundRect">
            <a:avLst>
              <a:gd name="adj" fmla="val 2470"/>
            </a:avLst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Connettore 1 47"/>
          <p:cNvCxnSpPr>
            <a:stCxn id="44" idx="3"/>
            <a:endCxn id="49" idx="1"/>
          </p:cNvCxnSpPr>
          <p:nvPr/>
        </p:nvCxnSpPr>
        <p:spPr>
          <a:xfrm>
            <a:off x="9363074" y="5287558"/>
            <a:ext cx="656375" cy="526105"/>
          </a:xfrm>
          <a:prstGeom prst="line">
            <a:avLst/>
          </a:prstGeom>
          <a:ln w="190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10019449" y="5613608"/>
            <a:ext cx="1951910" cy="400110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Preview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21" grpId="0" animBg="1"/>
      <p:bldP spid="23" grpId="0" animBg="1"/>
      <p:bldP spid="38" grpId="0" animBg="1"/>
      <p:bldP spid="40" grpId="0" animBg="1"/>
      <p:bldP spid="44" grpId="0" animBg="1"/>
      <p:bldP spid="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en-GB" dirty="0"/>
              <a:t>–</a:t>
            </a:r>
            <a:r>
              <a:rPr lang="it-IT" dirty="0"/>
              <a:t> Union of Text </a:t>
            </a:r>
            <a:r>
              <a:rPr lang="it-IT" dirty="0" err="1"/>
              <a:t>Files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22</a:t>
            </a:fld>
            <a:endParaRPr lang="en-GB"/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430690"/>
            <a:ext cx="8697207" cy="5185659"/>
          </a:xfr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950" y="203551"/>
            <a:ext cx="2018862" cy="2622200"/>
          </a:xfrm>
          <a:prstGeom prst="rect">
            <a:avLst/>
          </a:prstGeom>
        </p:spPr>
      </p:pic>
      <p:sp>
        <p:nvSpPr>
          <p:cNvPr id="30" name="Rettangolo arrotondato 29"/>
          <p:cNvSpPr/>
          <p:nvPr/>
        </p:nvSpPr>
        <p:spPr>
          <a:xfrm>
            <a:off x="5724524" y="1600200"/>
            <a:ext cx="2190751" cy="2690782"/>
          </a:xfrm>
          <a:prstGeom prst="roundRect">
            <a:avLst>
              <a:gd name="adj" fmla="val 8256"/>
            </a:avLst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Connettore 1 30"/>
          <p:cNvCxnSpPr>
            <a:stCxn id="30" idx="2"/>
            <a:endCxn id="32" idx="0"/>
          </p:cNvCxnSpPr>
          <p:nvPr/>
        </p:nvCxnSpPr>
        <p:spPr>
          <a:xfrm>
            <a:off x="6819900" y="4290982"/>
            <a:ext cx="3356064" cy="1050611"/>
          </a:xfrm>
          <a:prstGeom prst="line">
            <a:avLst/>
          </a:prstGeom>
          <a:ln w="190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9162853" y="5341593"/>
            <a:ext cx="2026222" cy="400110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Manual </a:t>
            </a:r>
            <a:r>
              <a:rPr lang="it-IT" sz="2000" dirty="0" err="1">
                <a:solidFill>
                  <a:schemeClr val="bg1"/>
                </a:solidFill>
              </a:rPr>
              <a:t>selection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2" name="Rettangolo arrotondato 41"/>
          <p:cNvSpPr/>
          <p:nvPr/>
        </p:nvSpPr>
        <p:spPr>
          <a:xfrm>
            <a:off x="9783057" y="169260"/>
            <a:ext cx="2190751" cy="2690782"/>
          </a:xfrm>
          <a:prstGeom prst="roundRect">
            <a:avLst>
              <a:gd name="adj" fmla="val 8256"/>
            </a:avLst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Connettore 1 42"/>
          <p:cNvCxnSpPr>
            <a:stCxn id="42" idx="2"/>
            <a:endCxn id="45" idx="0"/>
          </p:cNvCxnSpPr>
          <p:nvPr/>
        </p:nvCxnSpPr>
        <p:spPr>
          <a:xfrm flipH="1">
            <a:off x="10206037" y="2860042"/>
            <a:ext cx="672396" cy="865510"/>
          </a:xfrm>
          <a:prstGeom prst="line">
            <a:avLst/>
          </a:prstGeom>
          <a:ln w="190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/>
          <p:cNvSpPr txBox="1"/>
          <p:nvPr/>
        </p:nvSpPr>
        <p:spPr>
          <a:xfrm>
            <a:off x="9058274" y="3725552"/>
            <a:ext cx="2295526" cy="400110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Automatic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selection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33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42" grpId="0" animBg="1"/>
      <p:bldP spid="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Custom SQL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With data </a:t>
            </a:r>
            <a:r>
              <a:rPr lang="it-IT" dirty="0" err="1"/>
              <a:t>sources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support</a:t>
            </a:r>
            <a:r>
              <a:rPr lang="it-IT" dirty="0"/>
              <a:t> SQL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define</a:t>
            </a:r>
            <a:r>
              <a:rPr lang="it-IT" dirty="0"/>
              <a:t> a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a </a:t>
            </a:r>
            <a:r>
              <a:rPr lang="it-IT" i="1" dirty="0">
                <a:solidFill>
                  <a:srgbClr val="C00000"/>
                </a:solidFill>
              </a:rPr>
              <a:t>custom </a:t>
            </a:r>
            <a:r>
              <a:rPr lang="it-IT" i="1" dirty="0" err="1">
                <a:solidFill>
                  <a:srgbClr val="C00000"/>
                </a:solidFill>
              </a:rPr>
              <a:t>query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it-IT" dirty="0" err="1"/>
              <a:t>Tables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custom </a:t>
            </a:r>
            <a:r>
              <a:rPr lang="it-IT" dirty="0" err="1"/>
              <a:t>query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be </a:t>
            </a:r>
            <a:r>
              <a:rPr lang="it-IT" dirty="0" err="1"/>
              <a:t>joined</a:t>
            </a:r>
            <a:r>
              <a:rPr lang="it-IT" dirty="0"/>
              <a:t> with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tables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23</a:t>
            </a:fld>
            <a:endParaRPr lang="en-GB"/>
          </a:p>
        </p:txBody>
      </p:sp>
      <p:grpSp>
        <p:nvGrpSpPr>
          <p:cNvPr id="9" name="Gruppo 8"/>
          <p:cNvGrpSpPr/>
          <p:nvPr/>
        </p:nvGrpSpPr>
        <p:grpSpPr>
          <a:xfrm>
            <a:off x="1518176" y="3880342"/>
            <a:ext cx="9353723" cy="2835411"/>
            <a:chOff x="1518176" y="3909372"/>
            <a:chExt cx="9353723" cy="2835411"/>
          </a:xfrm>
        </p:grpSpPr>
        <p:pic>
          <p:nvPicPr>
            <p:cNvPr id="5" name="Immagin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00"/>
            <a:stretch/>
          </p:blipFill>
          <p:spPr>
            <a:xfrm>
              <a:off x="1518176" y="3909372"/>
              <a:ext cx="9353723" cy="2835411"/>
            </a:xfrm>
            <a:prstGeom prst="rect">
              <a:avLst/>
            </a:prstGeom>
          </p:spPr>
        </p:pic>
        <p:sp>
          <p:nvSpPr>
            <p:cNvPr id="6" name="Rettangolo arrotondato 5"/>
            <p:cNvSpPr/>
            <p:nvPr/>
          </p:nvSpPr>
          <p:spPr>
            <a:xfrm>
              <a:off x="4287572" y="4650045"/>
              <a:ext cx="1052668" cy="186745"/>
            </a:xfrm>
            <a:prstGeom prst="roundRect">
              <a:avLst/>
            </a:prstGeom>
            <a:noFill/>
            <a:ln w="28575"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Connettore 1 7"/>
            <p:cNvCxnSpPr/>
            <p:nvPr/>
          </p:nvCxnSpPr>
          <p:spPr>
            <a:xfrm>
              <a:off x="5123542" y="4836790"/>
              <a:ext cx="1383695" cy="561219"/>
            </a:xfrm>
            <a:prstGeom prst="line">
              <a:avLst/>
            </a:prstGeom>
            <a:ln w="19050">
              <a:solidFill>
                <a:srgbClr val="0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2413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 VS </a:t>
            </a:r>
            <a:r>
              <a:rPr lang="it-IT" dirty="0" err="1"/>
              <a:t>Extract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connection</a:t>
            </a:r>
          </a:p>
          <a:p>
            <a:pPr lvl="1"/>
            <a:r>
              <a:rPr lang="it-IT" i="1" dirty="0">
                <a:solidFill>
                  <a:srgbClr val="C00000"/>
                </a:solidFill>
              </a:rPr>
              <a:t>Live</a:t>
            </a:r>
            <a:r>
              <a:rPr lang="it-IT" dirty="0"/>
              <a:t>: </a:t>
            </a:r>
            <a:r>
              <a:rPr lang="it-IT" dirty="0" err="1"/>
              <a:t>each</a:t>
            </a:r>
            <a:r>
              <a:rPr lang="it-IT" dirty="0"/>
              <a:t> time </a:t>
            </a:r>
            <a:r>
              <a:rPr lang="it-IT" dirty="0" err="1"/>
              <a:t>that</a:t>
            </a:r>
            <a:r>
              <a:rPr lang="it-IT" dirty="0"/>
              <a:t> a </a:t>
            </a:r>
            <a:r>
              <a:rPr lang="it-IT" dirty="0" err="1"/>
              <a:t>visualisation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(or </a:t>
            </a:r>
            <a:r>
              <a:rPr lang="it-IT" dirty="0" err="1"/>
              <a:t>edited</a:t>
            </a:r>
            <a:r>
              <a:rPr lang="it-IT" dirty="0"/>
              <a:t>) Tableau </a:t>
            </a:r>
            <a:r>
              <a:rPr lang="it-IT" dirty="0" err="1"/>
              <a:t>performs</a:t>
            </a:r>
            <a:r>
              <a:rPr lang="it-IT" dirty="0"/>
              <a:t> a </a:t>
            </a:r>
            <a:r>
              <a:rPr lang="it-IT" dirty="0" err="1"/>
              <a:t>query</a:t>
            </a:r>
            <a:r>
              <a:rPr lang="it-IT" dirty="0"/>
              <a:t> to the data source</a:t>
            </a:r>
          </a:p>
          <a:p>
            <a:pPr lvl="1"/>
            <a:r>
              <a:rPr lang="it-IT" i="1" dirty="0" err="1">
                <a:solidFill>
                  <a:srgbClr val="C00000"/>
                </a:solidFill>
              </a:rPr>
              <a:t>Extract</a:t>
            </a:r>
            <a:r>
              <a:rPr lang="it-IT" dirty="0"/>
              <a:t>: Tableau </a:t>
            </a:r>
            <a:r>
              <a:rPr lang="it-IT" dirty="0" err="1"/>
              <a:t>performs</a:t>
            </a:r>
            <a:r>
              <a:rPr lang="it-IT" dirty="0"/>
              <a:t> a single (big) query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beginning</a:t>
            </a:r>
            <a:r>
              <a:rPr lang="it-IT" dirty="0"/>
              <a:t> to pull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required</a:t>
            </a:r>
            <a:r>
              <a:rPr lang="it-IT" dirty="0"/>
              <a:t> data </a:t>
            </a:r>
            <a:r>
              <a:rPr lang="it-IT" dirty="0" err="1"/>
              <a:t>locally</a:t>
            </a:r>
            <a:r>
              <a:rPr lang="it-IT" dirty="0"/>
              <a:t>; by </a:t>
            </a:r>
            <a:r>
              <a:rPr lang="it-IT" dirty="0" err="1"/>
              <a:t>exploiting</a:t>
            </a:r>
            <a:r>
              <a:rPr lang="it-IT" dirty="0"/>
              <a:t> the (</a:t>
            </a:r>
            <a:r>
              <a:rPr lang="it-IT" dirty="0" err="1"/>
              <a:t>locally</a:t>
            </a:r>
            <a:r>
              <a:rPr lang="it-IT" dirty="0"/>
              <a:t>) </a:t>
            </a:r>
            <a:r>
              <a:rPr lang="it-IT" dirty="0" err="1"/>
              <a:t>stored</a:t>
            </a:r>
            <a:r>
              <a:rPr lang="it-IT" dirty="0"/>
              <a:t> data,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no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issue</a:t>
            </a:r>
            <a:r>
              <a:rPr lang="it-IT" dirty="0"/>
              <a:t> </a:t>
            </a:r>
            <a:r>
              <a:rPr lang="it-IT" dirty="0" err="1"/>
              <a:t>additional</a:t>
            </a:r>
            <a:r>
              <a:rPr lang="it-IT" dirty="0"/>
              <a:t> queries the data source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24</a:t>
            </a:fld>
            <a:endParaRPr lang="en-GB"/>
          </a:p>
        </p:txBody>
      </p:sp>
      <p:pic>
        <p:nvPicPr>
          <p:cNvPr id="5" name="Segnaposto contenuto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48" t="2440" r="-1" b="66359"/>
          <a:stretch/>
        </p:blipFill>
        <p:spPr>
          <a:xfrm>
            <a:off x="2748038" y="4446113"/>
            <a:ext cx="7087808" cy="1934046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5858933" y="4747943"/>
            <a:ext cx="2051353" cy="532807"/>
          </a:xfrm>
          <a:prstGeom prst="round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995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 VS </a:t>
            </a:r>
            <a:r>
              <a:rPr lang="it-IT" dirty="0" err="1"/>
              <a:t>Extract</a:t>
            </a:r>
            <a:r>
              <a:rPr lang="it-IT" dirty="0"/>
              <a:t> (2)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live connection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advised</a:t>
            </a:r>
            <a:r>
              <a:rPr lang="it-IT" dirty="0"/>
              <a:t> </a:t>
            </a:r>
            <a:r>
              <a:rPr lang="it-IT" dirty="0" err="1"/>
              <a:t>when</a:t>
            </a:r>
            <a:endParaRPr lang="it-IT" dirty="0"/>
          </a:p>
          <a:p>
            <a:pPr lvl="1"/>
            <a:r>
              <a:rPr lang="it-IT" dirty="0"/>
              <a:t>The data source </a:t>
            </a:r>
            <a:r>
              <a:rPr lang="it-IT" dirty="0" err="1"/>
              <a:t>offers</a:t>
            </a:r>
            <a:r>
              <a:rPr lang="it-IT" dirty="0"/>
              <a:t> high performances (e.g., a </a:t>
            </a:r>
            <a:r>
              <a:rPr lang="it-IT" dirty="0" err="1"/>
              <a:t>typical</a:t>
            </a:r>
            <a:r>
              <a:rPr lang="it-IT" dirty="0"/>
              <a:t> DW)</a:t>
            </a:r>
          </a:p>
          <a:p>
            <a:pPr lvl="1"/>
            <a:r>
              <a:rPr lang="it-IT" dirty="0"/>
              <a:t>Data </a:t>
            </a:r>
            <a:r>
              <a:rPr lang="it-IT" dirty="0" err="1"/>
              <a:t>freshness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must</a:t>
            </a:r>
          </a:p>
          <a:p>
            <a:pPr lvl="1"/>
            <a:r>
              <a:rPr lang="it-IT" dirty="0"/>
              <a:t>The </a:t>
            </a:r>
            <a:r>
              <a:rPr lang="it-IT" dirty="0" err="1"/>
              <a:t>amount</a:t>
            </a:r>
            <a:r>
              <a:rPr lang="it-IT" dirty="0"/>
              <a:t> of data to be </a:t>
            </a:r>
            <a:r>
              <a:rPr lang="it-IT" dirty="0" err="1"/>
              <a:t>analysed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high to be </a:t>
            </a:r>
            <a:r>
              <a:rPr lang="it-IT" dirty="0" err="1"/>
              <a:t>stored</a:t>
            </a:r>
            <a:r>
              <a:rPr lang="it-IT" dirty="0"/>
              <a:t> in </a:t>
            </a:r>
            <a:r>
              <a:rPr lang="it-IT" dirty="0" err="1"/>
              <a:t>local</a:t>
            </a:r>
            <a:endParaRPr lang="it-IT" dirty="0"/>
          </a:p>
          <a:p>
            <a:r>
              <a:rPr lang="it-IT" dirty="0"/>
              <a:t>An </a:t>
            </a:r>
            <a:r>
              <a:rPr lang="it-IT" dirty="0" err="1"/>
              <a:t>extract</a:t>
            </a:r>
            <a:r>
              <a:rPr lang="it-IT" dirty="0"/>
              <a:t> connection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</a:t>
            </a:r>
            <a:r>
              <a:rPr lang="it-IT" dirty="0" err="1"/>
              <a:t>advised</a:t>
            </a:r>
            <a:r>
              <a:rPr lang="it-IT" dirty="0"/>
              <a:t> </a:t>
            </a:r>
            <a:r>
              <a:rPr lang="it-IT" dirty="0" err="1"/>
              <a:t>when</a:t>
            </a:r>
            <a:endParaRPr lang="it-IT" dirty="0"/>
          </a:p>
          <a:p>
            <a:pPr lvl="1"/>
            <a:r>
              <a:rPr lang="it-IT" dirty="0"/>
              <a:t>The data source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offer</a:t>
            </a:r>
            <a:r>
              <a:rPr lang="it-IT" dirty="0"/>
              <a:t> fast </a:t>
            </a:r>
            <a:r>
              <a:rPr lang="it-IT" dirty="0" err="1"/>
              <a:t>responses</a:t>
            </a:r>
            <a:r>
              <a:rPr lang="it-IT" dirty="0"/>
              <a:t> to </a:t>
            </a:r>
            <a:r>
              <a:rPr lang="it-IT" dirty="0" err="1"/>
              <a:t>analytical</a:t>
            </a:r>
            <a:r>
              <a:rPr lang="it-IT" dirty="0"/>
              <a:t> </a:t>
            </a:r>
            <a:r>
              <a:rPr lang="it-IT" dirty="0" err="1"/>
              <a:t>queries</a:t>
            </a:r>
            <a:endParaRPr lang="it-IT" dirty="0"/>
          </a:p>
          <a:p>
            <a:pPr lvl="1"/>
            <a:r>
              <a:rPr lang="it-IT" dirty="0"/>
              <a:t>The data source must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overloaded</a:t>
            </a:r>
            <a:r>
              <a:rPr lang="it-IT" dirty="0"/>
              <a:t> with </a:t>
            </a:r>
            <a:r>
              <a:rPr lang="it-IT" dirty="0" err="1"/>
              <a:t>analytical</a:t>
            </a:r>
            <a:r>
              <a:rPr lang="it-IT" dirty="0"/>
              <a:t> </a:t>
            </a:r>
            <a:r>
              <a:rPr lang="it-IT" dirty="0" err="1"/>
              <a:t>queries</a:t>
            </a:r>
            <a:r>
              <a:rPr lang="it-IT" dirty="0"/>
              <a:t> (e.g., an </a:t>
            </a:r>
            <a:r>
              <a:rPr lang="it-IT" dirty="0" err="1"/>
              <a:t>operational</a:t>
            </a:r>
            <a:r>
              <a:rPr lang="it-IT" dirty="0"/>
              <a:t> data </a:t>
            </a:r>
            <a:r>
              <a:rPr lang="it-IT" dirty="0" err="1"/>
              <a:t>store</a:t>
            </a:r>
            <a:r>
              <a:rPr lang="it-IT" dirty="0"/>
              <a:t>)</a:t>
            </a:r>
            <a:endParaRPr lang="en-GB" dirty="0"/>
          </a:p>
          <a:p>
            <a:pPr lvl="1"/>
            <a:r>
              <a:rPr lang="it-IT" dirty="0"/>
              <a:t>Off-line data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(e.g., </a:t>
            </a:r>
            <a:r>
              <a:rPr lang="it-IT" dirty="0" err="1"/>
              <a:t>performing</a:t>
            </a:r>
            <a:r>
              <a:rPr lang="it-IT" dirty="0"/>
              <a:t> </a:t>
            </a:r>
            <a:r>
              <a:rPr lang="it-IT" dirty="0" err="1"/>
              <a:t>analyses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a connection to the data source)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297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the DFM to Tableau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840962" cy="4895850"/>
          </a:xfrm>
        </p:spPr>
        <p:txBody>
          <a:bodyPr>
            <a:normAutofit/>
          </a:bodyPr>
          <a:lstStyle/>
          <a:p>
            <a:r>
              <a:rPr lang="it-IT" dirty="0"/>
              <a:t>Tableau </a:t>
            </a:r>
            <a:r>
              <a:rPr lang="it-IT" dirty="0" err="1"/>
              <a:t>offers</a:t>
            </a:r>
            <a:r>
              <a:rPr lang="it-IT" dirty="0"/>
              <a:t> </a:t>
            </a:r>
            <a:r>
              <a:rPr lang="it-IT" dirty="0" err="1"/>
              <a:t>limited</a:t>
            </a:r>
            <a:r>
              <a:rPr lang="it-IT" dirty="0"/>
              <a:t> </a:t>
            </a:r>
            <a:r>
              <a:rPr lang="it-IT" dirty="0" err="1"/>
              <a:t>support</a:t>
            </a:r>
            <a:r>
              <a:rPr lang="it-IT" dirty="0"/>
              <a:t> to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DFM </a:t>
            </a:r>
            <a:r>
              <a:rPr lang="it-IT" dirty="0" err="1"/>
              <a:t>structures</a:t>
            </a:r>
            <a:r>
              <a:rPr lang="it-IT" dirty="0"/>
              <a:t>. </a:t>
            </a:r>
            <a:r>
              <a:rPr lang="it-IT" dirty="0" err="1"/>
              <a:t>Specifically</a:t>
            </a:r>
            <a:r>
              <a:rPr lang="it-IT" dirty="0"/>
              <a:t>, Tableau </a:t>
            </a:r>
            <a:r>
              <a:rPr lang="it-IT" dirty="0" err="1"/>
              <a:t>cannot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represent</a:t>
            </a:r>
            <a:endParaRPr lang="it-IT" dirty="0"/>
          </a:p>
          <a:p>
            <a:pPr lvl="1"/>
            <a:r>
              <a:rPr lang="it-IT" dirty="0" err="1"/>
              <a:t>Hierarchies</a:t>
            </a:r>
            <a:r>
              <a:rPr lang="it-IT" dirty="0"/>
              <a:t> with </a:t>
            </a:r>
            <a:r>
              <a:rPr lang="it-IT" dirty="0" err="1"/>
              <a:t>branches</a:t>
            </a:r>
            <a:r>
              <a:rPr lang="it-IT" dirty="0"/>
              <a:t>,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hierarchies</a:t>
            </a:r>
            <a:r>
              <a:rPr lang="it-IT" dirty="0"/>
              <a:t> and </a:t>
            </a:r>
            <a:r>
              <a:rPr lang="it-IT" dirty="0" err="1"/>
              <a:t>convergences</a:t>
            </a:r>
            <a:endParaRPr lang="it-IT" dirty="0"/>
          </a:p>
          <a:p>
            <a:pPr lvl="2"/>
            <a:r>
              <a:rPr lang="it-IT" i="1" dirty="0" err="1">
                <a:solidFill>
                  <a:srgbClr val="008080"/>
                </a:solidFill>
              </a:rPr>
              <a:t>Workaround</a:t>
            </a:r>
            <a:r>
              <a:rPr lang="it-IT" dirty="0"/>
              <a:t>: </a:t>
            </a:r>
            <a:r>
              <a:rPr lang="it-IT" dirty="0" err="1"/>
              <a:t>linearise</a:t>
            </a:r>
            <a:r>
              <a:rPr lang="it-IT" dirty="0"/>
              <a:t> with </a:t>
            </a:r>
            <a:r>
              <a:rPr lang="it-IT" dirty="0" err="1"/>
              <a:t>attributes</a:t>
            </a:r>
            <a:r>
              <a:rPr lang="it-IT" dirty="0"/>
              <a:t> </a:t>
            </a:r>
            <a:r>
              <a:rPr lang="it-IT" dirty="0" err="1"/>
              <a:t>duplication</a:t>
            </a:r>
            <a:endParaRPr lang="it-IT" dirty="0"/>
          </a:p>
          <a:p>
            <a:pPr lvl="1"/>
            <a:r>
              <a:rPr lang="it-IT" dirty="0" err="1"/>
              <a:t>Descriptive</a:t>
            </a:r>
            <a:r>
              <a:rPr lang="it-IT" dirty="0"/>
              <a:t> </a:t>
            </a:r>
            <a:r>
              <a:rPr lang="it-IT" dirty="0" err="1"/>
              <a:t>attributes</a:t>
            </a:r>
            <a:endParaRPr lang="it-IT" dirty="0"/>
          </a:p>
          <a:p>
            <a:pPr lvl="2"/>
            <a:r>
              <a:rPr lang="it-IT" i="1" dirty="0" err="1">
                <a:solidFill>
                  <a:srgbClr val="008080"/>
                </a:solidFill>
              </a:rPr>
              <a:t>Workaround</a:t>
            </a:r>
            <a:r>
              <a:rPr lang="it-IT" dirty="0"/>
              <a:t>: use a standard </a:t>
            </a:r>
            <a:r>
              <a:rPr lang="it-IT" dirty="0" err="1"/>
              <a:t>field</a:t>
            </a:r>
            <a:r>
              <a:rPr lang="it-IT" dirty="0"/>
              <a:t> </a:t>
            </a:r>
            <a:r>
              <a:rPr lang="it-IT" dirty="0" err="1"/>
              <a:t>placed</a:t>
            </a:r>
            <a:r>
              <a:rPr lang="it-IT" dirty="0"/>
              <a:t> </a:t>
            </a:r>
            <a:r>
              <a:rPr lang="it-IT" dirty="0" err="1"/>
              <a:t>outside</a:t>
            </a:r>
            <a:r>
              <a:rPr lang="it-IT" dirty="0"/>
              <a:t> of </a:t>
            </a:r>
            <a:r>
              <a:rPr lang="it-IT" dirty="0" err="1"/>
              <a:t>hierarchies</a:t>
            </a:r>
            <a:endParaRPr lang="it-IT" dirty="0"/>
          </a:p>
          <a:p>
            <a:pPr lvl="1"/>
            <a:r>
              <a:rPr lang="it-IT" dirty="0"/>
              <a:t>Multiple </a:t>
            </a:r>
            <a:r>
              <a:rPr lang="it-IT" dirty="0" err="1"/>
              <a:t>edges</a:t>
            </a:r>
            <a:r>
              <a:rPr lang="it-IT" dirty="0"/>
              <a:t> and cross-</a:t>
            </a:r>
            <a:r>
              <a:rPr lang="it-IT" dirty="0" err="1"/>
              <a:t>dimensional</a:t>
            </a:r>
            <a:r>
              <a:rPr lang="it-IT" dirty="0"/>
              <a:t> </a:t>
            </a:r>
            <a:r>
              <a:rPr lang="it-IT" dirty="0" err="1"/>
              <a:t>attributes</a:t>
            </a:r>
            <a:endParaRPr lang="it-IT" dirty="0"/>
          </a:p>
          <a:p>
            <a:pPr lvl="2"/>
            <a:r>
              <a:rPr lang="it-IT" i="1" dirty="0" err="1">
                <a:solidFill>
                  <a:srgbClr val="008080"/>
                </a:solidFill>
              </a:rPr>
              <a:t>Workaround</a:t>
            </a:r>
            <a:r>
              <a:rPr lang="it-IT" dirty="0"/>
              <a:t>: </a:t>
            </a:r>
            <a:r>
              <a:rPr lang="it-IT" dirty="0" err="1"/>
              <a:t>calculated</a:t>
            </a:r>
            <a:r>
              <a:rPr lang="it-IT" dirty="0"/>
              <a:t> </a:t>
            </a:r>
            <a:r>
              <a:rPr lang="it-IT" dirty="0" err="1"/>
              <a:t>fields</a:t>
            </a:r>
            <a:r>
              <a:rPr lang="it-IT" dirty="0"/>
              <a:t> (</a:t>
            </a:r>
            <a:r>
              <a:rPr lang="it-IT" dirty="0" err="1"/>
              <a:t>complex</a:t>
            </a:r>
            <a:r>
              <a:rPr lang="it-IT" dirty="0"/>
              <a:t> and ad-hoc </a:t>
            </a:r>
            <a:r>
              <a:rPr lang="it-IT" dirty="0" err="1"/>
              <a:t>solutions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difficult</a:t>
            </a:r>
            <a:r>
              <a:rPr lang="it-IT" dirty="0"/>
              <a:t> to use)</a:t>
            </a:r>
          </a:p>
          <a:p>
            <a:pPr lvl="1"/>
            <a:r>
              <a:rPr lang="it-IT" dirty="0" err="1"/>
              <a:t>Aggregation</a:t>
            </a:r>
            <a:r>
              <a:rPr lang="it-IT" dirty="0"/>
              <a:t> </a:t>
            </a:r>
            <a:r>
              <a:rPr lang="it-IT" dirty="0" err="1"/>
              <a:t>constraints</a:t>
            </a:r>
            <a:endParaRPr lang="it-IT" dirty="0"/>
          </a:p>
          <a:p>
            <a:pPr lvl="2"/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/>
              <a:t> to force </a:t>
            </a:r>
            <a:r>
              <a:rPr lang="it-IT" dirty="0"/>
              <a:t>the </a:t>
            </a:r>
            <a:r>
              <a:rPr lang="it-IT" dirty="0" err="1"/>
              <a:t>user</a:t>
            </a:r>
            <a:r>
              <a:rPr lang="it-IT" dirty="0"/>
              <a:t> to </a:t>
            </a:r>
            <a:r>
              <a:rPr lang="it-IT" dirty="0" err="1"/>
              <a:t>only</a:t>
            </a:r>
            <a:r>
              <a:rPr lang="it-IT" dirty="0"/>
              <a:t> use </a:t>
            </a:r>
            <a:r>
              <a:rPr lang="it-IT" dirty="0" err="1"/>
              <a:t>sensible</a:t>
            </a:r>
            <a:r>
              <a:rPr lang="it-IT" dirty="0"/>
              <a:t> </a:t>
            </a:r>
            <a:r>
              <a:rPr lang="it-IT" dirty="0" err="1"/>
              <a:t>aggregation</a:t>
            </a:r>
            <a:r>
              <a:rPr lang="it-IT" dirty="0"/>
              <a:t> </a:t>
            </a:r>
            <a:r>
              <a:rPr lang="it-IT" dirty="0" err="1"/>
              <a:t>operations</a:t>
            </a:r>
            <a:r>
              <a:rPr lang="it-IT" dirty="0"/>
              <a:t> (</a:t>
            </a:r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dirty="0" err="1"/>
              <a:t>proper</a:t>
            </a:r>
            <a:r>
              <a:rPr lang="it-IT" dirty="0"/>
              <a:t> </a:t>
            </a:r>
            <a:r>
              <a:rPr lang="it-IT" dirty="0" err="1"/>
              <a:t>documentation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to guide the </a:t>
            </a:r>
            <a:r>
              <a:rPr lang="it-IT" dirty="0" err="1"/>
              <a:t>user</a:t>
            </a:r>
            <a:r>
              <a:rPr lang="it-IT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369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the DFM to Tableau – Example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04" t="-1" b="40483"/>
          <a:stretch/>
        </p:blipFill>
        <p:spPr>
          <a:xfrm>
            <a:off x="1355692" y="2588381"/>
            <a:ext cx="4054703" cy="2491620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27</a:t>
            </a:fld>
            <a:endParaRPr lang="en-GB"/>
          </a:p>
        </p:txBody>
      </p:sp>
      <p:sp>
        <p:nvSpPr>
          <p:cNvPr id="6" name="Ovale 5"/>
          <p:cNvSpPr/>
          <p:nvPr/>
        </p:nvSpPr>
        <p:spPr>
          <a:xfrm>
            <a:off x="3836814" y="4828616"/>
            <a:ext cx="92667" cy="9266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220" y="2783624"/>
            <a:ext cx="2578132" cy="2674899"/>
          </a:xfrm>
          <a:prstGeom prst="rect">
            <a:avLst/>
          </a:prstGeom>
        </p:spPr>
      </p:pic>
      <p:sp>
        <p:nvSpPr>
          <p:cNvPr id="8" name="Freccia a destra 7"/>
          <p:cNvSpPr/>
          <p:nvPr/>
        </p:nvSpPr>
        <p:spPr>
          <a:xfrm>
            <a:off x="6240173" y="3537316"/>
            <a:ext cx="1103085" cy="109464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388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Tutorial: </a:t>
            </a:r>
            <a:r>
              <a:rPr lang="it-IT" dirty="0">
                <a:hlinkClick r:id="rId2"/>
              </a:rPr>
              <a:t>http://www.tableau.com/learn/training</a:t>
            </a:r>
            <a:endParaRPr lang="it-IT" dirty="0"/>
          </a:p>
          <a:p>
            <a:r>
              <a:rPr lang="it-IT" dirty="0"/>
              <a:t>Knowledge Base: </a:t>
            </a:r>
            <a:r>
              <a:rPr lang="it-IT" dirty="0">
                <a:hlinkClick r:id="rId3"/>
              </a:rPr>
              <a:t>http://kb.tableau.com/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28</a:t>
            </a:fld>
            <a:endParaRPr lang="en-GB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66751"/>
            <a:ext cx="2243745" cy="336224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630" y="66751"/>
            <a:ext cx="2716697" cy="336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7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DFM - </a:t>
            </a:r>
            <a:r>
              <a:rPr lang="en-GB" dirty="0" err="1"/>
              <a:t>Foodmart</a:t>
            </a:r>
            <a:endParaRPr lang="en-GB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247" y="1627528"/>
            <a:ext cx="9125505" cy="4791982"/>
          </a:xfrm>
        </p:spPr>
      </p:pic>
      <p:sp>
        <p:nvSpPr>
          <p:cNvPr id="6" name="Ovale 5"/>
          <p:cNvSpPr/>
          <p:nvPr/>
        </p:nvSpPr>
        <p:spPr>
          <a:xfrm>
            <a:off x="5675641" y="2751466"/>
            <a:ext cx="78719" cy="7871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e 7"/>
          <p:cNvSpPr/>
          <p:nvPr/>
        </p:nvSpPr>
        <p:spPr>
          <a:xfrm>
            <a:off x="8522356" y="4284991"/>
            <a:ext cx="78719" cy="7871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30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Database Structure – </a:t>
            </a:r>
            <a:r>
              <a:rPr lang="en-GB" dirty="0" err="1"/>
              <a:t>Foodmart</a:t>
            </a:r>
            <a:r>
              <a:rPr lang="en-GB" dirty="0"/>
              <a:t> (Sales)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4</a:t>
            </a:fld>
            <a:endParaRPr lang="en-GB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226" y="1607830"/>
            <a:ext cx="9095547" cy="5196195"/>
          </a:xfrm>
        </p:spPr>
      </p:pic>
    </p:spTree>
    <p:extLst>
      <p:ext uri="{BB962C8B-B14F-4D97-AF65-F5344CB8AC3E}">
        <p14:creationId xmlns:p14="http://schemas.microsoft.com/office/powerpoint/2010/main" val="278605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Database Structure – </a:t>
            </a:r>
            <a:r>
              <a:rPr lang="en-GB" dirty="0" err="1"/>
              <a:t>Foodmart</a:t>
            </a:r>
            <a:r>
              <a:rPr lang="en-GB" dirty="0"/>
              <a:t> (Sales)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5</a:t>
            </a:fld>
            <a:endParaRPr lang="en-GB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226" y="1607830"/>
            <a:ext cx="9095547" cy="5196195"/>
          </a:xfr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705" y="3495281"/>
            <a:ext cx="7647496" cy="29978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ttangolo 5"/>
          <p:cNvSpPr/>
          <p:nvPr/>
        </p:nvSpPr>
        <p:spPr>
          <a:xfrm>
            <a:off x="2364509" y="1690688"/>
            <a:ext cx="1745673" cy="2678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26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Database Structure – </a:t>
            </a:r>
            <a:r>
              <a:rPr lang="en-GB" dirty="0" err="1"/>
              <a:t>Foodmart</a:t>
            </a:r>
            <a:r>
              <a:rPr lang="en-GB" dirty="0"/>
              <a:t> (Sales)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6</a:t>
            </a:fld>
            <a:endParaRPr lang="en-GB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226" y="1607830"/>
            <a:ext cx="9095547" cy="5196195"/>
          </a:xfr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493" y="1607830"/>
            <a:ext cx="7301778" cy="29767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ttangolo 5"/>
          <p:cNvSpPr/>
          <p:nvPr/>
        </p:nvSpPr>
        <p:spPr>
          <a:xfrm>
            <a:off x="1413165" y="4839855"/>
            <a:ext cx="4045526" cy="18010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09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Database Structure – </a:t>
            </a:r>
            <a:r>
              <a:rPr lang="en-GB" dirty="0" err="1"/>
              <a:t>Foodmart</a:t>
            </a:r>
            <a:r>
              <a:rPr lang="en-GB" dirty="0"/>
              <a:t> (Sales)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7</a:t>
            </a:fld>
            <a:endParaRPr lang="en-GB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225" y="1607830"/>
            <a:ext cx="9095547" cy="5196195"/>
          </a:xfr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55" y="1607830"/>
            <a:ext cx="5547590" cy="3002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ttangolo 5"/>
          <p:cNvSpPr/>
          <p:nvPr/>
        </p:nvSpPr>
        <p:spPr>
          <a:xfrm>
            <a:off x="6095999" y="3759200"/>
            <a:ext cx="1662546" cy="23829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052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247" y="1627528"/>
            <a:ext cx="9125505" cy="4791982"/>
          </a:xfrm>
        </p:spPr>
      </p:pic>
      <p:sp>
        <p:nvSpPr>
          <p:cNvPr id="11" name="Ovale 10"/>
          <p:cNvSpPr/>
          <p:nvPr/>
        </p:nvSpPr>
        <p:spPr>
          <a:xfrm>
            <a:off x="5675641" y="2751466"/>
            <a:ext cx="78719" cy="7871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e 11"/>
          <p:cNvSpPr/>
          <p:nvPr/>
        </p:nvSpPr>
        <p:spPr>
          <a:xfrm>
            <a:off x="8522356" y="4284991"/>
            <a:ext cx="78719" cy="7871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OLAP query</a:t>
            </a:r>
          </a:p>
        </p:txBody>
      </p:sp>
      <p:sp>
        <p:nvSpPr>
          <p:cNvPr id="7" name="Ovale 6"/>
          <p:cNvSpPr/>
          <p:nvPr/>
        </p:nvSpPr>
        <p:spPr>
          <a:xfrm>
            <a:off x="3117081" y="5497259"/>
            <a:ext cx="224971" cy="224971"/>
          </a:xfrm>
          <a:prstGeom prst="ellipse">
            <a:avLst/>
          </a:prstGeom>
          <a:solidFill>
            <a:srgbClr val="0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8</a:t>
            </a:fld>
            <a:endParaRPr lang="en-GB"/>
          </a:p>
        </p:txBody>
      </p:sp>
      <p:sp>
        <p:nvSpPr>
          <p:cNvPr id="13" name="Ovale 12"/>
          <p:cNvSpPr/>
          <p:nvPr/>
        </p:nvSpPr>
        <p:spPr>
          <a:xfrm>
            <a:off x="9135803" y="4157211"/>
            <a:ext cx="224971" cy="224971"/>
          </a:xfrm>
          <a:prstGeom prst="ellipse">
            <a:avLst/>
          </a:prstGeom>
          <a:solidFill>
            <a:srgbClr val="0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4729018" y="3759200"/>
            <a:ext cx="858982" cy="332509"/>
          </a:xfrm>
          <a:prstGeom prst="ellipse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4082687" y="37407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008080"/>
                </a:solidFill>
              </a:rPr>
              <a:t>SUM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894" y="396025"/>
            <a:ext cx="3879812" cy="1194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1879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Tableau: Visual Analytics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7714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Scambio:Corsi&amp;Slides:Didattica:MASTER-SI:1-Presentazione.ppt</Template>
  <TotalTime>4766</TotalTime>
  <Pages>6</Pages>
  <Words>987</Words>
  <Application>Microsoft Office PowerPoint</Application>
  <PresentationFormat>Widescreen</PresentationFormat>
  <Paragraphs>146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Book Antiqua</vt:lpstr>
      <vt:lpstr>Calibri</vt:lpstr>
      <vt:lpstr>Consolas</vt:lpstr>
      <vt:lpstr>CourierPrime</vt:lpstr>
      <vt:lpstr>Gotham HTF Bold</vt:lpstr>
      <vt:lpstr>Gotham HTF Book</vt:lpstr>
      <vt:lpstr>Helvetica</vt:lpstr>
      <vt:lpstr>Wingdings</vt:lpstr>
      <vt:lpstr>Tema di Office</vt:lpstr>
      <vt:lpstr>1_Cover</vt:lpstr>
      <vt:lpstr>OLAP and visualization</vt:lpstr>
      <vt:lpstr>A Brief Recap</vt:lpstr>
      <vt:lpstr>DFM - Foodmart</vt:lpstr>
      <vt:lpstr>Database Structure – Foodmart (Sales)</vt:lpstr>
      <vt:lpstr>Database Structure – Foodmart (Sales)</vt:lpstr>
      <vt:lpstr>Database Structure – Foodmart (Sales)</vt:lpstr>
      <vt:lpstr>Database Structure – Foodmart (Sales)</vt:lpstr>
      <vt:lpstr>OLAP query</vt:lpstr>
      <vt:lpstr>Tableau: Visual Analytics</vt:lpstr>
      <vt:lpstr>PowerPoint Presentation</vt:lpstr>
      <vt:lpstr>PowerPoint Presentation</vt:lpstr>
      <vt:lpstr>PowerPoint Presentation</vt:lpstr>
      <vt:lpstr>Dimension VS Measure</vt:lpstr>
      <vt:lpstr>Hierarchies</vt:lpstr>
      <vt:lpstr>Green VS Blue</vt:lpstr>
      <vt:lpstr>Green VS Blue (Rows and Columns)</vt:lpstr>
      <vt:lpstr>Self-service BI</vt:lpstr>
      <vt:lpstr>Connectors</vt:lpstr>
      <vt:lpstr>Join</vt:lpstr>
      <vt:lpstr>Example – MySQL</vt:lpstr>
      <vt:lpstr>Example – Text File (DSV)</vt:lpstr>
      <vt:lpstr>Example – Union of Text Files</vt:lpstr>
      <vt:lpstr>Custom SQL</vt:lpstr>
      <vt:lpstr>Live VS Extract</vt:lpstr>
      <vt:lpstr>Live VS Extract (2)</vt:lpstr>
      <vt:lpstr>From the DFM to Tableau</vt:lpstr>
      <vt:lpstr>From the DFM to Tableau – Example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funzionalità di un DBMS</dc:title>
  <dc:subject/>
  <dc:creator>Dario Maio</dc:creator>
  <cp:keywords/>
  <dc:description/>
  <cp:lastModifiedBy>Matteo Francia</cp:lastModifiedBy>
  <cp:revision>243</cp:revision>
  <cp:lastPrinted>2009-04-22T19:24:48Z</cp:lastPrinted>
  <dcterms:created xsi:type="dcterms:W3CDTF">1995-09-14T10:49:41Z</dcterms:created>
  <dcterms:modified xsi:type="dcterms:W3CDTF">2021-09-21T06:40:02Z</dcterms:modified>
</cp:coreProperties>
</file>