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497" r:id="rId20"/>
    <p:sldId id="501" r:id="rId21"/>
    <p:sldId id="502" r:id="rId22"/>
    <p:sldId id="499" r:id="rId23"/>
    <p:sldId id="500" r:id="rId24"/>
    <p:sldId id="513" r:id="rId25"/>
    <p:sldId id="503" r:id="rId26"/>
    <p:sldId id="504" r:id="rId27"/>
    <p:sldId id="505" r:id="rId28"/>
    <p:sldId id="506" r:id="rId29"/>
    <p:sldId id="325" r:id="rId30"/>
    <p:sldId id="514" r:id="rId31"/>
    <p:sldId id="509" r:id="rId32"/>
    <p:sldId id="507" r:id="rId33"/>
    <p:sldId id="510" r:id="rId34"/>
    <p:sldId id="515" r:id="rId35"/>
    <p:sldId id="508" r:id="rId36"/>
    <p:sldId id="525" r:id="rId37"/>
    <p:sldId id="523" r:id="rId38"/>
    <p:sldId id="526" r:id="rId39"/>
    <p:sldId id="512" r:id="rId40"/>
    <p:sldId id="528"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874" autoAdjust="0"/>
  </p:normalViewPr>
  <p:slideViewPr>
    <p:cSldViewPr snapToGrid="0">
      <p:cViewPr varScale="1">
        <p:scale>
          <a:sx n="96" d="100"/>
          <a:sy n="96" d="100"/>
        </p:scale>
        <p:origin x="580" y="6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7/13/2021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13/07/2021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‹N›</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‹N›</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73726907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Un processo di analisi di dati prevede diversi passaggi:</a:t>
            </a:r>
          </a:p>
          <a:p>
            <a:pPr lvl="1"/>
            <a:r>
              <a:rPr lang="it-IT" dirty="0">
                <a:solidFill>
                  <a:schemeClr val="accent1"/>
                </a:solidFill>
              </a:rPr>
              <a:t>raccolta</a:t>
            </a:r>
            <a:r>
              <a:rPr lang="it-IT" dirty="0"/>
              <a:t> dei dati da una o più sorgenti (database, servizi Web, …)</a:t>
            </a:r>
          </a:p>
          <a:p>
            <a:pPr lvl="1"/>
            <a:r>
              <a:rPr lang="it-IT" dirty="0">
                <a:solidFill>
                  <a:schemeClr val="accent1"/>
                </a:solidFill>
              </a:rPr>
              <a:t>comprensione</a:t>
            </a:r>
            <a:r>
              <a:rPr lang="it-IT" dirty="0"/>
              <a:t> della struttura e del significato dei dati</a:t>
            </a:r>
          </a:p>
          <a:p>
            <a:pPr lvl="1"/>
            <a:r>
              <a:rPr lang="it-IT" dirty="0">
                <a:solidFill>
                  <a:schemeClr val="accent1"/>
                </a:solidFill>
              </a:rPr>
              <a:t>trasformazione</a:t>
            </a:r>
            <a:r>
              <a:rPr lang="it-IT" dirty="0"/>
              <a:t> e pulizia dei dati in una forma utile alle fasi successive</a:t>
            </a:r>
          </a:p>
          <a:p>
            <a:pPr lvl="1"/>
            <a:r>
              <a:rPr lang="it-IT" dirty="0">
                <a:solidFill>
                  <a:schemeClr val="accent1"/>
                </a:solidFill>
              </a:rPr>
              <a:t>estrazione</a:t>
            </a:r>
            <a:r>
              <a:rPr lang="it-IT" dirty="0"/>
              <a:t> di conoscenza dai dati (statistiche, modelli predittivi, …)</a:t>
            </a:r>
          </a:p>
          <a:p>
            <a:pPr lvl="1"/>
            <a:r>
              <a:rPr lang="it-IT" dirty="0">
                <a:solidFill>
                  <a:schemeClr val="accent1"/>
                </a:solidFill>
              </a:rPr>
              <a:t>validazione</a:t>
            </a:r>
            <a:r>
              <a:rPr lang="it-IT" dirty="0"/>
              <a:t> e interpretazione della conoscenza estratta</a:t>
            </a:r>
          </a:p>
          <a:p>
            <a:pPr lvl="1"/>
            <a:r>
              <a:rPr lang="it-IT" dirty="0">
                <a:solidFill>
                  <a:schemeClr val="accent1"/>
                </a:solidFill>
              </a:rPr>
              <a:t>deployment</a:t>
            </a:r>
            <a:r>
              <a:rPr lang="it-IT" dirty="0"/>
              <a:t> della conoscenza (es. predizioni) in applicazioni</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11</a:t>
            </a:fld>
            <a:endParaRPr lang="it-IT"/>
          </a:p>
        </p:txBody>
      </p:sp>
      <p:sp>
        <p:nvSpPr>
          <p:cNvPr id="11" name="Segnaposto contenuto 10">
            <a:extLst>
              <a:ext uri="{FF2B5EF4-FFF2-40B4-BE49-F238E27FC236}">
                <a16:creationId xmlns:a16="http://schemas.microsoft.com/office/drawing/2014/main" id="{5D38B146-9C8E-4408-90FC-CC1EE2F494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I dati (relazionali) sono comunemente reperiti o convertiti in forma </a:t>
            </a:r>
            <a:r>
              <a:rPr lang="it-IT" dirty="0">
                <a:solidFill>
                  <a:srgbClr val="FF0000"/>
                </a:solidFill>
              </a:rPr>
              <a:t>tabulare</a:t>
            </a:r>
          </a:p>
          <a:p>
            <a:pPr lvl="1"/>
            <a:r>
              <a:rPr lang="it-IT" dirty="0"/>
              <a:t>Ogni </a:t>
            </a:r>
            <a:r>
              <a:rPr lang="it-IT" dirty="0">
                <a:solidFill>
                  <a:srgbClr val="FF0000"/>
                </a:solidFill>
              </a:rPr>
              <a:t>riga</a:t>
            </a:r>
            <a:r>
              <a:rPr lang="it-IT" dirty="0"/>
              <a:t> rappresenta un’osservazione o istanza</a:t>
            </a:r>
          </a:p>
          <a:p>
            <a:pPr lvl="2"/>
            <a:r>
              <a:rPr lang="it-IT" dirty="0"/>
              <a:t>Uno degli oggetti su cui si sta compiendo l’analisi</a:t>
            </a:r>
          </a:p>
          <a:p>
            <a:pPr lvl="2"/>
            <a:r>
              <a:rPr lang="it-IT" dirty="0"/>
              <a:t>E.g., un prodotto</a:t>
            </a:r>
          </a:p>
          <a:p>
            <a:pPr lvl="1"/>
            <a:r>
              <a:rPr lang="it-IT" dirty="0"/>
              <a:t>Ogni </a:t>
            </a:r>
            <a:r>
              <a:rPr lang="it-IT" dirty="0">
                <a:solidFill>
                  <a:srgbClr val="FF0000"/>
                </a:solidFill>
              </a:rPr>
              <a:t>colonna</a:t>
            </a:r>
            <a:r>
              <a:rPr lang="it-IT" dirty="0"/>
              <a:t> è una variabile, attributo o feature che caratterizza ciascun oggetto</a:t>
            </a:r>
          </a:p>
          <a:p>
            <a:pPr lvl="2"/>
            <a:r>
              <a:rPr lang="it-IT" dirty="0"/>
              <a:t>Tutti i valori di una colonna sono dello stesso tipo</a:t>
            </a:r>
          </a:p>
          <a:p>
            <a:pPr lvl="2"/>
            <a:r>
              <a:rPr lang="it-IT" dirty="0"/>
              <a:t>E.g., nome del prodotto e prezzo</a:t>
            </a:r>
          </a:p>
          <a:p>
            <a:r>
              <a:rPr lang="en-US" dirty="0"/>
              <a:t>"It is imperative to know the attribute properties to carry out meaningful operations and research with them"</a:t>
            </a:r>
          </a:p>
          <a:p>
            <a:pPr lvl="1"/>
            <a:r>
              <a:rPr lang="it-IT" dirty="0"/>
              <a:t>Un prodotto è descritto da ID e prezzo, ma non ha senso calcolare l’ID medio dei prodotti</a:t>
            </a:r>
          </a:p>
          <a:p>
            <a:pPr lvl="1"/>
            <a:r>
              <a:rPr lang="it-IT" dirty="0"/>
              <a:t>Il tipo dell’attributo ci dice quali operatori ha senso applicare ai valori che esso assume</a:t>
            </a:r>
          </a:p>
          <a:p>
            <a:pPr lvl="2"/>
            <a:r>
              <a:rPr lang="it-IT" dirty="0"/>
              <a:t>E.g., diversità, ordinamento, </a:t>
            </a:r>
            <a:r>
              <a:rPr lang="it-IT" dirty="0" err="1"/>
              <a:t>addittività</a:t>
            </a:r>
            <a:r>
              <a:rPr lang="it-IT" dirty="0"/>
              <a:t>, </a:t>
            </a:r>
            <a:r>
              <a:rPr lang="it-IT" dirty="0" err="1"/>
              <a:t>moltiplicatività</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12</a:t>
            </a:fld>
            <a:endParaRPr lang="it-IT"/>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it-IT" dirty="0"/>
              <a:t>Diversi tipi di attributo</a:t>
            </a:r>
          </a:p>
          <a:p>
            <a:pPr lvl="1"/>
            <a:r>
              <a:rPr lang="it-IT" b="1" dirty="0">
                <a:solidFill>
                  <a:schemeClr val="accent2"/>
                </a:solidFill>
              </a:rPr>
              <a:t>(Categorico) Nominale:</a:t>
            </a:r>
            <a:r>
              <a:rPr lang="it-IT" b="1" dirty="0"/>
              <a:t> </a:t>
            </a:r>
            <a:r>
              <a:rPr lang="it-IT" dirty="0"/>
              <a:t>possiamo solo distinguere i valori</a:t>
            </a:r>
          </a:p>
          <a:p>
            <a:pPr lvl="1"/>
            <a:r>
              <a:rPr lang="it-IT" b="1" dirty="0">
                <a:solidFill>
                  <a:schemeClr val="accent4"/>
                </a:solidFill>
              </a:rPr>
              <a:t>(Categorico) Ordinale: </a:t>
            </a:r>
            <a:r>
              <a:rPr lang="it-IT" dirty="0"/>
              <a:t>posso distinguere e ordinare i valori</a:t>
            </a:r>
          </a:p>
          <a:p>
            <a:pPr lvl="1"/>
            <a:r>
              <a:rPr lang="it-IT" b="1" dirty="0">
                <a:solidFill>
                  <a:schemeClr val="accent6"/>
                </a:solidFill>
              </a:rPr>
              <a:t>(Numerico) Di intervallo</a:t>
            </a:r>
            <a:r>
              <a:rPr lang="it-IT" b="1" dirty="0"/>
              <a:t>: </a:t>
            </a:r>
            <a:r>
              <a:rPr lang="it-IT" dirty="0"/>
              <a:t>posso distinguere, ordinare i valori e calcolare differenza</a:t>
            </a:r>
          </a:p>
          <a:p>
            <a:pPr lvl="1"/>
            <a:r>
              <a:rPr lang="it-IT" b="1" dirty="0">
                <a:solidFill>
                  <a:schemeClr val="accent1"/>
                </a:solidFill>
              </a:rPr>
              <a:t>(Numerico) Di rapporto: </a:t>
            </a:r>
            <a:r>
              <a:rPr lang="it-IT" dirty="0"/>
              <a:t>posso distinguere, ordinare i valori e calcolare differenza e rapport</a:t>
            </a:r>
            <a:r>
              <a:rPr lang="en-US" dirty="0"/>
              <a:t>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13</a:t>
            </a:fld>
            <a:endParaRPr lang="it-IT"/>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1945970081"/>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Prodotto</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a:latin typeface="Helvetica" panose="020B0604020202020204" pitchFamily="34" charset="0"/>
                          <a:cs typeface="Helvetica" panose="020B0604020202020204" pitchFamily="34" charset="0"/>
                        </a:rPr>
                        <a:t>Fascia prezzo</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Data vendita</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a:latin typeface="Helvetica" panose="020B0604020202020204" pitchFamily="34" charset="0"/>
                          <a:cs typeface="Helvetica" panose="020B0604020202020204" pitchFamily="34" charset="0"/>
                        </a:rPr>
                        <a:t>Quantità</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bassa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alta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err="1">
                <a:solidFill>
                  <a:schemeClr val="accent1"/>
                </a:solidFill>
              </a:rPr>
              <a:t>pandas</a:t>
            </a:r>
            <a:r>
              <a:rPr lang="it-IT" dirty="0"/>
              <a:t> (Python) è una soluzione per la manipolazione di dati tabulari</a:t>
            </a:r>
          </a:p>
          <a:p>
            <a:pPr lvl="1"/>
            <a:r>
              <a:rPr lang="it-IT" dirty="0"/>
              <a:t>Introduce nuovi tipi di dati: </a:t>
            </a:r>
            <a:r>
              <a:rPr lang="it-IT" b="1" dirty="0">
                <a:solidFill>
                  <a:srgbClr val="FF0000"/>
                </a:solidFill>
              </a:rPr>
              <a:t>Series</a:t>
            </a:r>
            <a:r>
              <a:rPr lang="it-IT" dirty="0"/>
              <a:t> (e.g., serie temporale) e </a:t>
            </a:r>
            <a:r>
              <a:rPr lang="it-IT" b="1" dirty="0" err="1">
                <a:solidFill>
                  <a:srgbClr val="FF0000"/>
                </a:solidFill>
              </a:rPr>
              <a:t>DataFrame</a:t>
            </a:r>
            <a:r>
              <a:rPr lang="it-IT" dirty="0"/>
              <a:t> </a:t>
            </a:r>
            <a:r>
              <a:rPr lang="en-US" dirty="0"/>
              <a:t>(e.g., </a:t>
            </a:r>
            <a:r>
              <a:rPr lang="en-US" dirty="0" err="1"/>
              <a:t>tabelle</a:t>
            </a:r>
            <a:r>
              <a:rPr lang="en-US" dirty="0"/>
              <a:t>)</a:t>
            </a:r>
          </a:p>
          <a:p>
            <a:pPr lvl="1"/>
            <a:r>
              <a:rPr lang="it-IT" dirty="0"/>
              <a:t>Supporto operazioni SQL-like (</a:t>
            </a:r>
            <a:r>
              <a:rPr lang="it-IT" dirty="0">
                <a:solidFill>
                  <a:schemeClr val="accent1"/>
                </a:solidFill>
              </a:rPr>
              <a:t>join/merge, aggregazione, </a:t>
            </a:r>
            <a:r>
              <a:rPr lang="it-IT" dirty="0"/>
              <a:t>etc.)</a:t>
            </a:r>
          </a:p>
          <a:p>
            <a:pPr lvl="1"/>
            <a:r>
              <a:rPr lang="it-IT" dirty="0"/>
              <a:t>Trattamento </a:t>
            </a:r>
            <a:r>
              <a:rPr lang="it-IT" dirty="0">
                <a:solidFill>
                  <a:schemeClr val="accent1"/>
                </a:solidFill>
              </a:rPr>
              <a:t>dati mancanti</a:t>
            </a:r>
            <a:r>
              <a:rPr lang="it-IT" dirty="0"/>
              <a:t>, riorganizzazione della loro forma (</a:t>
            </a:r>
            <a:r>
              <a:rPr lang="it-IT" dirty="0" err="1"/>
              <a:t>shape</a:t>
            </a:r>
            <a:r>
              <a:rPr lang="it-IT" dirty="0"/>
              <a:t>)</a:t>
            </a:r>
          </a:p>
          <a:p>
            <a:pPr lvl="1"/>
            <a:r>
              <a:rPr lang="it-IT" dirty="0"/>
              <a:t>Per convenzione il package </a:t>
            </a:r>
            <a:r>
              <a:rPr lang="it-IT" dirty="0" err="1"/>
              <a:t>pandas</a:t>
            </a:r>
            <a:r>
              <a:rPr lang="it-IT" dirty="0"/>
              <a:t> si importa con nome “</a:t>
            </a:r>
            <a:r>
              <a:rPr lang="it-IT" dirty="0" err="1"/>
              <a:t>pd</a:t>
            </a:r>
            <a:r>
              <a:rPr lang="it-IT"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14</a:t>
            </a:fld>
            <a:endParaRPr lang="it-IT"/>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b="1" dirty="0">
                <a:solidFill>
                  <a:srgbClr val="FF0000"/>
                </a:solidFill>
              </a:rPr>
              <a:t>Una serie (Series) </a:t>
            </a:r>
            <a:r>
              <a:rPr lang="it-IT" dirty="0"/>
              <a:t>è una sequenza di valori dello stesso tipo</a:t>
            </a:r>
          </a:p>
          <a:p>
            <a:pPr lvl="1"/>
            <a:r>
              <a:rPr lang="it-IT" dirty="0"/>
              <a:t>Ad ogni valore è associata un’etichetta</a:t>
            </a:r>
          </a:p>
          <a:p>
            <a:pPr lvl="1"/>
            <a:r>
              <a:rPr lang="it-IT" dirty="0"/>
              <a:t>I tipi supportati, sia per i valori che per le etichette, sono quelli di </a:t>
            </a:r>
            <a:r>
              <a:rPr lang="en-US" dirty="0"/>
              <a:t>NumPy (float64, int64, …)</a:t>
            </a:r>
          </a:p>
          <a:p>
            <a:pPr lvl="1"/>
            <a:r>
              <a:rPr lang="it-IT" dirty="0"/>
              <a:t>In pratica un vettore a una dimensione con un’etichetta associata ad ogni elemento</a:t>
            </a:r>
          </a:p>
          <a:p>
            <a:r>
              <a:rPr lang="it-IT" dirty="0"/>
              <a:t>L’indice di una serie (</a:t>
            </a:r>
            <a:r>
              <a:rPr lang="it-IT" dirty="0">
                <a:solidFill>
                  <a:schemeClr val="accent1"/>
                </a:solidFill>
              </a:rPr>
              <a:t>index</a:t>
            </a:r>
            <a:r>
              <a:rPr lang="it-IT" dirty="0"/>
              <a:t>) è la sequenza delle </a:t>
            </a:r>
            <a:r>
              <a:rPr lang="en-US" dirty="0" err="1"/>
              <a:t>etichette</a:t>
            </a:r>
            <a:r>
              <a:rPr lang="en-US" dirty="0"/>
              <a:t> associate ai </a:t>
            </a:r>
            <a:r>
              <a:rPr lang="en-US" dirty="0" err="1"/>
              <a:t>valori</a:t>
            </a:r>
            <a:endParaRPr lang="en-US" dirty="0"/>
          </a:p>
          <a:p>
            <a:pPr lvl="1"/>
            <a:r>
              <a:rPr lang="it-IT" dirty="0"/>
              <a:t>Le etichette sono spesso identificatori di tipo numerico o stringa</a:t>
            </a:r>
          </a:p>
          <a:p>
            <a:pPr lvl="2"/>
            <a:r>
              <a:rPr lang="it-IT" dirty="0"/>
              <a:t>E.g., la chiave primaria di una tabella in un database</a:t>
            </a:r>
          </a:p>
          <a:p>
            <a:pPr lvl="1"/>
            <a:r>
              <a:rPr lang="it-IT" dirty="0"/>
              <a:t>Le etichette in un indice possono non essere univoche, ma nell’uso pratico spesso lo sono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15</a:t>
            </a:fld>
            <a:endParaRPr lang="it-IT"/>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it-IT" dirty="0"/>
              <a:t>Il </a:t>
            </a:r>
            <a:r>
              <a:rPr lang="it-IT" dirty="0">
                <a:solidFill>
                  <a:schemeClr val="accent1"/>
                </a:solidFill>
              </a:rPr>
              <a:t>costruttore</a:t>
            </a:r>
            <a:r>
              <a:rPr lang="it-IT" dirty="0"/>
              <a:t> di Series accetta i </a:t>
            </a:r>
            <a:r>
              <a:rPr lang="it-IT" dirty="0">
                <a:solidFill>
                  <a:srgbClr val="C1504D"/>
                </a:solidFill>
              </a:rPr>
              <a:t>valori</a:t>
            </a:r>
            <a:r>
              <a:rPr lang="it-IT" dirty="0"/>
              <a:t> della serie e come attributo </a:t>
            </a:r>
            <a:r>
              <a:rPr lang="it-IT" dirty="0">
                <a:solidFill>
                  <a:srgbClr val="92D050"/>
                </a:solidFill>
              </a:rPr>
              <a:t>index</a:t>
            </a:r>
            <a:r>
              <a:rPr lang="it-IT" dirty="0"/>
              <a:t> opzionale le etichette corrispondenti</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it-IT" dirty="0"/>
              <a:t>Se non specificato, l’indice è la sequenza di interi da 0 a N-1, così che ogni elemento sia etichettato dalla posizione (come in liste e array)</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16</a:t>
            </a:fld>
            <a:endParaRPr lang="it-IT"/>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Le </a:t>
            </a:r>
            <a:r>
              <a:rPr lang="en-US" dirty="0" err="1"/>
              <a:t>serie</a:t>
            </a:r>
            <a:r>
              <a:rPr lang="en-US" dirty="0"/>
              <a:t> </a:t>
            </a:r>
            <a:r>
              <a:rPr lang="en-US" dirty="0" err="1"/>
              <a:t>supportano</a:t>
            </a:r>
            <a:r>
              <a:rPr lang="en-US" dirty="0"/>
              <a:t> </a:t>
            </a:r>
            <a:r>
              <a:rPr lang="en-US" dirty="0" err="1"/>
              <a:t>anche</a:t>
            </a:r>
            <a:r>
              <a:rPr lang="en-US" dirty="0"/>
              <a:t> </a:t>
            </a:r>
            <a:r>
              <a:rPr lang="en-US" dirty="0" err="1"/>
              <a:t>operazioni</a:t>
            </a:r>
            <a:r>
              <a:rPr lang="en-US" dirty="0"/>
              <a:t> </a:t>
            </a:r>
            <a:r>
              <a:rPr lang="en-US" dirty="0" err="1"/>
              <a:t>binarie</a:t>
            </a:r>
            <a:r>
              <a:rPr lang="en-US" dirty="0"/>
              <a:t> </a:t>
            </a:r>
            <a:r>
              <a:rPr lang="en-US" dirty="0" err="1"/>
              <a:t>tra</a:t>
            </a:r>
            <a:r>
              <a:rPr lang="en-US" dirty="0"/>
              <a:t> </a:t>
            </a:r>
            <a:r>
              <a:rPr lang="en-US" dirty="0" err="1"/>
              <a:t>esse</a:t>
            </a:r>
            <a:endParaRPr lang="en-US" dirty="0"/>
          </a:p>
          <a:p>
            <a:pPr lvl="1"/>
            <a:r>
              <a:rPr lang="en-US" dirty="0"/>
              <a:t>Con </a:t>
            </a:r>
            <a:r>
              <a:rPr lang="en-US" dirty="0" err="1"/>
              <a:t>operatori</a:t>
            </a:r>
            <a:r>
              <a:rPr lang="en-US" dirty="0"/>
              <a:t> +, -, *, etc.</a:t>
            </a:r>
          </a:p>
          <a:p>
            <a:pPr lvl="1"/>
            <a:r>
              <a:rPr lang="en-US" dirty="0"/>
              <a:t>Con </a:t>
            </a:r>
            <a:r>
              <a:rPr lang="en-US" dirty="0" err="1"/>
              <a:t>funzioni</a:t>
            </a:r>
            <a:r>
              <a:rPr lang="en-US" dirty="0"/>
              <a:t> </a:t>
            </a:r>
            <a:r>
              <a:rPr lang="en-US" dirty="0" err="1"/>
              <a:t>universali</a:t>
            </a:r>
            <a:endParaRPr lang="en-US" dirty="0"/>
          </a:p>
          <a:p>
            <a:r>
              <a:rPr lang="en-US" dirty="0" err="1"/>
              <a:t>L’operazione</a:t>
            </a:r>
            <a:r>
              <a:rPr lang="en-US" dirty="0"/>
              <a:t> è </a:t>
            </a:r>
            <a:r>
              <a:rPr lang="en-US" dirty="0" err="1"/>
              <a:t>applicata</a:t>
            </a:r>
            <a:r>
              <a:rPr lang="en-US" dirty="0"/>
              <a:t> per </a:t>
            </a:r>
            <a:r>
              <a:rPr lang="en-US" dirty="0" err="1"/>
              <a:t>elementi</a:t>
            </a:r>
            <a:r>
              <a:rPr lang="en-US" dirty="0"/>
              <a:t> con </a:t>
            </a:r>
            <a:r>
              <a:rPr lang="en-US" dirty="0" err="1"/>
              <a:t>pari</a:t>
            </a:r>
            <a:r>
              <a:rPr lang="en-US" dirty="0"/>
              <a:t> </a:t>
            </a:r>
            <a:r>
              <a:rPr lang="en-US" dirty="0" err="1"/>
              <a:t>etichetta</a:t>
            </a:r>
            <a:endParaRPr lang="en-US" dirty="0"/>
          </a:p>
          <a:p>
            <a:pPr lvl="1"/>
            <a:r>
              <a:rPr lang="en-US" dirty="0"/>
              <a:t>Non </a:t>
            </a:r>
            <a:r>
              <a:rPr lang="en-US" dirty="0" err="1"/>
              <a:t>viene</a:t>
            </a:r>
            <a:r>
              <a:rPr lang="en-US" dirty="0"/>
              <a:t> considerate </a:t>
            </a:r>
            <a:r>
              <a:rPr lang="en-US" dirty="0" err="1"/>
              <a:t>l’ordine</a:t>
            </a:r>
            <a:r>
              <a:rPr lang="en-US" dirty="0"/>
              <a:t> </a:t>
            </a:r>
            <a:r>
              <a:rPr lang="en-US" dirty="0" err="1"/>
              <a:t>dei</a:t>
            </a:r>
            <a:r>
              <a:rPr lang="en-US" dirty="0"/>
              <a:t> </a:t>
            </a:r>
            <a:r>
              <a:rPr lang="en-US" dirty="0" err="1"/>
              <a:t>valori</a:t>
            </a:r>
            <a:endParaRPr lang="en-US" dirty="0"/>
          </a:p>
          <a:p>
            <a:pPr lvl="1"/>
            <a:r>
              <a:rPr lang="en-US" dirty="0"/>
              <a:t>Per </a:t>
            </a:r>
            <a:r>
              <a:rPr lang="en-US" dirty="0" err="1"/>
              <a:t>ogni</a:t>
            </a:r>
            <a:r>
              <a:rPr lang="en-US" dirty="0"/>
              <a:t> </a:t>
            </a:r>
            <a:r>
              <a:rPr lang="en-US" dirty="0" err="1"/>
              <a:t>etichetta</a:t>
            </a:r>
            <a:r>
              <a:rPr lang="en-US" dirty="0"/>
              <a:t> </a:t>
            </a:r>
            <a:r>
              <a:rPr lang="en-US" dirty="0" err="1"/>
              <a:t>presente</a:t>
            </a:r>
            <a:r>
              <a:rPr lang="en-US" dirty="0"/>
              <a:t> </a:t>
            </a:r>
            <a:r>
              <a:rPr lang="it-IT" dirty="0"/>
              <a:t>solo in un operando si avrà un valore NA nel risultato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17</a:t>
            </a:fld>
            <a:endParaRPr lang="it-IT"/>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Tipi di attributo</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Quando si crea una serie è possibile specificare il tipo di dato</a:t>
            </a:r>
          </a:p>
          <a:p>
            <a:r>
              <a:rPr lang="it-IT" dirty="0"/>
              <a:t>I tipi di dati utilizzati più comunemente sono quelli numerici</a:t>
            </a:r>
          </a:p>
          <a:p>
            <a:pPr lvl="1"/>
            <a:r>
              <a:rPr lang="it-IT" dirty="0"/>
              <a:t>I tipi </a:t>
            </a:r>
            <a:r>
              <a:rPr lang="it-IT" dirty="0" err="1">
                <a:solidFill>
                  <a:schemeClr val="accent1"/>
                </a:solidFill>
              </a:rPr>
              <a:t>np.floatN</a:t>
            </a:r>
            <a:r>
              <a:rPr lang="it-IT" dirty="0">
                <a:solidFill>
                  <a:schemeClr val="accent1"/>
                </a:solidFill>
              </a:rPr>
              <a:t> </a:t>
            </a:r>
            <a:r>
              <a:rPr lang="it-IT" dirty="0"/>
              <a:t>memorizzano numeri a virgola mobile</a:t>
            </a:r>
          </a:p>
          <a:p>
            <a:pPr lvl="1"/>
            <a:r>
              <a:rPr lang="it-IT" dirty="0"/>
              <a:t>I tipi </a:t>
            </a:r>
            <a:r>
              <a:rPr lang="it-IT" dirty="0" err="1">
                <a:solidFill>
                  <a:schemeClr val="accent1"/>
                </a:solidFill>
              </a:rPr>
              <a:t>np.intN</a:t>
            </a:r>
            <a:r>
              <a:rPr lang="it-IT" dirty="0">
                <a:solidFill>
                  <a:schemeClr val="accent1"/>
                </a:solidFill>
              </a:rPr>
              <a:t> / </a:t>
            </a:r>
            <a:r>
              <a:rPr lang="it-IT" dirty="0" err="1">
                <a:solidFill>
                  <a:schemeClr val="accent1"/>
                </a:solidFill>
              </a:rPr>
              <a:t>np.uintN</a:t>
            </a:r>
            <a:r>
              <a:rPr lang="it-IT" dirty="0">
                <a:solidFill>
                  <a:schemeClr val="accent1"/>
                </a:solidFill>
              </a:rPr>
              <a:t> </a:t>
            </a:r>
            <a:r>
              <a:rPr lang="it-IT" dirty="0"/>
              <a:t>memorizzano numeri interi con/senza segno</a:t>
            </a:r>
          </a:p>
          <a:p>
            <a:pPr lvl="1"/>
            <a:r>
              <a:rPr lang="it-IT" dirty="0">
                <a:solidFill>
                  <a:schemeClr val="accent1"/>
                </a:solidFill>
              </a:rPr>
              <a:t>N</a:t>
            </a:r>
            <a:r>
              <a:rPr lang="it-IT" dirty="0"/>
              <a:t> è il numero di bit usati, pari a 8, 16, 32 o 64</a:t>
            </a:r>
          </a:p>
          <a:p>
            <a:r>
              <a:rPr lang="it-IT" dirty="0"/>
              <a:t>Altri tipi di dato includono</a:t>
            </a:r>
          </a:p>
          <a:p>
            <a:pPr lvl="1"/>
            <a:r>
              <a:rPr lang="en-US" dirty="0">
                <a:solidFill>
                  <a:schemeClr val="accent1"/>
                </a:solidFill>
              </a:rPr>
              <a:t>bool</a:t>
            </a:r>
            <a:r>
              <a:rPr lang="en-US" dirty="0"/>
              <a:t>: </a:t>
            </a:r>
            <a:r>
              <a:rPr lang="en-US" dirty="0" err="1"/>
              <a:t>valori</a:t>
            </a:r>
            <a:r>
              <a:rPr lang="en-US" dirty="0"/>
              <a:t> </a:t>
            </a:r>
            <a:r>
              <a:rPr lang="en-US" dirty="0" err="1"/>
              <a:t>booleani</a:t>
            </a:r>
            <a:endParaRPr lang="en-US" dirty="0"/>
          </a:p>
          <a:p>
            <a:pPr lvl="1"/>
            <a:r>
              <a:rPr lang="it-IT" dirty="0">
                <a:solidFill>
                  <a:schemeClr val="accent1"/>
                </a:solidFill>
              </a:rPr>
              <a:t>datetime64, timedelta64</a:t>
            </a:r>
            <a:r>
              <a:rPr lang="it-IT" dirty="0"/>
              <a:t>: </a:t>
            </a:r>
            <a:r>
              <a:rPr lang="it-IT" dirty="0" err="1"/>
              <a:t>timestamp</a:t>
            </a:r>
            <a:r>
              <a:rPr lang="it-IT" dirty="0"/>
              <a:t> e intervalli di tempo</a:t>
            </a:r>
          </a:p>
          <a:p>
            <a:pPr lvl="1"/>
            <a:r>
              <a:rPr lang="it-IT" dirty="0" err="1">
                <a:solidFill>
                  <a:schemeClr val="accent1"/>
                </a:solidFill>
              </a:rPr>
              <a:t>object</a:t>
            </a:r>
            <a:r>
              <a:rPr lang="it-IT" dirty="0"/>
              <a:t>: generici oggetti Python, usato principalmente per stringhe</a:t>
            </a:r>
          </a:p>
          <a:p>
            <a:r>
              <a:rPr lang="it-IT" dirty="0"/>
              <a:t>Perché è importante selezionare il giusto tipo di dato?</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18</a:t>
            </a:fld>
            <a:endParaRPr lang="it-IT"/>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Nella pratica, dataset ha spesso dei valori mancanti</a:t>
            </a:r>
          </a:p>
          <a:p>
            <a:pPr lvl="1"/>
            <a:r>
              <a:rPr lang="it-IT" dirty="0"/>
              <a:t>E.g., perché non esistono o non sono stati forniti</a:t>
            </a:r>
          </a:p>
          <a:p>
            <a:r>
              <a:rPr lang="it-IT" dirty="0"/>
              <a:t>Una serie può avere valori mancanti, detti </a:t>
            </a:r>
            <a:r>
              <a:rPr lang="it-IT" dirty="0">
                <a:solidFill>
                  <a:schemeClr val="accent1"/>
                </a:solidFill>
              </a:rPr>
              <a:t>NA</a:t>
            </a:r>
            <a:r>
              <a:rPr lang="it-IT" dirty="0"/>
              <a:t> (Not </a:t>
            </a:r>
            <a:r>
              <a:rPr lang="it-IT" dirty="0" err="1"/>
              <a:t>Available</a:t>
            </a:r>
            <a:r>
              <a:rPr lang="it-IT" dirty="0"/>
              <a:t>)</a:t>
            </a:r>
          </a:p>
          <a:p>
            <a:pPr lvl="1"/>
            <a:r>
              <a:rPr lang="it-IT" dirty="0"/>
              <a:t>In caso di numeri reali, NA è rappresentato internamente dal valore </a:t>
            </a:r>
            <a:r>
              <a:rPr lang="it-IT" dirty="0" err="1">
                <a:solidFill>
                  <a:schemeClr val="accent1"/>
                </a:solidFill>
              </a:rPr>
              <a:t>nan</a:t>
            </a:r>
            <a:r>
              <a:rPr lang="it-IT" dirty="0">
                <a:solidFill>
                  <a:schemeClr val="accent1"/>
                </a:solidFill>
              </a:rPr>
              <a:t> </a:t>
            </a:r>
            <a:r>
              <a:rPr lang="it-IT" dirty="0"/>
              <a:t>(Not a </a:t>
            </a:r>
            <a:r>
              <a:rPr lang="it-IT" dirty="0" err="1"/>
              <a:t>Number</a:t>
            </a:r>
            <a:r>
              <a:rPr lang="it-IT" dirty="0"/>
              <a:t>)</a:t>
            </a:r>
          </a:p>
          <a:p>
            <a:pPr lvl="1"/>
            <a:r>
              <a:rPr lang="it-IT" dirty="0"/>
              <a:t>Come in altri linguaggi, il valore </a:t>
            </a:r>
            <a:r>
              <a:rPr lang="it-IT" dirty="0" err="1">
                <a:solidFill>
                  <a:schemeClr val="accent1"/>
                </a:solidFill>
              </a:rPr>
              <a:t>nan</a:t>
            </a:r>
            <a:r>
              <a:rPr lang="it-IT" dirty="0"/>
              <a:t> non risulta mai uguale, maggiore o minore di altri numeri</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it-IT" dirty="0"/>
              <a:t>Qualsiasi espressione numerica con </a:t>
            </a:r>
            <a:r>
              <a:rPr lang="it-IT" dirty="0" err="1">
                <a:solidFill>
                  <a:schemeClr val="accent1"/>
                </a:solidFill>
              </a:rPr>
              <a:t>nan</a:t>
            </a:r>
            <a:r>
              <a:rPr lang="it-IT" dirty="0"/>
              <a:t> ha risultato </a:t>
            </a:r>
            <a:r>
              <a:rPr lang="it-IT" dirty="0" err="1">
                <a:solidFill>
                  <a:schemeClr val="accent1"/>
                </a:solidFill>
              </a:rPr>
              <a:t>nan</a:t>
            </a:r>
            <a:endParaRPr lang="it-IT" dirty="0">
              <a:solidFill>
                <a:schemeClr val="accent1"/>
              </a:solidFill>
            </a:endParaRP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err="1"/>
              <a:t>Quali</a:t>
            </a:r>
            <a:r>
              <a:rPr lang="en-US" dirty="0"/>
              <a:t> </a:t>
            </a:r>
            <a:r>
              <a:rPr lang="en-US" dirty="0" err="1"/>
              <a:t>problemi</a:t>
            </a:r>
            <a:r>
              <a:rPr lang="en-US" dirty="0"/>
              <a:t> </a:t>
            </a:r>
            <a:r>
              <a:rPr lang="en-US" dirty="0" err="1"/>
              <a:t>possono</a:t>
            </a:r>
            <a:r>
              <a:rPr lang="en-US" dirty="0"/>
              <a:t> </a:t>
            </a:r>
            <a:r>
              <a:rPr lang="en-US" dirty="0" err="1"/>
              <a:t>sorgere</a:t>
            </a:r>
            <a:r>
              <a:rPr lang="en-US" dirty="0"/>
              <a: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19</a:t>
            </a:fld>
            <a:endParaRPr lang="it-IT"/>
          </a:p>
        </p:txBody>
      </p:sp>
    </p:spTree>
    <p:extLst>
      <p:ext uri="{BB962C8B-B14F-4D97-AF65-F5344CB8AC3E}">
        <p14:creationId xmlns:p14="http://schemas.microsoft.com/office/powerpoint/2010/main" val="12928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err="1"/>
              <a:t>Linguaggio</a:t>
            </a:r>
            <a:r>
              <a:rPr lang="en-US" dirty="0"/>
              <a:t> </a:t>
            </a:r>
            <a:r>
              <a:rPr lang="en-US" dirty="0" err="1"/>
              <a:t>interpretato</a:t>
            </a:r>
            <a:r>
              <a:rPr lang="en-US" dirty="0"/>
              <a:t> cross-platform</a:t>
            </a:r>
          </a:p>
          <a:p>
            <a:pPr lvl="1"/>
            <a:r>
              <a:rPr lang="it-IT" dirty="0"/>
              <a:t>Disponibile per i principali SO (Linux, Mac, Windows, …)</a:t>
            </a:r>
          </a:p>
          <a:p>
            <a:pPr lvl="1"/>
            <a:r>
              <a:rPr lang="it-IT" dirty="0"/>
              <a:t>Un’implementazione di riferimento (</a:t>
            </a:r>
            <a:r>
              <a:rPr lang="it-IT" dirty="0" err="1"/>
              <a:t>CPython</a:t>
            </a:r>
            <a:r>
              <a:rPr lang="it-IT" dirty="0"/>
              <a:t>) più altre alternative</a:t>
            </a:r>
          </a:p>
          <a:p>
            <a:pPr lvl="1"/>
            <a:r>
              <a:rPr lang="it-IT" dirty="0"/>
              <a:t>Integrabile in altri linguaggi (C, C++, Java, …)</a:t>
            </a:r>
          </a:p>
          <a:p>
            <a:r>
              <a:rPr lang="it-IT" dirty="0"/>
              <a:t>Creato alla fine degli anni ’80, divenuto popolare nei 2000</a:t>
            </a:r>
          </a:p>
          <a:p>
            <a:r>
              <a:rPr lang="en-US" dirty="0"/>
              <a:t>Multi-</a:t>
            </a:r>
            <a:r>
              <a:rPr lang="en-US" dirty="0" err="1"/>
              <a:t>paradigma</a:t>
            </a:r>
            <a:endParaRPr lang="en-US" dirty="0"/>
          </a:p>
          <a:p>
            <a:pPr lvl="1"/>
            <a:r>
              <a:rPr lang="en-US" dirty="0" err="1"/>
              <a:t>Imperativo</a:t>
            </a:r>
            <a:r>
              <a:rPr lang="en-US" dirty="0"/>
              <a:t>, object-oriented</a:t>
            </a:r>
          </a:p>
          <a:p>
            <a:pPr lvl="1"/>
            <a:r>
              <a:rPr lang="it-IT" dirty="0"/>
              <a:t>Sintassi facilmente estendibile ad altri paradigmi</a:t>
            </a:r>
          </a:p>
          <a:p>
            <a:r>
              <a:rPr lang="it-IT" dirty="0"/>
              <a:t>Enfasi sulla facilità di lettura e scrittura del codice</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1" name="Segnaposto contenuto 10">
            <a:extLst>
              <a:ext uri="{FF2B5EF4-FFF2-40B4-BE49-F238E27FC236}">
                <a16:creationId xmlns:a16="http://schemas.microsoft.com/office/drawing/2014/main" id="{F5DDC016-3513-4EAB-AC18-62758B11D8B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it-IT" dirty="0" err="1">
                <a:solidFill>
                  <a:schemeClr val="accent1"/>
                </a:solidFill>
              </a:rPr>
              <a:t>isna</a:t>
            </a:r>
            <a:r>
              <a:rPr lang="it-IT" dirty="0"/>
              <a:t> e </a:t>
            </a:r>
            <a:r>
              <a:rPr lang="it-IT" dirty="0" err="1">
                <a:solidFill>
                  <a:schemeClr val="accent1"/>
                </a:solidFill>
              </a:rPr>
              <a:t>notna</a:t>
            </a:r>
            <a:r>
              <a:rPr lang="it-IT" dirty="0"/>
              <a:t> </a:t>
            </a:r>
            <a:r>
              <a:rPr lang="en-US" dirty="0" err="1"/>
              <a:t>verificano</a:t>
            </a:r>
            <a:r>
              <a:rPr lang="en-US" dirty="0"/>
              <a:t> </a:t>
            </a:r>
            <a:r>
              <a:rPr lang="en-US" dirty="0" err="1"/>
              <a:t>quali</a:t>
            </a:r>
            <a:r>
              <a:rPr lang="en-US" dirty="0"/>
              <a:t> </a:t>
            </a:r>
            <a:r>
              <a:rPr lang="en-US" dirty="0" err="1"/>
              <a:t>elementi</a:t>
            </a:r>
            <a:r>
              <a:rPr lang="en-US" dirty="0"/>
              <a:t> (non) </a:t>
            </a:r>
            <a:r>
              <a:rPr lang="en-US" dirty="0" err="1"/>
              <a:t>sono</a:t>
            </a:r>
            <a:r>
              <a:rPr lang="en-US" dirty="0"/>
              <a:t> </a:t>
            </a:r>
            <a:r>
              <a:rPr lang="en-US" dirty="0" err="1"/>
              <a:t>mancanti</a:t>
            </a:r>
            <a:r>
              <a:rPr lang="en-US" dirty="0"/>
              <a:t> e </a:t>
            </a:r>
            <a:r>
              <a:rPr lang="en-US" dirty="0" err="1"/>
              <a:t>restituiscono</a:t>
            </a:r>
            <a:r>
              <a:rPr lang="en-US" dirty="0"/>
              <a:t> una </a:t>
            </a:r>
            <a:r>
              <a:rPr lang="en-US" dirty="0" err="1"/>
              <a:t>serie</a:t>
            </a:r>
            <a:r>
              <a:rPr lang="en-US" dirty="0"/>
              <a:t> </a:t>
            </a:r>
            <a:r>
              <a:rPr lang="en-US" dirty="0" err="1"/>
              <a:t>booleana</a:t>
            </a:r>
            <a:endParaRPr lang="en-US" dirty="0"/>
          </a:p>
          <a:p>
            <a:pPr lvl="1"/>
            <a:r>
              <a:rPr lang="en-US" dirty="0" err="1">
                <a:solidFill>
                  <a:schemeClr val="accent1"/>
                </a:solidFill>
              </a:rPr>
              <a:t>dropna</a:t>
            </a:r>
            <a:r>
              <a:rPr lang="en-US" dirty="0"/>
              <a:t> </a:t>
            </a:r>
            <a:r>
              <a:rPr lang="en-US" dirty="0" err="1"/>
              <a:t>rimuove</a:t>
            </a:r>
            <a:r>
              <a:rPr lang="en-US" dirty="0"/>
              <a:t> </a:t>
            </a:r>
            <a:r>
              <a:rPr lang="en-US" dirty="0" err="1"/>
              <a:t>i</a:t>
            </a:r>
            <a:r>
              <a:rPr lang="en-US" dirty="0"/>
              <a:t> </a:t>
            </a:r>
            <a:r>
              <a:rPr lang="en-US" dirty="0" err="1"/>
              <a:t>valori</a:t>
            </a:r>
            <a:r>
              <a:rPr lang="en-US" dirty="0"/>
              <a:t> </a:t>
            </a:r>
            <a:r>
              <a:rPr lang="en-US" dirty="0" err="1"/>
              <a:t>mancanti</a:t>
            </a:r>
            <a:r>
              <a:rPr lang="en-US" dirty="0"/>
              <a:t> </a:t>
            </a:r>
            <a:r>
              <a:rPr lang="en-US" dirty="0" err="1"/>
              <a:t>dalla</a:t>
            </a:r>
            <a:r>
              <a:rPr lang="en-US" dirty="0"/>
              <a:t> </a:t>
            </a:r>
            <a:r>
              <a:rPr lang="en-US" dirty="0" err="1"/>
              <a:t>serie</a:t>
            </a:r>
            <a:endParaRPr lang="en-US" dirty="0"/>
          </a:p>
          <a:p>
            <a:pPr lvl="2"/>
            <a:r>
              <a:rPr lang="it-IT" dirty="0"/>
              <a:t>di default, viene creata una </a:t>
            </a:r>
            <a:r>
              <a:rPr lang="en-US" dirty="0" err="1"/>
              <a:t>copia</a:t>
            </a:r>
            <a:r>
              <a:rPr lang="en-US" dirty="0"/>
              <a:t> </a:t>
            </a:r>
            <a:r>
              <a:rPr lang="en-US" dirty="0" err="1"/>
              <a:t>della</a:t>
            </a:r>
            <a:r>
              <a:rPr lang="en-US" dirty="0"/>
              <a:t> </a:t>
            </a:r>
            <a:r>
              <a:rPr lang="en-US" dirty="0" err="1"/>
              <a:t>serie</a:t>
            </a:r>
            <a:endParaRPr lang="en-US" dirty="0"/>
          </a:p>
          <a:p>
            <a:pPr lvl="2"/>
            <a:r>
              <a:rPr lang="en-US" dirty="0" err="1"/>
              <a:t>indicando</a:t>
            </a:r>
            <a:r>
              <a:rPr lang="en-US" dirty="0"/>
              <a:t> </a:t>
            </a:r>
            <a:r>
              <a:rPr lang="en-US" dirty="0" err="1">
                <a:solidFill>
                  <a:schemeClr val="accent1"/>
                </a:solidFill>
              </a:rPr>
              <a:t>inplace</a:t>
            </a:r>
            <a:r>
              <a:rPr lang="en-US" dirty="0">
                <a:solidFill>
                  <a:schemeClr val="accent1"/>
                </a:solidFill>
              </a:rPr>
              <a:t>=True </a:t>
            </a:r>
            <a:r>
              <a:rPr lang="en-US" dirty="0" err="1"/>
              <a:t>viene</a:t>
            </a:r>
            <a:r>
              <a:rPr lang="en-US" dirty="0"/>
              <a:t> </a:t>
            </a:r>
            <a:r>
              <a:rPr lang="en-US" dirty="0" err="1"/>
              <a:t>invece</a:t>
            </a:r>
            <a:r>
              <a:rPr lang="en-US" dirty="0"/>
              <a:t> </a:t>
            </a:r>
            <a:r>
              <a:rPr lang="en-US" dirty="0" err="1"/>
              <a:t>modificata</a:t>
            </a:r>
            <a:r>
              <a:rPr lang="en-US" dirty="0"/>
              <a:t> la </a:t>
            </a:r>
            <a:r>
              <a:rPr lang="en-US" dirty="0" err="1"/>
              <a:t>serie</a:t>
            </a:r>
            <a:r>
              <a:rPr lang="en-US" dirty="0"/>
              <a:t> </a:t>
            </a:r>
            <a:r>
              <a:rPr lang="en-US" dirty="0" err="1"/>
              <a:t>stessa</a:t>
            </a:r>
            <a:endParaRPr lang="en-US"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20</a:t>
            </a:fld>
            <a:endParaRPr lang="it-IT"/>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Il </a:t>
            </a:r>
            <a:r>
              <a:rPr lang="en-US" dirty="0" err="1"/>
              <a:t>metodo</a:t>
            </a:r>
            <a:r>
              <a:rPr lang="en-US" dirty="0"/>
              <a:t> </a:t>
            </a:r>
            <a:r>
              <a:rPr lang="en-US" dirty="0" err="1">
                <a:solidFill>
                  <a:schemeClr val="accent1"/>
                </a:solidFill>
              </a:rPr>
              <a:t>fillna</a:t>
            </a:r>
            <a:r>
              <a:rPr lang="en-US" dirty="0"/>
              <a:t> </a:t>
            </a:r>
            <a:r>
              <a:rPr lang="en-US" dirty="0" err="1"/>
              <a:t>permette</a:t>
            </a:r>
            <a:r>
              <a:rPr lang="en-US" dirty="0"/>
              <a:t> </a:t>
            </a:r>
            <a:r>
              <a:rPr lang="it-IT" dirty="0"/>
              <a:t>di rimpiazzare i valori NA</a:t>
            </a:r>
          </a:p>
          <a:p>
            <a:pPr lvl="1"/>
            <a:r>
              <a:rPr lang="it-IT" dirty="0"/>
              <a:t>anche qui viene creata una copia a meno che non si </a:t>
            </a:r>
            <a:r>
              <a:rPr lang="en-US" dirty="0" err="1"/>
              <a:t>specifichi</a:t>
            </a:r>
            <a:r>
              <a:rPr lang="en-US" dirty="0"/>
              <a:t> </a:t>
            </a:r>
            <a:r>
              <a:rPr lang="en-US" dirty="0" err="1">
                <a:solidFill>
                  <a:schemeClr val="accent1"/>
                </a:solidFill>
              </a:rPr>
              <a:t>inplace</a:t>
            </a:r>
            <a:r>
              <a:rPr lang="en-US" dirty="0">
                <a:solidFill>
                  <a:schemeClr val="accent1"/>
                </a:solidFill>
              </a:rPr>
              <a:t>=True</a:t>
            </a:r>
          </a:p>
          <a:p>
            <a:pPr lvl="1"/>
            <a:r>
              <a:rPr lang="it-IT" dirty="0"/>
              <a:t>Indicando un valore, tutti gli NA sono sostituiti con esso</a:t>
            </a:r>
          </a:p>
          <a:p>
            <a:pPr lvl="2"/>
            <a:r>
              <a:rPr lang="it-IT" dirty="0">
                <a:solidFill>
                  <a:srgbClr val="7030A0"/>
                </a:solidFill>
              </a:rPr>
              <a:t>è comune usare la media</a:t>
            </a:r>
          </a:p>
          <a:p>
            <a:pPr lvl="1"/>
            <a:r>
              <a:rPr lang="en-US" dirty="0" err="1"/>
              <a:t>Usando</a:t>
            </a:r>
            <a:r>
              <a:rPr lang="en-US" dirty="0"/>
              <a:t> </a:t>
            </a:r>
            <a:r>
              <a:rPr lang="en-US" dirty="0" err="1"/>
              <a:t>invece</a:t>
            </a:r>
            <a:r>
              <a:rPr lang="en-US" dirty="0"/>
              <a:t> il </a:t>
            </a:r>
            <a:r>
              <a:rPr lang="en-US" dirty="0" err="1"/>
              <a:t>parametro</a:t>
            </a:r>
            <a:r>
              <a:rPr lang="en-US" dirty="0"/>
              <a:t> </a:t>
            </a:r>
            <a:r>
              <a:rPr lang="en-US" dirty="0">
                <a:solidFill>
                  <a:schemeClr val="accent1"/>
                </a:solidFill>
              </a:rPr>
              <a:t>method</a:t>
            </a:r>
            <a:r>
              <a:rPr lang="en-US" dirty="0"/>
              <a:t> </a:t>
            </a:r>
            <a:r>
              <a:rPr lang="en-US" dirty="0" err="1"/>
              <a:t>pari</a:t>
            </a:r>
            <a:r>
              <a:rPr lang="en-US" dirty="0"/>
              <a:t> a </a:t>
            </a:r>
            <a:r>
              <a:rPr lang="en-US" dirty="0" err="1">
                <a:solidFill>
                  <a:schemeClr val="accent1"/>
                </a:solidFill>
              </a:rPr>
              <a:t>ffill</a:t>
            </a:r>
            <a:r>
              <a:rPr lang="en-US" dirty="0"/>
              <a:t> o </a:t>
            </a:r>
            <a:r>
              <a:rPr lang="it-IT" dirty="0" err="1">
                <a:solidFill>
                  <a:schemeClr val="accent1"/>
                </a:solidFill>
              </a:rPr>
              <a:t>bfill</a:t>
            </a:r>
            <a:r>
              <a:rPr lang="it-IT" dirty="0"/>
              <a:t> ogni </a:t>
            </a:r>
            <a:r>
              <a:rPr lang="it-IT" dirty="0">
                <a:solidFill>
                  <a:schemeClr val="accent1"/>
                </a:solidFill>
              </a:rPr>
              <a:t>NA</a:t>
            </a:r>
            <a:r>
              <a:rPr lang="it-IT" dirty="0"/>
              <a:t> è sostituito col valore non </a:t>
            </a:r>
            <a:r>
              <a:rPr lang="it-IT" dirty="0">
                <a:solidFill>
                  <a:schemeClr val="accent1"/>
                </a:solidFill>
              </a:rPr>
              <a:t>NA</a:t>
            </a:r>
            <a:r>
              <a:rPr lang="it-IT" dirty="0"/>
              <a:t> prima o </a:t>
            </a:r>
            <a:r>
              <a:rPr lang="en-US" dirty="0"/>
              <a:t>dopo (se </a:t>
            </a:r>
            <a:r>
              <a:rPr lang="en-US" dirty="0" err="1"/>
              <a:t>esiste</a:t>
            </a:r>
            <a:r>
              <a:rPr lang="en-US" dirty="0"/>
              <a:t>!)</a:t>
            </a:r>
          </a:p>
          <a:p>
            <a:pPr lvl="2"/>
            <a:r>
              <a:rPr lang="en-US" dirty="0"/>
              <a:t>utile per </a:t>
            </a:r>
            <a:r>
              <a:rPr lang="en-US" dirty="0" err="1"/>
              <a:t>serie</a:t>
            </a:r>
            <a:r>
              <a:rPr lang="en-US" dirty="0"/>
              <a:t> </a:t>
            </a:r>
            <a:r>
              <a:rPr lang="en-US" dirty="0" err="1"/>
              <a:t>temporali</a:t>
            </a:r>
            <a:endParaRPr lang="en-US" dirty="0"/>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21</a:t>
            </a:fld>
            <a:endParaRPr lang="it-IT"/>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it-IT" dirty="0"/>
              <a:t>Funzioni aggregate</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it-IT" dirty="0"/>
              <a:t>Le serie offrono metodi per calcolare statistiche aggregate sui valori con nomi e funzionamento pari a quelle degli </a:t>
            </a:r>
            <a:r>
              <a:rPr lang="it-IT" dirty="0" err="1"/>
              <a:t>ndarray</a:t>
            </a:r>
            <a:endParaRPr lang="it-IT" dirty="0"/>
          </a:p>
          <a:p>
            <a:pPr lvl="1"/>
            <a:r>
              <a:rPr lang="it-IT" dirty="0">
                <a:solidFill>
                  <a:schemeClr val="accent1"/>
                </a:solidFill>
              </a:rPr>
              <a:t>sum</a:t>
            </a:r>
            <a:r>
              <a:rPr lang="it-IT" dirty="0"/>
              <a:t> (somma), </a:t>
            </a:r>
            <a:r>
              <a:rPr lang="it-IT" dirty="0" err="1">
                <a:solidFill>
                  <a:schemeClr val="accent1"/>
                </a:solidFill>
              </a:rPr>
              <a:t>mean</a:t>
            </a:r>
            <a:r>
              <a:rPr lang="it-IT" dirty="0"/>
              <a:t> (media), </a:t>
            </a:r>
            <a:r>
              <a:rPr lang="it-IT" dirty="0">
                <a:solidFill>
                  <a:schemeClr val="accent1"/>
                </a:solidFill>
              </a:rPr>
              <a:t>min</a:t>
            </a:r>
            <a:r>
              <a:rPr lang="it-IT" dirty="0"/>
              <a:t> (minimo), </a:t>
            </a:r>
            <a:r>
              <a:rPr lang="it-IT" dirty="0">
                <a:solidFill>
                  <a:schemeClr val="accent1"/>
                </a:solidFill>
              </a:rPr>
              <a:t>max</a:t>
            </a:r>
            <a:r>
              <a:rPr lang="it-IT" dirty="0"/>
              <a:t> (massimo), </a:t>
            </a:r>
            <a:r>
              <a:rPr lang="en-US" dirty="0">
                <a:solidFill>
                  <a:schemeClr val="accent1"/>
                </a:solidFill>
              </a:rPr>
              <a:t>count </a:t>
            </a:r>
            <a:r>
              <a:rPr lang="en-US" dirty="0"/>
              <a:t>(</a:t>
            </a:r>
            <a:r>
              <a:rPr lang="en-US" dirty="0" err="1"/>
              <a:t>conta</a:t>
            </a:r>
            <a:r>
              <a:rPr lang="en-US" dirty="0"/>
              <a:t>)</a:t>
            </a:r>
            <a:endParaRPr lang="it-IT" dirty="0"/>
          </a:p>
          <a:p>
            <a:pPr lvl="1"/>
            <a:r>
              <a:rPr lang="it-IT" dirty="0"/>
              <a:t>Di default, eventuali valori mancanti vengono ignorati</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it-IT" dirty="0"/>
              <a:t>Specificando </a:t>
            </a:r>
            <a:r>
              <a:rPr lang="it-IT" dirty="0" err="1">
                <a:solidFill>
                  <a:schemeClr val="accent1"/>
                </a:solidFill>
              </a:rPr>
              <a:t>skipna</a:t>
            </a:r>
            <a:r>
              <a:rPr lang="it-IT" dirty="0">
                <a:solidFill>
                  <a:schemeClr val="accent1"/>
                </a:solidFill>
              </a:rPr>
              <a:t>=False </a:t>
            </a:r>
            <a:r>
              <a:rPr lang="it-IT" dirty="0"/>
              <a:t>invece gli NA invalidano il calcolo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it-IT" dirty="0"/>
              <a:t>Rispetto a </a:t>
            </a:r>
            <a:r>
              <a:rPr lang="it-IT" dirty="0" err="1"/>
              <a:t>NumPy</a:t>
            </a:r>
            <a:r>
              <a:rPr lang="it-IT" dirty="0"/>
              <a:t> sono aggiunti i metodi </a:t>
            </a:r>
            <a:r>
              <a:rPr lang="it-IT" dirty="0" err="1"/>
              <a:t>idxmin</a:t>
            </a:r>
            <a:r>
              <a:rPr lang="it-IT" dirty="0"/>
              <a:t> e </a:t>
            </a:r>
            <a:r>
              <a:rPr lang="it-IT" dirty="0" err="1"/>
              <a:t>idxmax</a:t>
            </a:r>
            <a:r>
              <a:rPr lang="it-IT" dirty="0"/>
              <a:t>, che restituiscono l’etichetta del valore minimo o massimo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22</a:t>
            </a:fld>
            <a:endParaRPr lang="it-IT"/>
          </a:p>
        </p:txBody>
      </p:sp>
    </p:spTree>
    <p:extLst>
      <p:ext uri="{BB962C8B-B14F-4D97-AF65-F5344CB8AC3E}">
        <p14:creationId xmlns:p14="http://schemas.microsoft.com/office/powerpoint/2010/main" val="769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a:solidFill>
                  <a:schemeClr val="accent1"/>
                </a:solidFill>
              </a:rPr>
              <a:t>unique</a:t>
            </a:r>
            <a:r>
              <a:rPr lang="en-US" dirty="0"/>
              <a:t> </a:t>
            </a:r>
            <a:r>
              <a:rPr lang="en-US" dirty="0" err="1"/>
              <a:t>restituisce</a:t>
            </a:r>
            <a:r>
              <a:rPr lang="en-US" dirty="0"/>
              <a:t> </a:t>
            </a:r>
            <a:r>
              <a:rPr lang="it-IT" dirty="0"/>
              <a:t>un vettore con tutti i valori distinti in una serie, ordinati </a:t>
            </a:r>
            <a:r>
              <a:rPr lang="en-US" dirty="0" err="1"/>
              <a:t>sulla</a:t>
            </a:r>
            <a:r>
              <a:rPr lang="en-US" dirty="0"/>
              <a:t> prima </a:t>
            </a:r>
            <a:r>
              <a:rPr lang="en-US" dirty="0" err="1"/>
              <a:t>apparizione</a:t>
            </a:r>
            <a:endParaRPr lang="en-US" dirty="0"/>
          </a:p>
          <a:p>
            <a:pPr lvl="1"/>
            <a:r>
              <a:rPr lang="en-US" dirty="0" err="1">
                <a:solidFill>
                  <a:schemeClr val="accent1"/>
                </a:solidFill>
              </a:rPr>
              <a:t>nunique</a:t>
            </a:r>
            <a:r>
              <a:rPr lang="en-US" dirty="0"/>
              <a:t> ne </a:t>
            </a:r>
            <a:r>
              <a:rPr lang="en-US" dirty="0" err="1"/>
              <a:t>restituisce</a:t>
            </a:r>
            <a:r>
              <a:rPr lang="en-US" dirty="0"/>
              <a:t> </a:t>
            </a:r>
            <a:r>
              <a:rPr lang="en-US" dirty="0" err="1"/>
              <a:t>direttamente</a:t>
            </a:r>
            <a:r>
              <a:rPr lang="en-US" dirty="0"/>
              <a:t> la </a:t>
            </a:r>
            <a:r>
              <a:rPr lang="en-US" dirty="0" err="1"/>
              <a:t>quantità</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23</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err="1">
                <a:solidFill>
                  <a:schemeClr val="accent1"/>
                </a:solidFill>
              </a:rPr>
              <a:t>value_counts</a:t>
            </a:r>
            <a:r>
              <a:rPr lang="en-US" dirty="0">
                <a:solidFill>
                  <a:schemeClr val="accent1"/>
                </a:solidFill>
              </a:rPr>
              <a:t> </a:t>
            </a:r>
            <a:r>
              <a:rPr lang="en-US" dirty="0" err="1"/>
              <a:t>restituisce</a:t>
            </a:r>
            <a:r>
              <a:rPr lang="en-US" dirty="0"/>
              <a:t> </a:t>
            </a:r>
            <a:r>
              <a:rPr lang="it-IT" dirty="0"/>
              <a:t>una nuova serie che associa ad ogni valore distinto il suo </a:t>
            </a:r>
            <a:r>
              <a:rPr lang="en-US" dirty="0" err="1"/>
              <a:t>numero</a:t>
            </a:r>
            <a:r>
              <a:rPr lang="en-US" dirty="0"/>
              <a:t> di </a:t>
            </a:r>
            <a:r>
              <a:rPr lang="en-US" dirty="0" err="1"/>
              <a:t>occorrenze</a:t>
            </a:r>
            <a:r>
              <a:rPr lang="en-US" dirty="0"/>
              <a:t>, </a:t>
            </a:r>
            <a:r>
              <a:rPr lang="en-US" dirty="0" err="1"/>
              <a:t>partendo</a:t>
            </a:r>
            <a:r>
              <a:rPr lang="en-US" dirty="0"/>
              <a:t> dal </a:t>
            </a:r>
            <a:r>
              <a:rPr lang="en-US" dirty="0" err="1"/>
              <a:t>più</a:t>
            </a:r>
            <a:r>
              <a:rPr lang="en-US" dirty="0"/>
              <a:t> </a:t>
            </a:r>
            <a:r>
              <a:rPr lang="en-US" dirty="0" err="1"/>
              <a:t>frequente</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it-IT" dirty="0"/>
              <a:t>Un </a:t>
            </a:r>
            <a:r>
              <a:rPr lang="it-IT" dirty="0" err="1">
                <a:solidFill>
                  <a:srgbClr val="FF0000"/>
                </a:solidFill>
              </a:rPr>
              <a:t>DataFrame</a:t>
            </a:r>
            <a:r>
              <a:rPr lang="it-IT" dirty="0"/>
              <a:t> rappresenta dati in forma relazionale </a:t>
            </a:r>
          </a:p>
          <a:p>
            <a:pPr lvl="1"/>
            <a:r>
              <a:rPr lang="it-IT" dirty="0"/>
              <a:t>Può essere visto come </a:t>
            </a:r>
            <a:r>
              <a:rPr lang="it-IT" dirty="0">
                <a:solidFill>
                  <a:srgbClr val="92D050"/>
                </a:solidFill>
              </a:rPr>
              <a:t>una sequenza di colonne</a:t>
            </a:r>
            <a:r>
              <a:rPr lang="it-IT" dirty="0"/>
              <a:t> rappresentate da serie di diverso tipo con </a:t>
            </a:r>
            <a:r>
              <a:rPr lang="it-IT" dirty="0">
                <a:solidFill>
                  <a:srgbClr val="7030A0"/>
                </a:solidFill>
              </a:rPr>
              <a:t>etichette condivise</a:t>
            </a:r>
          </a:p>
          <a:p>
            <a:pPr lvl="1"/>
            <a:r>
              <a:rPr lang="it-IT" dirty="0"/>
              <a:t>Le </a:t>
            </a:r>
            <a:r>
              <a:rPr lang="it-IT" dirty="0">
                <a:solidFill>
                  <a:srgbClr val="7030A0"/>
                </a:solidFill>
              </a:rPr>
              <a:t>etichette</a:t>
            </a:r>
            <a:r>
              <a:rPr lang="it-IT" dirty="0"/>
              <a:t> sono di solito identificatori univoci delle righe</a:t>
            </a:r>
          </a:p>
          <a:p>
            <a:pPr lvl="1"/>
            <a:r>
              <a:rPr lang="it-IT" dirty="0">
                <a:solidFill>
                  <a:schemeClr val="accent1"/>
                </a:solidFill>
              </a:rPr>
              <a:t>Ogni serie (colonna) </a:t>
            </a:r>
            <a:r>
              <a:rPr lang="it-IT" dirty="0"/>
              <a:t>ha un nome, utilizzabile come chiave per </a:t>
            </a:r>
            <a:r>
              <a:rPr lang="en-US" dirty="0" err="1"/>
              <a:t>accedere</a:t>
            </a:r>
            <a:r>
              <a:rPr lang="en-US" dirty="0"/>
              <a:t> ad </a:t>
            </a:r>
            <a:r>
              <a:rPr lang="en-US" dirty="0" err="1"/>
              <a:t>essa</a:t>
            </a:r>
            <a:endParaRPr lang="en-US" dirty="0"/>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Una </a:t>
            </a:r>
            <a:r>
              <a:rPr lang="en-US" dirty="0" err="1"/>
              <a:t>colonna</a:t>
            </a:r>
            <a:r>
              <a:rPr lang="en-US" dirty="0"/>
              <a:t> di </a:t>
            </a:r>
            <a:r>
              <a:rPr lang="en-US" dirty="0" err="1"/>
              <a:t>DataFrame</a:t>
            </a:r>
            <a:r>
              <a:rPr lang="en-US" dirty="0"/>
              <a:t> </a:t>
            </a:r>
            <a:r>
              <a:rPr lang="it-IT" dirty="0"/>
              <a:t>può essere estratta in forma di serie usando </a:t>
            </a:r>
            <a:r>
              <a:rPr lang="it-IT" dirty="0">
                <a:solidFill>
                  <a:srgbClr val="92D050"/>
                </a:solidFill>
              </a:rPr>
              <a:t>il suo nome </a:t>
            </a:r>
            <a:r>
              <a:rPr lang="en-US" dirty="0">
                <a:solidFill>
                  <a:srgbClr val="92D050"/>
                </a:solidFill>
              </a:rPr>
              <a:t>come </a:t>
            </a:r>
            <a:r>
              <a:rPr lang="en-US" dirty="0" err="1">
                <a:solidFill>
                  <a:srgbClr val="92D050"/>
                </a:solidFill>
              </a:rPr>
              <a:t>indice</a:t>
            </a:r>
            <a:endParaRPr lang="en-US" dirty="0">
              <a:solidFill>
                <a:srgbClr val="92D050"/>
              </a:solidFill>
            </a:endParaRPr>
          </a:p>
          <a:p>
            <a:pPr lvl="1"/>
            <a:r>
              <a:rPr lang="it-IT" dirty="0"/>
              <a:t>Se il nome è un </a:t>
            </a:r>
            <a:r>
              <a:rPr lang="en-US" dirty="0" err="1"/>
              <a:t>identificatore</a:t>
            </a:r>
            <a:r>
              <a:rPr lang="en-US" dirty="0"/>
              <a:t> Python </a:t>
            </a:r>
            <a:r>
              <a:rPr lang="en-US" dirty="0" err="1"/>
              <a:t>valido</a:t>
            </a:r>
            <a:r>
              <a:rPr lang="en-US" dirty="0"/>
              <a:t> </a:t>
            </a:r>
            <a:r>
              <a:rPr lang="it-IT" dirty="0"/>
              <a:t>non usato da </a:t>
            </a:r>
            <a:r>
              <a:rPr lang="it-IT" dirty="0" err="1"/>
              <a:t>pandas</a:t>
            </a:r>
            <a:r>
              <a:rPr lang="it-IT" dirty="0"/>
              <a:t>, si può </a:t>
            </a:r>
            <a:r>
              <a:rPr lang="en-US" dirty="0" err="1"/>
              <a:t>accedere</a:t>
            </a:r>
            <a:r>
              <a:rPr lang="en-US" dirty="0"/>
              <a:t> </a:t>
            </a:r>
            <a:r>
              <a:rPr lang="en-US" dirty="0" err="1"/>
              <a:t>alla</a:t>
            </a:r>
            <a:r>
              <a:rPr lang="en-US" dirty="0"/>
              <a:t> </a:t>
            </a:r>
            <a:r>
              <a:rPr lang="en-US" dirty="0" err="1"/>
              <a:t>colonna</a:t>
            </a:r>
            <a:r>
              <a:rPr lang="en-US" dirty="0"/>
              <a:t> come se fosse un </a:t>
            </a:r>
            <a:r>
              <a:rPr lang="en-US" dirty="0" err="1"/>
              <a:t>attributo</a:t>
            </a:r>
            <a:endParaRPr lang="en-US" dirty="0"/>
          </a:p>
          <a:p>
            <a:pPr marL="457200" lvl="1" indent="0">
              <a:buNone/>
            </a:pPr>
            <a:r>
              <a:rPr lang="en-US" dirty="0">
                <a:solidFill>
                  <a:schemeClr val="accent1"/>
                </a:solidFill>
              </a:rPr>
              <a:t>	&gt;&gt;&gt; </a:t>
            </a:r>
            <a:r>
              <a:rPr lang="en-US" dirty="0" err="1">
                <a:solidFill>
                  <a:schemeClr val="accent1"/>
                </a:solidFill>
              </a:rPr>
              <a:t>df.year</a:t>
            </a: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err="1"/>
              <a:t>pandas</a:t>
            </a:r>
            <a:r>
              <a:rPr lang="it-IT" dirty="0"/>
              <a:t> fornisce varie funzioni per caricare </a:t>
            </a:r>
            <a:r>
              <a:rPr lang="it-IT" dirty="0" err="1"/>
              <a:t>DataFrame</a:t>
            </a:r>
            <a:r>
              <a:rPr lang="it-IT" dirty="0"/>
              <a:t> da sorgenti esterne</a:t>
            </a:r>
          </a:p>
          <a:p>
            <a:pPr lvl="1"/>
            <a:r>
              <a:rPr lang="it-IT" dirty="0"/>
              <a:t>Tra queste </a:t>
            </a:r>
            <a:r>
              <a:rPr lang="it-IT" dirty="0" err="1">
                <a:solidFill>
                  <a:schemeClr val="accent1"/>
                </a:solidFill>
              </a:rPr>
              <a:t>read_csv</a:t>
            </a:r>
            <a:r>
              <a:rPr lang="it-IT" dirty="0">
                <a:solidFill>
                  <a:schemeClr val="accent1"/>
                </a:solidFill>
              </a:rPr>
              <a:t> </a:t>
            </a:r>
            <a:r>
              <a:rPr lang="it-IT" dirty="0"/>
              <a:t>consente di creare un </a:t>
            </a:r>
            <a:r>
              <a:rPr lang="it-IT" dirty="0" err="1"/>
              <a:t>DataFrame</a:t>
            </a:r>
            <a:r>
              <a:rPr lang="it-IT" dirty="0"/>
              <a:t> caricando i dati da un file CSV</a:t>
            </a:r>
          </a:p>
          <a:p>
            <a:pPr lvl="1"/>
            <a:r>
              <a:rPr lang="it-IT" dirty="0"/>
              <a:t>Va passato un oggetto file da cui leggere, oppure direttamente il nome di un file da aprire</a:t>
            </a:r>
          </a:p>
          <a:p>
            <a:pPr lvl="1"/>
            <a:r>
              <a:rPr lang="it-IT" dirty="0"/>
              <a:t>I dati letti sono convertiti automaticamente nei tipi appropriati (numeri interi, reali,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27</a:t>
            </a:fld>
            <a:endParaRPr lang="it-IT"/>
          </a:p>
        </p:txBody>
      </p:sp>
    </p:spTree>
    <p:extLst>
      <p:ext uri="{BB962C8B-B14F-4D97-AF65-F5344CB8AC3E}">
        <p14:creationId xmlns:p14="http://schemas.microsoft.com/office/powerpoint/2010/main" val="13938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a:t>Il metodo </a:t>
            </a:r>
            <a:r>
              <a:rPr lang="it-IT" dirty="0" err="1">
                <a:solidFill>
                  <a:schemeClr val="accent1"/>
                </a:solidFill>
              </a:rPr>
              <a:t>read_csv</a:t>
            </a:r>
            <a:r>
              <a:rPr lang="it-IT" dirty="0">
                <a:solidFill>
                  <a:schemeClr val="accent1"/>
                </a:solidFill>
              </a:rPr>
              <a:t> </a:t>
            </a:r>
            <a:r>
              <a:rPr lang="it-IT" dirty="0"/>
              <a:t>ha molti parametri opzionali, ad es.:</a:t>
            </a:r>
          </a:p>
          <a:p>
            <a:pPr lvl="1"/>
            <a:r>
              <a:rPr lang="it-IT" dirty="0" err="1">
                <a:solidFill>
                  <a:schemeClr val="accent1"/>
                </a:solidFill>
              </a:rPr>
              <a:t>sep</a:t>
            </a:r>
            <a:r>
              <a:rPr lang="it-IT" dirty="0"/>
              <a:t>: separatore di colonna da usare (default “,”)</a:t>
            </a:r>
          </a:p>
          <a:p>
            <a:pPr lvl="1"/>
            <a:r>
              <a:rPr lang="it-IT" dirty="0">
                <a:solidFill>
                  <a:schemeClr val="accent1"/>
                </a:solidFill>
              </a:rPr>
              <a:t>names</a:t>
            </a:r>
            <a:r>
              <a:rPr lang="it-IT" dirty="0"/>
              <a:t>: nomi delle colonne (di default letti dalla prima riga)</a:t>
            </a:r>
          </a:p>
          <a:p>
            <a:pPr lvl="1"/>
            <a:r>
              <a:rPr lang="it-IT" dirty="0" err="1">
                <a:solidFill>
                  <a:schemeClr val="accent1"/>
                </a:solidFill>
              </a:rPr>
              <a:t>index_col</a:t>
            </a:r>
            <a:r>
              <a:rPr lang="it-IT" dirty="0"/>
              <a:t>: numero della colonna da usare come indice, passando una lista di numeri si ottiene un indice a più livelli</a:t>
            </a:r>
          </a:p>
          <a:p>
            <a:pPr lvl="1"/>
            <a:r>
              <a:rPr lang="it-IT" dirty="0" err="1">
                <a:solidFill>
                  <a:schemeClr val="accent1"/>
                </a:solidFill>
              </a:rPr>
              <a:t>dtype</a:t>
            </a:r>
            <a:r>
              <a:rPr lang="it-IT" dirty="0"/>
              <a:t>: tipo di dati delle colonne</a:t>
            </a:r>
          </a:p>
          <a:p>
            <a:pPr lvl="2"/>
            <a:r>
              <a:rPr lang="it-IT" dirty="0"/>
              <a:t>Con </a:t>
            </a:r>
            <a:r>
              <a:rPr lang="it-IT" dirty="0" err="1"/>
              <a:t>dtype</a:t>
            </a:r>
            <a:r>
              <a:rPr lang="it-IT" dirty="0"/>
              <a:t> possiamo definire tipi di dati efficienti da usare </a:t>
            </a:r>
          </a:p>
          <a:p>
            <a:pPr lvl="1"/>
            <a:r>
              <a:rPr lang="it-IT" dirty="0" err="1">
                <a:solidFill>
                  <a:schemeClr val="accent1"/>
                </a:solidFill>
              </a:rPr>
              <a:t>nrows</a:t>
            </a:r>
            <a:r>
              <a:rPr lang="it-IT" dirty="0"/>
              <a:t>: massimo numero di righe da leggere </a:t>
            </a:r>
          </a:p>
          <a:p>
            <a:pPr lvl="2"/>
            <a:r>
              <a:rPr lang="it-IT" dirty="0"/>
              <a:t>Con </a:t>
            </a:r>
            <a:r>
              <a:rPr lang="it-IT" dirty="0" err="1"/>
              <a:t>nrows</a:t>
            </a:r>
            <a:r>
              <a:rPr lang="it-IT" dirty="0"/>
              <a:t> si possono importare poche righe per verificare preventivamente i tipi di dati da usare</a:t>
            </a:r>
            <a:endParaRPr lang="en-US" dirty="0"/>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28</a:t>
            </a:fld>
            <a:endParaRPr lang="it-IT"/>
          </a:p>
        </p:txBody>
      </p:sp>
    </p:spTree>
    <p:extLst>
      <p:ext uri="{BB962C8B-B14F-4D97-AF65-F5344CB8AC3E}">
        <p14:creationId xmlns:p14="http://schemas.microsoft.com/office/powerpoint/2010/main" val="103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p:txBody>
          <a:bodyPr/>
          <a:lstStyle/>
          <a:p>
            <a:r>
              <a:rPr lang="it-IT" dirty="0"/>
              <a:t>Perché Python?</a:t>
            </a:r>
          </a:p>
          <a:p>
            <a:pPr lvl="1"/>
            <a:r>
              <a:rPr lang="en-US" dirty="0"/>
              <a:t>Facile da </a:t>
            </a:r>
            <a:r>
              <a:rPr lang="en-US" dirty="0" err="1"/>
              <a:t>imparare</a:t>
            </a:r>
            <a:endParaRPr lang="en-US" dirty="0"/>
          </a:p>
          <a:p>
            <a:pPr lvl="1"/>
            <a:r>
              <a:rPr lang="it-IT" dirty="0"/>
              <a:t>Usato per prototipazione e cicli di sviluppo rapidi</a:t>
            </a:r>
          </a:p>
          <a:p>
            <a:pPr lvl="1"/>
            <a:r>
              <a:rPr lang="it-IT" dirty="0"/>
              <a:t>Usato per molteplici scopi (scripting, data science, etc.)</a:t>
            </a:r>
          </a:p>
          <a:p>
            <a:pPr lvl="1"/>
            <a:r>
              <a:rPr lang="en-US" dirty="0" err="1"/>
              <a:t>Popolarità</a:t>
            </a:r>
            <a:r>
              <a:rPr lang="en-US" dirty="0"/>
              <a:t> in </a:t>
            </a:r>
            <a:r>
              <a:rPr lang="en-US" dirty="0" err="1"/>
              <a:t>aumento</a:t>
            </a:r>
            <a:endParaRPr lang="en-US" dirty="0"/>
          </a:p>
          <a:p>
            <a:pPr lvl="2"/>
            <a:r>
              <a:rPr lang="it-IT" dirty="0"/>
              <a:t>Include una libreria standard di molte funzioni di uso comune</a:t>
            </a:r>
          </a:p>
          <a:p>
            <a:pPr lvl="2"/>
            <a:r>
              <a:rPr lang="en-US" dirty="0" err="1"/>
              <a:t>Ampia</a:t>
            </a:r>
            <a:r>
              <a:rPr lang="en-US" dirty="0"/>
              <a:t> </a:t>
            </a:r>
            <a:r>
              <a:rPr lang="en-US" dirty="0" err="1"/>
              <a:t>disponibilità</a:t>
            </a:r>
            <a:r>
              <a:rPr lang="en-US" dirty="0"/>
              <a:t> di </a:t>
            </a:r>
            <a:r>
              <a:rPr lang="en-US" dirty="0" err="1"/>
              <a:t>librerie</a:t>
            </a:r>
            <a:r>
              <a:rPr lang="en-US" dirty="0"/>
              <a:t> </a:t>
            </a:r>
            <a:r>
              <a:rPr lang="en-US" dirty="0" err="1"/>
              <a:t>esterne</a:t>
            </a:r>
            <a:endParaRPr lang="en-US" dirty="0"/>
          </a:p>
          <a:p>
            <a:pPr lvl="3"/>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p:txBody>
          <a:bodyPr/>
          <a:lstStyle/>
          <a:p>
            <a:fld id="{5DD6F1BA-2510-46FC-9346-AB1F3CA1593B}" type="slidenum">
              <a:rPr lang="it-IT" smtClean="0"/>
              <a:pPr/>
              <a:t>3</a:t>
            </a:fld>
            <a:endParaRPr lang="it-IT"/>
          </a:p>
        </p:txBody>
      </p:sp>
      <p:sp>
        <p:nvSpPr>
          <p:cNvPr id="7" name="Content Placeholder 6">
            <a:extLst>
              <a:ext uri="{FF2B5EF4-FFF2-40B4-BE49-F238E27FC236}">
                <a16:creationId xmlns:a16="http://schemas.microsoft.com/office/drawing/2014/main" id="{FD971E0C-1817-4496-AB0C-FAE0E814709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dirty="0"/>
              <a:t>Discussion time!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en-US"/>
              <a:t>Data preprocessing</a:t>
            </a:r>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a:t>Things are even more complex when applying sequences of transformations</a:t>
            </a:r>
          </a:p>
          <a:p>
            <a:pPr lvl="1"/>
            <a:r>
              <a:rPr lang="en-US"/>
              <a:t>E.g., </a:t>
            </a:r>
            <a:r>
              <a:rPr lang="en-US">
                <a:solidFill>
                  <a:srgbClr val="FF0000"/>
                </a:solidFill>
              </a:rPr>
              <a:t>normalization</a:t>
            </a:r>
            <a:r>
              <a:rPr lang="en-US"/>
              <a:t> should be applied before </a:t>
            </a:r>
            <a:r>
              <a:rPr lang="en-US">
                <a:solidFill>
                  <a:schemeClr val="accent6"/>
                </a:solidFill>
              </a:rPr>
              <a:t>rebalancing</a:t>
            </a:r>
            <a:r>
              <a:rPr lang="en-US"/>
              <a:t> since </a:t>
            </a:r>
            <a:r>
              <a:rPr lang="en-US">
                <a:solidFill>
                  <a:schemeClr val="accent6"/>
                </a:solidFill>
              </a:rPr>
              <a:t>rebalancing</a:t>
            </a:r>
            <a:r>
              <a:rPr lang="en-US"/>
              <a:t> (e.g., by resampling) alters average and standard deviations</a:t>
            </a:r>
          </a:p>
          <a:p>
            <a:pPr lvl="1"/>
            <a:r>
              <a:rPr lang="en-US"/>
              <a:t>E.g., applying </a:t>
            </a:r>
            <a:r>
              <a:rPr lang="en-US">
                <a:solidFill>
                  <a:schemeClr val="accent1"/>
                </a:solidFill>
              </a:rPr>
              <a:t>feature engineering </a:t>
            </a:r>
            <a:r>
              <a:rPr lang="en-US"/>
              <a:t>before/after </a:t>
            </a:r>
            <a:r>
              <a:rPr lang="en-US">
                <a:solidFill>
                  <a:schemeClr val="accent6"/>
                </a:solidFill>
              </a:rPr>
              <a:t>rebalancing</a:t>
            </a:r>
            <a:r>
              <a:rPr lang="en-US"/>
              <a:t> produces different results which depends on the dataset and the algorithm</a:t>
            </a:r>
          </a:p>
          <a:p>
            <a:endParaRPr lang="en-US"/>
          </a:p>
          <a:p>
            <a:r>
              <a:rPr lang="en-US"/>
              <a:t>More an art than a science</a:t>
            </a:r>
          </a:p>
          <a:p>
            <a:pPr lvl="1"/>
            <a:r>
              <a:rPr lang="en-US"/>
              <a:t>At least for now</a:t>
            </a:r>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en-US"/>
              <a:t>Matteo Francia – University of Bologna</a:t>
            </a:r>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en-US" smtClean="0"/>
              <a:pPr/>
              <a:t>34</a:t>
            </a:fld>
            <a:endParaRPr lang="en-US"/>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a:t>
            </a:r>
            <a:r>
              <a:rPr lang="it-IT" dirty="0" err="1"/>
              <a:t>get</a:t>
            </a:r>
            <a:r>
              <a:rPr lang="it-IT" dirty="0"/>
              <a:t> and </a:t>
            </a:r>
            <a:r>
              <a:rPr lang="it-IT" dirty="0" err="1"/>
              <a:t>understand</a:t>
            </a:r>
            <a:r>
              <a:rPr lang="it-IT" dirty="0"/>
              <a:t> the data</a:t>
            </a:r>
          </a:p>
          <a:p>
            <a:pPr lvl="1"/>
            <a:r>
              <a:rPr lang="en-US" dirty="0">
                <a:solidFill>
                  <a:srgbClr val="FF0000"/>
                </a:solidFill>
              </a:rPr>
              <a:t>Data integration</a:t>
            </a:r>
            <a:r>
              <a:rPr lang="en-US" dirty="0"/>
              <a:t>: data are usually spread across multiple (even inconsistent) documents/files </a:t>
            </a:r>
          </a:p>
          <a:p>
            <a:pPr lvl="2"/>
            <a:r>
              <a:rPr lang="en-US" dirty="0"/>
              <a:t>We keep things simple: you have already downloaded integrated *.csv files</a:t>
            </a:r>
          </a:p>
          <a:p>
            <a:pPr lvl="1"/>
            <a:r>
              <a:rPr lang="en-US" dirty="0">
                <a:solidFill>
                  <a:srgbClr val="FF0000"/>
                </a:solidFill>
              </a:rPr>
              <a:t>Visualization</a:t>
            </a:r>
            <a:r>
              <a:rPr lang="en-US" dirty="0"/>
              <a:t> helps the process of understanding the data</a:t>
            </a:r>
          </a:p>
          <a:p>
            <a:endParaRPr lang="en-US" dirty="0"/>
          </a:p>
          <a:p>
            <a:r>
              <a:rPr lang="en-US" dirty="0"/>
              <a:t>Then, ask (yourself) some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solidFill>
                  <a:srgbClr val="FF0000"/>
                </a:solidFill>
              </a:rPr>
              <a:t>Frame the problem</a:t>
            </a:r>
            <a:r>
              <a:rPr lang="en-US" dirty="0"/>
              <a:t>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solidFill>
                  <a:srgbClr val="FF0000"/>
                </a:solidFill>
              </a:rPr>
              <a:t>Knowing the objective</a:t>
            </a:r>
            <a:r>
              <a:rPr lang="en-US" dirty="0"/>
              <a:t>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39</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Le caratteristiche di Python lo rendono adatto per operazioni di analisi</a:t>
            </a:r>
          </a:p>
          <a:p>
            <a:pPr lvl="1"/>
            <a:r>
              <a:rPr lang="it-IT" dirty="0"/>
              <a:t>Utilizzabile in modo interattivo, script, e programmi completi</a:t>
            </a:r>
          </a:p>
          <a:p>
            <a:r>
              <a:rPr lang="it-IT" dirty="0"/>
              <a:t>Diverse librerie che rendono Python un </a:t>
            </a:r>
            <a:r>
              <a:rPr lang="it-IT" dirty="0">
                <a:solidFill>
                  <a:srgbClr val="FF0000"/>
                </a:solidFill>
              </a:rPr>
              <a:t>ambiente completo </a:t>
            </a:r>
            <a:r>
              <a:rPr lang="it-IT" dirty="0"/>
              <a:t>di analisi dati</a:t>
            </a:r>
          </a:p>
          <a:p>
            <a:pPr lvl="1"/>
            <a:r>
              <a:rPr lang="it-IT" dirty="0"/>
              <a:t>Python è sempre più usato in sostituzione di R e altri software ad-hoc</a:t>
            </a:r>
            <a:endParaRPr lang="en-US" dirty="0"/>
          </a:p>
          <a:p>
            <a:pPr lvl="1"/>
            <a:r>
              <a:rPr lang="it-IT" dirty="0"/>
              <a:t>E.g., </a:t>
            </a:r>
            <a:r>
              <a:rPr lang="it-IT" dirty="0" err="1">
                <a:solidFill>
                  <a:schemeClr val="accent1"/>
                </a:solidFill>
              </a:rPr>
              <a:t>NumPy</a:t>
            </a:r>
            <a:r>
              <a:rPr lang="it-IT" dirty="0"/>
              <a:t> per la rappresentazione di dati in forma di vettori e matrici</a:t>
            </a:r>
          </a:p>
          <a:p>
            <a:pPr lvl="1"/>
            <a:r>
              <a:rPr lang="it-IT" dirty="0"/>
              <a:t>E.g., </a:t>
            </a:r>
            <a:r>
              <a:rPr lang="it-IT" dirty="0" err="1">
                <a:solidFill>
                  <a:schemeClr val="accent1"/>
                </a:solidFill>
              </a:rPr>
              <a:t>Pandas</a:t>
            </a:r>
            <a:r>
              <a:rPr lang="it-IT" dirty="0"/>
              <a:t> per la manipolazione e trasformazione di dati tabellari</a:t>
            </a:r>
          </a:p>
          <a:p>
            <a:pPr lvl="1"/>
            <a:r>
              <a:rPr lang="it-IT" dirty="0"/>
              <a:t>E.g., </a:t>
            </a:r>
            <a:r>
              <a:rPr lang="it-IT" dirty="0" err="1">
                <a:solidFill>
                  <a:schemeClr val="accent1"/>
                </a:solidFill>
              </a:rPr>
              <a:t>Sklearn</a:t>
            </a:r>
            <a:r>
              <a:rPr lang="it-IT" dirty="0"/>
              <a:t> per l’applicazione di algoritmi di machine learning e data mining</a:t>
            </a:r>
          </a:p>
          <a:p>
            <a:pPr lvl="1"/>
            <a:r>
              <a:rPr lang="it-IT" dirty="0"/>
              <a:t>E.g., </a:t>
            </a:r>
            <a:r>
              <a:rPr lang="it-IT" dirty="0" err="1">
                <a:solidFill>
                  <a:schemeClr val="accent1"/>
                </a:solidFill>
              </a:rPr>
              <a:t>Matplotlib</a:t>
            </a:r>
            <a:r>
              <a:rPr lang="it-IT" dirty="0"/>
              <a:t> per visualizzazione di dati</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it-IT" dirty="0"/>
              <a:t>Sono diffuse due diverse versioni major di Python</a:t>
            </a:r>
          </a:p>
          <a:p>
            <a:r>
              <a:rPr lang="it-IT" dirty="0"/>
              <a:t>Su Python 2 si basa molto software tutt’ora in uso</a:t>
            </a:r>
          </a:p>
          <a:p>
            <a:pPr lvl="1"/>
            <a:r>
              <a:rPr lang="it-IT" dirty="0"/>
              <a:t>L’ultima versione minor prevista è la 2.7, rilasciata nel 2010</a:t>
            </a:r>
          </a:p>
          <a:p>
            <a:pPr lvl="1"/>
            <a:r>
              <a:rPr lang="it-IT" dirty="0"/>
              <a:t>Il termine del supporto è previsto nel 2020</a:t>
            </a:r>
          </a:p>
          <a:p>
            <a:r>
              <a:rPr lang="it-IT" dirty="0"/>
              <a:t>Python 3 introduce novità incompatibili con Python 2</a:t>
            </a:r>
          </a:p>
          <a:p>
            <a:pPr lvl="1"/>
            <a:r>
              <a:rPr lang="it-IT" dirty="0"/>
              <a:t>Molte librerie di uso comune sono state (</a:t>
            </a:r>
            <a:r>
              <a:rPr lang="it-IT" dirty="0" err="1"/>
              <a:t>ri</a:t>
            </a:r>
            <a:r>
              <a:rPr lang="it-IT" dirty="0"/>
              <a:t>)scritte per funzionare con entrambe le versioni</a:t>
            </a:r>
          </a:p>
          <a:p>
            <a:r>
              <a:rPr lang="it-IT" dirty="0"/>
              <a:t>Useremo Python 3</a:t>
            </a:r>
            <a:endParaRPr lang="en-US" dirty="0"/>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6" name="Segnaposto contenuto 15">
            <a:extLst>
              <a:ext uri="{FF2B5EF4-FFF2-40B4-BE49-F238E27FC236}">
                <a16:creationId xmlns:a16="http://schemas.microsoft.com/office/drawing/2014/main" id="{8BB80D19-4319-4291-8966-D11262C7343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Un’istruzione Python è contenuta di default in una riga</a:t>
            </a:r>
          </a:p>
          <a:p>
            <a:pPr lvl="1"/>
            <a:r>
              <a:rPr lang="en-US" dirty="0">
                <a:solidFill>
                  <a:schemeClr val="accent1"/>
                </a:solidFill>
              </a:rPr>
              <a:t>print("Hello, world")</a:t>
            </a:r>
          </a:p>
          <a:p>
            <a:r>
              <a:rPr lang="it-IT" dirty="0"/>
              <a:t>Si possono però scrivere più istruzioni in riga separate con “;”</a:t>
            </a:r>
          </a:p>
          <a:p>
            <a:pPr lvl="1"/>
            <a:r>
              <a:rPr lang="en-US" dirty="0">
                <a:solidFill>
                  <a:schemeClr val="accent1"/>
                </a:solidFill>
              </a:rPr>
              <a:t>print("Hello"); print("world")</a:t>
            </a:r>
          </a:p>
          <a:p>
            <a:r>
              <a:rPr lang="it-IT" dirty="0"/>
              <a:t>I commenti sono introdotti da “</a:t>
            </a:r>
            <a:r>
              <a:rPr lang="it-IT" sz="1800" dirty="0">
                <a:solidFill>
                  <a:srgbClr val="00B050"/>
                </a:solidFill>
              </a:rPr>
              <a:t>#</a:t>
            </a:r>
            <a:r>
              <a:rPr lang="it-IT" dirty="0"/>
              <a:t>” e finiscono a fine riga</a:t>
            </a:r>
          </a:p>
          <a:p>
            <a:pPr lvl="1"/>
            <a:r>
              <a:rPr lang="en-US" dirty="0">
                <a:solidFill>
                  <a:srgbClr val="00B050"/>
                </a:solidFill>
              </a:rPr>
              <a:t># </a:t>
            </a:r>
            <a:r>
              <a:rPr lang="en-US" dirty="0" err="1">
                <a:solidFill>
                  <a:srgbClr val="00B050"/>
                </a:solidFill>
              </a:rPr>
              <a:t>Questo</a:t>
            </a:r>
            <a:r>
              <a:rPr lang="en-US" dirty="0">
                <a:solidFill>
                  <a:srgbClr val="00B050"/>
                </a:solidFill>
              </a:rPr>
              <a:t> è un </a:t>
            </a:r>
            <a:r>
              <a:rPr lang="en-US" dirty="0" err="1">
                <a:solidFill>
                  <a:srgbClr val="00B050"/>
                </a:solidFill>
              </a:rPr>
              <a:t>commento</a:t>
            </a:r>
            <a:endParaRPr lang="en-US" dirty="0">
              <a:solidFill>
                <a:srgbClr val="00B050"/>
              </a:solidFill>
            </a:endParaRPr>
          </a:p>
          <a:p>
            <a:pPr lvl="1"/>
            <a:r>
              <a:rPr lang="en-US" dirty="0">
                <a:solidFill>
                  <a:schemeClr val="accent1"/>
                </a:solidFill>
              </a:rPr>
              <a:t>print("Hello, world") </a:t>
            </a:r>
            <a:r>
              <a:rPr lang="en-US" dirty="0">
                <a:solidFill>
                  <a:srgbClr val="00B050"/>
                </a:solidFill>
              </a:rPr>
              <a:t># </a:t>
            </a:r>
            <a:r>
              <a:rPr lang="en-US" dirty="0" err="1">
                <a:solidFill>
                  <a:srgbClr val="00B050"/>
                </a:solidFill>
              </a:rPr>
              <a:t>altro</a:t>
            </a:r>
            <a:r>
              <a:rPr lang="en-US" dirty="0">
                <a:solidFill>
                  <a:srgbClr val="00B050"/>
                </a:solidFill>
              </a:rPr>
              <a:t> </a:t>
            </a:r>
            <a:r>
              <a:rPr lang="en-US" dirty="0" err="1">
                <a:solidFill>
                  <a:srgbClr val="00B050"/>
                </a:solidFill>
              </a:rPr>
              <a:t>commento</a:t>
            </a:r>
            <a:endParaRPr lang="en-US" dirty="0">
              <a:solidFill>
                <a:srgbClr val="00B050"/>
              </a:solidFill>
            </a:endParaRPr>
          </a:p>
          <a:p>
            <a:r>
              <a:rPr lang="it-IT" dirty="0"/>
              <a:t>Si può far continuare un’istruzione in una riga successiva</a:t>
            </a:r>
          </a:p>
          <a:p>
            <a:pPr lvl="1"/>
            <a:r>
              <a:rPr lang="it-IT" dirty="0"/>
              <a:t>esplicitamente se la riga termina in “</a:t>
            </a:r>
            <a:r>
              <a:rPr lang="it-IT" dirty="0">
                <a:solidFill>
                  <a:schemeClr val="accent1"/>
                </a:solidFill>
              </a:rPr>
              <a:t>\</a:t>
            </a:r>
            <a:r>
              <a:rPr lang="it-IT" dirty="0"/>
              <a:t>”</a:t>
            </a:r>
          </a:p>
          <a:p>
            <a:pPr lvl="1"/>
            <a:r>
              <a:rPr lang="it-IT" dirty="0"/>
              <a:t>implicitamente se ci sono parentesi non chiuse (più comune)</a:t>
            </a:r>
          </a:p>
          <a:p>
            <a:pPr marL="914400" lvl="2" indent="0">
              <a:buNone/>
            </a:pPr>
            <a:r>
              <a:rPr lang="en-US" dirty="0">
                <a:solidFill>
                  <a:schemeClr val="accent1"/>
                </a:solidFill>
              </a:rPr>
              <a:t>print("Hello, </a:t>
            </a:r>
          </a:p>
          <a:p>
            <a:pPr marL="457200" lvl="1" indent="0">
              <a:buNone/>
            </a:pPr>
            <a:r>
              <a:rPr lang="en-US"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it-IT" dirty="0"/>
              <a:t>In altri linguaggi i blocchi di codice (</a:t>
            </a:r>
            <a:r>
              <a:rPr lang="it-IT" dirty="0" err="1">
                <a:solidFill>
                  <a:schemeClr val="accent1"/>
                </a:solidFill>
              </a:rPr>
              <a:t>if</a:t>
            </a:r>
            <a:r>
              <a:rPr lang="it-IT" dirty="0"/>
              <a:t>, </a:t>
            </a:r>
            <a:r>
              <a:rPr lang="it-IT" dirty="0">
                <a:solidFill>
                  <a:schemeClr val="accent1"/>
                </a:solidFill>
              </a:rPr>
              <a:t>for</a:t>
            </a:r>
            <a:r>
              <a:rPr lang="it-IT" dirty="0"/>
              <a:t>, etc.) sono delimitati da simboli specifici (spesso “</a:t>
            </a:r>
            <a:r>
              <a:rPr lang="it-IT" dirty="0">
                <a:solidFill>
                  <a:schemeClr val="accent1"/>
                </a:solidFill>
              </a:rPr>
              <a:t>{</a:t>
            </a:r>
            <a:r>
              <a:rPr lang="it-IT" dirty="0"/>
              <a:t>” e “</a:t>
            </a:r>
            <a:r>
              <a:rPr lang="it-IT" dirty="0">
                <a:solidFill>
                  <a:schemeClr val="accent1"/>
                </a:solidFill>
              </a:rPr>
              <a:t>}</a:t>
            </a:r>
            <a:r>
              <a:rPr lang="it-IT" dirty="0"/>
              <a:t>”)</a:t>
            </a:r>
          </a:p>
          <a:p>
            <a:pPr lvl="1"/>
            <a:r>
              <a:rPr lang="it-IT" dirty="0"/>
              <a:t>L’indentazione è usata convenzionalmente per migliore leggibilità</a:t>
            </a:r>
          </a:p>
          <a:p>
            <a:r>
              <a:rPr lang="it-IT" dirty="0"/>
              <a:t>Python usa l’indentazione come sintassi per i blocchi</a:t>
            </a:r>
          </a:p>
          <a:p>
            <a:pPr lvl="1"/>
            <a:r>
              <a:rPr lang="it-IT" dirty="0"/>
              <a:t>Ogni riga che introduce un blocco (e.g., </a:t>
            </a:r>
            <a:r>
              <a:rPr lang="it-IT" dirty="0" err="1">
                <a:solidFill>
                  <a:schemeClr val="accent1"/>
                </a:solidFill>
              </a:rPr>
              <a:t>if</a:t>
            </a:r>
            <a:r>
              <a:rPr lang="it-IT" dirty="0"/>
              <a:t>) termina in “</a:t>
            </a:r>
            <a:r>
              <a:rPr lang="it-IT" dirty="0">
                <a:solidFill>
                  <a:schemeClr val="accent1"/>
                </a:solidFill>
              </a:rPr>
              <a:t>:</a:t>
            </a:r>
            <a:r>
              <a:rPr lang="it-IT" dirty="0"/>
              <a:t>”</a:t>
            </a:r>
          </a:p>
          <a:p>
            <a:pPr lvl="1"/>
            <a:r>
              <a:rPr lang="it-IT" dirty="0"/>
              <a:t>Le righe a pari livello sono indentate con pari numero di spazi</a:t>
            </a:r>
          </a:p>
          <a:p>
            <a:pPr lvl="1"/>
            <a:r>
              <a:rPr lang="it-IT" dirty="0"/>
              <a:t>Per indicare un blocco vuoto si usa la parola chiave “</a:t>
            </a:r>
            <a:r>
              <a:rPr lang="it-IT" dirty="0">
                <a:solidFill>
                  <a:schemeClr val="accent1"/>
                </a:solidFill>
              </a:rPr>
              <a:t>pass</a:t>
            </a:r>
            <a:r>
              <a:rPr lang="it-IT" dirty="0"/>
              <a:t>”</a:t>
            </a:r>
            <a:endParaRPr lang="en-US" dirty="0"/>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7</a:t>
            </a:fld>
            <a:endParaRPr lang="it-IT"/>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In Python ogni cosa è un oggetto: numeri, liste, funzioni, …</a:t>
            </a:r>
          </a:p>
          <a:p>
            <a:pPr lvl="1"/>
            <a:r>
              <a:rPr lang="it-IT" dirty="0"/>
              <a:t>Al contrario di Java, dove non sono oggetti valori </a:t>
            </a:r>
            <a:r>
              <a:rPr lang="it-IT" dirty="0" err="1">
                <a:solidFill>
                  <a:schemeClr val="accent1"/>
                </a:solidFill>
              </a:rPr>
              <a:t>int</a:t>
            </a:r>
            <a:r>
              <a:rPr lang="it-IT" dirty="0"/>
              <a:t>, </a:t>
            </a:r>
            <a:r>
              <a:rPr lang="it-IT" dirty="0">
                <a:solidFill>
                  <a:schemeClr val="accent1"/>
                </a:solidFill>
              </a:rPr>
              <a:t>float</a:t>
            </a:r>
            <a:r>
              <a:rPr lang="it-IT" dirty="0"/>
              <a:t>,…</a:t>
            </a:r>
          </a:p>
          <a:p>
            <a:r>
              <a:rPr lang="it-IT" dirty="0"/>
              <a:t>Ogni oggetto ha attributi e metodi, accessibili tramite la tipica </a:t>
            </a:r>
            <a:r>
              <a:rPr lang="en-US" dirty="0" err="1"/>
              <a:t>sintassi</a:t>
            </a:r>
            <a:r>
              <a:rPr lang="en-US" dirty="0"/>
              <a:t> </a:t>
            </a:r>
          </a:p>
          <a:p>
            <a:pPr lvl="1"/>
            <a:r>
              <a:rPr lang="en-US" dirty="0" err="1">
                <a:solidFill>
                  <a:schemeClr val="accent1"/>
                </a:solidFill>
              </a:rPr>
              <a:t>oggetto.attributo</a:t>
            </a:r>
            <a:endParaRPr lang="en-US" dirty="0">
              <a:solidFill>
                <a:schemeClr val="accent1"/>
              </a:solidFill>
            </a:endParaRPr>
          </a:p>
          <a:p>
            <a:r>
              <a:rPr lang="it-IT" dirty="0"/>
              <a:t>Il tipo di un oggetto ne determina gli attributi esistenti e le operazioni che si possono compiere su di esso</a:t>
            </a:r>
          </a:p>
          <a:p>
            <a:pPr lvl="1"/>
            <a:r>
              <a:rPr lang="it-IT" dirty="0"/>
              <a:t>I tipi degli oggetti sono noti solo durante l’esecuzione</a:t>
            </a:r>
          </a:p>
          <a:p>
            <a:pPr lvl="1"/>
            <a:r>
              <a:rPr lang="it-IT" dirty="0"/>
              <a:t>Al contrario di Java, dove i tipi degli oggetti sono verificati prima de</a:t>
            </a:r>
            <a:r>
              <a:rPr lang="en-US" dirty="0" err="1"/>
              <a:t>ll’esecuzione</a:t>
            </a:r>
            <a:endParaRPr lang="en-US" dirty="0"/>
          </a:p>
          <a:p>
            <a:r>
              <a:rPr lang="it-IT" dirty="0"/>
              <a:t>Oggetto predefinito </a:t>
            </a:r>
            <a:r>
              <a:rPr lang="it-IT" dirty="0">
                <a:solidFill>
                  <a:schemeClr val="accent1"/>
                </a:solidFill>
              </a:rPr>
              <a:t>None</a:t>
            </a:r>
            <a:r>
              <a:rPr lang="it-IT" dirty="0"/>
              <a:t> (di tipo </a:t>
            </a:r>
            <a:r>
              <a:rPr lang="it-IT" dirty="0" err="1">
                <a:solidFill>
                  <a:schemeClr val="accent1"/>
                </a:solidFill>
              </a:rPr>
              <a:t>NoneType</a:t>
            </a:r>
            <a:r>
              <a:rPr lang="it-IT" dirty="0"/>
              <a:t>) </a:t>
            </a:r>
            <a:r>
              <a:rPr lang="en-US" dirty="0"/>
              <a:t>indica </a:t>
            </a:r>
            <a:r>
              <a:rPr lang="en-US" dirty="0" err="1"/>
              <a:t>assenza</a:t>
            </a:r>
            <a:r>
              <a:rPr lang="en-US" dirty="0"/>
              <a:t> di </a:t>
            </a:r>
            <a:r>
              <a:rPr lang="en-US" dirty="0" err="1"/>
              <a:t>valore</a:t>
            </a:r>
            <a:endParaRPr lang="en-US" dirty="0"/>
          </a:p>
          <a:p>
            <a:pPr lvl="1"/>
            <a:r>
              <a:rPr lang="it-IT" dirty="0"/>
              <a:t>Simile a </a:t>
            </a:r>
            <a:r>
              <a:rPr lang="it-IT" dirty="0" err="1">
                <a:solidFill>
                  <a:schemeClr val="accent1"/>
                </a:solidFill>
              </a:rPr>
              <a:t>null</a:t>
            </a:r>
            <a:r>
              <a:rPr lang="it-IT" dirty="0"/>
              <a:t> in Java (che però non è un oggetto)</a:t>
            </a:r>
            <a:endParaRPr lang="en-US" dirty="0"/>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it-IT" dirty="0"/>
              <a:t>Python definisce diversi tipi di collezioni di oggetti</a:t>
            </a:r>
          </a:p>
          <a:p>
            <a:pPr lvl="1"/>
            <a:r>
              <a:rPr lang="it-IT" dirty="0"/>
              <a:t>E.g., liste, insiemi, dizionari</a:t>
            </a:r>
          </a:p>
          <a:p>
            <a:pPr lvl="1"/>
            <a:r>
              <a:rPr lang="it-IT" dirty="0"/>
              <a:t>Una collezione può contenere oggetti di tipi eterogenei</a:t>
            </a:r>
          </a:p>
          <a:p>
            <a:pPr lvl="1"/>
            <a:r>
              <a:rPr lang="it-IT" dirty="0"/>
              <a:t>Le collezioni possono essere innestate</a:t>
            </a:r>
          </a:p>
          <a:p>
            <a:r>
              <a:rPr lang="it-IT" dirty="0"/>
              <a:t>Le collezioni si possono distinguere in mutabili e immutabili</a:t>
            </a:r>
          </a:p>
          <a:p>
            <a:pPr lvl="1"/>
            <a:r>
              <a:rPr lang="it-IT" dirty="0"/>
              <a:t>Solo nelle collezioni mutabili è possibile aggiungere, rimuovere e </a:t>
            </a:r>
            <a:r>
              <a:rPr lang="en-US" dirty="0" err="1"/>
              <a:t>sostituire</a:t>
            </a:r>
            <a:r>
              <a:rPr lang="en-US" dirty="0"/>
              <a:t> </a:t>
            </a:r>
            <a:r>
              <a:rPr lang="en-US" dirty="0" err="1"/>
              <a:t>elementi</a:t>
            </a:r>
            <a:endParaRPr lang="en-US" dirty="0"/>
          </a:p>
          <a:p>
            <a:pPr lvl="1"/>
            <a:r>
              <a:rPr lang="it-IT" dirty="0"/>
              <a:t>Gli oggetti visti finora (numeri, booleani, stringhe) sono immutabili</a:t>
            </a:r>
          </a:p>
          <a:p>
            <a:r>
              <a:rPr lang="it-IT" dirty="0"/>
              <a:t>Le stringhe (</a:t>
            </a:r>
            <a:r>
              <a:rPr lang="it-IT" dirty="0" err="1">
                <a:solidFill>
                  <a:schemeClr val="accent1"/>
                </a:solidFill>
              </a:rPr>
              <a:t>str</a:t>
            </a:r>
            <a:r>
              <a:rPr lang="it-IT" dirty="0"/>
              <a:t>) sono trattabili come </a:t>
            </a:r>
            <a:r>
              <a:rPr lang="en-US" dirty="0" err="1"/>
              <a:t>sequenze</a:t>
            </a:r>
            <a:r>
              <a:rPr lang="en-US" dirty="0"/>
              <a:t> </a:t>
            </a:r>
            <a:r>
              <a:rPr lang="en-US" dirty="0" err="1"/>
              <a:t>immutabili</a:t>
            </a:r>
            <a:r>
              <a:rPr lang="en-US" dirty="0"/>
              <a:t> di </a:t>
            </a:r>
            <a:r>
              <a:rPr lang="en-US" dirty="0" err="1"/>
              <a:t>caratteri</a:t>
            </a:r>
            <a:endParaRPr lang="en-US" dirty="0"/>
          </a:p>
          <a:p>
            <a:pPr lvl="1"/>
            <a:r>
              <a:rPr lang="it-IT" dirty="0"/>
              <a:t>Un carattere è una stringa lunga 1, non c’è un tipo di dato apposito</a:t>
            </a:r>
          </a:p>
          <a:p>
            <a:r>
              <a:rPr lang="it-IT" dirty="0"/>
              <a:t>Python fornisce funzionalità comuni per accedere a collezioni</a:t>
            </a:r>
            <a:endParaRPr lang="en-US" dirty="0"/>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23242</TotalTime>
  <Words>3407</Words>
  <Application>Microsoft Office PowerPoint</Application>
  <PresentationFormat>Widescreen</PresentationFormat>
  <Paragraphs>412</Paragraphs>
  <Slides>40</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40</vt:i4>
      </vt:variant>
    </vt:vector>
  </HeadingPairs>
  <TitlesOfParts>
    <vt:vector size="47"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manipulation</vt:lpstr>
      <vt:lpstr>Data manipulation</vt:lpstr>
      <vt:lpstr>Data manipulation</vt:lpstr>
      <vt:lpstr>Pandas</vt:lpstr>
      <vt:lpstr>Pandas</vt:lpstr>
      <vt:lpstr>Pandas</vt:lpstr>
      <vt:lpstr>Pandas</vt:lpstr>
      <vt:lpstr>Tipi di attributo</vt:lpstr>
      <vt:lpstr>Valori mancanti</vt:lpstr>
      <vt:lpstr>Valori mancanti</vt:lpstr>
      <vt:lpstr>Valori mancanti</vt:lpstr>
      <vt:lpstr>Funzioni aggregate</vt:lpstr>
      <vt:lpstr>Distribuzione dei valori</vt:lpstr>
      <vt:lpstr>Distribuzione dei valori</vt:lpstr>
      <vt:lpstr>Dataframe</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1181</cp:revision>
  <dcterms:created xsi:type="dcterms:W3CDTF">2019-03-06T18:10:20Z</dcterms:created>
  <dcterms:modified xsi:type="dcterms:W3CDTF">2021-07-13T18:01:13Z</dcterms:modified>
</cp:coreProperties>
</file>