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9" r:id="rId2"/>
    <p:sldId id="480" r:id="rId3"/>
    <p:sldId id="516" r:id="rId4"/>
    <p:sldId id="517" r:id="rId5"/>
    <p:sldId id="518" r:id="rId6"/>
    <p:sldId id="533" r:id="rId7"/>
    <p:sldId id="519" r:id="rId8"/>
    <p:sldId id="520" r:id="rId9"/>
    <p:sldId id="521" r:id="rId10"/>
    <p:sldId id="522" r:id="rId11"/>
    <p:sldId id="527" r:id="rId12"/>
    <p:sldId id="526" r:id="rId13"/>
    <p:sldId id="529" r:id="rId14"/>
    <p:sldId id="530" r:id="rId15"/>
    <p:sldId id="531" r:id="rId16"/>
    <p:sldId id="532" r:id="rId17"/>
    <p:sldId id="528" r:id="rId18"/>
    <p:sldId id="512" r:id="rId19"/>
    <p:sldId id="52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423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10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checklist can help you while building your projects</a:t>
            </a:r>
          </a:p>
          <a:p>
            <a:pPr lvl="1"/>
            <a:r>
              <a:rPr lang="en-US"/>
              <a:t>Frame the problem and look at the big picture</a:t>
            </a:r>
          </a:p>
          <a:p>
            <a:pPr lvl="2"/>
            <a:r>
              <a:rPr lang="en-US"/>
              <a:t>✔Define the objective in business terms</a:t>
            </a:r>
          </a:p>
          <a:p>
            <a:pPr lvl="2"/>
            <a:r>
              <a:rPr lang="en-US"/>
              <a:t>✖ How should performance be measured? (let's do this!)</a:t>
            </a:r>
          </a:p>
          <a:p>
            <a:pPr lvl="2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We are facing a regression problem</a:t>
            </a:r>
          </a:p>
          <a:p>
            <a:pPr lvl="1"/>
            <a:r>
              <a:rPr lang="en-US"/>
              <a:t>A typical performance measure for regression problems is the Root Mean Square Error (RMSE)</a:t>
            </a:r>
          </a:p>
          <a:p>
            <a:pPr lvl="1"/>
            <a:r>
              <a:rPr lang="en-US"/>
              <a:t>RMSE is the standard deviation of the </a:t>
            </a:r>
            <a:r>
              <a:rPr lang="en-US">
                <a:solidFill>
                  <a:srgbClr val="FF0000"/>
                </a:solidFill>
              </a:rPr>
              <a:t>residuals</a:t>
            </a:r>
            <a:r>
              <a:rPr lang="en-US"/>
              <a:t> (prediction errors)</a:t>
            </a:r>
          </a:p>
          <a:p>
            <a:pPr lvl="1"/>
            <a:r>
              <a:rPr lang="en-US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536E-7948-45F6-81A4-6A28E5859206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6EDB4-DD6A-49C8-8A23-459B102994AF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BE27A1-FC2F-4ABA-8E72-966C9BA8B9AC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A63536-0A40-4E0A-BBE8-1781D3418124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Hyper-parameters:</a:t>
            </a:r>
            <a:r>
              <a:rPr lang="en-US" dirty="0"/>
              <a:t> parameters that are not directly learnt within estimators</a:t>
            </a:r>
          </a:p>
          <a:p>
            <a:pPr lvl="1"/>
            <a:r>
              <a:rPr lang="en-US" dirty="0"/>
              <a:t>In scikit-learn they are passed as arguments to the constructor of the estimator classes</a:t>
            </a:r>
          </a:p>
          <a:p>
            <a:pPr lvl="1"/>
            <a:r>
              <a:rPr lang="en-US" dirty="0"/>
              <a:t>Any parameter provided when constructing an estimator may be optimized</a:t>
            </a:r>
          </a:p>
          <a:p>
            <a:pPr lvl="2"/>
            <a:r>
              <a:rPr lang="en-US" dirty="0"/>
              <a:t>&gt;&gt;&gt; </a:t>
            </a:r>
            <a:r>
              <a:rPr lang="en-US" dirty="0" err="1"/>
              <a:t>estimator.get_</a:t>
            </a:r>
            <a:r>
              <a:rPr lang="en-US" dirty="0" err="1">
                <a:solidFill>
                  <a:srgbClr val="FF0000"/>
                </a:solidFill>
              </a:rPr>
              <a:t>params</a:t>
            </a:r>
            <a:r>
              <a:rPr lang="en-US" dirty="0"/>
              <a:t>()</a:t>
            </a:r>
          </a:p>
          <a:p>
            <a:r>
              <a:rPr lang="en-US" dirty="0"/>
              <a:t>A search consists of:</a:t>
            </a:r>
          </a:p>
          <a:p>
            <a:pPr lvl="1"/>
            <a:r>
              <a:rPr lang="en-US" dirty="0"/>
              <a:t>    an estimator</a:t>
            </a:r>
          </a:p>
          <a:p>
            <a:pPr lvl="1"/>
            <a:r>
              <a:rPr lang="en-US" dirty="0"/>
              <a:t>    a parameter space</a:t>
            </a:r>
          </a:p>
          <a:p>
            <a:pPr lvl="1"/>
            <a:r>
              <a:rPr lang="en-US" dirty="0"/>
              <a:t>    a method for searching or sampling candidates</a:t>
            </a:r>
          </a:p>
          <a:p>
            <a:pPr lvl="1"/>
            <a:r>
              <a:rPr lang="en-US" dirty="0"/>
              <a:t>    a cross-validation scheme</a:t>
            </a:r>
          </a:p>
          <a:p>
            <a:pPr lvl="1"/>
            <a:r>
              <a:rPr lang="en-US" dirty="0"/>
              <a:t>    a score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Hyper-parameter</a:t>
            </a:r>
            <a:r>
              <a:rPr lang="it-IT" dirty="0"/>
              <a:t> tuning</a:t>
            </a:r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45A8F3FC-15F6-4525-8517-434328511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37606"/>
            <a:ext cx="9525000" cy="28765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C945584B-8D41-4135-8868-73556DBA5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06956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✔ 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 — Tom Mitchell, 1997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4D1DA6-FF92-4487-B15C-8518A4BC1E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so many different types of Machine Learning systems that it is useful to classify them in broad categories, based on the following criteria:</a:t>
            </a:r>
          </a:p>
          <a:p>
            <a:pPr lvl="1"/>
            <a:r>
              <a:rPr lang="en-US" dirty="0"/>
              <a:t>Whether or not they are trained with human supervision (</a:t>
            </a:r>
            <a:r>
              <a:rPr lang="en-US" dirty="0">
                <a:solidFill>
                  <a:srgbClr val="FF0000"/>
                </a:solidFill>
              </a:rPr>
              <a:t>supervised, unsupervised, semi-supervised, and reinforcement</a:t>
            </a:r>
            <a:r>
              <a:rPr lang="en-US" dirty="0"/>
              <a:t> learning)</a:t>
            </a:r>
          </a:p>
          <a:p>
            <a:pPr lvl="1"/>
            <a:r>
              <a:rPr lang="en-US" dirty="0"/>
              <a:t>Whether or not they can learn incrementally on the fly (</a:t>
            </a:r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learning)</a:t>
            </a:r>
          </a:p>
          <a:p>
            <a:pPr lvl="1"/>
            <a:r>
              <a:rPr lang="en-US" dirty="0"/>
              <a:t>Whether they work by comparing new data points to known data points, or instead by detecting patterns in the training data and building a model (</a:t>
            </a:r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learning)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We consider classical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is the task of 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often called labels or categories. 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ham), and it must learn how to classify new emails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is the task of 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car,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libraries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algorithms: Linear Regression, Support Vector Machine,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 Learning algorithms: clustering, factor analysis, PCA, neural networks, etc.</a:t>
            </a:r>
          </a:p>
          <a:p>
            <a:pPr lvl="2"/>
            <a:r>
              <a:rPr lang="en-US" dirty="0"/>
              <a:t>Clustering: group unlabeled similar data.</a:t>
            </a:r>
          </a:p>
          <a:p>
            <a:pPr lvl="2"/>
            <a:r>
              <a:rPr lang="en-US" dirty="0"/>
              <a:t>Dimensionality Reduction: reduce the number of attributes in data which can be further used for summarization, visualization and feature selection</a:t>
            </a:r>
          </a:p>
          <a:p>
            <a:pPr lvl="1"/>
            <a:r>
              <a:rPr lang="en-US" dirty="0"/>
              <a:t>Cross Validation: check the accuracy of supervised models on unseen data</a:t>
            </a:r>
          </a:p>
          <a:p>
            <a:pPr lvl="1"/>
            <a:r>
              <a:rPr lang="en-US" dirty="0"/>
              <a:t>Feature extraction: extract the features from data to define the attributes in image and text data</a:t>
            </a:r>
          </a:p>
          <a:p>
            <a:pPr lvl="1"/>
            <a:r>
              <a:rPr lang="en-US" dirty="0"/>
              <a:t>Open Source and also commercially usable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B9C4-34C9-462E-96F0-DC92446D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5" y="0"/>
            <a:ext cx="744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</a:t>
            </a:r>
          </a:p>
          <a:p>
            <a:pPr lvl="2"/>
            <a:r>
              <a:rPr lang="en-US" dirty="0"/>
              <a:t>The samples represent the individual objects described by the dataset and the features represents the distinct observations that describe each sample in a quantitative manner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dirty="0"/>
              <a:t>E.g., a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</a:t>
            </a:r>
          </a:p>
          <a:p>
            <a:pPr lvl="2"/>
            <a:r>
              <a:rPr lang="en-US" dirty="0"/>
              <a:t>Along with features matrix, we also have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2"/>
            <a:r>
              <a:rPr lang="en-US" dirty="0"/>
              <a:t>E.g., a Pandas Series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23372</TotalTime>
  <Words>1555</Words>
  <Application>Microsoft Office PowerPoint</Application>
  <PresentationFormat>Widescreen</PresentationFormat>
  <Paragraphs>194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PowerPoint Presentation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Hyper-parameter tuning</vt:lpstr>
      <vt:lpstr>Hyper-parameter tuning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1194</cp:revision>
  <dcterms:created xsi:type="dcterms:W3CDTF">2019-03-06T18:10:20Z</dcterms:created>
  <dcterms:modified xsi:type="dcterms:W3CDTF">2021-07-13T14:51:00Z</dcterms:modified>
</cp:coreProperties>
</file>