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79" r:id="rId2"/>
    <p:sldId id="480" r:id="rId3"/>
    <p:sldId id="483" r:id="rId4"/>
    <p:sldId id="490" r:id="rId5"/>
    <p:sldId id="484" r:id="rId6"/>
    <p:sldId id="485" r:id="rId7"/>
    <p:sldId id="486" r:id="rId8"/>
    <p:sldId id="487" r:id="rId9"/>
    <p:sldId id="481" r:id="rId10"/>
    <p:sldId id="511" r:id="rId11"/>
    <p:sldId id="489" r:id="rId12"/>
    <p:sldId id="491" r:id="rId13"/>
    <p:sldId id="492" r:id="rId14"/>
    <p:sldId id="493" r:id="rId15"/>
    <p:sldId id="494" r:id="rId16"/>
    <p:sldId id="495" r:id="rId17"/>
    <p:sldId id="498" r:id="rId18"/>
    <p:sldId id="496" r:id="rId19"/>
    <p:sldId id="497" r:id="rId20"/>
    <p:sldId id="501" r:id="rId21"/>
    <p:sldId id="502" r:id="rId22"/>
    <p:sldId id="499" r:id="rId23"/>
    <p:sldId id="500" r:id="rId24"/>
    <p:sldId id="513" r:id="rId25"/>
    <p:sldId id="503" r:id="rId26"/>
    <p:sldId id="504" r:id="rId27"/>
    <p:sldId id="505" r:id="rId28"/>
    <p:sldId id="506" r:id="rId29"/>
    <p:sldId id="325" r:id="rId30"/>
    <p:sldId id="514" r:id="rId31"/>
    <p:sldId id="509" r:id="rId32"/>
    <p:sldId id="507" r:id="rId33"/>
    <p:sldId id="510" r:id="rId34"/>
    <p:sldId id="515" r:id="rId35"/>
    <p:sldId id="508" r:id="rId36"/>
    <p:sldId id="512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874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80D54-461E-47FF-9F23-74DB8B815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9867E-7013-4E00-8D6E-63C365F30D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Enter the folder `01-DataPreprocessing`</a:t>
          </a:r>
          <a:endParaRPr lang="en-US"/>
        </a:p>
      </dgm:t>
    </dgm:pt>
    <dgm:pt modelId="{39EDCCE5-7434-4137-B620-5013E87BAF08}" type="parTrans" cxnId="{B28C9B52-8756-4CAF-B627-0D336AC6E2EE}">
      <dgm:prSet/>
      <dgm:spPr/>
      <dgm:t>
        <a:bodyPr/>
        <a:lstStyle/>
        <a:p>
          <a:endParaRPr lang="en-US"/>
        </a:p>
      </dgm:t>
    </dgm:pt>
    <dgm:pt modelId="{79D1BB81-52E8-43E4-8C8D-C14F8154B45B}" type="sibTrans" cxnId="{B28C9B52-8756-4CAF-B627-0D336AC6E2EE}">
      <dgm:prSet/>
      <dgm:spPr/>
      <dgm:t>
        <a:bodyPr/>
        <a:lstStyle/>
        <a:p>
          <a:endParaRPr lang="en-US"/>
        </a:p>
      </dgm:t>
    </dgm:pt>
    <dgm:pt modelId="{EC299E56-65F1-49E8-8BB9-926E8A336D6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Double click on run.bat</a:t>
          </a:r>
          <a:endParaRPr lang="en-US"/>
        </a:p>
      </dgm:t>
    </dgm:pt>
    <dgm:pt modelId="{A3D280B3-8E6B-4EF9-BF49-B8AA7E591E2E}" type="parTrans" cxnId="{1F5ECA8D-7A7B-4735-9D8F-DBDB85A090C2}">
      <dgm:prSet/>
      <dgm:spPr/>
      <dgm:t>
        <a:bodyPr/>
        <a:lstStyle/>
        <a:p>
          <a:endParaRPr lang="en-US"/>
        </a:p>
      </dgm:t>
    </dgm:pt>
    <dgm:pt modelId="{94ACDD0C-6472-4A13-BD7F-B56516A99D8E}" type="sibTrans" cxnId="{1F5ECA8D-7A7B-4735-9D8F-DBDB85A090C2}">
      <dgm:prSet/>
      <dgm:spPr/>
      <dgm:t>
        <a:bodyPr/>
        <a:lstStyle/>
        <a:p>
          <a:endParaRPr lang="en-US"/>
        </a:p>
      </dgm:t>
    </dgm:pt>
    <dgm:pt modelId="{E24FEA54-9DD2-4DFF-8D08-E9690922B0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Open the browser</a:t>
          </a:r>
          <a:endParaRPr lang="en-US"/>
        </a:p>
      </dgm:t>
    </dgm:pt>
    <dgm:pt modelId="{A70BBCD7-F648-4D1A-B529-06EECE5139D1}" type="parTrans" cxnId="{8D6A9359-00F3-494C-9354-9D1E586E9A68}">
      <dgm:prSet/>
      <dgm:spPr/>
      <dgm:t>
        <a:bodyPr/>
        <a:lstStyle/>
        <a:p>
          <a:endParaRPr lang="en-US"/>
        </a:p>
      </dgm:t>
    </dgm:pt>
    <dgm:pt modelId="{8B401ED7-476B-4977-AC83-7D8108466F4B}" type="sibTrans" cxnId="{8D6A9359-00F3-494C-9354-9D1E586E9A68}">
      <dgm:prSet/>
      <dgm:spPr/>
      <dgm:t>
        <a:bodyPr/>
        <a:lstStyle/>
        <a:p>
          <a:endParaRPr lang="en-US"/>
        </a:p>
      </dgm:t>
    </dgm:pt>
    <dgm:pt modelId="{A9FDABCD-6E18-42D6-928B-589B1DE32AD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Copy and paste the link to the notebook</a:t>
          </a:r>
          <a:endParaRPr lang="en-US"/>
        </a:p>
      </dgm:t>
    </dgm:pt>
    <dgm:pt modelId="{79E9F6CE-DEF7-4DDC-9FA5-413BD78087AA}" type="parTrans" cxnId="{6F7E7621-BA85-4366-9905-C5AA89E14EF1}">
      <dgm:prSet/>
      <dgm:spPr/>
      <dgm:t>
        <a:bodyPr/>
        <a:lstStyle/>
        <a:p>
          <a:endParaRPr lang="en-US"/>
        </a:p>
      </dgm:t>
    </dgm:pt>
    <dgm:pt modelId="{915173EC-90D5-42FE-AA98-17D094B3931D}" type="sibTrans" cxnId="{6F7E7621-BA85-4366-9905-C5AA89E14EF1}">
      <dgm:prSet/>
      <dgm:spPr/>
      <dgm:t>
        <a:bodyPr/>
        <a:lstStyle/>
        <a:p>
          <a:endParaRPr lang="en-US"/>
        </a:p>
      </dgm:t>
    </dgm:pt>
    <dgm:pt modelId="{17FD767B-8850-4DC5-838B-B9810308666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Enter the notebook `00-PythonFundamentals`</a:t>
          </a:r>
          <a:endParaRPr lang="en-US"/>
        </a:p>
      </dgm:t>
    </dgm:pt>
    <dgm:pt modelId="{8A21885B-E326-4223-BF59-A6BC29BD324F}" type="parTrans" cxnId="{80EBFDAE-31AD-4D65-96A7-CBCC84157EAA}">
      <dgm:prSet/>
      <dgm:spPr/>
      <dgm:t>
        <a:bodyPr/>
        <a:lstStyle/>
        <a:p>
          <a:endParaRPr lang="en-US"/>
        </a:p>
      </dgm:t>
    </dgm:pt>
    <dgm:pt modelId="{1EC73261-59D8-4BC1-A77F-440060C4CE5E}" type="sibTrans" cxnId="{80EBFDAE-31AD-4D65-96A7-CBCC84157EAA}">
      <dgm:prSet/>
      <dgm:spPr/>
      <dgm:t>
        <a:bodyPr/>
        <a:lstStyle/>
        <a:p>
          <a:endParaRPr lang="en-US"/>
        </a:p>
      </dgm:t>
    </dgm:pt>
    <dgm:pt modelId="{89ABC053-9CDA-4711-BD71-AFA62AE0C2EB}" type="pres">
      <dgm:prSet presAssocID="{43080D54-461E-47FF-9F23-74DB8B81554A}" presName="root" presStyleCnt="0">
        <dgm:presLayoutVars>
          <dgm:dir/>
          <dgm:resizeHandles val="exact"/>
        </dgm:presLayoutVars>
      </dgm:prSet>
      <dgm:spPr/>
    </dgm:pt>
    <dgm:pt modelId="{96510564-50C6-4F4E-8213-E7F9B1B425C5}" type="pres">
      <dgm:prSet presAssocID="{26D9867E-7013-4E00-8D6E-63C365F30D1D}" presName="compNode" presStyleCnt="0"/>
      <dgm:spPr/>
    </dgm:pt>
    <dgm:pt modelId="{44C9460D-9063-42D1-AA2D-012F76E07E66}" type="pres">
      <dgm:prSet presAssocID="{26D9867E-7013-4E00-8D6E-63C365F30D1D}" presName="bgRect" presStyleLbl="bgShp" presStyleIdx="0" presStyleCnt="5"/>
      <dgm:spPr/>
    </dgm:pt>
    <dgm:pt modelId="{912A3099-9834-4DD7-84CF-3E7C7A1F07D4}" type="pres">
      <dgm:prSet presAssocID="{26D9867E-7013-4E00-8D6E-63C365F30D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8CEEBB6-06C6-4B65-95FF-CCC7FCA8C429}" type="pres">
      <dgm:prSet presAssocID="{26D9867E-7013-4E00-8D6E-63C365F30D1D}" presName="spaceRect" presStyleCnt="0"/>
      <dgm:spPr/>
    </dgm:pt>
    <dgm:pt modelId="{C75A69CF-E42C-41E4-8F01-21BF1E178692}" type="pres">
      <dgm:prSet presAssocID="{26D9867E-7013-4E00-8D6E-63C365F30D1D}" presName="parTx" presStyleLbl="revTx" presStyleIdx="0" presStyleCnt="5">
        <dgm:presLayoutVars>
          <dgm:chMax val="0"/>
          <dgm:chPref val="0"/>
        </dgm:presLayoutVars>
      </dgm:prSet>
      <dgm:spPr/>
    </dgm:pt>
    <dgm:pt modelId="{A2E7C86D-1140-448D-B671-B1EAD4966FE0}" type="pres">
      <dgm:prSet presAssocID="{79D1BB81-52E8-43E4-8C8D-C14F8154B45B}" presName="sibTrans" presStyleCnt="0"/>
      <dgm:spPr/>
    </dgm:pt>
    <dgm:pt modelId="{05315AC8-2F82-4A37-9E4E-9DFAD373EFE9}" type="pres">
      <dgm:prSet presAssocID="{EC299E56-65F1-49E8-8BB9-926E8A336D61}" presName="compNode" presStyleCnt="0"/>
      <dgm:spPr/>
    </dgm:pt>
    <dgm:pt modelId="{3DAAC73D-FC94-40D0-87A0-57CE82F0F6E1}" type="pres">
      <dgm:prSet presAssocID="{EC299E56-65F1-49E8-8BB9-926E8A336D61}" presName="bgRect" presStyleLbl="bgShp" presStyleIdx="1" presStyleCnt="5"/>
      <dgm:spPr/>
    </dgm:pt>
    <dgm:pt modelId="{35BDFF6F-5779-4CE5-9681-F78380A8B720}" type="pres">
      <dgm:prSet presAssocID="{EC299E56-65F1-49E8-8BB9-926E8A336D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D280DD91-6F89-4A64-B51D-F067E5E239DA}" type="pres">
      <dgm:prSet presAssocID="{EC299E56-65F1-49E8-8BB9-926E8A336D61}" presName="spaceRect" presStyleCnt="0"/>
      <dgm:spPr/>
    </dgm:pt>
    <dgm:pt modelId="{59D15CBD-3C72-496E-A736-1D7D4E1AAB56}" type="pres">
      <dgm:prSet presAssocID="{EC299E56-65F1-49E8-8BB9-926E8A336D61}" presName="parTx" presStyleLbl="revTx" presStyleIdx="1" presStyleCnt="5">
        <dgm:presLayoutVars>
          <dgm:chMax val="0"/>
          <dgm:chPref val="0"/>
        </dgm:presLayoutVars>
      </dgm:prSet>
      <dgm:spPr/>
    </dgm:pt>
    <dgm:pt modelId="{C3AE779F-A721-4AA5-8C12-A6157C76ACAB}" type="pres">
      <dgm:prSet presAssocID="{94ACDD0C-6472-4A13-BD7F-B56516A99D8E}" presName="sibTrans" presStyleCnt="0"/>
      <dgm:spPr/>
    </dgm:pt>
    <dgm:pt modelId="{3767F8DC-1F9F-4EFB-A2C5-FE015F3F074A}" type="pres">
      <dgm:prSet presAssocID="{E24FEA54-9DD2-4DFF-8D08-E9690922B0AC}" presName="compNode" presStyleCnt="0"/>
      <dgm:spPr/>
    </dgm:pt>
    <dgm:pt modelId="{C458BD67-BD9B-4B75-B2C9-A64481E261B9}" type="pres">
      <dgm:prSet presAssocID="{E24FEA54-9DD2-4DFF-8D08-E9690922B0AC}" presName="bgRect" presStyleLbl="bgShp" presStyleIdx="2" presStyleCnt="5"/>
      <dgm:spPr/>
    </dgm:pt>
    <dgm:pt modelId="{6D01FA83-B0A1-4A6B-BDA2-A67450453F79}" type="pres">
      <dgm:prSet presAssocID="{E24FEA54-9DD2-4DFF-8D08-E9690922B0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43B9422-5CC2-4866-A6C4-E5D459CA0EC4}" type="pres">
      <dgm:prSet presAssocID="{E24FEA54-9DD2-4DFF-8D08-E9690922B0AC}" presName="spaceRect" presStyleCnt="0"/>
      <dgm:spPr/>
    </dgm:pt>
    <dgm:pt modelId="{61F75FB0-16F6-40FF-9661-5436EF9CAD59}" type="pres">
      <dgm:prSet presAssocID="{E24FEA54-9DD2-4DFF-8D08-E9690922B0AC}" presName="parTx" presStyleLbl="revTx" presStyleIdx="2" presStyleCnt="5">
        <dgm:presLayoutVars>
          <dgm:chMax val="0"/>
          <dgm:chPref val="0"/>
        </dgm:presLayoutVars>
      </dgm:prSet>
      <dgm:spPr/>
    </dgm:pt>
    <dgm:pt modelId="{753E5E70-7D20-40F0-8078-AE06389BB4C3}" type="pres">
      <dgm:prSet presAssocID="{8B401ED7-476B-4977-AC83-7D8108466F4B}" presName="sibTrans" presStyleCnt="0"/>
      <dgm:spPr/>
    </dgm:pt>
    <dgm:pt modelId="{95F03DA0-7D14-410F-BD6A-32193ADA4876}" type="pres">
      <dgm:prSet presAssocID="{A9FDABCD-6E18-42D6-928B-589B1DE32ADE}" presName="compNode" presStyleCnt="0"/>
      <dgm:spPr/>
    </dgm:pt>
    <dgm:pt modelId="{702CD84A-206C-4DE3-825A-6B193FAC2FD1}" type="pres">
      <dgm:prSet presAssocID="{A9FDABCD-6E18-42D6-928B-589B1DE32ADE}" presName="bgRect" presStyleLbl="bgShp" presStyleIdx="3" presStyleCnt="5"/>
      <dgm:spPr/>
    </dgm:pt>
    <dgm:pt modelId="{1987DC9C-767C-435B-90C8-94945489F631}" type="pres">
      <dgm:prSet presAssocID="{A9FDABCD-6E18-42D6-928B-589B1DE32A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134407C-CE46-4821-B67B-46557399FE1B}" type="pres">
      <dgm:prSet presAssocID="{A9FDABCD-6E18-42D6-928B-589B1DE32ADE}" presName="spaceRect" presStyleCnt="0"/>
      <dgm:spPr/>
    </dgm:pt>
    <dgm:pt modelId="{DE5B0EB3-54A1-4CE2-8B0B-B76C3CB1C10B}" type="pres">
      <dgm:prSet presAssocID="{A9FDABCD-6E18-42D6-928B-589B1DE32ADE}" presName="parTx" presStyleLbl="revTx" presStyleIdx="3" presStyleCnt="5">
        <dgm:presLayoutVars>
          <dgm:chMax val="0"/>
          <dgm:chPref val="0"/>
        </dgm:presLayoutVars>
      </dgm:prSet>
      <dgm:spPr/>
    </dgm:pt>
    <dgm:pt modelId="{6C1E54F8-2CA7-43B1-B41C-5BC164874DCD}" type="pres">
      <dgm:prSet presAssocID="{915173EC-90D5-42FE-AA98-17D094B3931D}" presName="sibTrans" presStyleCnt="0"/>
      <dgm:spPr/>
    </dgm:pt>
    <dgm:pt modelId="{026673A8-96C7-4153-8D53-0A2D2B7676AD}" type="pres">
      <dgm:prSet presAssocID="{17FD767B-8850-4DC5-838B-B9810308666D}" presName="compNode" presStyleCnt="0"/>
      <dgm:spPr/>
    </dgm:pt>
    <dgm:pt modelId="{F29911C8-8EE1-4D05-A76D-5562C7675D34}" type="pres">
      <dgm:prSet presAssocID="{17FD767B-8850-4DC5-838B-B9810308666D}" presName="bgRect" presStyleLbl="bgShp" presStyleIdx="4" presStyleCnt="5"/>
      <dgm:spPr/>
    </dgm:pt>
    <dgm:pt modelId="{BFF34BF5-75F7-48DF-BD47-00DCEBBE3548}" type="pres">
      <dgm:prSet presAssocID="{17FD767B-8850-4DC5-838B-B981030866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B5FF5596-1E0D-4B76-8F3F-8EAD99B09F58}" type="pres">
      <dgm:prSet presAssocID="{17FD767B-8850-4DC5-838B-B9810308666D}" presName="spaceRect" presStyleCnt="0"/>
      <dgm:spPr/>
    </dgm:pt>
    <dgm:pt modelId="{661B8371-F462-499B-A18D-E624F207C581}" type="pres">
      <dgm:prSet presAssocID="{17FD767B-8850-4DC5-838B-B981030866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5C5C01-792F-4A60-88E0-374ABE00998B}" type="presOf" srcId="{26D9867E-7013-4E00-8D6E-63C365F30D1D}" destId="{C75A69CF-E42C-41E4-8F01-21BF1E178692}" srcOrd="0" destOrd="0" presId="urn:microsoft.com/office/officeart/2018/2/layout/IconVerticalSolidList"/>
    <dgm:cxn modelId="{E369551A-0CAA-43A2-9977-43936AB8D857}" type="presOf" srcId="{17FD767B-8850-4DC5-838B-B9810308666D}" destId="{661B8371-F462-499B-A18D-E624F207C581}" srcOrd="0" destOrd="0" presId="urn:microsoft.com/office/officeart/2018/2/layout/IconVerticalSolidList"/>
    <dgm:cxn modelId="{6F7E7621-BA85-4366-9905-C5AA89E14EF1}" srcId="{43080D54-461E-47FF-9F23-74DB8B81554A}" destId="{A9FDABCD-6E18-42D6-928B-589B1DE32ADE}" srcOrd="3" destOrd="0" parTransId="{79E9F6CE-DEF7-4DDC-9FA5-413BD78087AA}" sibTransId="{915173EC-90D5-42FE-AA98-17D094B3931D}"/>
    <dgm:cxn modelId="{70821C38-487B-4E5B-8C7D-B5C8F855685D}" type="presOf" srcId="{EC299E56-65F1-49E8-8BB9-926E8A336D61}" destId="{59D15CBD-3C72-496E-A736-1D7D4E1AAB56}" srcOrd="0" destOrd="0" presId="urn:microsoft.com/office/officeart/2018/2/layout/IconVerticalSolidList"/>
    <dgm:cxn modelId="{B28C9B52-8756-4CAF-B627-0D336AC6E2EE}" srcId="{43080D54-461E-47FF-9F23-74DB8B81554A}" destId="{26D9867E-7013-4E00-8D6E-63C365F30D1D}" srcOrd="0" destOrd="0" parTransId="{39EDCCE5-7434-4137-B620-5013E87BAF08}" sibTransId="{79D1BB81-52E8-43E4-8C8D-C14F8154B45B}"/>
    <dgm:cxn modelId="{A2BC4675-E065-491D-B58E-258652CB1BD3}" type="presOf" srcId="{43080D54-461E-47FF-9F23-74DB8B81554A}" destId="{89ABC053-9CDA-4711-BD71-AFA62AE0C2EB}" srcOrd="0" destOrd="0" presId="urn:microsoft.com/office/officeart/2018/2/layout/IconVerticalSolidList"/>
    <dgm:cxn modelId="{8D6A9359-00F3-494C-9354-9D1E586E9A68}" srcId="{43080D54-461E-47FF-9F23-74DB8B81554A}" destId="{E24FEA54-9DD2-4DFF-8D08-E9690922B0AC}" srcOrd="2" destOrd="0" parTransId="{A70BBCD7-F648-4D1A-B529-06EECE5139D1}" sibTransId="{8B401ED7-476B-4977-AC83-7D8108466F4B}"/>
    <dgm:cxn modelId="{1F5ECA8D-7A7B-4735-9D8F-DBDB85A090C2}" srcId="{43080D54-461E-47FF-9F23-74DB8B81554A}" destId="{EC299E56-65F1-49E8-8BB9-926E8A336D61}" srcOrd="1" destOrd="0" parTransId="{A3D280B3-8E6B-4EF9-BF49-B8AA7E591E2E}" sibTransId="{94ACDD0C-6472-4A13-BD7F-B56516A99D8E}"/>
    <dgm:cxn modelId="{E203F99D-55EF-497B-B4DE-FA32FF3DD410}" type="presOf" srcId="{E24FEA54-9DD2-4DFF-8D08-E9690922B0AC}" destId="{61F75FB0-16F6-40FF-9661-5436EF9CAD59}" srcOrd="0" destOrd="0" presId="urn:microsoft.com/office/officeart/2018/2/layout/IconVerticalSolidList"/>
    <dgm:cxn modelId="{80EBFDAE-31AD-4D65-96A7-CBCC84157EAA}" srcId="{43080D54-461E-47FF-9F23-74DB8B81554A}" destId="{17FD767B-8850-4DC5-838B-B9810308666D}" srcOrd="4" destOrd="0" parTransId="{8A21885B-E326-4223-BF59-A6BC29BD324F}" sibTransId="{1EC73261-59D8-4BC1-A77F-440060C4CE5E}"/>
    <dgm:cxn modelId="{1D039EFB-AA8E-43DD-ACBD-42F0CDD6EB86}" type="presOf" srcId="{A9FDABCD-6E18-42D6-928B-589B1DE32ADE}" destId="{DE5B0EB3-54A1-4CE2-8B0B-B76C3CB1C10B}" srcOrd="0" destOrd="0" presId="urn:microsoft.com/office/officeart/2018/2/layout/IconVerticalSolidList"/>
    <dgm:cxn modelId="{F2CE7154-E431-45AF-A673-A2DED915FFE9}" type="presParOf" srcId="{89ABC053-9CDA-4711-BD71-AFA62AE0C2EB}" destId="{96510564-50C6-4F4E-8213-E7F9B1B425C5}" srcOrd="0" destOrd="0" presId="urn:microsoft.com/office/officeart/2018/2/layout/IconVerticalSolidList"/>
    <dgm:cxn modelId="{D5566633-DEBC-48EE-95A0-692B8FED7B0D}" type="presParOf" srcId="{96510564-50C6-4F4E-8213-E7F9B1B425C5}" destId="{44C9460D-9063-42D1-AA2D-012F76E07E66}" srcOrd="0" destOrd="0" presId="urn:microsoft.com/office/officeart/2018/2/layout/IconVerticalSolidList"/>
    <dgm:cxn modelId="{F2AC6556-FA49-4C6D-BF64-C3D258F1F95B}" type="presParOf" srcId="{96510564-50C6-4F4E-8213-E7F9B1B425C5}" destId="{912A3099-9834-4DD7-84CF-3E7C7A1F07D4}" srcOrd="1" destOrd="0" presId="urn:microsoft.com/office/officeart/2018/2/layout/IconVerticalSolidList"/>
    <dgm:cxn modelId="{B9D7452D-B0C9-460F-BF4B-55F023623298}" type="presParOf" srcId="{96510564-50C6-4F4E-8213-E7F9B1B425C5}" destId="{E8CEEBB6-06C6-4B65-95FF-CCC7FCA8C429}" srcOrd="2" destOrd="0" presId="urn:microsoft.com/office/officeart/2018/2/layout/IconVerticalSolidList"/>
    <dgm:cxn modelId="{434936F4-6AFB-44A8-A432-50553351B60F}" type="presParOf" srcId="{96510564-50C6-4F4E-8213-E7F9B1B425C5}" destId="{C75A69CF-E42C-41E4-8F01-21BF1E178692}" srcOrd="3" destOrd="0" presId="urn:microsoft.com/office/officeart/2018/2/layout/IconVerticalSolidList"/>
    <dgm:cxn modelId="{769EA0CF-B263-4A64-80A7-1D97D44A5452}" type="presParOf" srcId="{89ABC053-9CDA-4711-BD71-AFA62AE0C2EB}" destId="{A2E7C86D-1140-448D-B671-B1EAD4966FE0}" srcOrd="1" destOrd="0" presId="urn:microsoft.com/office/officeart/2018/2/layout/IconVerticalSolidList"/>
    <dgm:cxn modelId="{6ABC8078-4362-4F55-BC11-A8B22AAEB266}" type="presParOf" srcId="{89ABC053-9CDA-4711-BD71-AFA62AE0C2EB}" destId="{05315AC8-2F82-4A37-9E4E-9DFAD373EFE9}" srcOrd="2" destOrd="0" presId="urn:microsoft.com/office/officeart/2018/2/layout/IconVerticalSolidList"/>
    <dgm:cxn modelId="{DDC48F23-AB5E-4264-92CF-10848A075BCA}" type="presParOf" srcId="{05315AC8-2F82-4A37-9E4E-9DFAD373EFE9}" destId="{3DAAC73D-FC94-40D0-87A0-57CE82F0F6E1}" srcOrd="0" destOrd="0" presId="urn:microsoft.com/office/officeart/2018/2/layout/IconVerticalSolidList"/>
    <dgm:cxn modelId="{91AA3DD0-A4A6-4970-85F5-BFA037935AB3}" type="presParOf" srcId="{05315AC8-2F82-4A37-9E4E-9DFAD373EFE9}" destId="{35BDFF6F-5779-4CE5-9681-F78380A8B720}" srcOrd="1" destOrd="0" presId="urn:microsoft.com/office/officeart/2018/2/layout/IconVerticalSolidList"/>
    <dgm:cxn modelId="{DE662509-0C81-401E-B6A8-48597E7EF571}" type="presParOf" srcId="{05315AC8-2F82-4A37-9E4E-9DFAD373EFE9}" destId="{D280DD91-6F89-4A64-B51D-F067E5E239DA}" srcOrd="2" destOrd="0" presId="urn:microsoft.com/office/officeart/2018/2/layout/IconVerticalSolidList"/>
    <dgm:cxn modelId="{397CE4F7-EE95-4473-80FC-B11DDC2672E2}" type="presParOf" srcId="{05315AC8-2F82-4A37-9E4E-9DFAD373EFE9}" destId="{59D15CBD-3C72-496E-A736-1D7D4E1AAB56}" srcOrd="3" destOrd="0" presId="urn:microsoft.com/office/officeart/2018/2/layout/IconVerticalSolidList"/>
    <dgm:cxn modelId="{F29227D3-F73A-4B7E-825B-FE4A07F33082}" type="presParOf" srcId="{89ABC053-9CDA-4711-BD71-AFA62AE0C2EB}" destId="{C3AE779F-A721-4AA5-8C12-A6157C76ACAB}" srcOrd="3" destOrd="0" presId="urn:microsoft.com/office/officeart/2018/2/layout/IconVerticalSolidList"/>
    <dgm:cxn modelId="{95701E78-612C-4393-8319-B4C5AD4C507F}" type="presParOf" srcId="{89ABC053-9CDA-4711-BD71-AFA62AE0C2EB}" destId="{3767F8DC-1F9F-4EFB-A2C5-FE015F3F074A}" srcOrd="4" destOrd="0" presId="urn:microsoft.com/office/officeart/2018/2/layout/IconVerticalSolidList"/>
    <dgm:cxn modelId="{A0A1D114-5239-417F-A288-99AEB8E137BD}" type="presParOf" srcId="{3767F8DC-1F9F-4EFB-A2C5-FE015F3F074A}" destId="{C458BD67-BD9B-4B75-B2C9-A64481E261B9}" srcOrd="0" destOrd="0" presId="urn:microsoft.com/office/officeart/2018/2/layout/IconVerticalSolidList"/>
    <dgm:cxn modelId="{4E672CA5-35C9-4E52-8925-C3023816C0E1}" type="presParOf" srcId="{3767F8DC-1F9F-4EFB-A2C5-FE015F3F074A}" destId="{6D01FA83-B0A1-4A6B-BDA2-A67450453F79}" srcOrd="1" destOrd="0" presId="urn:microsoft.com/office/officeart/2018/2/layout/IconVerticalSolidList"/>
    <dgm:cxn modelId="{95B4AE0C-303D-4356-BB3E-7973334899F0}" type="presParOf" srcId="{3767F8DC-1F9F-4EFB-A2C5-FE015F3F074A}" destId="{743B9422-5CC2-4866-A6C4-E5D459CA0EC4}" srcOrd="2" destOrd="0" presId="urn:microsoft.com/office/officeart/2018/2/layout/IconVerticalSolidList"/>
    <dgm:cxn modelId="{81F7A077-B5A3-4BC8-A128-770415CBE4D7}" type="presParOf" srcId="{3767F8DC-1F9F-4EFB-A2C5-FE015F3F074A}" destId="{61F75FB0-16F6-40FF-9661-5436EF9CAD59}" srcOrd="3" destOrd="0" presId="urn:microsoft.com/office/officeart/2018/2/layout/IconVerticalSolidList"/>
    <dgm:cxn modelId="{16775C30-7F3D-4EE9-9403-A437DEBDFA27}" type="presParOf" srcId="{89ABC053-9CDA-4711-BD71-AFA62AE0C2EB}" destId="{753E5E70-7D20-40F0-8078-AE06389BB4C3}" srcOrd="5" destOrd="0" presId="urn:microsoft.com/office/officeart/2018/2/layout/IconVerticalSolidList"/>
    <dgm:cxn modelId="{6D45D915-D726-40A8-A05F-D6BCCFD88769}" type="presParOf" srcId="{89ABC053-9CDA-4711-BD71-AFA62AE0C2EB}" destId="{95F03DA0-7D14-410F-BD6A-32193ADA4876}" srcOrd="6" destOrd="0" presId="urn:microsoft.com/office/officeart/2018/2/layout/IconVerticalSolidList"/>
    <dgm:cxn modelId="{4A33D1D2-933B-4FBD-9B3D-0B2C8B9BA7B9}" type="presParOf" srcId="{95F03DA0-7D14-410F-BD6A-32193ADA4876}" destId="{702CD84A-206C-4DE3-825A-6B193FAC2FD1}" srcOrd="0" destOrd="0" presId="urn:microsoft.com/office/officeart/2018/2/layout/IconVerticalSolidList"/>
    <dgm:cxn modelId="{F861D952-5F11-4E08-BB59-789BD0E96D5F}" type="presParOf" srcId="{95F03DA0-7D14-410F-BD6A-32193ADA4876}" destId="{1987DC9C-767C-435B-90C8-94945489F631}" srcOrd="1" destOrd="0" presId="urn:microsoft.com/office/officeart/2018/2/layout/IconVerticalSolidList"/>
    <dgm:cxn modelId="{177F87F6-D283-447B-A101-72FDFE5ED61F}" type="presParOf" srcId="{95F03DA0-7D14-410F-BD6A-32193ADA4876}" destId="{8134407C-CE46-4821-B67B-46557399FE1B}" srcOrd="2" destOrd="0" presId="urn:microsoft.com/office/officeart/2018/2/layout/IconVerticalSolidList"/>
    <dgm:cxn modelId="{6E13F48E-3A49-4FAB-9BE4-B55D314C69BC}" type="presParOf" srcId="{95F03DA0-7D14-410F-BD6A-32193ADA4876}" destId="{DE5B0EB3-54A1-4CE2-8B0B-B76C3CB1C10B}" srcOrd="3" destOrd="0" presId="urn:microsoft.com/office/officeart/2018/2/layout/IconVerticalSolidList"/>
    <dgm:cxn modelId="{E298FE5C-15B0-43D6-957A-1602AF858674}" type="presParOf" srcId="{89ABC053-9CDA-4711-BD71-AFA62AE0C2EB}" destId="{6C1E54F8-2CA7-43B1-B41C-5BC164874DCD}" srcOrd="7" destOrd="0" presId="urn:microsoft.com/office/officeart/2018/2/layout/IconVerticalSolidList"/>
    <dgm:cxn modelId="{6A1A8377-79B3-425D-ADDB-4DFA94AABE85}" type="presParOf" srcId="{89ABC053-9CDA-4711-BD71-AFA62AE0C2EB}" destId="{026673A8-96C7-4153-8D53-0A2D2B7676AD}" srcOrd="8" destOrd="0" presId="urn:microsoft.com/office/officeart/2018/2/layout/IconVerticalSolidList"/>
    <dgm:cxn modelId="{A8419B70-8F0D-4C13-AC30-1708B53E8B05}" type="presParOf" srcId="{026673A8-96C7-4153-8D53-0A2D2B7676AD}" destId="{F29911C8-8EE1-4D05-A76D-5562C7675D34}" srcOrd="0" destOrd="0" presId="urn:microsoft.com/office/officeart/2018/2/layout/IconVerticalSolidList"/>
    <dgm:cxn modelId="{D7B45FD7-F5D2-4703-8920-EA674A9736DD}" type="presParOf" srcId="{026673A8-96C7-4153-8D53-0A2D2B7676AD}" destId="{BFF34BF5-75F7-48DF-BD47-00DCEBBE3548}" srcOrd="1" destOrd="0" presId="urn:microsoft.com/office/officeart/2018/2/layout/IconVerticalSolidList"/>
    <dgm:cxn modelId="{279C8F0B-E54B-4466-AB3C-77FBC6DA7AC5}" type="presParOf" srcId="{026673A8-96C7-4153-8D53-0A2D2B7676AD}" destId="{B5FF5596-1E0D-4B76-8F3F-8EAD99B09F58}" srcOrd="2" destOrd="0" presId="urn:microsoft.com/office/officeart/2018/2/layout/IconVerticalSolidList"/>
    <dgm:cxn modelId="{5025BBC7-E9E8-4C09-9F13-CF55FEB4ED18}" type="presParOf" srcId="{026673A8-96C7-4153-8D53-0A2D2B7676AD}" destId="{661B8371-F462-499B-A18D-E624F207C5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080D54-461E-47FF-9F23-74DB8B815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9867E-7013-4E00-8D6E-63C365F30D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Enter the folder `01-DataPreprocessing`</a:t>
          </a:r>
          <a:endParaRPr lang="en-US"/>
        </a:p>
      </dgm:t>
    </dgm:pt>
    <dgm:pt modelId="{39EDCCE5-7434-4137-B620-5013E87BAF08}" type="parTrans" cxnId="{B28C9B52-8756-4CAF-B627-0D336AC6E2EE}">
      <dgm:prSet/>
      <dgm:spPr/>
      <dgm:t>
        <a:bodyPr/>
        <a:lstStyle/>
        <a:p>
          <a:endParaRPr lang="en-US"/>
        </a:p>
      </dgm:t>
    </dgm:pt>
    <dgm:pt modelId="{79D1BB81-52E8-43E4-8C8D-C14F8154B45B}" type="sibTrans" cxnId="{B28C9B52-8756-4CAF-B627-0D336AC6E2EE}">
      <dgm:prSet/>
      <dgm:spPr/>
      <dgm:t>
        <a:bodyPr/>
        <a:lstStyle/>
        <a:p>
          <a:endParaRPr lang="en-US"/>
        </a:p>
      </dgm:t>
    </dgm:pt>
    <dgm:pt modelId="{EC299E56-65F1-49E8-8BB9-926E8A336D6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Double click on run.bat</a:t>
          </a:r>
          <a:endParaRPr lang="en-US"/>
        </a:p>
      </dgm:t>
    </dgm:pt>
    <dgm:pt modelId="{A3D280B3-8E6B-4EF9-BF49-B8AA7E591E2E}" type="parTrans" cxnId="{1F5ECA8D-7A7B-4735-9D8F-DBDB85A090C2}">
      <dgm:prSet/>
      <dgm:spPr/>
      <dgm:t>
        <a:bodyPr/>
        <a:lstStyle/>
        <a:p>
          <a:endParaRPr lang="en-US"/>
        </a:p>
      </dgm:t>
    </dgm:pt>
    <dgm:pt modelId="{94ACDD0C-6472-4A13-BD7F-B56516A99D8E}" type="sibTrans" cxnId="{1F5ECA8D-7A7B-4735-9D8F-DBDB85A090C2}">
      <dgm:prSet/>
      <dgm:spPr/>
      <dgm:t>
        <a:bodyPr/>
        <a:lstStyle/>
        <a:p>
          <a:endParaRPr lang="en-US"/>
        </a:p>
      </dgm:t>
    </dgm:pt>
    <dgm:pt modelId="{E24FEA54-9DD2-4DFF-8D08-E9690922B0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Open the browser</a:t>
          </a:r>
          <a:endParaRPr lang="en-US"/>
        </a:p>
      </dgm:t>
    </dgm:pt>
    <dgm:pt modelId="{A70BBCD7-F648-4D1A-B529-06EECE5139D1}" type="parTrans" cxnId="{8D6A9359-00F3-494C-9354-9D1E586E9A68}">
      <dgm:prSet/>
      <dgm:spPr/>
      <dgm:t>
        <a:bodyPr/>
        <a:lstStyle/>
        <a:p>
          <a:endParaRPr lang="en-US"/>
        </a:p>
      </dgm:t>
    </dgm:pt>
    <dgm:pt modelId="{8B401ED7-476B-4977-AC83-7D8108466F4B}" type="sibTrans" cxnId="{8D6A9359-00F3-494C-9354-9D1E586E9A68}">
      <dgm:prSet/>
      <dgm:spPr/>
      <dgm:t>
        <a:bodyPr/>
        <a:lstStyle/>
        <a:p>
          <a:endParaRPr lang="en-US"/>
        </a:p>
      </dgm:t>
    </dgm:pt>
    <dgm:pt modelId="{A9FDABCD-6E18-42D6-928B-589B1DE32AD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Copy and paste the link to the notebook</a:t>
          </a:r>
          <a:endParaRPr lang="en-US"/>
        </a:p>
      </dgm:t>
    </dgm:pt>
    <dgm:pt modelId="{79E9F6CE-DEF7-4DDC-9FA5-413BD78087AA}" type="parTrans" cxnId="{6F7E7621-BA85-4366-9905-C5AA89E14EF1}">
      <dgm:prSet/>
      <dgm:spPr/>
      <dgm:t>
        <a:bodyPr/>
        <a:lstStyle/>
        <a:p>
          <a:endParaRPr lang="en-US"/>
        </a:p>
      </dgm:t>
    </dgm:pt>
    <dgm:pt modelId="{915173EC-90D5-42FE-AA98-17D094B3931D}" type="sibTrans" cxnId="{6F7E7621-BA85-4366-9905-C5AA89E14EF1}">
      <dgm:prSet/>
      <dgm:spPr/>
      <dgm:t>
        <a:bodyPr/>
        <a:lstStyle/>
        <a:p>
          <a:endParaRPr lang="en-US"/>
        </a:p>
      </dgm:t>
    </dgm:pt>
    <dgm:pt modelId="{17FD767B-8850-4DC5-838B-B9810308666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notebook `01-DataPreprocessing`</a:t>
          </a:r>
          <a:endParaRPr lang="en-US" dirty="0"/>
        </a:p>
      </dgm:t>
    </dgm:pt>
    <dgm:pt modelId="{8A21885B-E326-4223-BF59-A6BC29BD324F}" type="parTrans" cxnId="{80EBFDAE-31AD-4D65-96A7-CBCC84157EAA}">
      <dgm:prSet/>
      <dgm:spPr/>
      <dgm:t>
        <a:bodyPr/>
        <a:lstStyle/>
        <a:p>
          <a:endParaRPr lang="en-US"/>
        </a:p>
      </dgm:t>
    </dgm:pt>
    <dgm:pt modelId="{1EC73261-59D8-4BC1-A77F-440060C4CE5E}" type="sibTrans" cxnId="{80EBFDAE-31AD-4D65-96A7-CBCC84157EAA}">
      <dgm:prSet/>
      <dgm:spPr/>
      <dgm:t>
        <a:bodyPr/>
        <a:lstStyle/>
        <a:p>
          <a:endParaRPr lang="en-US"/>
        </a:p>
      </dgm:t>
    </dgm:pt>
    <dgm:pt modelId="{89ABC053-9CDA-4711-BD71-AFA62AE0C2EB}" type="pres">
      <dgm:prSet presAssocID="{43080D54-461E-47FF-9F23-74DB8B81554A}" presName="root" presStyleCnt="0">
        <dgm:presLayoutVars>
          <dgm:dir/>
          <dgm:resizeHandles val="exact"/>
        </dgm:presLayoutVars>
      </dgm:prSet>
      <dgm:spPr/>
    </dgm:pt>
    <dgm:pt modelId="{96510564-50C6-4F4E-8213-E7F9B1B425C5}" type="pres">
      <dgm:prSet presAssocID="{26D9867E-7013-4E00-8D6E-63C365F30D1D}" presName="compNode" presStyleCnt="0"/>
      <dgm:spPr/>
    </dgm:pt>
    <dgm:pt modelId="{44C9460D-9063-42D1-AA2D-012F76E07E66}" type="pres">
      <dgm:prSet presAssocID="{26D9867E-7013-4E00-8D6E-63C365F30D1D}" presName="bgRect" presStyleLbl="bgShp" presStyleIdx="0" presStyleCnt="5"/>
      <dgm:spPr/>
    </dgm:pt>
    <dgm:pt modelId="{912A3099-9834-4DD7-84CF-3E7C7A1F07D4}" type="pres">
      <dgm:prSet presAssocID="{26D9867E-7013-4E00-8D6E-63C365F30D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8CEEBB6-06C6-4B65-95FF-CCC7FCA8C429}" type="pres">
      <dgm:prSet presAssocID="{26D9867E-7013-4E00-8D6E-63C365F30D1D}" presName="spaceRect" presStyleCnt="0"/>
      <dgm:spPr/>
    </dgm:pt>
    <dgm:pt modelId="{C75A69CF-E42C-41E4-8F01-21BF1E178692}" type="pres">
      <dgm:prSet presAssocID="{26D9867E-7013-4E00-8D6E-63C365F30D1D}" presName="parTx" presStyleLbl="revTx" presStyleIdx="0" presStyleCnt="5">
        <dgm:presLayoutVars>
          <dgm:chMax val="0"/>
          <dgm:chPref val="0"/>
        </dgm:presLayoutVars>
      </dgm:prSet>
      <dgm:spPr/>
    </dgm:pt>
    <dgm:pt modelId="{A2E7C86D-1140-448D-B671-B1EAD4966FE0}" type="pres">
      <dgm:prSet presAssocID="{79D1BB81-52E8-43E4-8C8D-C14F8154B45B}" presName="sibTrans" presStyleCnt="0"/>
      <dgm:spPr/>
    </dgm:pt>
    <dgm:pt modelId="{05315AC8-2F82-4A37-9E4E-9DFAD373EFE9}" type="pres">
      <dgm:prSet presAssocID="{EC299E56-65F1-49E8-8BB9-926E8A336D61}" presName="compNode" presStyleCnt="0"/>
      <dgm:spPr/>
    </dgm:pt>
    <dgm:pt modelId="{3DAAC73D-FC94-40D0-87A0-57CE82F0F6E1}" type="pres">
      <dgm:prSet presAssocID="{EC299E56-65F1-49E8-8BB9-926E8A336D61}" presName="bgRect" presStyleLbl="bgShp" presStyleIdx="1" presStyleCnt="5"/>
      <dgm:spPr/>
    </dgm:pt>
    <dgm:pt modelId="{35BDFF6F-5779-4CE5-9681-F78380A8B720}" type="pres">
      <dgm:prSet presAssocID="{EC299E56-65F1-49E8-8BB9-926E8A336D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D280DD91-6F89-4A64-B51D-F067E5E239DA}" type="pres">
      <dgm:prSet presAssocID="{EC299E56-65F1-49E8-8BB9-926E8A336D61}" presName="spaceRect" presStyleCnt="0"/>
      <dgm:spPr/>
    </dgm:pt>
    <dgm:pt modelId="{59D15CBD-3C72-496E-A736-1D7D4E1AAB56}" type="pres">
      <dgm:prSet presAssocID="{EC299E56-65F1-49E8-8BB9-926E8A336D61}" presName="parTx" presStyleLbl="revTx" presStyleIdx="1" presStyleCnt="5">
        <dgm:presLayoutVars>
          <dgm:chMax val="0"/>
          <dgm:chPref val="0"/>
        </dgm:presLayoutVars>
      </dgm:prSet>
      <dgm:spPr/>
    </dgm:pt>
    <dgm:pt modelId="{C3AE779F-A721-4AA5-8C12-A6157C76ACAB}" type="pres">
      <dgm:prSet presAssocID="{94ACDD0C-6472-4A13-BD7F-B56516A99D8E}" presName="sibTrans" presStyleCnt="0"/>
      <dgm:spPr/>
    </dgm:pt>
    <dgm:pt modelId="{3767F8DC-1F9F-4EFB-A2C5-FE015F3F074A}" type="pres">
      <dgm:prSet presAssocID="{E24FEA54-9DD2-4DFF-8D08-E9690922B0AC}" presName="compNode" presStyleCnt="0"/>
      <dgm:spPr/>
    </dgm:pt>
    <dgm:pt modelId="{C458BD67-BD9B-4B75-B2C9-A64481E261B9}" type="pres">
      <dgm:prSet presAssocID="{E24FEA54-9DD2-4DFF-8D08-E9690922B0AC}" presName="bgRect" presStyleLbl="bgShp" presStyleIdx="2" presStyleCnt="5"/>
      <dgm:spPr/>
    </dgm:pt>
    <dgm:pt modelId="{6D01FA83-B0A1-4A6B-BDA2-A67450453F79}" type="pres">
      <dgm:prSet presAssocID="{E24FEA54-9DD2-4DFF-8D08-E9690922B0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43B9422-5CC2-4866-A6C4-E5D459CA0EC4}" type="pres">
      <dgm:prSet presAssocID="{E24FEA54-9DD2-4DFF-8D08-E9690922B0AC}" presName="spaceRect" presStyleCnt="0"/>
      <dgm:spPr/>
    </dgm:pt>
    <dgm:pt modelId="{61F75FB0-16F6-40FF-9661-5436EF9CAD59}" type="pres">
      <dgm:prSet presAssocID="{E24FEA54-9DD2-4DFF-8D08-E9690922B0AC}" presName="parTx" presStyleLbl="revTx" presStyleIdx="2" presStyleCnt="5">
        <dgm:presLayoutVars>
          <dgm:chMax val="0"/>
          <dgm:chPref val="0"/>
        </dgm:presLayoutVars>
      </dgm:prSet>
      <dgm:spPr/>
    </dgm:pt>
    <dgm:pt modelId="{753E5E70-7D20-40F0-8078-AE06389BB4C3}" type="pres">
      <dgm:prSet presAssocID="{8B401ED7-476B-4977-AC83-7D8108466F4B}" presName="sibTrans" presStyleCnt="0"/>
      <dgm:spPr/>
    </dgm:pt>
    <dgm:pt modelId="{95F03DA0-7D14-410F-BD6A-32193ADA4876}" type="pres">
      <dgm:prSet presAssocID="{A9FDABCD-6E18-42D6-928B-589B1DE32ADE}" presName="compNode" presStyleCnt="0"/>
      <dgm:spPr/>
    </dgm:pt>
    <dgm:pt modelId="{702CD84A-206C-4DE3-825A-6B193FAC2FD1}" type="pres">
      <dgm:prSet presAssocID="{A9FDABCD-6E18-42D6-928B-589B1DE32ADE}" presName="bgRect" presStyleLbl="bgShp" presStyleIdx="3" presStyleCnt="5"/>
      <dgm:spPr/>
    </dgm:pt>
    <dgm:pt modelId="{1987DC9C-767C-435B-90C8-94945489F631}" type="pres">
      <dgm:prSet presAssocID="{A9FDABCD-6E18-42D6-928B-589B1DE32A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134407C-CE46-4821-B67B-46557399FE1B}" type="pres">
      <dgm:prSet presAssocID="{A9FDABCD-6E18-42D6-928B-589B1DE32ADE}" presName="spaceRect" presStyleCnt="0"/>
      <dgm:spPr/>
    </dgm:pt>
    <dgm:pt modelId="{DE5B0EB3-54A1-4CE2-8B0B-B76C3CB1C10B}" type="pres">
      <dgm:prSet presAssocID="{A9FDABCD-6E18-42D6-928B-589B1DE32ADE}" presName="parTx" presStyleLbl="revTx" presStyleIdx="3" presStyleCnt="5">
        <dgm:presLayoutVars>
          <dgm:chMax val="0"/>
          <dgm:chPref val="0"/>
        </dgm:presLayoutVars>
      </dgm:prSet>
      <dgm:spPr/>
    </dgm:pt>
    <dgm:pt modelId="{6C1E54F8-2CA7-43B1-B41C-5BC164874DCD}" type="pres">
      <dgm:prSet presAssocID="{915173EC-90D5-42FE-AA98-17D094B3931D}" presName="sibTrans" presStyleCnt="0"/>
      <dgm:spPr/>
    </dgm:pt>
    <dgm:pt modelId="{026673A8-96C7-4153-8D53-0A2D2B7676AD}" type="pres">
      <dgm:prSet presAssocID="{17FD767B-8850-4DC5-838B-B9810308666D}" presName="compNode" presStyleCnt="0"/>
      <dgm:spPr/>
    </dgm:pt>
    <dgm:pt modelId="{F29911C8-8EE1-4D05-A76D-5562C7675D34}" type="pres">
      <dgm:prSet presAssocID="{17FD767B-8850-4DC5-838B-B9810308666D}" presName="bgRect" presStyleLbl="bgShp" presStyleIdx="4" presStyleCnt="5"/>
      <dgm:spPr/>
    </dgm:pt>
    <dgm:pt modelId="{BFF34BF5-75F7-48DF-BD47-00DCEBBE3548}" type="pres">
      <dgm:prSet presAssocID="{17FD767B-8850-4DC5-838B-B981030866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B5FF5596-1E0D-4B76-8F3F-8EAD99B09F58}" type="pres">
      <dgm:prSet presAssocID="{17FD767B-8850-4DC5-838B-B9810308666D}" presName="spaceRect" presStyleCnt="0"/>
      <dgm:spPr/>
    </dgm:pt>
    <dgm:pt modelId="{661B8371-F462-499B-A18D-E624F207C581}" type="pres">
      <dgm:prSet presAssocID="{17FD767B-8850-4DC5-838B-B981030866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5C5C01-792F-4A60-88E0-374ABE00998B}" type="presOf" srcId="{26D9867E-7013-4E00-8D6E-63C365F30D1D}" destId="{C75A69CF-E42C-41E4-8F01-21BF1E178692}" srcOrd="0" destOrd="0" presId="urn:microsoft.com/office/officeart/2018/2/layout/IconVerticalSolidList"/>
    <dgm:cxn modelId="{E369551A-0CAA-43A2-9977-43936AB8D857}" type="presOf" srcId="{17FD767B-8850-4DC5-838B-B9810308666D}" destId="{661B8371-F462-499B-A18D-E624F207C581}" srcOrd="0" destOrd="0" presId="urn:microsoft.com/office/officeart/2018/2/layout/IconVerticalSolidList"/>
    <dgm:cxn modelId="{6F7E7621-BA85-4366-9905-C5AA89E14EF1}" srcId="{43080D54-461E-47FF-9F23-74DB8B81554A}" destId="{A9FDABCD-6E18-42D6-928B-589B1DE32ADE}" srcOrd="3" destOrd="0" parTransId="{79E9F6CE-DEF7-4DDC-9FA5-413BD78087AA}" sibTransId="{915173EC-90D5-42FE-AA98-17D094B3931D}"/>
    <dgm:cxn modelId="{70821C38-487B-4E5B-8C7D-B5C8F855685D}" type="presOf" srcId="{EC299E56-65F1-49E8-8BB9-926E8A336D61}" destId="{59D15CBD-3C72-496E-A736-1D7D4E1AAB56}" srcOrd="0" destOrd="0" presId="urn:microsoft.com/office/officeart/2018/2/layout/IconVerticalSolidList"/>
    <dgm:cxn modelId="{B28C9B52-8756-4CAF-B627-0D336AC6E2EE}" srcId="{43080D54-461E-47FF-9F23-74DB8B81554A}" destId="{26D9867E-7013-4E00-8D6E-63C365F30D1D}" srcOrd="0" destOrd="0" parTransId="{39EDCCE5-7434-4137-B620-5013E87BAF08}" sibTransId="{79D1BB81-52E8-43E4-8C8D-C14F8154B45B}"/>
    <dgm:cxn modelId="{A2BC4675-E065-491D-B58E-258652CB1BD3}" type="presOf" srcId="{43080D54-461E-47FF-9F23-74DB8B81554A}" destId="{89ABC053-9CDA-4711-BD71-AFA62AE0C2EB}" srcOrd="0" destOrd="0" presId="urn:microsoft.com/office/officeart/2018/2/layout/IconVerticalSolidList"/>
    <dgm:cxn modelId="{8D6A9359-00F3-494C-9354-9D1E586E9A68}" srcId="{43080D54-461E-47FF-9F23-74DB8B81554A}" destId="{E24FEA54-9DD2-4DFF-8D08-E9690922B0AC}" srcOrd="2" destOrd="0" parTransId="{A70BBCD7-F648-4D1A-B529-06EECE5139D1}" sibTransId="{8B401ED7-476B-4977-AC83-7D8108466F4B}"/>
    <dgm:cxn modelId="{1F5ECA8D-7A7B-4735-9D8F-DBDB85A090C2}" srcId="{43080D54-461E-47FF-9F23-74DB8B81554A}" destId="{EC299E56-65F1-49E8-8BB9-926E8A336D61}" srcOrd="1" destOrd="0" parTransId="{A3D280B3-8E6B-4EF9-BF49-B8AA7E591E2E}" sibTransId="{94ACDD0C-6472-4A13-BD7F-B56516A99D8E}"/>
    <dgm:cxn modelId="{E203F99D-55EF-497B-B4DE-FA32FF3DD410}" type="presOf" srcId="{E24FEA54-9DD2-4DFF-8D08-E9690922B0AC}" destId="{61F75FB0-16F6-40FF-9661-5436EF9CAD59}" srcOrd="0" destOrd="0" presId="urn:microsoft.com/office/officeart/2018/2/layout/IconVerticalSolidList"/>
    <dgm:cxn modelId="{80EBFDAE-31AD-4D65-96A7-CBCC84157EAA}" srcId="{43080D54-461E-47FF-9F23-74DB8B81554A}" destId="{17FD767B-8850-4DC5-838B-B9810308666D}" srcOrd="4" destOrd="0" parTransId="{8A21885B-E326-4223-BF59-A6BC29BD324F}" sibTransId="{1EC73261-59D8-4BC1-A77F-440060C4CE5E}"/>
    <dgm:cxn modelId="{1D039EFB-AA8E-43DD-ACBD-42F0CDD6EB86}" type="presOf" srcId="{A9FDABCD-6E18-42D6-928B-589B1DE32ADE}" destId="{DE5B0EB3-54A1-4CE2-8B0B-B76C3CB1C10B}" srcOrd="0" destOrd="0" presId="urn:microsoft.com/office/officeart/2018/2/layout/IconVerticalSolidList"/>
    <dgm:cxn modelId="{F2CE7154-E431-45AF-A673-A2DED915FFE9}" type="presParOf" srcId="{89ABC053-9CDA-4711-BD71-AFA62AE0C2EB}" destId="{96510564-50C6-4F4E-8213-E7F9B1B425C5}" srcOrd="0" destOrd="0" presId="urn:microsoft.com/office/officeart/2018/2/layout/IconVerticalSolidList"/>
    <dgm:cxn modelId="{D5566633-DEBC-48EE-95A0-692B8FED7B0D}" type="presParOf" srcId="{96510564-50C6-4F4E-8213-E7F9B1B425C5}" destId="{44C9460D-9063-42D1-AA2D-012F76E07E66}" srcOrd="0" destOrd="0" presId="urn:microsoft.com/office/officeart/2018/2/layout/IconVerticalSolidList"/>
    <dgm:cxn modelId="{F2AC6556-FA49-4C6D-BF64-C3D258F1F95B}" type="presParOf" srcId="{96510564-50C6-4F4E-8213-E7F9B1B425C5}" destId="{912A3099-9834-4DD7-84CF-3E7C7A1F07D4}" srcOrd="1" destOrd="0" presId="urn:microsoft.com/office/officeart/2018/2/layout/IconVerticalSolidList"/>
    <dgm:cxn modelId="{B9D7452D-B0C9-460F-BF4B-55F023623298}" type="presParOf" srcId="{96510564-50C6-4F4E-8213-E7F9B1B425C5}" destId="{E8CEEBB6-06C6-4B65-95FF-CCC7FCA8C429}" srcOrd="2" destOrd="0" presId="urn:microsoft.com/office/officeart/2018/2/layout/IconVerticalSolidList"/>
    <dgm:cxn modelId="{434936F4-6AFB-44A8-A432-50553351B60F}" type="presParOf" srcId="{96510564-50C6-4F4E-8213-E7F9B1B425C5}" destId="{C75A69CF-E42C-41E4-8F01-21BF1E178692}" srcOrd="3" destOrd="0" presId="urn:microsoft.com/office/officeart/2018/2/layout/IconVerticalSolidList"/>
    <dgm:cxn modelId="{769EA0CF-B263-4A64-80A7-1D97D44A5452}" type="presParOf" srcId="{89ABC053-9CDA-4711-BD71-AFA62AE0C2EB}" destId="{A2E7C86D-1140-448D-B671-B1EAD4966FE0}" srcOrd="1" destOrd="0" presId="urn:microsoft.com/office/officeart/2018/2/layout/IconVerticalSolidList"/>
    <dgm:cxn modelId="{6ABC8078-4362-4F55-BC11-A8B22AAEB266}" type="presParOf" srcId="{89ABC053-9CDA-4711-BD71-AFA62AE0C2EB}" destId="{05315AC8-2F82-4A37-9E4E-9DFAD373EFE9}" srcOrd="2" destOrd="0" presId="urn:microsoft.com/office/officeart/2018/2/layout/IconVerticalSolidList"/>
    <dgm:cxn modelId="{DDC48F23-AB5E-4264-92CF-10848A075BCA}" type="presParOf" srcId="{05315AC8-2F82-4A37-9E4E-9DFAD373EFE9}" destId="{3DAAC73D-FC94-40D0-87A0-57CE82F0F6E1}" srcOrd="0" destOrd="0" presId="urn:microsoft.com/office/officeart/2018/2/layout/IconVerticalSolidList"/>
    <dgm:cxn modelId="{91AA3DD0-A4A6-4970-85F5-BFA037935AB3}" type="presParOf" srcId="{05315AC8-2F82-4A37-9E4E-9DFAD373EFE9}" destId="{35BDFF6F-5779-4CE5-9681-F78380A8B720}" srcOrd="1" destOrd="0" presId="urn:microsoft.com/office/officeart/2018/2/layout/IconVerticalSolidList"/>
    <dgm:cxn modelId="{DE662509-0C81-401E-B6A8-48597E7EF571}" type="presParOf" srcId="{05315AC8-2F82-4A37-9E4E-9DFAD373EFE9}" destId="{D280DD91-6F89-4A64-B51D-F067E5E239DA}" srcOrd="2" destOrd="0" presId="urn:microsoft.com/office/officeart/2018/2/layout/IconVerticalSolidList"/>
    <dgm:cxn modelId="{397CE4F7-EE95-4473-80FC-B11DDC2672E2}" type="presParOf" srcId="{05315AC8-2F82-4A37-9E4E-9DFAD373EFE9}" destId="{59D15CBD-3C72-496E-A736-1D7D4E1AAB56}" srcOrd="3" destOrd="0" presId="urn:microsoft.com/office/officeart/2018/2/layout/IconVerticalSolidList"/>
    <dgm:cxn modelId="{F29227D3-F73A-4B7E-825B-FE4A07F33082}" type="presParOf" srcId="{89ABC053-9CDA-4711-BD71-AFA62AE0C2EB}" destId="{C3AE779F-A721-4AA5-8C12-A6157C76ACAB}" srcOrd="3" destOrd="0" presId="urn:microsoft.com/office/officeart/2018/2/layout/IconVerticalSolidList"/>
    <dgm:cxn modelId="{95701E78-612C-4393-8319-B4C5AD4C507F}" type="presParOf" srcId="{89ABC053-9CDA-4711-BD71-AFA62AE0C2EB}" destId="{3767F8DC-1F9F-4EFB-A2C5-FE015F3F074A}" srcOrd="4" destOrd="0" presId="urn:microsoft.com/office/officeart/2018/2/layout/IconVerticalSolidList"/>
    <dgm:cxn modelId="{A0A1D114-5239-417F-A288-99AEB8E137BD}" type="presParOf" srcId="{3767F8DC-1F9F-4EFB-A2C5-FE015F3F074A}" destId="{C458BD67-BD9B-4B75-B2C9-A64481E261B9}" srcOrd="0" destOrd="0" presId="urn:microsoft.com/office/officeart/2018/2/layout/IconVerticalSolidList"/>
    <dgm:cxn modelId="{4E672CA5-35C9-4E52-8925-C3023816C0E1}" type="presParOf" srcId="{3767F8DC-1F9F-4EFB-A2C5-FE015F3F074A}" destId="{6D01FA83-B0A1-4A6B-BDA2-A67450453F79}" srcOrd="1" destOrd="0" presId="urn:microsoft.com/office/officeart/2018/2/layout/IconVerticalSolidList"/>
    <dgm:cxn modelId="{95B4AE0C-303D-4356-BB3E-7973334899F0}" type="presParOf" srcId="{3767F8DC-1F9F-4EFB-A2C5-FE015F3F074A}" destId="{743B9422-5CC2-4866-A6C4-E5D459CA0EC4}" srcOrd="2" destOrd="0" presId="urn:microsoft.com/office/officeart/2018/2/layout/IconVerticalSolidList"/>
    <dgm:cxn modelId="{81F7A077-B5A3-4BC8-A128-770415CBE4D7}" type="presParOf" srcId="{3767F8DC-1F9F-4EFB-A2C5-FE015F3F074A}" destId="{61F75FB0-16F6-40FF-9661-5436EF9CAD59}" srcOrd="3" destOrd="0" presId="urn:microsoft.com/office/officeart/2018/2/layout/IconVerticalSolidList"/>
    <dgm:cxn modelId="{16775C30-7F3D-4EE9-9403-A437DEBDFA27}" type="presParOf" srcId="{89ABC053-9CDA-4711-BD71-AFA62AE0C2EB}" destId="{753E5E70-7D20-40F0-8078-AE06389BB4C3}" srcOrd="5" destOrd="0" presId="urn:microsoft.com/office/officeart/2018/2/layout/IconVerticalSolidList"/>
    <dgm:cxn modelId="{6D45D915-D726-40A8-A05F-D6BCCFD88769}" type="presParOf" srcId="{89ABC053-9CDA-4711-BD71-AFA62AE0C2EB}" destId="{95F03DA0-7D14-410F-BD6A-32193ADA4876}" srcOrd="6" destOrd="0" presId="urn:microsoft.com/office/officeart/2018/2/layout/IconVerticalSolidList"/>
    <dgm:cxn modelId="{4A33D1D2-933B-4FBD-9B3D-0B2C8B9BA7B9}" type="presParOf" srcId="{95F03DA0-7D14-410F-BD6A-32193ADA4876}" destId="{702CD84A-206C-4DE3-825A-6B193FAC2FD1}" srcOrd="0" destOrd="0" presId="urn:microsoft.com/office/officeart/2018/2/layout/IconVerticalSolidList"/>
    <dgm:cxn modelId="{F861D952-5F11-4E08-BB59-789BD0E96D5F}" type="presParOf" srcId="{95F03DA0-7D14-410F-BD6A-32193ADA4876}" destId="{1987DC9C-767C-435B-90C8-94945489F631}" srcOrd="1" destOrd="0" presId="urn:microsoft.com/office/officeart/2018/2/layout/IconVerticalSolidList"/>
    <dgm:cxn modelId="{177F87F6-D283-447B-A101-72FDFE5ED61F}" type="presParOf" srcId="{95F03DA0-7D14-410F-BD6A-32193ADA4876}" destId="{8134407C-CE46-4821-B67B-46557399FE1B}" srcOrd="2" destOrd="0" presId="urn:microsoft.com/office/officeart/2018/2/layout/IconVerticalSolidList"/>
    <dgm:cxn modelId="{6E13F48E-3A49-4FAB-9BE4-B55D314C69BC}" type="presParOf" srcId="{95F03DA0-7D14-410F-BD6A-32193ADA4876}" destId="{DE5B0EB3-54A1-4CE2-8B0B-B76C3CB1C10B}" srcOrd="3" destOrd="0" presId="urn:microsoft.com/office/officeart/2018/2/layout/IconVerticalSolidList"/>
    <dgm:cxn modelId="{E298FE5C-15B0-43D6-957A-1602AF858674}" type="presParOf" srcId="{89ABC053-9CDA-4711-BD71-AFA62AE0C2EB}" destId="{6C1E54F8-2CA7-43B1-B41C-5BC164874DCD}" srcOrd="7" destOrd="0" presId="urn:microsoft.com/office/officeart/2018/2/layout/IconVerticalSolidList"/>
    <dgm:cxn modelId="{6A1A8377-79B3-425D-ADDB-4DFA94AABE85}" type="presParOf" srcId="{89ABC053-9CDA-4711-BD71-AFA62AE0C2EB}" destId="{026673A8-96C7-4153-8D53-0A2D2B7676AD}" srcOrd="8" destOrd="0" presId="urn:microsoft.com/office/officeart/2018/2/layout/IconVerticalSolidList"/>
    <dgm:cxn modelId="{A8419B70-8F0D-4C13-AC30-1708B53E8B05}" type="presParOf" srcId="{026673A8-96C7-4153-8D53-0A2D2B7676AD}" destId="{F29911C8-8EE1-4D05-A76D-5562C7675D34}" srcOrd="0" destOrd="0" presId="urn:microsoft.com/office/officeart/2018/2/layout/IconVerticalSolidList"/>
    <dgm:cxn modelId="{D7B45FD7-F5D2-4703-8920-EA674A9736DD}" type="presParOf" srcId="{026673A8-96C7-4153-8D53-0A2D2B7676AD}" destId="{BFF34BF5-75F7-48DF-BD47-00DCEBBE3548}" srcOrd="1" destOrd="0" presId="urn:microsoft.com/office/officeart/2018/2/layout/IconVerticalSolidList"/>
    <dgm:cxn modelId="{279C8F0B-E54B-4466-AB3C-77FBC6DA7AC5}" type="presParOf" srcId="{026673A8-96C7-4153-8D53-0A2D2B7676AD}" destId="{B5FF5596-1E0D-4B76-8F3F-8EAD99B09F58}" srcOrd="2" destOrd="0" presId="urn:microsoft.com/office/officeart/2018/2/layout/IconVerticalSolidList"/>
    <dgm:cxn modelId="{5025BBC7-E9E8-4C09-9F13-CF55FEB4ED18}" type="presParOf" srcId="{026673A8-96C7-4153-8D53-0A2D2B7676AD}" destId="{661B8371-F462-499B-A18D-E624F207C5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9460D-9063-42D1-AA2D-012F76E07E66}">
      <dsp:nvSpPr>
        <dsp:cNvPr id="0" name=""/>
        <dsp:cNvSpPr/>
      </dsp:nvSpPr>
      <dsp:spPr>
        <a:xfrm>
          <a:off x="0" y="3399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A3099-9834-4DD7-84CF-3E7C7A1F07D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A69CF-E42C-41E4-8F01-21BF1E178692}">
      <dsp:nvSpPr>
        <dsp:cNvPr id="0" name=""/>
        <dsp:cNvSpPr/>
      </dsp:nvSpPr>
      <dsp:spPr>
        <a:xfrm>
          <a:off x="836323" y="3399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Enter the folder `01-DataPreprocessing`</a:t>
          </a:r>
          <a:endParaRPr lang="en-US" sz="1900" kern="1200"/>
        </a:p>
      </dsp:txBody>
      <dsp:txXfrm>
        <a:off x="836323" y="3399"/>
        <a:ext cx="4750027" cy="724089"/>
      </dsp:txXfrm>
    </dsp:sp>
    <dsp:sp modelId="{3DAAC73D-FC94-40D0-87A0-57CE82F0F6E1}">
      <dsp:nvSpPr>
        <dsp:cNvPr id="0" name=""/>
        <dsp:cNvSpPr/>
      </dsp:nvSpPr>
      <dsp:spPr>
        <a:xfrm>
          <a:off x="0" y="908511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DFF6F-5779-4CE5-9681-F78380A8B72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15CBD-3C72-496E-A736-1D7D4E1AAB56}">
      <dsp:nvSpPr>
        <dsp:cNvPr id="0" name=""/>
        <dsp:cNvSpPr/>
      </dsp:nvSpPr>
      <dsp:spPr>
        <a:xfrm>
          <a:off x="836323" y="908511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Double click on run.bat</a:t>
          </a:r>
          <a:endParaRPr lang="en-US" sz="1900" kern="1200"/>
        </a:p>
      </dsp:txBody>
      <dsp:txXfrm>
        <a:off x="836323" y="908511"/>
        <a:ext cx="4750027" cy="724089"/>
      </dsp:txXfrm>
    </dsp:sp>
    <dsp:sp modelId="{C458BD67-BD9B-4B75-B2C9-A64481E261B9}">
      <dsp:nvSpPr>
        <dsp:cNvPr id="0" name=""/>
        <dsp:cNvSpPr/>
      </dsp:nvSpPr>
      <dsp:spPr>
        <a:xfrm>
          <a:off x="0" y="1813624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1FA83-B0A1-4A6B-BDA2-A67450453F7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5FB0-16F6-40FF-9661-5436EF9CAD59}">
      <dsp:nvSpPr>
        <dsp:cNvPr id="0" name=""/>
        <dsp:cNvSpPr/>
      </dsp:nvSpPr>
      <dsp:spPr>
        <a:xfrm>
          <a:off x="836323" y="1813624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Open the browser</a:t>
          </a:r>
          <a:endParaRPr lang="en-US" sz="1900" kern="1200"/>
        </a:p>
      </dsp:txBody>
      <dsp:txXfrm>
        <a:off x="836323" y="1813624"/>
        <a:ext cx="4750027" cy="724089"/>
      </dsp:txXfrm>
    </dsp:sp>
    <dsp:sp modelId="{702CD84A-206C-4DE3-825A-6B193FAC2FD1}">
      <dsp:nvSpPr>
        <dsp:cNvPr id="0" name=""/>
        <dsp:cNvSpPr/>
      </dsp:nvSpPr>
      <dsp:spPr>
        <a:xfrm>
          <a:off x="0" y="2718736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DC9C-767C-435B-90C8-94945489F63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B0EB3-54A1-4CE2-8B0B-B76C3CB1C10B}">
      <dsp:nvSpPr>
        <dsp:cNvPr id="0" name=""/>
        <dsp:cNvSpPr/>
      </dsp:nvSpPr>
      <dsp:spPr>
        <a:xfrm>
          <a:off x="836323" y="2718736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Copy and paste the link to the notebook</a:t>
          </a:r>
          <a:endParaRPr lang="en-US" sz="1900" kern="1200"/>
        </a:p>
      </dsp:txBody>
      <dsp:txXfrm>
        <a:off x="836323" y="2718736"/>
        <a:ext cx="4750027" cy="724089"/>
      </dsp:txXfrm>
    </dsp:sp>
    <dsp:sp modelId="{F29911C8-8EE1-4D05-A76D-5562C7675D34}">
      <dsp:nvSpPr>
        <dsp:cNvPr id="0" name=""/>
        <dsp:cNvSpPr/>
      </dsp:nvSpPr>
      <dsp:spPr>
        <a:xfrm>
          <a:off x="0" y="3623848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4BF5-75F7-48DF-BD47-00DCEBBE354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8371-F462-499B-A18D-E624F207C581}">
      <dsp:nvSpPr>
        <dsp:cNvPr id="0" name=""/>
        <dsp:cNvSpPr/>
      </dsp:nvSpPr>
      <dsp:spPr>
        <a:xfrm>
          <a:off x="836323" y="3623848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Enter the notebook `00-PythonFundamentals`</a:t>
          </a:r>
          <a:endParaRPr lang="en-US" sz="1900" kern="1200"/>
        </a:p>
      </dsp:txBody>
      <dsp:txXfrm>
        <a:off x="836323" y="3623848"/>
        <a:ext cx="4750027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9460D-9063-42D1-AA2D-012F76E07E66}">
      <dsp:nvSpPr>
        <dsp:cNvPr id="0" name=""/>
        <dsp:cNvSpPr/>
      </dsp:nvSpPr>
      <dsp:spPr>
        <a:xfrm>
          <a:off x="0" y="3399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A3099-9834-4DD7-84CF-3E7C7A1F07D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A69CF-E42C-41E4-8F01-21BF1E178692}">
      <dsp:nvSpPr>
        <dsp:cNvPr id="0" name=""/>
        <dsp:cNvSpPr/>
      </dsp:nvSpPr>
      <dsp:spPr>
        <a:xfrm>
          <a:off x="836323" y="3399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Enter the folder `01-DataPreprocessing`</a:t>
          </a:r>
          <a:endParaRPr lang="en-US" sz="1900" kern="1200"/>
        </a:p>
      </dsp:txBody>
      <dsp:txXfrm>
        <a:off x="836323" y="3399"/>
        <a:ext cx="4750027" cy="724089"/>
      </dsp:txXfrm>
    </dsp:sp>
    <dsp:sp modelId="{3DAAC73D-FC94-40D0-87A0-57CE82F0F6E1}">
      <dsp:nvSpPr>
        <dsp:cNvPr id="0" name=""/>
        <dsp:cNvSpPr/>
      </dsp:nvSpPr>
      <dsp:spPr>
        <a:xfrm>
          <a:off x="0" y="908511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DFF6F-5779-4CE5-9681-F78380A8B72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15CBD-3C72-496E-A736-1D7D4E1AAB56}">
      <dsp:nvSpPr>
        <dsp:cNvPr id="0" name=""/>
        <dsp:cNvSpPr/>
      </dsp:nvSpPr>
      <dsp:spPr>
        <a:xfrm>
          <a:off x="836323" y="908511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Double click on run.bat</a:t>
          </a:r>
          <a:endParaRPr lang="en-US" sz="1900" kern="1200"/>
        </a:p>
      </dsp:txBody>
      <dsp:txXfrm>
        <a:off x="836323" y="908511"/>
        <a:ext cx="4750027" cy="724089"/>
      </dsp:txXfrm>
    </dsp:sp>
    <dsp:sp modelId="{C458BD67-BD9B-4B75-B2C9-A64481E261B9}">
      <dsp:nvSpPr>
        <dsp:cNvPr id="0" name=""/>
        <dsp:cNvSpPr/>
      </dsp:nvSpPr>
      <dsp:spPr>
        <a:xfrm>
          <a:off x="0" y="1813624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1FA83-B0A1-4A6B-BDA2-A67450453F7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5FB0-16F6-40FF-9661-5436EF9CAD59}">
      <dsp:nvSpPr>
        <dsp:cNvPr id="0" name=""/>
        <dsp:cNvSpPr/>
      </dsp:nvSpPr>
      <dsp:spPr>
        <a:xfrm>
          <a:off x="836323" y="1813624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Open the browser</a:t>
          </a:r>
          <a:endParaRPr lang="en-US" sz="1900" kern="1200"/>
        </a:p>
      </dsp:txBody>
      <dsp:txXfrm>
        <a:off x="836323" y="1813624"/>
        <a:ext cx="4750027" cy="724089"/>
      </dsp:txXfrm>
    </dsp:sp>
    <dsp:sp modelId="{702CD84A-206C-4DE3-825A-6B193FAC2FD1}">
      <dsp:nvSpPr>
        <dsp:cNvPr id="0" name=""/>
        <dsp:cNvSpPr/>
      </dsp:nvSpPr>
      <dsp:spPr>
        <a:xfrm>
          <a:off x="0" y="2718736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DC9C-767C-435B-90C8-94945489F63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B0EB3-54A1-4CE2-8B0B-B76C3CB1C10B}">
      <dsp:nvSpPr>
        <dsp:cNvPr id="0" name=""/>
        <dsp:cNvSpPr/>
      </dsp:nvSpPr>
      <dsp:spPr>
        <a:xfrm>
          <a:off x="836323" y="2718736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Copy and paste the link to the notebook</a:t>
          </a:r>
          <a:endParaRPr lang="en-US" sz="1900" kern="1200"/>
        </a:p>
      </dsp:txBody>
      <dsp:txXfrm>
        <a:off x="836323" y="2718736"/>
        <a:ext cx="4750027" cy="724089"/>
      </dsp:txXfrm>
    </dsp:sp>
    <dsp:sp modelId="{F29911C8-8EE1-4D05-A76D-5562C7675D34}">
      <dsp:nvSpPr>
        <dsp:cNvPr id="0" name=""/>
        <dsp:cNvSpPr/>
      </dsp:nvSpPr>
      <dsp:spPr>
        <a:xfrm>
          <a:off x="0" y="3623848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4BF5-75F7-48DF-BD47-00DCEBBE354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8371-F462-499B-A18D-E624F207C581}">
      <dsp:nvSpPr>
        <dsp:cNvPr id="0" name=""/>
        <dsp:cNvSpPr/>
      </dsp:nvSpPr>
      <dsp:spPr>
        <a:xfrm>
          <a:off x="836323" y="3623848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notebook `01-DataPreprocessing`</a:t>
          </a:r>
          <a:endParaRPr lang="en-US" sz="1900" kern="1200" dirty="0"/>
        </a:p>
      </dsp:txBody>
      <dsp:txXfrm>
        <a:off x="836323" y="3623848"/>
        <a:ext cx="4750027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Selezionare il tipo di dato appropriato è importante per ottimizzare l’uso di memoria su dataset molto grandi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42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dirty="0"/>
              <a:t>come gestisco l'aggregazione? tipo la media?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it-IT" dirty="0"/>
              <a:t>div by zero</a:t>
            </a:r>
          </a:p>
          <a:p>
            <a:pPr marL="171450" indent="-171450">
              <a:buFontTx/>
              <a:buChar char="-"/>
            </a:pPr>
            <a:r>
              <a:rPr lang="it-IT" dirty="0"/>
              <a:t>come gestisco i valori nulli? default? e se i default diventano valori validi?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4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580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BIG DATA – MODULO 2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Python &amp; </a:t>
            </a:r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E5D-CCB9-403B-BD5E-DD44A21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action!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B9D809A-A4D1-4573-BAF8-6478835597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2353613"/>
              </p:ext>
            </p:extLst>
          </p:nvPr>
        </p:nvGraphicFramePr>
        <p:xfrm>
          <a:off x="838199" y="1825625"/>
          <a:ext cx="558635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A3859D-E73D-4144-A147-53181163CE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7F85B-7161-41CE-94F9-A121D87E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36BDB-38A9-494E-82D8-EB9FECA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0ACFC2-1592-473D-83B3-9660EBAD58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6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Un processo di analisi di dati prevede diversi passaggi: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raccolta</a:t>
            </a:r>
            <a:r>
              <a:rPr lang="it-IT" dirty="0"/>
              <a:t> dei dati da una o più sorgenti (database, servizi Web, …)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comprensione</a:t>
            </a:r>
            <a:r>
              <a:rPr lang="it-IT" dirty="0"/>
              <a:t> della struttura e del significato dei dati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trasformazione</a:t>
            </a:r>
            <a:r>
              <a:rPr lang="it-IT" dirty="0"/>
              <a:t> e pulizia dei dati in una forma utile alle fasi successive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estrazione</a:t>
            </a:r>
            <a:r>
              <a:rPr lang="it-IT" dirty="0"/>
              <a:t> di conoscenza dai dati (statistiche, modelli predittivi, …)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validazione</a:t>
            </a:r>
            <a:r>
              <a:rPr lang="it-IT" dirty="0"/>
              <a:t> e interpretazione della conoscenza estratta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deployment</a:t>
            </a:r>
            <a:r>
              <a:rPr lang="it-IT" dirty="0"/>
              <a:t> della conoscenza (es. predizioni) in applicazioni</a:t>
            </a:r>
          </a:p>
          <a:p>
            <a:r>
              <a:rPr lang="it-IT" dirty="0"/>
              <a:t>Esiste software specifico per l’analisi di dati</a:t>
            </a:r>
          </a:p>
          <a:p>
            <a:pPr lvl="1"/>
            <a:r>
              <a:rPr lang="it-IT" dirty="0"/>
              <a:t>E.g., R è un ambiente open source efficiente per analisi statistiche, machine learning, data mining con un ampio numero di librerie esterne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D38B146-9C8E-4408-90FC-CC1EE2F494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I dati sono comunemente reperiti o convertiti in forma tabulare</a:t>
            </a:r>
          </a:p>
          <a:p>
            <a:pPr lvl="1"/>
            <a:r>
              <a:rPr lang="it-IT" dirty="0"/>
              <a:t>Ogni riga rappresenta un’osservazione o istanza</a:t>
            </a:r>
          </a:p>
          <a:p>
            <a:pPr lvl="2"/>
            <a:r>
              <a:rPr lang="it-IT" dirty="0"/>
              <a:t>Uno degli oggetti su cui si sta compiendo l’analisi (un prodotto)</a:t>
            </a:r>
          </a:p>
          <a:p>
            <a:pPr lvl="1"/>
            <a:r>
              <a:rPr lang="it-IT" dirty="0"/>
              <a:t>Ogni colonna è una variabile, attributo o feature che caratterizza ciascun oggetto</a:t>
            </a:r>
          </a:p>
          <a:p>
            <a:pPr lvl="2"/>
            <a:r>
              <a:rPr lang="it-IT" dirty="0"/>
              <a:t>Tutti i valori di una colonna sono dello stesso tipo</a:t>
            </a:r>
          </a:p>
          <a:p>
            <a:pPr lvl="2"/>
            <a:r>
              <a:rPr lang="it-IT" dirty="0"/>
              <a:t>E.g., nome del prodotto e prezzo</a:t>
            </a:r>
          </a:p>
          <a:p>
            <a:r>
              <a:rPr lang="en-US" dirty="0"/>
              <a:t>"It is imperative to know the attribute properties to carry out meaningful operations and research with them"</a:t>
            </a:r>
          </a:p>
          <a:p>
            <a:pPr lvl="1"/>
            <a:r>
              <a:rPr lang="it-IT" dirty="0"/>
              <a:t>Un prodotto è descritto da ID e prezzo, ma non ha senso calcolare l’ID medio dei prodotti</a:t>
            </a:r>
          </a:p>
          <a:p>
            <a:pPr lvl="1"/>
            <a:r>
              <a:rPr lang="it-IT" dirty="0"/>
              <a:t>Il tipo dell’attributo ci dice quali operatori ha senso applicare ai valori che esso assume</a:t>
            </a:r>
          </a:p>
          <a:p>
            <a:pPr lvl="2"/>
            <a:r>
              <a:rPr lang="it-IT" dirty="0"/>
              <a:t>E.g., diversità, ordinamento, </a:t>
            </a:r>
            <a:r>
              <a:rPr lang="it-IT" dirty="0" err="1"/>
              <a:t>addittività</a:t>
            </a:r>
            <a:r>
              <a:rPr lang="it-IT" dirty="0"/>
              <a:t>, </a:t>
            </a:r>
            <a:r>
              <a:rPr lang="it-IT" dirty="0" err="1"/>
              <a:t>moltiplicatività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730D400-F431-4351-BDDC-09F59AF8E95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Diversi tipi di attributo</a:t>
            </a:r>
          </a:p>
          <a:p>
            <a:pPr lvl="1"/>
            <a:r>
              <a:rPr lang="it-IT" b="1" dirty="0">
                <a:solidFill>
                  <a:schemeClr val="accent2"/>
                </a:solidFill>
              </a:rPr>
              <a:t>(Categorico) Nominale:</a:t>
            </a:r>
            <a:r>
              <a:rPr lang="it-IT" b="1" dirty="0"/>
              <a:t> </a:t>
            </a:r>
            <a:r>
              <a:rPr lang="it-IT" dirty="0"/>
              <a:t>possiamo solo distinguere i valori</a:t>
            </a:r>
          </a:p>
          <a:p>
            <a:pPr lvl="1"/>
            <a:r>
              <a:rPr lang="it-IT" b="1" dirty="0">
                <a:solidFill>
                  <a:schemeClr val="accent4"/>
                </a:solidFill>
              </a:rPr>
              <a:t>(Categorico) Ordinale: </a:t>
            </a:r>
            <a:r>
              <a:rPr lang="it-IT" dirty="0"/>
              <a:t>posso distinguere e ordinare i valori</a:t>
            </a:r>
          </a:p>
          <a:p>
            <a:pPr lvl="1"/>
            <a:r>
              <a:rPr lang="it-IT" b="1" dirty="0">
                <a:solidFill>
                  <a:schemeClr val="accent6"/>
                </a:solidFill>
              </a:rPr>
              <a:t>(Numerico) Di intervallo</a:t>
            </a:r>
            <a:r>
              <a:rPr lang="it-IT" b="1" dirty="0"/>
              <a:t>: </a:t>
            </a:r>
            <a:r>
              <a:rPr lang="it-IT" dirty="0"/>
              <a:t>posso distinguere e ordinare i valori</a:t>
            </a:r>
          </a:p>
          <a:p>
            <a:pPr lvl="1"/>
            <a:r>
              <a:rPr lang="it-IT" b="1" dirty="0">
                <a:solidFill>
                  <a:schemeClr val="accent1"/>
                </a:solidFill>
              </a:rPr>
              <a:t>(Numerico) Di rapporto: </a:t>
            </a:r>
            <a:r>
              <a:rPr lang="it-IT" dirty="0"/>
              <a:t>posso distinguere e ordinare i valori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2524783-C5AD-4D2C-8601-288893C7C9C0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45970081"/>
              </p:ext>
            </p:extLst>
          </p:nvPr>
        </p:nvGraphicFramePr>
        <p:xfrm>
          <a:off x="6019800" y="3350101"/>
          <a:ext cx="57366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64">
                  <a:extLst>
                    <a:ext uri="{9D8B030D-6E8A-4147-A177-3AD203B41FA5}">
                      <a16:colId xmlns:a16="http://schemas.microsoft.com/office/drawing/2014/main" val="1775887098"/>
                    </a:ext>
                  </a:extLst>
                </a:gridCol>
                <a:gridCol w="1434164">
                  <a:extLst>
                    <a:ext uri="{9D8B030D-6E8A-4147-A177-3AD203B41FA5}">
                      <a16:colId xmlns:a16="http://schemas.microsoft.com/office/drawing/2014/main" val="3050919016"/>
                    </a:ext>
                  </a:extLst>
                </a:gridCol>
                <a:gridCol w="1434164">
                  <a:extLst>
                    <a:ext uri="{9D8B030D-6E8A-4147-A177-3AD203B41FA5}">
                      <a16:colId xmlns:a16="http://schemas.microsoft.com/office/drawing/2014/main" val="2211285050"/>
                    </a:ext>
                  </a:extLst>
                </a:gridCol>
                <a:gridCol w="1434164">
                  <a:extLst>
                    <a:ext uri="{9D8B030D-6E8A-4147-A177-3AD203B41FA5}">
                      <a16:colId xmlns:a16="http://schemas.microsoft.com/office/drawing/2014/main" val="743358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Prodotto</a:t>
                      </a:r>
                      <a:endParaRPr lang="en-US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Fascia prezzo</a:t>
                      </a:r>
                      <a:endParaRPr lang="en-US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Data vendita</a:t>
                      </a:r>
                      <a:endParaRPr lang="en-US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Quantità</a:t>
                      </a:r>
                      <a:endParaRPr lang="en-US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0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xxx</a:t>
                      </a:r>
                      <a:endParaRPr lang="en-US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bassa</a:t>
                      </a:r>
                      <a:endParaRPr lang="en-US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05/07/2021</a:t>
                      </a:r>
                      <a:endParaRPr lang="en-US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</a:t>
                      </a:r>
                      <a:endParaRPr lang="en-US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65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xxy</a:t>
                      </a:r>
                      <a:endParaRPr lang="en-US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media</a:t>
                      </a:r>
                      <a:endParaRPr lang="en-US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05/07/2021</a:t>
                      </a:r>
                      <a:endParaRPr lang="en-US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50</a:t>
                      </a:r>
                      <a:endParaRPr lang="en-US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16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xyz</a:t>
                      </a:r>
                      <a:endParaRPr lang="en-US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alta</a:t>
                      </a:r>
                      <a:endParaRPr lang="en-US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02/06/2021</a:t>
                      </a:r>
                      <a:endParaRPr lang="en-US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</a:t>
                      </a:r>
                      <a:endParaRPr lang="en-US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878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49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FA0595C-361D-4498-AEC6-B5798CD1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 err="1">
                <a:solidFill>
                  <a:schemeClr val="accent1"/>
                </a:solidFill>
              </a:rPr>
              <a:t>pandas</a:t>
            </a:r>
            <a:r>
              <a:rPr lang="it-IT" dirty="0"/>
              <a:t> è una libreria Python che definisce strutture dati e funzionalità per l’analisi di dati strutturati</a:t>
            </a:r>
          </a:p>
          <a:p>
            <a:pPr lvl="1"/>
            <a:r>
              <a:rPr lang="it-IT" dirty="0"/>
              <a:t>Introduce nuovi tipi di dati: </a:t>
            </a:r>
            <a:r>
              <a:rPr lang="it-IT" b="1" dirty="0">
                <a:solidFill>
                  <a:srgbClr val="FF0000"/>
                </a:solidFill>
              </a:rPr>
              <a:t>Series</a:t>
            </a:r>
            <a:r>
              <a:rPr lang="it-IT" dirty="0"/>
              <a:t> (e.g., serie temporale) e </a:t>
            </a:r>
            <a:r>
              <a:rPr lang="it-IT" b="1" dirty="0" err="1">
                <a:solidFill>
                  <a:srgbClr val="FF0000"/>
                </a:solidFill>
              </a:rPr>
              <a:t>DataFrame</a:t>
            </a:r>
            <a:r>
              <a:rPr lang="it-IT" dirty="0"/>
              <a:t> </a:t>
            </a:r>
            <a:r>
              <a:rPr lang="en-US" dirty="0"/>
              <a:t>(e.g., </a:t>
            </a:r>
            <a:r>
              <a:rPr lang="en-US" dirty="0" err="1"/>
              <a:t>tabelle</a:t>
            </a:r>
            <a:r>
              <a:rPr lang="en-US" dirty="0"/>
              <a:t>)</a:t>
            </a:r>
          </a:p>
          <a:p>
            <a:pPr lvl="1"/>
            <a:r>
              <a:rPr lang="it-IT" dirty="0"/>
              <a:t>Soluzione completa per la manipolazione di dati tabulari</a:t>
            </a:r>
          </a:p>
          <a:p>
            <a:pPr lvl="1"/>
            <a:r>
              <a:rPr lang="it-IT" dirty="0"/>
              <a:t>Trattamento </a:t>
            </a:r>
            <a:r>
              <a:rPr lang="it-IT" dirty="0">
                <a:solidFill>
                  <a:schemeClr val="accent1"/>
                </a:solidFill>
              </a:rPr>
              <a:t>dati mancanti</a:t>
            </a:r>
            <a:r>
              <a:rPr lang="it-IT" dirty="0"/>
              <a:t>, riorganizzazione della loro forma (</a:t>
            </a:r>
            <a:r>
              <a:rPr lang="it-IT" dirty="0" err="1"/>
              <a:t>shape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Supporto operazioni SQL-like (</a:t>
            </a:r>
            <a:r>
              <a:rPr lang="it-IT" dirty="0">
                <a:solidFill>
                  <a:schemeClr val="accent1"/>
                </a:solidFill>
              </a:rPr>
              <a:t>join/merge, aggregazione, </a:t>
            </a:r>
            <a:r>
              <a:rPr lang="it-IT" dirty="0"/>
              <a:t>etc.)</a:t>
            </a:r>
          </a:p>
          <a:p>
            <a:pPr lvl="1"/>
            <a:r>
              <a:rPr lang="it-IT" dirty="0"/>
              <a:t>Per convenzione il package </a:t>
            </a:r>
            <a:r>
              <a:rPr lang="it-IT" dirty="0" err="1"/>
              <a:t>pandas</a:t>
            </a:r>
            <a:r>
              <a:rPr lang="it-IT" dirty="0"/>
              <a:t> si importa con nome “</a:t>
            </a:r>
            <a:r>
              <a:rPr lang="it-IT" dirty="0" err="1"/>
              <a:t>pd</a:t>
            </a:r>
            <a:r>
              <a:rPr lang="it-IT" dirty="0"/>
              <a:t>”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import pandas as pd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E3CFF355-353A-402E-B953-7878A31AD2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E7EF11C0-F813-43EA-9B41-AE57652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Una serie (Series) </a:t>
            </a:r>
            <a:r>
              <a:rPr lang="it-IT" dirty="0"/>
              <a:t>è una sequenza di valori dello stesso tipo</a:t>
            </a:r>
          </a:p>
          <a:p>
            <a:pPr lvl="1"/>
            <a:r>
              <a:rPr lang="it-IT" dirty="0"/>
              <a:t>A ogni valore è associata un’etichetta</a:t>
            </a:r>
          </a:p>
          <a:p>
            <a:pPr lvl="1"/>
            <a:r>
              <a:rPr lang="it-IT" dirty="0"/>
              <a:t>I tipi supportati, sia per i valori che per le etichette, sono quelli di </a:t>
            </a:r>
            <a:r>
              <a:rPr lang="en-US" dirty="0"/>
              <a:t>NumPy (float64, int64, …)</a:t>
            </a:r>
          </a:p>
          <a:p>
            <a:pPr lvl="1"/>
            <a:r>
              <a:rPr lang="it-IT" dirty="0"/>
              <a:t>In pratica un </a:t>
            </a:r>
            <a:r>
              <a:rPr lang="it-IT" dirty="0" err="1"/>
              <a:t>ndarray</a:t>
            </a:r>
            <a:r>
              <a:rPr lang="it-IT" dirty="0"/>
              <a:t> a una dimensione (vettore) con un’etichetta associata ad ogni elemento</a:t>
            </a:r>
          </a:p>
          <a:p>
            <a:r>
              <a:rPr lang="it-IT" dirty="0"/>
              <a:t>L’indice di una serie (</a:t>
            </a:r>
            <a:r>
              <a:rPr lang="it-IT" dirty="0">
                <a:solidFill>
                  <a:schemeClr val="accent1"/>
                </a:solidFill>
              </a:rPr>
              <a:t>index</a:t>
            </a:r>
            <a:r>
              <a:rPr lang="it-IT" dirty="0"/>
              <a:t>) è la sequenza delle </a:t>
            </a:r>
            <a:r>
              <a:rPr lang="en-US" dirty="0" err="1"/>
              <a:t>etichette</a:t>
            </a:r>
            <a:r>
              <a:rPr lang="en-US" dirty="0"/>
              <a:t> associate ai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it-IT" dirty="0"/>
              <a:t>Le etichette sono spesso identificatori di tipo numerico o stringa</a:t>
            </a:r>
          </a:p>
          <a:p>
            <a:pPr lvl="2"/>
            <a:r>
              <a:rPr lang="it-IT" dirty="0"/>
              <a:t>E.g., la chiave </a:t>
            </a:r>
            <a:r>
              <a:rPr lang="it-IT" dirty="0" err="1"/>
              <a:t>primary</a:t>
            </a:r>
            <a:r>
              <a:rPr lang="it-IT" dirty="0"/>
              <a:t> di una tabella in un database</a:t>
            </a:r>
          </a:p>
          <a:p>
            <a:pPr lvl="1"/>
            <a:r>
              <a:rPr lang="it-IT" dirty="0"/>
              <a:t>Le etichette in un indice possono non essere univoche, ma nell’uso pratico spesso lo sono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8774B65B-550C-4FF8-9070-FB48D69D17E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5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B787C-7D3A-4302-8C84-575284C8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Il </a:t>
            </a:r>
            <a:r>
              <a:rPr lang="it-IT" dirty="0">
                <a:solidFill>
                  <a:schemeClr val="accent1"/>
                </a:solidFill>
              </a:rPr>
              <a:t>costruttore</a:t>
            </a:r>
            <a:r>
              <a:rPr lang="it-IT" dirty="0"/>
              <a:t> di Series accetta i </a:t>
            </a:r>
            <a:r>
              <a:rPr lang="it-IT" dirty="0">
                <a:solidFill>
                  <a:srgbClr val="C1504D"/>
                </a:solidFill>
              </a:rPr>
              <a:t>valori</a:t>
            </a:r>
            <a:r>
              <a:rPr lang="it-IT" dirty="0"/>
              <a:t> della serie e come attributo </a:t>
            </a:r>
            <a:r>
              <a:rPr lang="it-IT" dirty="0">
                <a:solidFill>
                  <a:srgbClr val="92D050"/>
                </a:solidFill>
              </a:rPr>
              <a:t>index</a:t>
            </a:r>
            <a:r>
              <a:rPr lang="it-IT" dirty="0"/>
              <a:t> opzionale le etichette corrispondenti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&gt;&gt;&gt; ser =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rgbClr val="C1504D"/>
                </a:solidFill>
              </a:rPr>
              <a:t>[ 4 , 7 , -5 , 3 ], </a:t>
            </a:r>
            <a:br>
              <a:rPr lang="en-US" dirty="0">
                <a:solidFill>
                  <a:srgbClr val="C1504D"/>
                </a:solidFill>
              </a:rPr>
            </a:br>
            <a:r>
              <a:rPr lang="en-US" dirty="0">
                <a:solidFill>
                  <a:srgbClr val="C1504D"/>
                </a:solidFill>
              </a:rPr>
              <a:t>		</a:t>
            </a:r>
            <a:r>
              <a:rPr lang="en-US" dirty="0">
                <a:solidFill>
                  <a:srgbClr val="92D050"/>
                </a:solidFill>
              </a:rPr>
              <a:t>... index=["d", "b", "a", "c"]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it-IT" dirty="0"/>
              <a:t>Se non specificato, l’indice è la sequenza di interi da 0 a N-1, così che ogni elemento sia etichettato dalla posizione (come in liste e array)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2072ACB1-E76F-421A-8958-ABDBE1D1A8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83444" y="2997942"/>
            <a:ext cx="2159111" cy="2006703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0AA94EA7-180A-4E8B-93F9-7BB6380155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1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supportano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binarie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esse</a:t>
            </a:r>
            <a:endParaRPr lang="en-US" dirty="0"/>
          </a:p>
          <a:p>
            <a:pPr lvl="1"/>
            <a:r>
              <a:rPr lang="en-US" dirty="0"/>
              <a:t>Con </a:t>
            </a:r>
            <a:r>
              <a:rPr lang="en-US" dirty="0" err="1"/>
              <a:t>operatori</a:t>
            </a:r>
            <a:r>
              <a:rPr lang="en-US" dirty="0"/>
              <a:t> +, -, *, etc.</a:t>
            </a:r>
          </a:p>
          <a:p>
            <a:pPr lvl="1"/>
            <a:r>
              <a:rPr lang="en-US" dirty="0"/>
              <a:t>Con </a:t>
            </a:r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universali</a:t>
            </a:r>
            <a:endParaRPr lang="en-US" dirty="0"/>
          </a:p>
          <a:p>
            <a:r>
              <a:rPr lang="en-US" dirty="0" err="1"/>
              <a:t>L’operazione</a:t>
            </a:r>
            <a:r>
              <a:rPr lang="en-US" dirty="0"/>
              <a:t> è </a:t>
            </a:r>
            <a:r>
              <a:rPr lang="en-US" dirty="0" err="1"/>
              <a:t>applicata</a:t>
            </a:r>
            <a:r>
              <a:rPr lang="en-US" dirty="0"/>
              <a:t> per </a:t>
            </a:r>
            <a:r>
              <a:rPr lang="en-US" dirty="0" err="1"/>
              <a:t>elementi</a:t>
            </a:r>
            <a:r>
              <a:rPr lang="en-US" dirty="0"/>
              <a:t> con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etichetta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viene</a:t>
            </a:r>
            <a:r>
              <a:rPr lang="en-US" dirty="0"/>
              <a:t> considerate </a:t>
            </a:r>
            <a:r>
              <a:rPr lang="en-US" dirty="0" err="1"/>
              <a:t>l’ordine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en-US" dirty="0"/>
              <a:t>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etichetta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it-IT" dirty="0"/>
              <a:t>solo in un operando si avrà un valore NA nel risultato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07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Tipi di attributo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Quando si crea una serie è possibile specificare il tipo di dato</a:t>
            </a:r>
          </a:p>
          <a:p>
            <a:r>
              <a:rPr lang="it-IT" dirty="0"/>
              <a:t>I tipi di dati utilizzati più comunemente sono quelli numerici</a:t>
            </a:r>
          </a:p>
          <a:p>
            <a:pPr lvl="1"/>
            <a:r>
              <a:rPr lang="it-IT" dirty="0"/>
              <a:t>I tipi </a:t>
            </a:r>
            <a:r>
              <a:rPr lang="it-IT" dirty="0" err="1">
                <a:solidFill>
                  <a:schemeClr val="accent1"/>
                </a:solidFill>
              </a:rPr>
              <a:t>np.floatN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memorizzano numeri a virgola mobile</a:t>
            </a:r>
          </a:p>
          <a:p>
            <a:pPr lvl="1"/>
            <a:r>
              <a:rPr lang="it-IT" dirty="0"/>
              <a:t>I tipi </a:t>
            </a:r>
            <a:r>
              <a:rPr lang="it-IT" dirty="0" err="1">
                <a:solidFill>
                  <a:schemeClr val="accent1"/>
                </a:solidFill>
              </a:rPr>
              <a:t>np.intN</a:t>
            </a:r>
            <a:r>
              <a:rPr lang="it-IT" dirty="0">
                <a:solidFill>
                  <a:schemeClr val="accent1"/>
                </a:solidFill>
              </a:rPr>
              <a:t> / </a:t>
            </a:r>
            <a:r>
              <a:rPr lang="it-IT" dirty="0" err="1">
                <a:solidFill>
                  <a:schemeClr val="accent1"/>
                </a:solidFill>
              </a:rPr>
              <a:t>np.uintN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memorizzano numeri interi con/senza segno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N</a:t>
            </a:r>
            <a:r>
              <a:rPr lang="it-IT" dirty="0"/>
              <a:t> è il numero di bit usati, pari a 8, 16, 32 o 64</a:t>
            </a:r>
          </a:p>
          <a:p>
            <a:r>
              <a:rPr lang="it-IT" dirty="0"/>
              <a:t>Altri tipi di dato includono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bool</a:t>
            </a:r>
            <a:r>
              <a:rPr lang="en-US" dirty="0"/>
              <a:t>: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booleani</a:t>
            </a:r>
            <a:endParaRPr lang="en-US" dirty="0"/>
          </a:p>
          <a:p>
            <a:pPr lvl="1"/>
            <a:r>
              <a:rPr lang="it-IT" dirty="0">
                <a:solidFill>
                  <a:schemeClr val="accent1"/>
                </a:solidFill>
              </a:rPr>
              <a:t>datetime64, timedelta64</a:t>
            </a:r>
            <a:r>
              <a:rPr lang="it-IT" dirty="0"/>
              <a:t>: </a:t>
            </a:r>
            <a:r>
              <a:rPr lang="it-IT" dirty="0" err="1"/>
              <a:t>timestamp</a:t>
            </a:r>
            <a:r>
              <a:rPr lang="it-IT" dirty="0"/>
              <a:t> e intervalli di tempo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object</a:t>
            </a:r>
            <a:r>
              <a:rPr lang="it-IT" dirty="0"/>
              <a:t>: generici oggetti Python, usato principalmente per stringhe</a:t>
            </a:r>
          </a:p>
          <a:p>
            <a:r>
              <a:rPr lang="it-IT" dirty="0"/>
              <a:t>Perché è importante selezionare il giusto tipo di dato?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95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Valori mancanti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Nella pratica, dataset ha spesso dei valori mancanti</a:t>
            </a:r>
          </a:p>
          <a:p>
            <a:pPr lvl="1"/>
            <a:r>
              <a:rPr lang="it-IT" dirty="0"/>
              <a:t>E.g., perché non esistono o non sono stati forniti</a:t>
            </a:r>
          </a:p>
          <a:p>
            <a:r>
              <a:rPr lang="it-IT" dirty="0"/>
              <a:t>Una serie può avere valori mancanti, detti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(Not </a:t>
            </a:r>
            <a:r>
              <a:rPr lang="it-IT" dirty="0" err="1"/>
              <a:t>Available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In caso di numeri reali, NA è rappresentato internamente dal valore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(Not a </a:t>
            </a:r>
            <a:r>
              <a:rPr lang="it-IT" dirty="0" err="1"/>
              <a:t>Number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Come in altri linguaggi, il valore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/>
              <a:t> non risulta mai uguale, maggiore o minore di altri numeri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 ==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endParaRPr lang="en-US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False</a:t>
            </a:r>
          </a:p>
          <a:p>
            <a:pPr lvl="1"/>
            <a:r>
              <a:rPr lang="it-IT" dirty="0"/>
              <a:t>Qualsiasi espressione numerica con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/>
              <a:t> ha risultato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endParaRPr lang="it-IT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2 *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 – 1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nan</a:t>
            </a:r>
          </a:p>
          <a:p>
            <a:pPr indent="-285750"/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sorgere</a:t>
            </a:r>
            <a:r>
              <a:rPr lang="en-US" dirty="0"/>
              <a:t>?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82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interpretato</a:t>
            </a:r>
            <a:r>
              <a:rPr lang="en-US" dirty="0"/>
              <a:t> cross-platform</a:t>
            </a:r>
          </a:p>
          <a:p>
            <a:pPr lvl="1"/>
            <a:r>
              <a:rPr lang="it-IT" dirty="0"/>
              <a:t>Disponibile per i principali SO (Linux, Mac, Windows, …)</a:t>
            </a:r>
          </a:p>
          <a:p>
            <a:pPr lvl="1"/>
            <a:r>
              <a:rPr lang="it-IT" dirty="0"/>
              <a:t>Un’implementazione di riferimento (</a:t>
            </a:r>
            <a:r>
              <a:rPr lang="it-IT" dirty="0" err="1"/>
              <a:t>CPython</a:t>
            </a:r>
            <a:r>
              <a:rPr lang="it-IT" dirty="0"/>
              <a:t>) più altre alternative</a:t>
            </a:r>
          </a:p>
          <a:p>
            <a:pPr lvl="1"/>
            <a:r>
              <a:rPr lang="it-IT" dirty="0"/>
              <a:t>Integrabile in altri linguaggi (C, C++, Java, …)</a:t>
            </a:r>
          </a:p>
          <a:p>
            <a:r>
              <a:rPr lang="it-IT" dirty="0"/>
              <a:t>Creato alla fine degli anni ’80, divenuto popolare nei 2000</a:t>
            </a:r>
          </a:p>
          <a:p>
            <a:r>
              <a:rPr lang="en-US" dirty="0"/>
              <a:t>Multi-</a:t>
            </a:r>
            <a:r>
              <a:rPr lang="en-US" dirty="0" err="1"/>
              <a:t>paradigma</a:t>
            </a:r>
            <a:endParaRPr lang="en-US" dirty="0"/>
          </a:p>
          <a:p>
            <a:pPr lvl="1"/>
            <a:r>
              <a:rPr lang="en-US" dirty="0" err="1"/>
              <a:t>Imperativo</a:t>
            </a:r>
            <a:r>
              <a:rPr lang="en-US" dirty="0"/>
              <a:t>, object-oriented</a:t>
            </a:r>
          </a:p>
          <a:p>
            <a:pPr lvl="1"/>
            <a:r>
              <a:rPr lang="it-IT" dirty="0"/>
              <a:t>Sintassi facilmente estendibile ad altri paradigmi</a:t>
            </a:r>
          </a:p>
          <a:p>
            <a:r>
              <a:rPr lang="it-IT" dirty="0"/>
              <a:t>Enfasi sulla facilità di lettura e scrittura del codice</a:t>
            </a:r>
          </a:p>
          <a:p>
            <a:pPr lvl="1"/>
            <a:r>
              <a:rPr lang="en-US" dirty="0"/>
              <a:t>“there should be one—and preferably only one—obvious way to do it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F5DDC016-3513-4EAB-AC18-62758B11D8B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3AF3F6-3903-4EEA-86A9-B32FDFF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Valori mancanti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Alcuni metodi 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isna</a:t>
            </a:r>
            <a:r>
              <a:rPr lang="it-IT" dirty="0"/>
              <a:t> e </a:t>
            </a:r>
            <a:r>
              <a:rPr lang="it-IT" dirty="0" err="1">
                <a:solidFill>
                  <a:schemeClr val="accent1"/>
                </a:solidFill>
              </a:rPr>
              <a:t>notna</a:t>
            </a:r>
            <a:r>
              <a:rPr lang="it-IT" dirty="0"/>
              <a:t> </a:t>
            </a:r>
            <a:r>
              <a:rPr lang="en-US" dirty="0" err="1"/>
              <a:t>verificano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(non)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mancanti</a:t>
            </a:r>
            <a:r>
              <a:rPr lang="en-US" dirty="0"/>
              <a:t> e </a:t>
            </a:r>
            <a:r>
              <a:rPr lang="en-US" dirty="0" err="1"/>
              <a:t>restituiscono</a:t>
            </a:r>
            <a:r>
              <a:rPr lang="en-US" dirty="0"/>
              <a:t> una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booleana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dropna</a:t>
            </a:r>
            <a:r>
              <a:rPr lang="en-US" dirty="0"/>
              <a:t> </a:t>
            </a:r>
            <a:r>
              <a:rPr lang="en-US" dirty="0" err="1"/>
              <a:t>rimuove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mancanti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serie</a:t>
            </a:r>
            <a:endParaRPr lang="en-US" dirty="0"/>
          </a:p>
          <a:p>
            <a:pPr lvl="2"/>
            <a:r>
              <a:rPr lang="it-IT" dirty="0"/>
              <a:t>di default, viene creata una </a:t>
            </a: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serie</a:t>
            </a:r>
            <a:endParaRPr lang="en-US" dirty="0"/>
          </a:p>
          <a:p>
            <a:pPr lvl="2"/>
            <a:r>
              <a:rPr lang="en-US" dirty="0" err="1"/>
              <a:t>indicando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inplace</a:t>
            </a:r>
            <a:r>
              <a:rPr lang="en-US" dirty="0">
                <a:solidFill>
                  <a:schemeClr val="accent1"/>
                </a:solidFill>
              </a:rPr>
              <a:t>=True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modificata</a:t>
            </a:r>
            <a:r>
              <a:rPr lang="en-US" dirty="0"/>
              <a:t> la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stessa</a:t>
            </a:r>
            <a:endParaRPr lang="en-US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A137B964-66F3-4D3F-B7BC-B548D757D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0052" y="1825625"/>
            <a:ext cx="3885896" cy="4351338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C095D2D-44C8-4334-97B4-1A73B1819C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Valori mancanti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fillna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</a:t>
            </a:r>
            <a:r>
              <a:rPr lang="it-IT" dirty="0"/>
              <a:t>di rimpiazzare i valori NA</a:t>
            </a:r>
          </a:p>
          <a:p>
            <a:pPr lvl="1"/>
            <a:r>
              <a:rPr lang="it-IT" dirty="0"/>
              <a:t>anche qui viene creata una copia a meno che non si </a:t>
            </a:r>
            <a:r>
              <a:rPr lang="en-US" dirty="0" err="1"/>
              <a:t>specifichi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inplace</a:t>
            </a:r>
            <a:r>
              <a:rPr lang="en-US" dirty="0">
                <a:solidFill>
                  <a:schemeClr val="accent1"/>
                </a:solidFill>
              </a:rPr>
              <a:t>=True</a:t>
            </a:r>
          </a:p>
          <a:p>
            <a:pPr lvl="1"/>
            <a:r>
              <a:rPr lang="it-IT" dirty="0"/>
              <a:t>Indicando un valore, tutti gli NA sono sostituiti con esso</a:t>
            </a:r>
          </a:p>
          <a:p>
            <a:pPr lvl="2"/>
            <a:r>
              <a:rPr lang="it-IT" dirty="0">
                <a:solidFill>
                  <a:srgbClr val="7030A0"/>
                </a:solidFill>
              </a:rPr>
              <a:t>è comune usare la media</a:t>
            </a:r>
          </a:p>
          <a:p>
            <a:pPr lvl="1"/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il </a:t>
            </a:r>
            <a:r>
              <a:rPr lang="en-US" dirty="0" err="1"/>
              <a:t>parametro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method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a </a:t>
            </a:r>
            <a:r>
              <a:rPr lang="en-US" dirty="0" err="1">
                <a:solidFill>
                  <a:schemeClr val="accent1"/>
                </a:solidFill>
              </a:rPr>
              <a:t>ffill</a:t>
            </a:r>
            <a:r>
              <a:rPr lang="en-US" dirty="0"/>
              <a:t> o </a:t>
            </a:r>
            <a:r>
              <a:rPr lang="it-IT" dirty="0" err="1">
                <a:solidFill>
                  <a:schemeClr val="accent1"/>
                </a:solidFill>
              </a:rPr>
              <a:t>bfill</a:t>
            </a:r>
            <a:r>
              <a:rPr lang="it-IT" dirty="0"/>
              <a:t> ogni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è sostituito col valore non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prima o </a:t>
            </a:r>
            <a:r>
              <a:rPr lang="en-US" dirty="0"/>
              <a:t>dopo (se </a:t>
            </a:r>
            <a:r>
              <a:rPr lang="en-US" dirty="0" err="1"/>
              <a:t>esiste</a:t>
            </a:r>
            <a:r>
              <a:rPr lang="en-US" dirty="0"/>
              <a:t>!)</a:t>
            </a:r>
          </a:p>
          <a:p>
            <a:pPr lvl="2"/>
            <a:r>
              <a:rPr lang="en-US" dirty="0"/>
              <a:t>utile per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temporali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917AD74-A834-4A7D-93A7-877514B9ED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5640" y="1921562"/>
            <a:ext cx="4254719" cy="4159464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4F5FA6D8-B8B3-418F-A06F-2EA984B941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5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C59CA-A650-4D1C-AE3D-08166224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Funzioni aggregate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Le serie offrono metodi per calcolare statistiche aggregate sui valori con nomi e funzionamento pari a quelle degli </a:t>
            </a:r>
            <a:r>
              <a:rPr lang="it-IT" dirty="0" err="1"/>
              <a:t>ndarray</a:t>
            </a:r>
            <a:endParaRPr lang="it-IT" dirty="0"/>
          </a:p>
          <a:p>
            <a:pPr lvl="1"/>
            <a:r>
              <a:rPr lang="it-IT" dirty="0">
                <a:solidFill>
                  <a:schemeClr val="accent1"/>
                </a:solidFill>
              </a:rPr>
              <a:t>sum</a:t>
            </a:r>
            <a:r>
              <a:rPr lang="it-IT" dirty="0"/>
              <a:t> (somma), </a:t>
            </a:r>
            <a:r>
              <a:rPr lang="it-IT" dirty="0" err="1">
                <a:solidFill>
                  <a:schemeClr val="accent1"/>
                </a:solidFill>
              </a:rPr>
              <a:t>mean</a:t>
            </a:r>
            <a:r>
              <a:rPr lang="it-IT" dirty="0"/>
              <a:t> (media), </a:t>
            </a:r>
            <a:r>
              <a:rPr lang="it-IT" dirty="0">
                <a:solidFill>
                  <a:schemeClr val="accent1"/>
                </a:solidFill>
              </a:rPr>
              <a:t>min</a:t>
            </a:r>
            <a:r>
              <a:rPr lang="it-IT" dirty="0"/>
              <a:t> (minimo), </a:t>
            </a:r>
            <a:r>
              <a:rPr lang="it-IT" dirty="0">
                <a:solidFill>
                  <a:schemeClr val="accent1"/>
                </a:solidFill>
              </a:rPr>
              <a:t>max</a:t>
            </a:r>
            <a:r>
              <a:rPr lang="it-IT" dirty="0"/>
              <a:t> (massimo), </a:t>
            </a:r>
            <a:r>
              <a:rPr lang="en-US" dirty="0">
                <a:solidFill>
                  <a:schemeClr val="accent1"/>
                </a:solidFill>
              </a:rPr>
              <a:t>count </a:t>
            </a:r>
            <a:r>
              <a:rPr lang="en-US" dirty="0"/>
              <a:t>(</a:t>
            </a:r>
            <a:r>
              <a:rPr lang="en-US" dirty="0" err="1"/>
              <a:t>conta</a:t>
            </a:r>
            <a:r>
              <a:rPr lang="en-US" dirty="0"/>
              <a:t>)</a:t>
            </a:r>
            <a:endParaRPr lang="it-IT" dirty="0"/>
          </a:p>
          <a:p>
            <a:pPr lvl="1"/>
            <a:r>
              <a:rPr lang="it-IT" dirty="0"/>
              <a:t>Di default, eventuali valori mancanti vengono ignorati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&gt;&gt;&gt;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([2,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, 6, 4]).mean()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4.0</a:t>
            </a:r>
          </a:p>
          <a:p>
            <a:r>
              <a:rPr lang="it-IT" dirty="0"/>
              <a:t>Specificando </a:t>
            </a:r>
            <a:r>
              <a:rPr lang="it-IT" dirty="0" err="1">
                <a:solidFill>
                  <a:schemeClr val="accent1"/>
                </a:solidFill>
              </a:rPr>
              <a:t>skipna</a:t>
            </a:r>
            <a:r>
              <a:rPr lang="it-IT" dirty="0">
                <a:solidFill>
                  <a:schemeClr val="accent1"/>
                </a:solidFill>
              </a:rPr>
              <a:t>=False </a:t>
            </a:r>
            <a:r>
              <a:rPr lang="it-IT" dirty="0"/>
              <a:t>invece gli NA invalidano il calcolo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([2,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, 6, 4]).mean(</a:t>
            </a:r>
            <a:r>
              <a:rPr lang="en-US" dirty="0" err="1">
                <a:solidFill>
                  <a:schemeClr val="accent1"/>
                </a:solidFill>
              </a:rPr>
              <a:t>skipna</a:t>
            </a:r>
            <a:r>
              <a:rPr lang="en-US" dirty="0">
                <a:solidFill>
                  <a:schemeClr val="accent1"/>
                </a:solidFill>
              </a:rPr>
              <a:t>=False)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nan</a:t>
            </a:r>
          </a:p>
          <a:p>
            <a:r>
              <a:rPr lang="it-IT" dirty="0"/>
              <a:t>Rispetto a </a:t>
            </a:r>
            <a:r>
              <a:rPr lang="it-IT" dirty="0" err="1"/>
              <a:t>NumPy</a:t>
            </a:r>
            <a:r>
              <a:rPr lang="it-IT" dirty="0"/>
              <a:t> sono aggiunti i metodi </a:t>
            </a:r>
            <a:r>
              <a:rPr lang="it-IT" dirty="0" err="1"/>
              <a:t>idxmin</a:t>
            </a:r>
            <a:r>
              <a:rPr lang="it-IT" dirty="0"/>
              <a:t> e </a:t>
            </a:r>
            <a:r>
              <a:rPr lang="it-IT" dirty="0" err="1"/>
              <a:t>idxmax</a:t>
            </a:r>
            <a:r>
              <a:rPr lang="it-IT" dirty="0"/>
              <a:t>, che restituiscono l’etichetta del valore minimo o massimo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({"a": 6, "b": 10, "c": 7}).</a:t>
            </a:r>
            <a:r>
              <a:rPr lang="en-US" dirty="0" err="1">
                <a:solidFill>
                  <a:schemeClr val="accent1"/>
                </a:solidFill>
              </a:rPr>
              <a:t>idxmax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'b'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49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76992A1-E4E8-4FC1-80AA-AC33A6F3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Distribuzione dei valori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Alcuni metodi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unique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it-IT" dirty="0"/>
              <a:t>un vettore con tutti i valori distinti in una serie, ordinati </a:t>
            </a:r>
            <a:r>
              <a:rPr lang="en-US" dirty="0" err="1"/>
              <a:t>sulla</a:t>
            </a:r>
            <a:r>
              <a:rPr lang="en-US" dirty="0"/>
              <a:t> prima </a:t>
            </a:r>
            <a:r>
              <a:rPr lang="en-US" dirty="0" err="1"/>
              <a:t>apparizione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nunique</a:t>
            </a:r>
            <a:r>
              <a:rPr lang="en-US" dirty="0"/>
              <a:t> ne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la </a:t>
            </a:r>
            <a:r>
              <a:rPr lang="en-US" dirty="0" err="1"/>
              <a:t>quantità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471B0FF-BFBA-4104-9A88-34172415C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49935"/>
          <a:stretch/>
        </p:blipFill>
        <p:spPr>
          <a:xfrm>
            <a:off x="6633231" y="1825625"/>
            <a:ext cx="4259537" cy="2178484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5996ECB-15F1-4D2B-85D3-9CC408776A6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7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76992A1-E4E8-4FC1-80AA-AC33A6F3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Distribuzione dei valori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Alcuni metodi 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value_counts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it-IT" dirty="0"/>
              <a:t>una nuova serie che associa ad ogni valore distinto il suo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occorrenze</a:t>
            </a:r>
            <a:r>
              <a:rPr lang="en-US" dirty="0"/>
              <a:t>, </a:t>
            </a:r>
            <a:r>
              <a:rPr lang="en-US" dirty="0" err="1"/>
              <a:t>partendo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frequente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471B0FF-BFBA-4104-9A88-34172415C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3231" y="1825625"/>
            <a:ext cx="4259537" cy="4351338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5996ECB-15F1-4D2B-85D3-9CC408776A6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0BC5C0-A23C-4C28-9B2C-5E6D6850DF40}"/>
              </a:ext>
            </a:extLst>
          </p:cNvPr>
          <p:cNvSpPr/>
          <p:nvPr/>
        </p:nvSpPr>
        <p:spPr>
          <a:xfrm>
            <a:off x="6633231" y="2608446"/>
            <a:ext cx="3665801" cy="130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8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Un </a:t>
            </a:r>
            <a:r>
              <a:rPr lang="it-IT" dirty="0" err="1">
                <a:solidFill>
                  <a:srgbClr val="FF0000"/>
                </a:solidFill>
              </a:rPr>
              <a:t>DataFrame</a:t>
            </a:r>
            <a:r>
              <a:rPr lang="it-IT" dirty="0"/>
              <a:t> rappresenta dati in forma relazionale </a:t>
            </a:r>
          </a:p>
          <a:p>
            <a:pPr lvl="1"/>
            <a:r>
              <a:rPr lang="it-IT" dirty="0"/>
              <a:t>Può essere visto come </a:t>
            </a:r>
            <a:r>
              <a:rPr lang="it-IT" dirty="0">
                <a:solidFill>
                  <a:srgbClr val="92D050"/>
                </a:solidFill>
              </a:rPr>
              <a:t>una sequenza di colonne</a:t>
            </a:r>
            <a:r>
              <a:rPr lang="it-IT" dirty="0"/>
              <a:t> rappresentate da serie di diverso tipo con </a:t>
            </a:r>
            <a:r>
              <a:rPr lang="it-IT" dirty="0">
                <a:solidFill>
                  <a:srgbClr val="7030A0"/>
                </a:solidFill>
              </a:rPr>
              <a:t>etichette condivise</a:t>
            </a:r>
          </a:p>
          <a:p>
            <a:pPr lvl="1"/>
            <a:r>
              <a:rPr lang="it-IT" dirty="0"/>
              <a:t>Le </a:t>
            </a:r>
            <a:r>
              <a:rPr lang="it-IT" dirty="0">
                <a:solidFill>
                  <a:srgbClr val="7030A0"/>
                </a:solidFill>
              </a:rPr>
              <a:t>etichette</a:t>
            </a:r>
            <a:r>
              <a:rPr lang="it-IT" dirty="0"/>
              <a:t> sono di solito identificatori univoci delle righe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Ogni serie (colonna) </a:t>
            </a:r>
            <a:r>
              <a:rPr lang="it-IT" dirty="0"/>
              <a:t>ha un nome, utilizzabile come chiave per </a:t>
            </a:r>
            <a:r>
              <a:rPr lang="en-US" dirty="0" err="1"/>
              <a:t>accedere</a:t>
            </a:r>
            <a:r>
              <a:rPr lang="en-US" dirty="0"/>
              <a:t> ad </a:t>
            </a:r>
            <a:r>
              <a:rPr lang="en-US" dirty="0" err="1"/>
              <a:t>essa</a:t>
            </a:r>
            <a:endParaRPr lang="en-US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4120B8EC-10A6-4F06-8996-B0FC45171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11703"/>
            <a:ext cx="5181600" cy="1779181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DEEA5A1-54EB-4FA9-AF8E-388DA6CC50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8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di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it-IT" dirty="0"/>
              <a:t>può essere estratta in forma di serie usando </a:t>
            </a:r>
            <a:r>
              <a:rPr lang="it-IT" dirty="0">
                <a:solidFill>
                  <a:srgbClr val="92D050"/>
                </a:solidFill>
              </a:rPr>
              <a:t>il suo nome </a:t>
            </a:r>
            <a:r>
              <a:rPr lang="en-US" dirty="0">
                <a:solidFill>
                  <a:srgbClr val="92D050"/>
                </a:solidFill>
              </a:rPr>
              <a:t>come </a:t>
            </a:r>
            <a:r>
              <a:rPr lang="en-US" dirty="0" err="1">
                <a:solidFill>
                  <a:srgbClr val="92D050"/>
                </a:solidFill>
              </a:rPr>
              <a:t>indice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it-IT" dirty="0"/>
              <a:t>Se il nome è un </a:t>
            </a:r>
            <a:r>
              <a:rPr lang="en-US" dirty="0" err="1"/>
              <a:t>identificatore</a:t>
            </a:r>
            <a:r>
              <a:rPr lang="en-US" dirty="0"/>
              <a:t> Python </a:t>
            </a:r>
            <a:r>
              <a:rPr lang="en-US" dirty="0" err="1"/>
              <a:t>valido</a:t>
            </a:r>
            <a:r>
              <a:rPr lang="en-US" dirty="0"/>
              <a:t> </a:t>
            </a:r>
            <a:r>
              <a:rPr lang="it-IT" dirty="0"/>
              <a:t>non usato da </a:t>
            </a:r>
            <a:r>
              <a:rPr lang="it-IT" dirty="0" err="1"/>
              <a:t>pandas</a:t>
            </a:r>
            <a:r>
              <a:rPr lang="it-IT" dirty="0"/>
              <a:t>, si può </a:t>
            </a:r>
            <a:r>
              <a:rPr lang="en-US" dirty="0" err="1"/>
              <a:t>accedere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come se fosse un </a:t>
            </a:r>
            <a:r>
              <a:rPr lang="en-US" dirty="0" err="1"/>
              <a:t>attributo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&gt;&gt;&gt; </a:t>
            </a:r>
            <a:r>
              <a:rPr lang="en-US" dirty="0" err="1">
                <a:solidFill>
                  <a:schemeClr val="accent1"/>
                </a:solidFill>
              </a:rPr>
              <a:t>df.year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59BF9B9-494B-4D81-9677-A36ACD2135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2284" y="1905686"/>
            <a:ext cx="4521432" cy="4191215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DBE27682-D95B-45A7-84A6-52A60EB5C0E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 err="1"/>
              <a:t>pandas</a:t>
            </a:r>
            <a:r>
              <a:rPr lang="it-IT" dirty="0"/>
              <a:t> fornisce varie funzioni per caricare </a:t>
            </a:r>
            <a:r>
              <a:rPr lang="it-IT" dirty="0" err="1"/>
              <a:t>DataFrame</a:t>
            </a:r>
            <a:r>
              <a:rPr lang="it-IT" dirty="0"/>
              <a:t> da sorgenti esterne</a:t>
            </a:r>
          </a:p>
          <a:p>
            <a:pPr lvl="1"/>
            <a:r>
              <a:rPr lang="it-IT" dirty="0"/>
              <a:t>Tra queste </a:t>
            </a:r>
            <a:r>
              <a:rPr lang="it-IT" dirty="0" err="1">
                <a:solidFill>
                  <a:schemeClr val="accent1"/>
                </a:solidFill>
              </a:rPr>
              <a:t>read_csv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consente di creare un </a:t>
            </a:r>
            <a:r>
              <a:rPr lang="it-IT" dirty="0" err="1"/>
              <a:t>DataFrame</a:t>
            </a:r>
            <a:r>
              <a:rPr lang="it-IT" dirty="0"/>
              <a:t> caricando i dati da un file CSV</a:t>
            </a:r>
          </a:p>
          <a:p>
            <a:pPr lvl="1"/>
            <a:r>
              <a:rPr lang="it-IT" dirty="0"/>
              <a:t>Va passato un oggetto file da cui leggere, oppure direttamente il nome di un file da aprire</a:t>
            </a:r>
          </a:p>
          <a:p>
            <a:pPr lvl="1"/>
            <a:r>
              <a:rPr lang="it-IT" dirty="0"/>
              <a:t>I dati letti sono convertiti automaticamente nei tipi appropriati (numeri interi, reali, etc.)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&gt;&gt;&gt; data = </a:t>
            </a:r>
            <a:r>
              <a:rPr lang="en-US" dirty="0" err="1">
                <a:solidFill>
                  <a:schemeClr val="accent1"/>
                </a:solidFill>
              </a:rPr>
              <a:t>pd.read_csv</a:t>
            </a:r>
            <a:r>
              <a:rPr lang="en-US" dirty="0">
                <a:solidFill>
                  <a:schemeClr val="accent1"/>
                </a:solidFill>
              </a:rPr>
              <a:t>("mydata.csv")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827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Il metodo </a:t>
            </a:r>
            <a:r>
              <a:rPr lang="it-IT" dirty="0" err="1">
                <a:solidFill>
                  <a:schemeClr val="accent1"/>
                </a:solidFill>
              </a:rPr>
              <a:t>read_csv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ha molti parametri opzionali, ad es.: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sep</a:t>
            </a:r>
            <a:r>
              <a:rPr lang="it-IT" dirty="0"/>
              <a:t>: separatore di colonna da usare (default “,”)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names</a:t>
            </a:r>
            <a:r>
              <a:rPr lang="it-IT" dirty="0"/>
              <a:t>: nomi delle colonne (di default letti dalla prima riga)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index_col</a:t>
            </a:r>
            <a:r>
              <a:rPr lang="it-IT" dirty="0"/>
              <a:t>: numero della colonna da usare come indice, passando una lista di numeri si ottiene un indice a più livelli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dtype</a:t>
            </a:r>
            <a:r>
              <a:rPr lang="it-IT" dirty="0"/>
              <a:t>: tipo di dati delle colonne</a:t>
            </a:r>
          </a:p>
          <a:p>
            <a:pPr lvl="2"/>
            <a:r>
              <a:rPr lang="it-IT" dirty="0"/>
              <a:t>Con </a:t>
            </a:r>
            <a:r>
              <a:rPr lang="it-IT" dirty="0" err="1"/>
              <a:t>dtype</a:t>
            </a:r>
            <a:r>
              <a:rPr lang="it-IT" dirty="0"/>
              <a:t> possiamo definire tipi di dati efficienti da usare 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nrows</a:t>
            </a:r>
            <a:r>
              <a:rPr lang="it-IT" dirty="0"/>
              <a:t>: massimo numero di righe da leggere </a:t>
            </a:r>
          </a:p>
          <a:p>
            <a:pPr lvl="2"/>
            <a:r>
              <a:rPr lang="it-IT" dirty="0"/>
              <a:t>Con </a:t>
            </a:r>
            <a:r>
              <a:rPr lang="it-IT" dirty="0" err="1"/>
              <a:t>nrows</a:t>
            </a:r>
            <a:r>
              <a:rPr lang="it-IT" dirty="0"/>
              <a:t> si possono importare poche righe per verificare preventivamente i tipi di dati da usare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364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Linguaggio general-</a:t>
            </a:r>
            <a:r>
              <a:rPr lang="it-IT" dirty="0" err="1"/>
              <a:t>purpose</a:t>
            </a:r>
            <a:endParaRPr lang="it-IT" dirty="0"/>
          </a:p>
          <a:p>
            <a:pPr lvl="1"/>
            <a:r>
              <a:rPr lang="en-US" dirty="0"/>
              <a:t>Facile da </a:t>
            </a:r>
            <a:r>
              <a:rPr lang="en-US" dirty="0" err="1"/>
              <a:t>imparare</a:t>
            </a:r>
            <a:endParaRPr lang="en-US" dirty="0"/>
          </a:p>
          <a:p>
            <a:pPr lvl="1"/>
            <a:r>
              <a:rPr lang="it-IT" dirty="0"/>
              <a:t>Usato per prototipazione e cicli di sviluppo rapidi</a:t>
            </a:r>
          </a:p>
          <a:p>
            <a:pPr lvl="1"/>
            <a:r>
              <a:rPr lang="it-IT" dirty="0"/>
              <a:t>Usato per molteplici scopi (scripting, data science, etc.)</a:t>
            </a:r>
          </a:p>
          <a:p>
            <a:pPr lvl="1"/>
            <a:r>
              <a:rPr lang="en-US" dirty="0" err="1"/>
              <a:t>Popolarità</a:t>
            </a:r>
            <a:r>
              <a:rPr lang="en-US" dirty="0"/>
              <a:t> in </a:t>
            </a:r>
            <a:r>
              <a:rPr lang="en-US" dirty="0" err="1"/>
              <a:t>aumento</a:t>
            </a:r>
            <a:endParaRPr lang="en-US" dirty="0"/>
          </a:p>
          <a:p>
            <a:pPr lvl="2"/>
            <a:r>
              <a:rPr lang="it-IT" dirty="0"/>
              <a:t>Include una libreria standard di molte funzioni di uso comune</a:t>
            </a:r>
          </a:p>
          <a:p>
            <a:pPr lvl="2"/>
            <a:r>
              <a:rPr lang="en-US" dirty="0" err="1"/>
              <a:t>Ampia</a:t>
            </a:r>
            <a:r>
              <a:rPr lang="en-US" dirty="0"/>
              <a:t> </a:t>
            </a:r>
            <a:r>
              <a:rPr lang="en-US" dirty="0" err="1"/>
              <a:t>disponibilità</a:t>
            </a:r>
            <a:r>
              <a:rPr lang="en-US" dirty="0"/>
              <a:t> di </a:t>
            </a:r>
            <a:r>
              <a:rPr lang="en-US" dirty="0" err="1"/>
              <a:t>librerie</a:t>
            </a:r>
            <a:r>
              <a:rPr lang="en-US" dirty="0"/>
              <a:t> </a:t>
            </a:r>
            <a:r>
              <a:rPr lang="en-US" dirty="0" err="1"/>
              <a:t>esterne</a:t>
            </a:r>
            <a:endParaRPr lang="en-US" dirty="0"/>
          </a:p>
          <a:p>
            <a:pPr lvl="3"/>
            <a:r>
              <a:rPr lang="en-US" dirty="0"/>
              <a:t>E.g., machine learning, deep learning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3BAF16-8831-4ADB-BC81-8B1DB70417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3637" y="2086769"/>
            <a:ext cx="5038725" cy="382905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971E0C-1817-4496-AB0C-FAE0E814709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8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FCF579-9E1D-4D11-A537-B4DB66B7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data </a:t>
            </a:r>
            <a:r>
              <a:rPr lang="it-IT" dirty="0" err="1"/>
              <a:t>preprocessing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?</a:t>
            </a:r>
          </a:p>
          <a:p>
            <a:r>
              <a:rPr lang="it-IT" dirty="0"/>
              <a:t>Share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experience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30</a:t>
            </a:fld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F10E-61F7-4542-9A0B-79288AD4AF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2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82B6B-00EF-4599-99C8-8CC6AB27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F1EDE9-2DA7-4913-BD0F-DC0D52ED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Data preprocessing plays a key role in a data analytics process [1]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A broad range of activities; from correcting errors to selecting the most relevant features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There are no pre-defined rules</a:t>
            </a:r>
            <a:r>
              <a:rPr lang="en-US" dirty="0">
                <a:effectLst/>
                <a:latin typeface="Arial" panose="020B0604020202020204" pitchFamily="34" charset="0"/>
              </a:rPr>
              <a:t> on the impact of pre-processing transformations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Data scientists cannot easily foresee the impact of pipeline prototypes and hence require a method to discriminate between them and find the most relevant ones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B4CF53-406A-46F8-A37C-76BAF009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3A699E-1518-49ED-99B8-6613A841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31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2C8DDE-D26F-44B7-A79A-B043D9D95A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it-IT" dirty="0"/>
              <a:t>[1] Joseph Giovanelli, </a:t>
            </a:r>
            <a:r>
              <a:rPr lang="it-IT" dirty="0" err="1"/>
              <a:t>Besim</a:t>
            </a:r>
            <a:r>
              <a:rPr lang="it-IT" dirty="0"/>
              <a:t> </a:t>
            </a:r>
            <a:r>
              <a:rPr lang="it-IT" dirty="0" err="1"/>
              <a:t>Bilalli</a:t>
            </a:r>
            <a:r>
              <a:rPr lang="it-IT" dirty="0"/>
              <a:t>, Alberto </a:t>
            </a:r>
            <a:r>
              <a:rPr lang="it-IT" dirty="0" err="1"/>
              <a:t>Abelló</a:t>
            </a:r>
            <a:r>
              <a:rPr lang="it-IT" dirty="0"/>
              <a:t>: </a:t>
            </a:r>
            <a:r>
              <a:rPr lang="it-IT" dirty="0" err="1"/>
              <a:t>Effective</a:t>
            </a:r>
            <a:r>
              <a:rPr lang="it-IT" dirty="0"/>
              <a:t> data </a:t>
            </a:r>
            <a:r>
              <a:rPr lang="it-IT" dirty="0" err="1"/>
              <a:t>pre</a:t>
            </a:r>
            <a:r>
              <a:rPr lang="it-IT" dirty="0"/>
              <a:t>-processing for </a:t>
            </a:r>
            <a:r>
              <a:rPr lang="it-IT" dirty="0" err="1"/>
              <a:t>AutoML</a:t>
            </a:r>
            <a:r>
              <a:rPr lang="it-IT" dirty="0"/>
              <a:t>. DOLAP 2021: 1-10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78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4F21C4-2E8E-4307-AC2E-138DEE20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9E0969-EC79-4A54-88AA-5E53F431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 avoids “</a:t>
            </a:r>
            <a:r>
              <a:rPr lang="en-US" i="1" dirty="0">
                <a:solidFill>
                  <a:srgbClr val="FF0000"/>
                </a:solidFill>
              </a:rPr>
              <a:t>Garbage in</a:t>
            </a:r>
            <a:r>
              <a:rPr lang="en-US" dirty="0"/>
              <a:t>, garbage out”</a:t>
            </a:r>
          </a:p>
          <a:p>
            <a:pPr lvl="1"/>
            <a:r>
              <a:rPr lang="en-US" dirty="0"/>
              <a:t>“Garbage in, garbage out” is particularly applicable to data mining and machine learning</a:t>
            </a:r>
          </a:p>
          <a:p>
            <a:pPr lvl="1"/>
            <a:r>
              <a:rPr lang="en-US" dirty="0"/>
              <a:t>Indeed, data-collection methods are often loosely controlled, resulting in:</a:t>
            </a:r>
          </a:p>
          <a:p>
            <a:pPr lvl="2"/>
            <a:r>
              <a:rPr lang="en-US" dirty="0"/>
              <a:t>Out-of-range values (e.g., Income: −100)</a:t>
            </a:r>
          </a:p>
          <a:p>
            <a:pPr lvl="2"/>
            <a:r>
              <a:rPr lang="en-US" dirty="0"/>
              <a:t>Impossible data combinations (e.g., Sex: Male, Pregnant: Yes) </a:t>
            </a:r>
          </a:p>
          <a:p>
            <a:pPr lvl="2"/>
            <a:r>
              <a:rPr lang="en-US" dirty="0"/>
              <a:t>Missing values</a:t>
            </a:r>
          </a:p>
          <a:p>
            <a:pPr lvl="2"/>
            <a:r>
              <a:rPr lang="en-US" dirty="0"/>
              <a:t>Inconsistent data among multiple sources</a:t>
            </a:r>
          </a:p>
          <a:p>
            <a:pPr lvl="2"/>
            <a:r>
              <a:rPr lang="en-US" dirty="0"/>
              <a:t>More?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A25AD8-9BD2-4880-8221-9028920E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C07B8C-0BDB-439F-A5CB-76BE9E75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32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4DF7A5-4A58-4E17-A82B-0CEB29A2C5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1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9600C-C00C-47AA-9B6A-CEA107C8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6FEC4-12D0-4F8E-B584-63450100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Which transformations can we apply?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Encoding</a:t>
            </a:r>
            <a:r>
              <a:rPr lang="en-US" dirty="0">
                <a:effectLst/>
                <a:latin typeface="Arial" panose="020B0604020202020204" pitchFamily="34" charset="0"/>
              </a:rPr>
              <a:t>: transforming categorical attributes into continuous ones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Normalization</a:t>
            </a:r>
            <a:r>
              <a:rPr lang="en-US" dirty="0">
                <a:effectLst/>
                <a:latin typeface="Arial" panose="020B0604020202020204" pitchFamily="34" charset="0"/>
              </a:rPr>
              <a:t>: normalizing continuous attributes such that their values fall in the same range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Discretization</a:t>
            </a:r>
            <a:r>
              <a:rPr lang="en-US" dirty="0">
                <a:effectLst/>
                <a:latin typeface="Arial" panose="020B0604020202020204" pitchFamily="34" charset="0"/>
              </a:rPr>
              <a:t>: transforming continuous attributes into categorical ones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Imputation</a:t>
            </a:r>
            <a:r>
              <a:rPr lang="en-US" dirty="0">
                <a:effectLst/>
                <a:latin typeface="Arial" panose="020B0604020202020204" pitchFamily="34" charset="0"/>
              </a:rPr>
              <a:t>: imputing missing values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Rebalancing</a:t>
            </a:r>
            <a:r>
              <a:rPr lang="en-US" dirty="0">
                <a:effectLst/>
                <a:latin typeface="Arial" panose="020B0604020202020204" pitchFamily="34" charset="0"/>
              </a:rPr>
              <a:t>: adjusting the class distribution of a dataset (i.e., the ratio between the different classes/categories represented)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Engineering</a:t>
            </a:r>
            <a:r>
              <a:rPr lang="en-US" dirty="0">
                <a:effectLst/>
                <a:latin typeface="Arial" panose="020B0604020202020204" pitchFamily="34" charset="0"/>
              </a:rPr>
              <a:t>: defining the set of relevant attributes (variables, predictors) to be used in model construction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427855-B746-4D9D-A3E7-6793C72C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C3B221-7D4C-4259-BCF8-4AD0F577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25823A0A-27BA-4A9D-AE0C-3B5E41C4B04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14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9600C-C00C-47AA-9B6A-CEA107C8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6FEC4-12D0-4F8E-B584-63450100AC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Things are even more complex when applying sequences of transformations</a:t>
            </a:r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rgbClr val="FF0000"/>
                </a:solidFill>
              </a:rPr>
              <a:t>normalization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applied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rebalancing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>
                <a:solidFill>
                  <a:schemeClr val="accent6"/>
                </a:solidFill>
              </a:rPr>
              <a:t>rebalancing</a:t>
            </a:r>
            <a:r>
              <a:rPr lang="it-IT" dirty="0"/>
              <a:t> (e.g., by </a:t>
            </a:r>
            <a:r>
              <a:rPr lang="it-IT" dirty="0" err="1"/>
              <a:t>resampling</a:t>
            </a:r>
            <a:r>
              <a:rPr lang="it-IT" dirty="0"/>
              <a:t>) </a:t>
            </a:r>
            <a:r>
              <a:rPr lang="it-IT" dirty="0" err="1"/>
              <a:t>alters</a:t>
            </a:r>
            <a:r>
              <a:rPr lang="it-IT" dirty="0"/>
              <a:t> </a:t>
            </a:r>
            <a:r>
              <a:rPr lang="it-IT" dirty="0" err="1"/>
              <a:t>average</a:t>
            </a:r>
            <a:r>
              <a:rPr lang="it-IT" dirty="0"/>
              <a:t> and standard </a:t>
            </a:r>
            <a:r>
              <a:rPr lang="it-IT" dirty="0" err="1"/>
              <a:t>deviations</a:t>
            </a:r>
            <a:endParaRPr lang="it-IT" dirty="0"/>
          </a:p>
          <a:p>
            <a:pPr lvl="1"/>
            <a:r>
              <a:rPr lang="it-IT" dirty="0"/>
              <a:t>E.g., </a:t>
            </a:r>
            <a:r>
              <a:rPr lang="it-IT" dirty="0" err="1"/>
              <a:t>applying</a:t>
            </a:r>
            <a:r>
              <a:rPr lang="it-IT" dirty="0"/>
              <a:t> </a:t>
            </a:r>
            <a:r>
              <a:rPr lang="it-IT" dirty="0">
                <a:solidFill>
                  <a:schemeClr val="accent1"/>
                </a:solidFill>
              </a:rPr>
              <a:t>feature engineering </a:t>
            </a:r>
            <a:r>
              <a:rPr lang="it-IT" dirty="0" err="1"/>
              <a:t>before</a:t>
            </a:r>
            <a:r>
              <a:rPr lang="it-IT" dirty="0"/>
              <a:t>/after </a:t>
            </a:r>
            <a:r>
              <a:rPr lang="it-IT" dirty="0" err="1">
                <a:solidFill>
                  <a:schemeClr val="accent6"/>
                </a:solidFill>
              </a:rPr>
              <a:t>rebalancing</a:t>
            </a:r>
            <a:r>
              <a:rPr lang="it-IT" dirty="0"/>
              <a:t> </a:t>
            </a:r>
            <a:r>
              <a:rPr lang="it-IT" dirty="0" err="1"/>
              <a:t>produces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depends</a:t>
            </a:r>
            <a:r>
              <a:rPr lang="it-IT" dirty="0"/>
              <a:t> on the dataset and the </a:t>
            </a:r>
            <a:r>
              <a:rPr lang="it-IT" dirty="0" err="1"/>
              <a:t>algorithm</a:t>
            </a:r>
            <a:endParaRPr lang="it-IT" dirty="0"/>
          </a:p>
          <a:p>
            <a:endParaRPr lang="it-IT" dirty="0"/>
          </a:p>
          <a:p>
            <a:r>
              <a:rPr lang="it-IT" dirty="0"/>
              <a:t>More an art </a:t>
            </a:r>
            <a:r>
              <a:rPr lang="it-IT" dirty="0" err="1"/>
              <a:t>than</a:t>
            </a:r>
            <a:r>
              <a:rPr lang="it-IT" dirty="0"/>
              <a:t> a science</a:t>
            </a:r>
          </a:p>
          <a:p>
            <a:pPr lvl="1"/>
            <a:r>
              <a:rPr lang="it-IT" dirty="0"/>
              <a:t>At </a:t>
            </a:r>
            <a:r>
              <a:rPr lang="it-IT" dirty="0" err="1"/>
              <a:t>least</a:t>
            </a:r>
            <a:r>
              <a:rPr lang="it-IT" dirty="0"/>
              <a:t> for </a:t>
            </a:r>
            <a:r>
              <a:rPr lang="it-IT" dirty="0" err="1"/>
              <a:t>now</a:t>
            </a:r>
            <a:endParaRPr lang="it-IT" dirty="0"/>
          </a:p>
        </p:txBody>
      </p:sp>
      <p:pic>
        <p:nvPicPr>
          <p:cNvPr id="16" name="Content Placeholder 15" descr="Icon&#10;&#10;Description automatically generated">
            <a:extLst>
              <a:ext uri="{FF2B5EF4-FFF2-40B4-BE49-F238E27FC236}">
                <a16:creationId xmlns:a16="http://schemas.microsoft.com/office/drawing/2014/main" id="{E3CE0446-1892-4C68-AFBD-104C1F6E7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88430"/>
            <a:ext cx="5181600" cy="2025728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427855-B746-4D9D-A3E7-6793C72C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C3B221-7D4C-4259-BCF8-4AD0F577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34</a:t>
            </a:fld>
            <a:endParaRPr lang="it-IT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CFE361-70E0-42E1-9CFA-4FF72048F7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3CDFF1-EEB5-43C2-B217-8ADB89C6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7843FD-0DD5-4691-9ACA-BADC11ED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First, look </a:t>
            </a:r>
            <a:r>
              <a:rPr lang="it-IT" dirty="0" err="1"/>
              <a:t>at</a:t>
            </a:r>
            <a:r>
              <a:rPr lang="it-IT" dirty="0"/>
              <a:t> the data</a:t>
            </a:r>
          </a:p>
          <a:p>
            <a:pPr lvl="1"/>
            <a:r>
              <a:rPr lang="en-US" dirty="0"/>
              <a:t>Data integration, data are usually spread across multiple (even inconsistent) documents/files </a:t>
            </a:r>
          </a:p>
          <a:p>
            <a:pPr lvl="2"/>
            <a:r>
              <a:rPr lang="en-US" dirty="0"/>
              <a:t>You need to merge them</a:t>
            </a:r>
          </a:p>
          <a:p>
            <a:pPr lvl="2"/>
            <a:r>
              <a:rPr lang="en-US" dirty="0"/>
              <a:t>We keep things simple: you have already downloaded integrated *.csv files</a:t>
            </a:r>
          </a:p>
          <a:p>
            <a:pPr lvl="1"/>
            <a:r>
              <a:rPr lang="en-US" dirty="0"/>
              <a:t>Visualization helps the process of understanding the data</a:t>
            </a:r>
          </a:p>
          <a:p>
            <a:endParaRPr lang="en-US" dirty="0"/>
          </a:p>
          <a:p>
            <a:r>
              <a:rPr lang="en-US" dirty="0"/>
              <a:t>Example of questions:</a:t>
            </a:r>
          </a:p>
          <a:p>
            <a:pPr lvl="1"/>
            <a:r>
              <a:rPr lang="en-US" dirty="0"/>
              <a:t>Which attributes (i.e., columns) are contained in the dataset?</a:t>
            </a:r>
          </a:p>
          <a:p>
            <a:pPr lvl="1"/>
            <a:r>
              <a:rPr lang="en-US" dirty="0"/>
              <a:t>Which is the distribution of each attribute?</a:t>
            </a:r>
          </a:p>
          <a:p>
            <a:pPr lvl="1"/>
            <a:r>
              <a:rPr lang="en-US" dirty="0"/>
              <a:t>Which is the range of each attribute?</a:t>
            </a:r>
          </a:p>
          <a:p>
            <a:pPr lvl="1"/>
            <a:r>
              <a:rPr lang="en-US" dirty="0"/>
              <a:t>How do we treat missing data?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F1DD40-3B04-4401-8F63-69FB380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6BA1F0-BB1C-4182-AC24-0C321879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35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89C549C9-DF46-4670-A464-221DF587B4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3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E5D-CCB9-403B-BD5E-DD44A21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action!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B9D809A-A4D1-4573-BAF8-6478835597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0143088"/>
              </p:ext>
            </p:extLst>
          </p:nvPr>
        </p:nvGraphicFramePr>
        <p:xfrm>
          <a:off x="838199" y="1825625"/>
          <a:ext cx="558635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A3859D-E73D-4144-A147-53181163CE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7F85B-7161-41CE-94F9-A121D87E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36BDB-38A9-494E-82D8-EB9FECA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36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0ACFC2-1592-473D-83B3-9660EBAD58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Le caratteristiche di base di Python lo rendono adatto per operazioni di analisi (in particolare estrazione e pulizia)</a:t>
            </a:r>
          </a:p>
          <a:p>
            <a:pPr lvl="1"/>
            <a:r>
              <a:rPr lang="it-IT" dirty="0"/>
              <a:t>Semplice da imparare ed usare</a:t>
            </a:r>
          </a:p>
          <a:p>
            <a:pPr lvl="1"/>
            <a:r>
              <a:rPr lang="it-IT" dirty="0"/>
              <a:t>Utilizzabile sia in modo interattivo che per script e programmi completi</a:t>
            </a:r>
          </a:p>
          <a:p>
            <a:r>
              <a:rPr lang="it-IT" dirty="0"/>
              <a:t>Negli anni sono state sviluppate diverse librerie che rendono Python un </a:t>
            </a:r>
            <a:r>
              <a:rPr lang="it-IT" dirty="0">
                <a:solidFill>
                  <a:srgbClr val="FF0000"/>
                </a:solidFill>
              </a:rPr>
              <a:t>ambiente completo </a:t>
            </a:r>
            <a:r>
              <a:rPr lang="it-IT" dirty="0"/>
              <a:t>di analisi dati</a:t>
            </a:r>
          </a:p>
          <a:p>
            <a:pPr lvl="1"/>
            <a:r>
              <a:rPr lang="it-IT" dirty="0"/>
              <a:t>Python è sempre più usato in sostituzione di R e altri software ad-hoc</a:t>
            </a:r>
            <a:endParaRPr lang="en-US" dirty="0"/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NumPy</a:t>
            </a:r>
            <a:r>
              <a:rPr lang="it-IT" dirty="0"/>
              <a:t> per la rappresentazione di dati in forma di vettori e matrici</a:t>
            </a:r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Pandas</a:t>
            </a:r>
            <a:r>
              <a:rPr lang="it-IT" dirty="0"/>
              <a:t> per la manipolazione e trasformazione di dati tabellari</a:t>
            </a:r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Sklearn</a:t>
            </a:r>
            <a:r>
              <a:rPr lang="it-IT" dirty="0"/>
              <a:t> per l’applicazione di algoritmi di machine learning e data mining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C72A4F33-D7C4-459F-A852-DFDFB315E1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A21E0-1E34-40AC-BE27-6F2391C4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1BF6D-52D6-4D1D-B065-9D054786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Sono diffuse due diverse versioni major di Python</a:t>
            </a:r>
          </a:p>
          <a:p>
            <a:r>
              <a:rPr lang="it-IT" dirty="0"/>
              <a:t>Su Python 2 si basa molto software tutt’ora in uso</a:t>
            </a:r>
          </a:p>
          <a:p>
            <a:pPr lvl="1"/>
            <a:r>
              <a:rPr lang="it-IT" dirty="0"/>
              <a:t>Utilizzato di default in molte distribuzioni Linux e in Mac OS X</a:t>
            </a:r>
          </a:p>
          <a:p>
            <a:pPr lvl="1"/>
            <a:r>
              <a:rPr lang="it-IT" dirty="0"/>
              <a:t>L’ultima versione minor prevista è la 2.7, rilasciata nel 2010</a:t>
            </a:r>
          </a:p>
          <a:p>
            <a:pPr lvl="1"/>
            <a:r>
              <a:rPr lang="it-IT" dirty="0"/>
              <a:t>Il termine del supporto è previsto nel 2020</a:t>
            </a:r>
          </a:p>
          <a:p>
            <a:r>
              <a:rPr lang="it-IT" dirty="0"/>
              <a:t>Python 3 introduce novità incompatibili con Python 2</a:t>
            </a:r>
          </a:p>
          <a:p>
            <a:pPr lvl="1"/>
            <a:r>
              <a:rPr lang="it-IT" dirty="0"/>
              <a:t>Prima release nel 2008, ultima versione minor 3.6 del 2016</a:t>
            </a:r>
          </a:p>
          <a:p>
            <a:pPr lvl="1"/>
            <a:r>
              <a:rPr lang="it-IT" dirty="0"/>
              <a:t>Molte librerie di uso comune sono state (</a:t>
            </a:r>
            <a:r>
              <a:rPr lang="it-IT" dirty="0" err="1"/>
              <a:t>ri</a:t>
            </a:r>
            <a:r>
              <a:rPr lang="it-IT" dirty="0"/>
              <a:t>)scritte per funzionare con entrambe le versioni</a:t>
            </a:r>
          </a:p>
          <a:p>
            <a:r>
              <a:rPr lang="it-IT" dirty="0"/>
              <a:t>Useremo Python 3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B00CBA-32F6-4100-9D0B-F090E0DE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68C3FE-86E8-4A29-B39F-F8F6DD84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8BB80D19-4319-4291-8966-D11262C734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CEF97-9887-41B1-BD90-50B09057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Un’istruzione Python è contenuta di default in una riga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print("Hello, world")</a:t>
            </a:r>
          </a:p>
          <a:p>
            <a:r>
              <a:rPr lang="it-IT" dirty="0"/>
              <a:t>Si possono però scrivere più istruzioni in riga separate con “;”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print("Hello"); print("world")</a:t>
            </a:r>
          </a:p>
          <a:p>
            <a:r>
              <a:rPr lang="it-IT" dirty="0"/>
              <a:t>I commenti sono introdotti da “</a:t>
            </a:r>
            <a:r>
              <a:rPr lang="it-IT" sz="1800" dirty="0">
                <a:solidFill>
                  <a:srgbClr val="00B050"/>
                </a:solidFill>
              </a:rPr>
              <a:t>#</a:t>
            </a:r>
            <a:r>
              <a:rPr lang="it-IT" dirty="0"/>
              <a:t>” e finiscono a fine riga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Questo</a:t>
            </a:r>
            <a:r>
              <a:rPr lang="en-US" dirty="0">
                <a:solidFill>
                  <a:srgbClr val="00B050"/>
                </a:solidFill>
              </a:rPr>
              <a:t> è un </a:t>
            </a:r>
            <a:r>
              <a:rPr lang="en-US" dirty="0" err="1">
                <a:solidFill>
                  <a:srgbClr val="00B050"/>
                </a:solidFill>
              </a:rPr>
              <a:t>commento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print("Hello, world") </a:t>
            </a:r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altro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commento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it-IT" dirty="0"/>
              <a:t>Si può far continuare un’istruzione in una riga successiva</a:t>
            </a:r>
          </a:p>
          <a:p>
            <a:pPr lvl="1"/>
            <a:r>
              <a:rPr lang="it-IT" dirty="0"/>
              <a:t>esplicitamente se la riga termina in “</a:t>
            </a:r>
            <a:r>
              <a:rPr lang="it-IT" dirty="0">
                <a:solidFill>
                  <a:schemeClr val="accent1"/>
                </a:solidFill>
              </a:rPr>
              <a:t>\</a:t>
            </a:r>
            <a:r>
              <a:rPr lang="it-IT" dirty="0"/>
              <a:t>”</a:t>
            </a:r>
          </a:p>
          <a:p>
            <a:pPr lvl="1"/>
            <a:r>
              <a:rPr lang="it-IT" dirty="0"/>
              <a:t>implicitamente se ci sono parentesi non chiuse (più comune)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print("Hello,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	   " + "world")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305555-DB4A-4438-A94A-472DDAA0483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9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23">
            <a:extLst>
              <a:ext uri="{FF2B5EF4-FFF2-40B4-BE49-F238E27FC236}">
                <a16:creationId xmlns:a16="http://schemas.microsoft.com/office/drawing/2014/main" id="{E90B6903-145F-49D2-ADF3-BF46A262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In altri linguaggi i blocchi di codice (</a:t>
            </a:r>
            <a:r>
              <a:rPr lang="it-IT" dirty="0" err="1">
                <a:solidFill>
                  <a:schemeClr val="accent1"/>
                </a:solidFill>
              </a:rPr>
              <a:t>if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for</a:t>
            </a:r>
            <a:r>
              <a:rPr lang="it-IT" dirty="0"/>
              <a:t>, etc.) sono delimitati da simboli specifici (spesso “</a:t>
            </a:r>
            <a:r>
              <a:rPr lang="it-IT" dirty="0">
                <a:solidFill>
                  <a:schemeClr val="accent1"/>
                </a:solidFill>
              </a:rPr>
              <a:t>{</a:t>
            </a:r>
            <a:r>
              <a:rPr lang="it-IT" dirty="0"/>
              <a:t>” e “</a:t>
            </a:r>
            <a:r>
              <a:rPr lang="it-IT" dirty="0">
                <a:solidFill>
                  <a:schemeClr val="accent1"/>
                </a:solidFill>
              </a:rPr>
              <a:t>}</a:t>
            </a:r>
            <a:r>
              <a:rPr lang="it-IT" dirty="0"/>
              <a:t>”)</a:t>
            </a:r>
          </a:p>
          <a:p>
            <a:pPr lvl="1"/>
            <a:r>
              <a:rPr lang="it-IT" dirty="0"/>
              <a:t>L’indentazione è usata convenzionalmente per migliore leggibilità</a:t>
            </a:r>
          </a:p>
          <a:p>
            <a:r>
              <a:rPr lang="it-IT" dirty="0"/>
              <a:t>Python usa l’indentazione come sintassi per i blocchi</a:t>
            </a:r>
          </a:p>
          <a:p>
            <a:pPr lvl="1"/>
            <a:r>
              <a:rPr lang="it-IT" dirty="0"/>
              <a:t>Ogni riga che introduce un blocco (e.g., </a:t>
            </a:r>
            <a:r>
              <a:rPr lang="it-IT" dirty="0" err="1">
                <a:solidFill>
                  <a:schemeClr val="accent1"/>
                </a:solidFill>
              </a:rPr>
              <a:t>if</a:t>
            </a:r>
            <a:r>
              <a:rPr lang="it-IT" dirty="0"/>
              <a:t>) termina in “</a:t>
            </a:r>
            <a:r>
              <a:rPr lang="it-IT" dirty="0">
                <a:solidFill>
                  <a:schemeClr val="accent1"/>
                </a:solidFill>
              </a:rPr>
              <a:t>:</a:t>
            </a:r>
            <a:r>
              <a:rPr lang="it-IT" dirty="0"/>
              <a:t>”</a:t>
            </a:r>
          </a:p>
          <a:p>
            <a:pPr lvl="1"/>
            <a:r>
              <a:rPr lang="it-IT" dirty="0"/>
              <a:t>Le righe a pari livello sono indentate con pari numero di spazi</a:t>
            </a:r>
          </a:p>
          <a:p>
            <a:pPr lvl="1"/>
            <a:r>
              <a:rPr lang="it-IT" dirty="0"/>
              <a:t>Per indicare un blocco vuoto si usa la parola chiave “</a:t>
            </a:r>
            <a:r>
              <a:rPr lang="it-IT" dirty="0">
                <a:solidFill>
                  <a:schemeClr val="accent1"/>
                </a:solidFill>
              </a:rPr>
              <a:t>pass</a:t>
            </a:r>
            <a:r>
              <a:rPr lang="it-IT" dirty="0"/>
              <a:t>”</a:t>
            </a:r>
            <a:endParaRPr lang="en-US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C7A97F0-627B-4098-A2DF-8EFBDFEB3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40888"/>
            <a:ext cx="5181600" cy="152081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3E524D67-0E8C-457D-B3D0-002725D9373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5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6617099-F636-4B8B-84C8-C2A7F557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In Python ogni cosa è un oggetto: numeri, liste, funzioni, …</a:t>
            </a:r>
          </a:p>
          <a:p>
            <a:pPr lvl="1"/>
            <a:r>
              <a:rPr lang="it-IT" dirty="0"/>
              <a:t>Al contrario di Java, dove non sono oggetti valori </a:t>
            </a:r>
            <a:r>
              <a:rPr lang="it-IT" dirty="0" err="1">
                <a:solidFill>
                  <a:schemeClr val="accent1"/>
                </a:solidFill>
              </a:rPr>
              <a:t>int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float</a:t>
            </a:r>
            <a:r>
              <a:rPr lang="it-IT" dirty="0"/>
              <a:t>,…</a:t>
            </a:r>
          </a:p>
          <a:p>
            <a:r>
              <a:rPr lang="it-IT" dirty="0"/>
              <a:t>Ogni oggetto ha attributi e metodi, accessibili tramite la tipica </a:t>
            </a:r>
            <a:r>
              <a:rPr lang="en-US" dirty="0" err="1"/>
              <a:t>sintassi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oggetto.attributo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it-IT" dirty="0"/>
              <a:t>Il tipo di un oggetto ne determina gli attributi esistenti e le operazioni che si possono compiere su di esso</a:t>
            </a:r>
          </a:p>
          <a:p>
            <a:pPr lvl="1"/>
            <a:r>
              <a:rPr lang="it-IT" dirty="0"/>
              <a:t>I tipi degli oggetti sono noti solo durante l’esecuzione</a:t>
            </a:r>
          </a:p>
          <a:p>
            <a:pPr lvl="1"/>
            <a:r>
              <a:rPr lang="it-IT" dirty="0"/>
              <a:t>Al contrario di Java, dove i tipi degli oggetti sono verificati prima de</a:t>
            </a:r>
            <a:r>
              <a:rPr lang="en-US" dirty="0" err="1"/>
              <a:t>ll’esecuzione</a:t>
            </a:r>
            <a:endParaRPr lang="en-US" dirty="0"/>
          </a:p>
          <a:p>
            <a:r>
              <a:rPr lang="it-IT" dirty="0"/>
              <a:t>Oggetto predefinito </a:t>
            </a:r>
            <a:r>
              <a:rPr lang="it-IT" dirty="0">
                <a:solidFill>
                  <a:schemeClr val="accent1"/>
                </a:solidFill>
              </a:rPr>
              <a:t>None</a:t>
            </a:r>
            <a:r>
              <a:rPr lang="it-IT" dirty="0"/>
              <a:t> (di tipo </a:t>
            </a:r>
            <a:r>
              <a:rPr lang="it-IT" dirty="0" err="1">
                <a:solidFill>
                  <a:schemeClr val="accent1"/>
                </a:solidFill>
              </a:rPr>
              <a:t>NoneType</a:t>
            </a:r>
            <a:r>
              <a:rPr lang="it-IT" dirty="0"/>
              <a:t>) </a:t>
            </a:r>
            <a:r>
              <a:rPr lang="en-US" dirty="0"/>
              <a:t>indica </a:t>
            </a:r>
            <a:r>
              <a:rPr lang="en-US" dirty="0" err="1"/>
              <a:t>assenza</a:t>
            </a:r>
            <a:r>
              <a:rPr lang="en-US" dirty="0"/>
              <a:t> di </a:t>
            </a:r>
            <a:r>
              <a:rPr lang="en-US" dirty="0" err="1"/>
              <a:t>valore</a:t>
            </a:r>
            <a:endParaRPr lang="en-US" dirty="0"/>
          </a:p>
          <a:p>
            <a:pPr lvl="1"/>
            <a:r>
              <a:rPr lang="it-IT" dirty="0"/>
              <a:t>Simile a </a:t>
            </a:r>
            <a:r>
              <a:rPr lang="it-IT" dirty="0" err="1">
                <a:solidFill>
                  <a:schemeClr val="accent1"/>
                </a:solidFill>
              </a:rPr>
              <a:t>null</a:t>
            </a:r>
            <a:r>
              <a:rPr lang="it-IT" dirty="0"/>
              <a:t> in Java (che però non è un oggetto)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15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Python definisce diversi tipi di collezioni di oggetti</a:t>
            </a:r>
          </a:p>
          <a:p>
            <a:pPr lvl="1"/>
            <a:r>
              <a:rPr lang="it-IT" dirty="0"/>
              <a:t>E.g., liste, insiemi, dizionari</a:t>
            </a:r>
          </a:p>
          <a:p>
            <a:pPr lvl="1"/>
            <a:r>
              <a:rPr lang="it-IT" dirty="0"/>
              <a:t>Una collezione può contenere oggetti di tipi eterogenei</a:t>
            </a:r>
          </a:p>
          <a:p>
            <a:pPr lvl="1"/>
            <a:r>
              <a:rPr lang="it-IT" dirty="0"/>
              <a:t>Le collezioni possono essere innestate</a:t>
            </a:r>
          </a:p>
          <a:p>
            <a:r>
              <a:rPr lang="it-IT" dirty="0"/>
              <a:t>Le collezioni si possono distinguere in mutabili e immutabili</a:t>
            </a:r>
          </a:p>
          <a:p>
            <a:pPr lvl="1"/>
            <a:r>
              <a:rPr lang="it-IT" dirty="0"/>
              <a:t>Solo nelle collezioni mutabili è possibile aggiungere, rimuovere e </a:t>
            </a:r>
            <a:r>
              <a:rPr lang="en-US" dirty="0" err="1"/>
              <a:t>sostituire</a:t>
            </a:r>
            <a:r>
              <a:rPr lang="en-US" dirty="0"/>
              <a:t> </a:t>
            </a:r>
            <a:r>
              <a:rPr lang="en-US" dirty="0" err="1"/>
              <a:t>elementi</a:t>
            </a:r>
            <a:endParaRPr lang="en-US" dirty="0"/>
          </a:p>
          <a:p>
            <a:pPr lvl="1"/>
            <a:r>
              <a:rPr lang="it-IT" dirty="0"/>
              <a:t>Gli oggetti visti finora (numeri, booleani, stringhe) sono immutabili</a:t>
            </a:r>
          </a:p>
          <a:p>
            <a:r>
              <a:rPr lang="it-IT" dirty="0"/>
              <a:t>Le stringhe (</a:t>
            </a:r>
            <a:r>
              <a:rPr lang="it-IT" dirty="0" err="1">
                <a:solidFill>
                  <a:schemeClr val="accent1"/>
                </a:solidFill>
              </a:rPr>
              <a:t>str</a:t>
            </a:r>
            <a:r>
              <a:rPr lang="it-IT" dirty="0"/>
              <a:t>) sono trattabili come </a:t>
            </a:r>
            <a:r>
              <a:rPr lang="en-US" dirty="0" err="1"/>
              <a:t>sequenze</a:t>
            </a:r>
            <a:r>
              <a:rPr lang="en-US" dirty="0"/>
              <a:t> </a:t>
            </a:r>
            <a:r>
              <a:rPr lang="en-US" dirty="0" err="1"/>
              <a:t>immutabili</a:t>
            </a:r>
            <a:r>
              <a:rPr lang="en-US" dirty="0"/>
              <a:t> di </a:t>
            </a:r>
            <a:r>
              <a:rPr lang="en-US" dirty="0" err="1"/>
              <a:t>caratteri</a:t>
            </a:r>
            <a:endParaRPr lang="en-US" dirty="0"/>
          </a:p>
          <a:p>
            <a:pPr lvl="1"/>
            <a:r>
              <a:rPr lang="it-IT" dirty="0"/>
              <a:t>Un carattere è una stringa lunga 1, non c’è un tipo di dato apposito</a:t>
            </a:r>
          </a:p>
          <a:p>
            <a:r>
              <a:rPr lang="it-IT" dirty="0"/>
              <a:t>Python fornisce funzionalità comuni per accedere a collezioni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8964073-B4ED-4C0A-B31B-CADFE0D438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1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23149</TotalTime>
  <Words>2961</Words>
  <Application>Microsoft Office PowerPoint</Application>
  <PresentationFormat>Widescreen</PresentationFormat>
  <Paragraphs>370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Python &amp; Pandas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In action!</vt:lpstr>
      <vt:lpstr>Data manipulation</vt:lpstr>
      <vt:lpstr>Data manipulation</vt:lpstr>
      <vt:lpstr>Data manipulation</vt:lpstr>
      <vt:lpstr>Pandas</vt:lpstr>
      <vt:lpstr>Pandas</vt:lpstr>
      <vt:lpstr>Pandas</vt:lpstr>
      <vt:lpstr>Pandas</vt:lpstr>
      <vt:lpstr>Tipi di attributo</vt:lpstr>
      <vt:lpstr>Valori mancanti</vt:lpstr>
      <vt:lpstr>Valori mancanti</vt:lpstr>
      <vt:lpstr>Valori mancanti</vt:lpstr>
      <vt:lpstr>Funzioni aggregate</vt:lpstr>
      <vt:lpstr>Distribuzione dei valori</vt:lpstr>
      <vt:lpstr>Distribuzione dei valori</vt:lpstr>
      <vt:lpstr>Dataframe</vt:lpstr>
      <vt:lpstr>Dataframe</vt:lpstr>
      <vt:lpstr>Dataframe</vt:lpstr>
      <vt:lpstr>Dataframe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In action!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1165</cp:revision>
  <dcterms:created xsi:type="dcterms:W3CDTF">2019-03-06T18:10:20Z</dcterms:created>
  <dcterms:modified xsi:type="dcterms:W3CDTF">2021-07-12T10:42:44Z</dcterms:modified>
</cp:coreProperties>
</file>