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79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287" r:id="rId12"/>
    <p:sldId id="286" r:id="rId13"/>
    <p:sldId id="285" r:id="rId14"/>
    <p:sldId id="290" r:id="rId15"/>
    <p:sldId id="36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Driver can be run from the client (spark-shell) or from the AMP (for production)</a:t>
            </a:r>
          </a:p>
          <a:p>
            <a:endParaRPr lang="en-US" dirty="0"/>
          </a:p>
          <a:p>
            <a:r>
              <a:rPr lang="en-US" dirty="0"/>
              <a:t>https://spark.apache.org/docs/latest/running-on-yarn.html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 </a:t>
            </a:r>
            <a:r>
              <a:rPr lang="en-US" dirty="0"/>
              <a:t>cluster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mode, the Spark driver runs inside an application master process which is managed by YARN on the cluster, and the client can go away after initiating the application. In </a:t>
            </a:r>
            <a:r>
              <a:rPr lang="en-US" dirty="0"/>
              <a:t>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mode, the driver runs in the client process, and the application master is only used for requesting resources from YARN"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77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5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programming-guide.html#actions" TargetMode="External"/><Relationship Id="rId2" Type="http://schemas.openxmlformats.org/officeDocument/2006/relationships/hyperlink" Target="https://spark.apache.org/docs/latest/programming-guide.html#transform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Big Data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Spark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pPr marL="457200" lvl="1" indent="0">
              <a:buNone/>
            </a:pPr>
            <a:r>
              <a:rPr lang="en-US" b="1" dirty="0"/>
              <a:t>counts = </a:t>
            </a:r>
            <a:r>
              <a:rPr lang="en-US" b="1" dirty="0" err="1"/>
              <a:t>textFile</a:t>
            </a:r>
            <a:br>
              <a:rPr lang="en-US" b="1" dirty="0"/>
            </a:br>
            <a:r>
              <a:rPr lang="en-US" b="1" dirty="0"/>
              <a:t>	.</a:t>
            </a:r>
            <a:r>
              <a:rPr lang="en-US" b="1" dirty="0" err="1"/>
              <a:t>flatMap</a:t>
            </a:r>
            <a:r>
              <a:rPr lang="en-US" b="1" dirty="0"/>
              <a:t>(line =&gt; </a:t>
            </a:r>
            <a:r>
              <a:rPr lang="en-US" b="1" dirty="0" err="1"/>
              <a:t>line.split</a:t>
            </a:r>
            <a:r>
              <a:rPr lang="en-US" b="1" dirty="0"/>
              <a:t>(" "))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ilindro 4">
            <a:extLst>
              <a:ext uri="{FF2B5EF4-FFF2-40B4-BE49-F238E27FC236}">
                <a16:creationId xmlns:a16="http://schemas.microsoft.com/office/drawing/2014/main" id="{29467ABE-F121-4BB3-BB8F-F1B3C0B66E5E}"/>
              </a:ext>
            </a:extLst>
          </p:cNvPr>
          <p:cNvSpPr/>
          <p:nvPr/>
        </p:nvSpPr>
        <p:spPr>
          <a:xfrm>
            <a:off x="5218431" y="500595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sellaDiTesto 5">
            <a:extLst>
              <a:ext uri="{FF2B5EF4-FFF2-40B4-BE49-F238E27FC236}">
                <a16:creationId xmlns:a16="http://schemas.microsoft.com/office/drawing/2014/main" id="{C1A1C38F-9AAE-4D71-B6EA-EF49A6730BBE}"/>
              </a:ext>
            </a:extLst>
          </p:cNvPr>
          <p:cNvSpPr txBox="1"/>
          <p:nvPr/>
        </p:nvSpPr>
        <p:spPr>
          <a:xfrm>
            <a:off x="6262972" y="615432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textFile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ttangolo arrotondato 6">
            <a:extLst>
              <a:ext uri="{FF2B5EF4-FFF2-40B4-BE49-F238E27FC236}">
                <a16:creationId xmlns:a16="http://schemas.microsoft.com/office/drawing/2014/main" id="{A4C12336-9077-477D-9FEA-7DBF3997F998}"/>
              </a:ext>
            </a:extLst>
          </p:cNvPr>
          <p:cNvSpPr/>
          <p:nvPr/>
        </p:nvSpPr>
        <p:spPr>
          <a:xfrm>
            <a:off x="6357340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ettangolo arrotondato 7">
            <a:extLst>
              <a:ext uri="{FF2B5EF4-FFF2-40B4-BE49-F238E27FC236}">
                <a16:creationId xmlns:a16="http://schemas.microsoft.com/office/drawing/2014/main" id="{B1460153-418F-4C58-893E-8204C0E710A3}"/>
              </a:ext>
            </a:extLst>
          </p:cNvPr>
          <p:cNvSpPr/>
          <p:nvPr/>
        </p:nvSpPr>
        <p:spPr>
          <a:xfrm>
            <a:off x="6436955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ettangolo arrotondato 8">
            <a:extLst>
              <a:ext uri="{FF2B5EF4-FFF2-40B4-BE49-F238E27FC236}">
                <a16:creationId xmlns:a16="http://schemas.microsoft.com/office/drawing/2014/main" id="{9071CB8C-469D-449E-BFAC-F4EF1E1CD784}"/>
              </a:ext>
            </a:extLst>
          </p:cNvPr>
          <p:cNvSpPr/>
          <p:nvPr/>
        </p:nvSpPr>
        <p:spPr>
          <a:xfrm>
            <a:off x="6432721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ttangolo arrotondato 9">
            <a:extLst>
              <a:ext uri="{FF2B5EF4-FFF2-40B4-BE49-F238E27FC236}">
                <a16:creationId xmlns:a16="http://schemas.microsoft.com/office/drawing/2014/main" id="{9B0F8D4B-92E2-4AF3-A77A-1DB78B95EC70}"/>
              </a:ext>
            </a:extLst>
          </p:cNvPr>
          <p:cNvSpPr/>
          <p:nvPr/>
        </p:nvSpPr>
        <p:spPr>
          <a:xfrm>
            <a:off x="6432721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Rettangolo arrotondato 10">
            <a:extLst>
              <a:ext uri="{FF2B5EF4-FFF2-40B4-BE49-F238E27FC236}">
                <a16:creationId xmlns:a16="http://schemas.microsoft.com/office/drawing/2014/main" id="{BEA6A5F9-2A58-4AB8-912A-E46B3E9C7336}"/>
              </a:ext>
            </a:extLst>
          </p:cNvPr>
          <p:cNvSpPr/>
          <p:nvPr/>
        </p:nvSpPr>
        <p:spPr>
          <a:xfrm>
            <a:off x="6436954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ettangolo arrotondato 23">
            <a:extLst>
              <a:ext uri="{FF2B5EF4-FFF2-40B4-BE49-F238E27FC236}">
                <a16:creationId xmlns:a16="http://schemas.microsoft.com/office/drawing/2014/main" id="{03A2EF90-99F1-4FB5-8B2F-85842D286257}"/>
              </a:ext>
            </a:extLst>
          </p:cNvPr>
          <p:cNvSpPr/>
          <p:nvPr/>
        </p:nvSpPr>
        <p:spPr>
          <a:xfrm>
            <a:off x="7565363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ettangolo arrotondato 24">
            <a:extLst>
              <a:ext uri="{FF2B5EF4-FFF2-40B4-BE49-F238E27FC236}">
                <a16:creationId xmlns:a16="http://schemas.microsoft.com/office/drawing/2014/main" id="{EECC4F47-E0E8-4892-9C0F-8FDCCA8089BA}"/>
              </a:ext>
            </a:extLst>
          </p:cNvPr>
          <p:cNvSpPr/>
          <p:nvPr/>
        </p:nvSpPr>
        <p:spPr>
          <a:xfrm>
            <a:off x="7644978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ettangolo arrotondato 25">
            <a:extLst>
              <a:ext uri="{FF2B5EF4-FFF2-40B4-BE49-F238E27FC236}">
                <a16:creationId xmlns:a16="http://schemas.microsoft.com/office/drawing/2014/main" id="{78906D5A-4E56-448E-B7D0-398F145F58E8}"/>
              </a:ext>
            </a:extLst>
          </p:cNvPr>
          <p:cNvSpPr/>
          <p:nvPr/>
        </p:nvSpPr>
        <p:spPr>
          <a:xfrm>
            <a:off x="7640744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ettangolo arrotondato 26">
            <a:extLst>
              <a:ext uri="{FF2B5EF4-FFF2-40B4-BE49-F238E27FC236}">
                <a16:creationId xmlns:a16="http://schemas.microsoft.com/office/drawing/2014/main" id="{8883B276-6AE6-4205-9733-A9EA4383B10F}"/>
              </a:ext>
            </a:extLst>
          </p:cNvPr>
          <p:cNvSpPr/>
          <p:nvPr/>
        </p:nvSpPr>
        <p:spPr>
          <a:xfrm>
            <a:off x="7640744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Rettangolo arrotondato 27">
            <a:extLst>
              <a:ext uri="{FF2B5EF4-FFF2-40B4-BE49-F238E27FC236}">
                <a16:creationId xmlns:a16="http://schemas.microsoft.com/office/drawing/2014/main" id="{57E97AA1-5865-412D-91BD-144D1EF4243A}"/>
              </a:ext>
            </a:extLst>
          </p:cNvPr>
          <p:cNvSpPr/>
          <p:nvPr/>
        </p:nvSpPr>
        <p:spPr>
          <a:xfrm>
            <a:off x="7644977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4" name="Connettore 2 43">
            <a:extLst>
              <a:ext uri="{FF2B5EF4-FFF2-40B4-BE49-F238E27FC236}">
                <a16:creationId xmlns:a16="http://schemas.microsoft.com/office/drawing/2014/main" id="{A1D52BA7-72A4-4DB4-B75A-6875C4F81527}"/>
              </a:ext>
            </a:extLst>
          </p:cNvPr>
          <p:cNvCxnSpPr>
            <a:stCxn id="25" idx="4"/>
            <a:endCxn id="27" idx="1"/>
          </p:cNvCxnSpPr>
          <p:nvPr/>
        </p:nvCxnSpPr>
        <p:spPr>
          <a:xfrm>
            <a:off x="5750139" y="525089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45">
            <a:extLst>
              <a:ext uri="{FF2B5EF4-FFF2-40B4-BE49-F238E27FC236}">
                <a16:creationId xmlns:a16="http://schemas.microsoft.com/office/drawing/2014/main" id="{2827D723-361E-4340-8C47-0CB26A1D2436}"/>
              </a:ext>
            </a:extLst>
          </p:cNvPr>
          <p:cNvCxnSpPr>
            <a:stCxn id="28" idx="3"/>
            <a:endCxn id="45" idx="1"/>
          </p:cNvCxnSpPr>
          <p:nvPr/>
        </p:nvCxnSpPr>
        <p:spPr>
          <a:xfrm>
            <a:off x="6942561" y="459813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48">
            <a:extLst>
              <a:ext uri="{FF2B5EF4-FFF2-40B4-BE49-F238E27FC236}">
                <a16:creationId xmlns:a16="http://schemas.microsoft.com/office/drawing/2014/main" id="{0814632F-55C7-4041-A7B4-8B392060792C}"/>
              </a:ext>
            </a:extLst>
          </p:cNvPr>
          <p:cNvCxnSpPr>
            <a:stCxn id="29" idx="3"/>
            <a:endCxn id="46" idx="1"/>
          </p:cNvCxnSpPr>
          <p:nvPr/>
        </p:nvCxnSpPr>
        <p:spPr>
          <a:xfrm>
            <a:off x="6938327" y="503501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54">
            <a:extLst>
              <a:ext uri="{FF2B5EF4-FFF2-40B4-BE49-F238E27FC236}">
                <a16:creationId xmlns:a16="http://schemas.microsoft.com/office/drawing/2014/main" id="{B100D73F-366C-4722-839B-8408BA4636B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>
            <a:off x="6938327" y="547104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55">
            <a:extLst>
              <a:ext uri="{FF2B5EF4-FFF2-40B4-BE49-F238E27FC236}">
                <a16:creationId xmlns:a16="http://schemas.microsoft.com/office/drawing/2014/main" id="{A776EE73-0EA9-4727-8B83-F18C9C4FA0F2}"/>
              </a:ext>
            </a:extLst>
          </p:cNvPr>
          <p:cNvCxnSpPr>
            <a:stCxn id="31" idx="3"/>
            <a:endCxn id="48" idx="1"/>
          </p:cNvCxnSpPr>
          <p:nvPr/>
        </p:nvCxnSpPr>
        <p:spPr>
          <a:xfrm>
            <a:off x="6942560" y="590708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137">
            <a:extLst>
              <a:ext uri="{FF2B5EF4-FFF2-40B4-BE49-F238E27FC236}">
                <a16:creationId xmlns:a16="http://schemas.microsoft.com/office/drawing/2014/main" id="{EA2D2433-62A5-4C04-9333-BF4ECF0ED579}"/>
              </a:ext>
            </a:extLst>
          </p:cNvPr>
          <p:cNvSpPr txBox="1"/>
          <p:nvPr/>
        </p:nvSpPr>
        <p:spPr>
          <a:xfrm>
            <a:off x="7464583" y="614883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flatMap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6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pPr marL="457200" lvl="1" indent="0">
              <a:buNone/>
            </a:pPr>
            <a:r>
              <a:rPr lang="en-US" dirty="0"/>
              <a:t>counts = </a:t>
            </a:r>
            <a:r>
              <a:rPr lang="en-US" dirty="0" err="1"/>
              <a:t>textFile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flatMap</a:t>
            </a:r>
            <a:r>
              <a:rPr lang="en-US" dirty="0"/>
              <a:t>(line =&gt; </a:t>
            </a:r>
            <a:r>
              <a:rPr lang="en-US" dirty="0" err="1"/>
              <a:t>line.split</a:t>
            </a:r>
            <a:r>
              <a:rPr lang="en-US" dirty="0"/>
              <a:t>(" "))</a:t>
            </a:r>
            <a:br>
              <a:rPr lang="en-US" dirty="0"/>
            </a:br>
            <a:r>
              <a:rPr lang="en-US" dirty="0"/>
              <a:t>	.</a:t>
            </a:r>
            <a:r>
              <a:rPr lang="en-US" b="1" dirty="0"/>
              <a:t>map(lambda word: (word, 1))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0" name="Cilindro 4">
            <a:extLst>
              <a:ext uri="{FF2B5EF4-FFF2-40B4-BE49-F238E27FC236}">
                <a16:creationId xmlns:a16="http://schemas.microsoft.com/office/drawing/2014/main" id="{42DD4D02-D2C3-40F6-9975-F480D417760C}"/>
              </a:ext>
            </a:extLst>
          </p:cNvPr>
          <p:cNvSpPr/>
          <p:nvPr/>
        </p:nvSpPr>
        <p:spPr>
          <a:xfrm>
            <a:off x="5218431" y="500595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CasellaDiTesto 5">
            <a:extLst>
              <a:ext uri="{FF2B5EF4-FFF2-40B4-BE49-F238E27FC236}">
                <a16:creationId xmlns:a16="http://schemas.microsoft.com/office/drawing/2014/main" id="{5C33B14B-F6EE-4FDB-B148-222081037756}"/>
              </a:ext>
            </a:extLst>
          </p:cNvPr>
          <p:cNvSpPr txBox="1"/>
          <p:nvPr/>
        </p:nvSpPr>
        <p:spPr>
          <a:xfrm>
            <a:off x="6262972" y="615432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textFile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Rettangolo arrotondato 6">
            <a:extLst>
              <a:ext uri="{FF2B5EF4-FFF2-40B4-BE49-F238E27FC236}">
                <a16:creationId xmlns:a16="http://schemas.microsoft.com/office/drawing/2014/main" id="{BD06701E-C88B-45B1-87D2-D6ADB1DCF821}"/>
              </a:ext>
            </a:extLst>
          </p:cNvPr>
          <p:cNvSpPr/>
          <p:nvPr/>
        </p:nvSpPr>
        <p:spPr>
          <a:xfrm>
            <a:off x="6357340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Rettangolo arrotondato 7">
            <a:extLst>
              <a:ext uri="{FF2B5EF4-FFF2-40B4-BE49-F238E27FC236}">
                <a16:creationId xmlns:a16="http://schemas.microsoft.com/office/drawing/2014/main" id="{10A0D032-4F87-4DD6-9F69-FB99684348E1}"/>
              </a:ext>
            </a:extLst>
          </p:cNvPr>
          <p:cNvSpPr/>
          <p:nvPr/>
        </p:nvSpPr>
        <p:spPr>
          <a:xfrm>
            <a:off x="6436955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Rettangolo arrotondato 8">
            <a:extLst>
              <a:ext uri="{FF2B5EF4-FFF2-40B4-BE49-F238E27FC236}">
                <a16:creationId xmlns:a16="http://schemas.microsoft.com/office/drawing/2014/main" id="{6B4FFBC0-9967-40A2-8099-E94BFA391799}"/>
              </a:ext>
            </a:extLst>
          </p:cNvPr>
          <p:cNvSpPr/>
          <p:nvPr/>
        </p:nvSpPr>
        <p:spPr>
          <a:xfrm>
            <a:off x="6432721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Rettangolo arrotondato 9">
            <a:extLst>
              <a:ext uri="{FF2B5EF4-FFF2-40B4-BE49-F238E27FC236}">
                <a16:creationId xmlns:a16="http://schemas.microsoft.com/office/drawing/2014/main" id="{6E899250-9D42-4AC1-8541-EBE08C965A04}"/>
              </a:ext>
            </a:extLst>
          </p:cNvPr>
          <p:cNvSpPr/>
          <p:nvPr/>
        </p:nvSpPr>
        <p:spPr>
          <a:xfrm>
            <a:off x="6432721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Rettangolo arrotondato 10">
            <a:extLst>
              <a:ext uri="{FF2B5EF4-FFF2-40B4-BE49-F238E27FC236}">
                <a16:creationId xmlns:a16="http://schemas.microsoft.com/office/drawing/2014/main" id="{17347CAC-14DD-43AE-9982-706B6081C7CA}"/>
              </a:ext>
            </a:extLst>
          </p:cNvPr>
          <p:cNvSpPr/>
          <p:nvPr/>
        </p:nvSpPr>
        <p:spPr>
          <a:xfrm>
            <a:off x="6436954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Rettangolo arrotondato 23">
            <a:extLst>
              <a:ext uri="{FF2B5EF4-FFF2-40B4-BE49-F238E27FC236}">
                <a16:creationId xmlns:a16="http://schemas.microsoft.com/office/drawing/2014/main" id="{EE0819AE-D7E8-44E6-B459-0BB86134D494}"/>
              </a:ext>
            </a:extLst>
          </p:cNvPr>
          <p:cNvSpPr/>
          <p:nvPr/>
        </p:nvSpPr>
        <p:spPr>
          <a:xfrm>
            <a:off x="7565363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Rettangolo arrotondato 24">
            <a:extLst>
              <a:ext uri="{FF2B5EF4-FFF2-40B4-BE49-F238E27FC236}">
                <a16:creationId xmlns:a16="http://schemas.microsoft.com/office/drawing/2014/main" id="{A1C9D90E-41F6-4FA9-85A9-CE985148AE1A}"/>
              </a:ext>
            </a:extLst>
          </p:cNvPr>
          <p:cNvSpPr/>
          <p:nvPr/>
        </p:nvSpPr>
        <p:spPr>
          <a:xfrm>
            <a:off x="7644978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8" name="Rettangolo arrotondato 25">
            <a:extLst>
              <a:ext uri="{FF2B5EF4-FFF2-40B4-BE49-F238E27FC236}">
                <a16:creationId xmlns:a16="http://schemas.microsoft.com/office/drawing/2014/main" id="{71445DDF-6DD4-4B03-AB7D-20B0302A01CC}"/>
              </a:ext>
            </a:extLst>
          </p:cNvPr>
          <p:cNvSpPr/>
          <p:nvPr/>
        </p:nvSpPr>
        <p:spPr>
          <a:xfrm>
            <a:off x="7640744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Rettangolo arrotondato 26">
            <a:extLst>
              <a:ext uri="{FF2B5EF4-FFF2-40B4-BE49-F238E27FC236}">
                <a16:creationId xmlns:a16="http://schemas.microsoft.com/office/drawing/2014/main" id="{B52AC95E-4E69-4CF3-851F-739F2510E5F4}"/>
              </a:ext>
            </a:extLst>
          </p:cNvPr>
          <p:cNvSpPr/>
          <p:nvPr/>
        </p:nvSpPr>
        <p:spPr>
          <a:xfrm>
            <a:off x="7640744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Rettangolo arrotondato 27">
            <a:extLst>
              <a:ext uri="{FF2B5EF4-FFF2-40B4-BE49-F238E27FC236}">
                <a16:creationId xmlns:a16="http://schemas.microsoft.com/office/drawing/2014/main" id="{FC7C04FD-EA2E-40E2-9F1E-F50E2C51A784}"/>
              </a:ext>
            </a:extLst>
          </p:cNvPr>
          <p:cNvSpPr/>
          <p:nvPr/>
        </p:nvSpPr>
        <p:spPr>
          <a:xfrm>
            <a:off x="7644977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Rettangolo arrotondato 29">
            <a:extLst>
              <a:ext uri="{FF2B5EF4-FFF2-40B4-BE49-F238E27FC236}">
                <a16:creationId xmlns:a16="http://schemas.microsoft.com/office/drawing/2014/main" id="{117C690B-514C-483D-A411-AE0CADCF8758}"/>
              </a:ext>
            </a:extLst>
          </p:cNvPr>
          <p:cNvSpPr/>
          <p:nvPr/>
        </p:nvSpPr>
        <p:spPr>
          <a:xfrm>
            <a:off x="8773386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Rettangolo arrotondato 30">
            <a:extLst>
              <a:ext uri="{FF2B5EF4-FFF2-40B4-BE49-F238E27FC236}">
                <a16:creationId xmlns:a16="http://schemas.microsoft.com/office/drawing/2014/main" id="{E8B8F9B2-C878-46C1-8996-DFA888C5735F}"/>
              </a:ext>
            </a:extLst>
          </p:cNvPr>
          <p:cNvSpPr/>
          <p:nvPr/>
        </p:nvSpPr>
        <p:spPr>
          <a:xfrm>
            <a:off x="8853001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Rettangolo arrotondato 31">
            <a:extLst>
              <a:ext uri="{FF2B5EF4-FFF2-40B4-BE49-F238E27FC236}">
                <a16:creationId xmlns:a16="http://schemas.microsoft.com/office/drawing/2014/main" id="{2794D560-F548-4C30-B40B-7FCCCD61D7F1}"/>
              </a:ext>
            </a:extLst>
          </p:cNvPr>
          <p:cNvSpPr/>
          <p:nvPr/>
        </p:nvSpPr>
        <p:spPr>
          <a:xfrm>
            <a:off x="8848767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Rettangolo arrotondato 32">
            <a:extLst>
              <a:ext uri="{FF2B5EF4-FFF2-40B4-BE49-F238E27FC236}">
                <a16:creationId xmlns:a16="http://schemas.microsoft.com/office/drawing/2014/main" id="{DCABB0AF-7906-4534-8DC8-E1061B7136A1}"/>
              </a:ext>
            </a:extLst>
          </p:cNvPr>
          <p:cNvSpPr/>
          <p:nvPr/>
        </p:nvSpPr>
        <p:spPr>
          <a:xfrm>
            <a:off x="8848767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Rettangolo arrotondato 33">
            <a:extLst>
              <a:ext uri="{FF2B5EF4-FFF2-40B4-BE49-F238E27FC236}">
                <a16:creationId xmlns:a16="http://schemas.microsoft.com/office/drawing/2014/main" id="{46C32FEC-EFDC-4376-A524-D8FFFB4288A8}"/>
              </a:ext>
            </a:extLst>
          </p:cNvPr>
          <p:cNvSpPr/>
          <p:nvPr/>
        </p:nvSpPr>
        <p:spPr>
          <a:xfrm>
            <a:off x="8853000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3" name="Connettore 2 43">
            <a:extLst>
              <a:ext uri="{FF2B5EF4-FFF2-40B4-BE49-F238E27FC236}">
                <a16:creationId xmlns:a16="http://schemas.microsoft.com/office/drawing/2014/main" id="{B0A45E07-72A3-448E-8DDE-A13C06EA4044}"/>
              </a:ext>
            </a:extLst>
          </p:cNvPr>
          <p:cNvCxnSpPr>
            <a:stCxn id="50" idx="4"/>
            <a:endCxn id="52" idx="1"/>
          </p:cNvCxnSpPr>
          <p:nvPr/>
        </p:nvCxnSpPr>
        <p:spPr>
          <a:xfrm>
            <a:off x="5750139" y="525089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45">
            <a:extLst>
              <a:ext uri="{FF2B5EF4-FFF2-40B4-BE49-F238E27FC236}">
                <a16:creationId xmlns:a16="http://schemas.microsoft.com/office/drawing/2014/main" id="{3D24CA17-CB23-40FF-A161-E74EC7D4AE24}"/>
              </a:ext>
            </a:extLst>
          </p:cNvPr>
          <p:cNvCxnSpPr>
            <a:stCxn id="53" idx="3"/>
            <a:endCxn id="67" idx="1"/>
          </p:cNvCxnSpPr>
          <p:nvPr/>
        </p:nvCxnSpPr>
        <p:spPr>
          <a:xfrm>
            <a:off x="6942561" y="459813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48">
            <a:extLst>
              <a:ext uri="{FF2B5EF4-FFF2-40B4-BE49-F238E27FC236}">
                <a16:creationId xmlns:a16="http://schemas.microsoft.com/office/drawing/2014/main" id="{B379FA08-B5CB-4995-894A-2CF00BA98DD7}"/>
              </a:ext>
            </a:extLst>
          </p:cNvPr>
          <p:cNvCxnSpPr>
            <a:stCxn id="63" idx="3"/>
            <a:endCxn id="68" idx="1"/>
          </p:cNvCxnSpPr>
          <p:nvPr/>
        </p:nvCxnSpPr>
        <p:spPr>
          <a:xfrm>
            <a:off x="6938327" y="503501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54">
            <a:extLst>
              <a:ext uri="{FF2B5EF4-FFF2-40B4-BE49-F238E27FC236}">
                <a16:creationId xmlns:a16="http://schemas.microsoft.com/office/drawing/2014/main" id="{7620194A-94D2-4E7B-91D9-79786DAD40D1}"/>
              </a:ext>
            </a:extLst>
          </p:cNvPr>
          <p:cNvCxnSpPr>
            <a:stCxn id="64" idx="3"/>
            <a:endCxn id="69" idx="1"/>
          </p:cNvCxnSpPr>
          <p:nvPr/>
        </p:nvCxnSpPr>
        <p:spPr>
          <a:xfrm>
            <a:off x="6938327" y="547104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55">
            <a:extLst>
              <a:ext uri="{FF2B5EF4-FFF2-40B4-BE49-F238E27FC236}">
                <a16:creationId xmlns:a16="http://schemas.microsoft.com/office/drawing/2014/main" id="{C16DCD09-0FAC-42D4-9837-961844CB4AFE}"/>
              </a:ext>
            </a:extLst>
          </p:cNvPr>
          <p:cNvCxnSpPr>
            <a:stCxn id="65" idx="3"/>
            <a:endCxn id="70" idx="1"/>
          </p:cNvCxnSpPr>
          <p:nvPr/>
        </p:nvCxnSpPr>
        <p:spPr>
          <a:xfrm>
            <a:off x="6942560" y="590708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62">
            <a:extLst>
              <a:ext uri="{FF2B5EF4-FFF2-40B4-BE49-F238E27FC236}">
                <a16:creationId xmlns:a16="http://schemas.microsoft.com/office/drawing/2014/main" id="{A878E977-88B1-4534-AB7E-3F5E9B1B60BD}"/>
              </a:ext>
            </a:extLst>
          </p:cNvPr>
          <p:cNvCxnSpPr>
            <a:stCxn id="67" idx="3"/>
            <a:endCxn id="72" idx="1"/>
          </p:cNvCxnSpPr>
          <p:nvPr/>
        </p:nvCxnSpPr>
        <p:spPr>
          <a:xfrm>
            <a:off x="8150584" y="459813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63">
            <a:extLst>
              <a:ext uri="{FF2B5EF4-FFF2-40B4-BE49-F238E27FC236}">
                <a16:creationId xmlns:a16="http://schemas.microsoft.com/office/drawing/2014/main" id="{6C494A6A-16C6-466A-8687-BC00FCFDFF53}"/>
              </a:ext>
            </a:extLst>
          </p:cNvPr>
          <p:cNvCxnSpPr>
            <a:stCxn id="68" idx="3"/>
            <a:endCxn id="73" idx="1"/>
          </p:cNvCxnSpPr>
          <p:nvPr/>
        </p:nvCxnSpPr>
        <p:spPr>
          <a:xfrm>
            <a:off x="8146350" y="503501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64">
            <a:extLst>
              <a:ext uri="{FF2B5EF4-FFF2-40B4-BE49-F238E27FC236}">
                <a16:creationId xmlns:a16="http://schemas.microsoft.com/office/drawing/2014/main" id="{A5A8F196-481F-465D-8F4C-73067A4B6593}"/>
              </a:ext>
            </a:extLst>
          </p:cNvPr>
          <p:cNvCxnSpPr>
            <a:stCxn id="69" idx="3"/>
            <a:endCxn id="74" idx="1"/>
          </p:cNvCxnSpPr>
          <p:nvPr/>
        </p:nvCxnSpPr>
        <p:spPr>
          <a:xfrm>
            <a:off x="8146350" y="547104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65">
            <a:extLst>
              <a:ext uri="{FF2B5EF4-FFF2-40B4-BE49-F238E27FC236}">
                <a16:creationId xmlns:a16="http://schemas.microsoft.com/office/drawing/2014/main" id="{C0EAC918-0E61-4438-8266-20FB9450FCCB}"/>
              </a:ext>
            </a:extLst>
          </p:cNvPr>
          <p:cNvCxnSpPr>
            <a:stCxn id="70" idx="3"/>
            <a:endCxn id="77" idx="1"/>
          </p:cNvCxnSpPr>
          <p:nvPr/>
        </p:nvCxnSpPr>
        <p:spPr>
          <a:xfrm>
            <a:off x="8150583" y="590708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37">
            <a:extLst>
              <a:ext uri="{FF2B5EF4-FFF2-40B4-BE49-F238E27FC236}">
                <a16:creationId xmlns:a16="http://schemas.microsoft.com/office/drawing/2014/main" id="{F2954F5F-6E35-4E85-B113-D189192AAAE6}"/>
              </a:ext>
            </a:extLst>
          </p:cNvPr>
          <p:cNvSpPr txBox="1"/>
          <p:nvPr/>
        </p:nvSpPr>
        <p:spPr>
          <a:xfrm>
            <a:off x="7464583" y="614883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flatMap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CasellaDiTesto 138">
            <a:extLst>
              <a:ext uri="{FF2B5EF4-FFF2-40B4-BE49-F238E27FC236}">
                <a16:creationId xmlns:a16="http://schemas.microsoft.com/office/drawing/2014/main" id="{09C986E0-D625-4B2E-937D-D79EA07586B1}"/>
              </a:ext>
            </a:extLst>
          </p:cNvPr>
          <p:cNvSpPr txBox="1"/>
          <p:nvPr/>
        </p:nvSpPr>
        <p:spPr>
          <a:xfrm>
            <a:off x="8809663" y="61543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20101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pPr marL="457200" lvl="1" indent="0">
              <a:buNone/>
            </a:pPr>
            <a:r>
              <a:rPr lang="en-US" dirty="0"/>
              <a:t>counts = </a:t>
            </a:r>
            <a:r>
              <a:rPr lang="en-US" dirty="0" err="1"/>
              <a:t>textFile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flatMap</a:t>
            </a:r>
            <a:r>
              <a:rPr lang="en-US" dirty="0"/>
              <a:t>(line =&gt; </a:t>
            </a:r>
            <a:r>
              <a:rPr lang="en-US" dirty="0" err="1"/>
              <a:t>line.split</a:t>
            </a:r>
            <a:r>
              <a:rPr lang="en-US" dirty="0"/>
              <a:t>(" "))</a:t>
            </a:r>
            <a:br>
              <a:rPr lang="en-US" dirty="0"/>
            </a:br>
            <a:r>
              <a:rPr lang="en-US" dirty="0"/>
              <a:t>	.map(lambda word: (word, 1))</a:t>
            </a:r>
            <a:br>
              <a:rPr lang="en-US" dirty="0"/>
            </a:br>
            <a:r>
              <a:rPr lang="en-US" dirty="0"/>
              <a:t>	.</a:t>
            </a:r>
            <a:r>
              <a:rPr lang="en-US" b="1" dirty="0" err="1"/>
              <a:t>reduceByKey</a:t>
            </a:r>
            <a:r>
              <a:rPr lang="en-US" b="1" dirty="0"/>
              <a:t>(lambda a, b: a + b)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0" name="Cilindro 4">
            <a:extLst>
              <a:ext uri="{FF2B5EF4-FFF2-40B4-BE49-F238E27FC236}">
                <a16:creationId xmlns:a16="http://schemas.microsoft.com/office/drawing/2014/main" id="{626470BF-FB1C-46A2-97D9-F7D8DDBFF9AB}"/>
              </a:ext>
            </a:extLst>
          </p:cNvPr>
          <p:cNvSpPr/>
          <p:nvPr/>
        </p:nvSpPr>
        <p:spPr>
          <a:xfrm>
            <a:off x="5218431" y="500595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CasellaDiTesto 5">
            <a:extLst>
              <a:ext uri="{FF2B5EF4-FFF2-40B4-BE49-F238E27FC236}">
                <a16:creationId xmlns:a16="http://schemas.microsoft.com/office/drawing/2014/main" id="{FF9A314D-DD36-46B6-A886-0CD2B030006E}"/>
              </a:ext>
            </a:extLst>
          </p:cNvPr>
          <p:cNvSpPr txBox="1"/>
          <p:nvPr/>
        </p:nvSpPr>
        <p:spPr>
          <a:xfrm>
            <a:off x="6262972" y="615432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textFile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Rettangolo arrotondato 6">
            <a:extLst>
              <a:ext uri="{FF2B5EF4-FFF2-40B4-BE49-F238E27FC236}">
                <a16:creationId xmlns:a16="http://schemas.microsoft.com/office/drawing/2014/main" id="{318CD0AD-F6E3-492D-BF65-23F616C6F79B}"/>
              </a:ext>
            </a:extLst>
          </p:cNvPr>
          <p:cNvSpPr/>
          <p:nvPr/>
        </p:nvSpPr>
        <p:spPr>
          <a:xfrm>
            <a:off x="6357340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Rettangolo arrotondato 7">
            <a:extLst>
              <a:ext uri="{FF2B5EF4-FFF2-40B4-BE49-F238E27FC236}">
                <a16:creationId xmlns:a16="http://schemas.microsoft.com/office/drawing/2014/main" id="{525C132B-DD9A-4CFA-B41F-B969342A8DA1}"/>
              </a:ext>
            </a:extLst>
          </p:cNvPr>
          <p:cNvSpPr/>
          <p:nvPr/>
        </p:nvSpPr>
        <p:spPr>
          <a:xfrm>
            <a:off x="6436955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Rettangolo arrotondato 8">
            <a:extLst>
              <a:ext uri="{FF2B5EF4-FFF2-40B4-BE49-F238E27FC236}">
                <a16:creationId xmlns:a16="http://schemas.microsoft.com/office/drawing/2014/main" id="{E5BA5F30-68F9-400D-8F89-9C404F87A7E9}"/>
              </a:ext>
            </a:extLst>
          </p:cNvPr>
          <p:cNvSpPr/>
          <p:nvPr/>
        </p:nvSpPr>
        <p:spPr>
          <a:xfrm>
            <a:off x="6432721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Rettangolo arrotondato 9">
            <a:extLst>
              <a:ext uri="{FF2B5EF4-FFF2-40B4-BE49-F238E27FC236}">
                <a16:creationId xmlns:a16="http://schemas.microsoft.com/office/drawing/2014/main" id="{D3C89D0E-78F1-44CE-BB47-8DB84F9311E9}"/>
              </a:ext>
            </a:extLst>
          </p:cNvPr>
          <p:cNvSpPr/>
          <p:nvPr/>
        </p:nvSpPr>
        <p:spPr>
          <a:xfrm>
            <a:off x="6432721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Rettangolo arrotondato 10">
            <a:extLst>
              <a:ext uri="{FF2B5EF4-FFF2-40B4-BE49-F238E27FC236}">
                <a16:creationId xmlns:a16="http://schemas.microsoft.com/office/drawing/2014/main" id="{DCCD8994-679E-4827-85D9-D771E30A26C2}"/>
              </a:ext>
            </a:extLst>
          </p:cNvPr>
          <p:cNvSpPr/>
          <p:nvPr/>
        </p:nvSpPr>
        <p:spPr>
          <a:xfrm>
            <a:off x="6436954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Rettangolo arrotondato 23">
            <a:extLst>
              <a:ext uri="{FF2B5EF4-FFF2-40B4-BE49-F238E27FC236}">
                <a16:creationId xmlns:a16="http://schemas.microsoft.com/office/drawing/2014/main" id="{C1C40369-E7B0-4025-BD9C-71550D0BE486}"/>
              </a:ext>
            </a:extLst>
          </p:cNvPr>
          <p:cNvSpPr/>
          <p:nvPr/>
        </p:nvSpPr>
        <p:spPr>
          <a:xfrm>
            <a:off x="7565363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Rettangolo arrotondato 24">
            <a:extLst>
              <a:ext uri="{FF2B5EF4-FFF2-40B4-BE49-F238E27FC236}">
                <a16:creationId xmlns:a16="http://schemas.microsoft.com/office/drawing/2014/main" id="{70600F13-E0C6-4720-A089-B3D88BAC2561}"/>
              </a:ext>
            </a:extLst>
          </p:cNvPr>
          <p:cNvSpPr/>
          <p:nvPr/>
        </p:nvSpPr>
        <p:spPr>
          <a:xfrm>
            <a:off x="7644978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Rettangolo arrotondato 25">
            <a:extLst>
              <a:ext uri="{FF2B5EF4-FFF2-40B4-BE49-F238E27FC236}">
                <a16:creationId xmlns:a16="http://schemas.microsoft.com/office/drawing/2014/main" id="{E37D9401-F5E9-4A96-A367-389BA05C7CF6}"/>
              </a:ext>
            </a:extLst>
          </p:cNvPr>
          <p:cNvSpPr/>
          <p:nvPr/>
        </p:nvSpPr>
        <p:spPr>
          <a:xfrm>
            <a:off x="7640744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Rettangolo arrotondato 26">
            <a:extLst>
              <a:ext uri="{FF2B5EF4-FFF2-40B4-BE49-F238E27FC236}">
                <a16:creationId xmlns:a16="http://schemas.microsoft.com/office/drawing/2014/main" id="{DAA4156C-3313-4726-9626-DBF3F8F2A9F4}"/>
              </a:ext>
            </a:extLst>
          </p:cNvPr>
          <p:cNvSpPr/>
          <p:nvPr/>
        </p:nvSpPr>
        <p:spPr>
          <a:xfrm>
            <a:off x="7640744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Rettangolo arrotondato 27">
            <a:extLst>
              <a:ext uri="{FF2B5EF4-FFF2-40B4-BE49-F238E27FC236}">
                <a16:creationId xmlns:a16="http://schemas.microsoft.com/office/drawing/2014/main" id="{98B11DB2-E833-41FB-994D-2D7F3970F26F}"/>
              </a:ext>
            </a:extLst>
          </p:cNvPr>
          <p:cNvSpPr/>
          <p:nvPr/>
        </p:nvSpPr>
        <p:spPr>
          <a:xfrm>
            <a:off x="7644977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ettangolo arrotondato 29">
            <a:extLst>
              <a:ext uri="{FF2B5EF4-FFF2-40B4-BE49-F238E27FC236}">
                <a16:creationId xmlns:a16="http://schemas.microsoft.com/office/drawing/2014/main" id="{57B94004-B51C-45DB-8058-F5827B9A2ABD}"/>
              </a:ext>
            </a:extLst>
          </p:cNvPr>
          <p:cNvSpPr/>
          <p:nvPr/>
        </p:nvSpPr>
        <p:spPr>
          <a:xfrm>
            <a:off x="8773386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Rettangolo arrotondato 30">
            <a:extLst>
              <a:ext uri="{FF2B5EF4-FFF2-40B4-BE49-F238E27FC236}">
                <a16:creationId xmlns:a16="http://schemas.microsoft.com/office/drawing/2014/main" id="{0E881EEA-4A5A-4144-BE39-59E72DCBC79B}"/>
              </a:ext>
            </a:extLst>
          </p:cNvPr>
          <p:cNvSpPr/>
          <p:nvPr/>
        </p:nvSpPr>
        <p:spPr>
          <a:xfrm>
            <a:off x="8853001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Rettangolo arrotondato 31">
            <a:extLst>
              <a:ext uri="{FF2B5EF4-FFF2-40B4-BE49-F238E27FC236}">
                <a16:creationId xmlns:a16="http://schemas.microsoft.com/office/drawing/2014/main" id="{D4DAC725-2CDC-4380-B64F-56DE45B628B3}"/>
              </a:ext>
            </a:extLst>
          </p:cNvPr>
          <p:cNvSpPr/>
          <p:nvPr/>
        </p:nvSpPr>
        <p:spPr>
          <a:xfrm>
            <a:off x="8848767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Rettangolo arrotondato 32">
            <a:extLst>
              <a:ext uri="{FF2B5EF4-FFF2-40B4-BE49-F238E27FC236}">
                <a16:creationId xmlns:a16="http://schemas.microsoft.com/office/drawing/2014/main" id="{F5467ADD-8982-401D-8212-40D62EFE8C1B}"/>
              </a:ext>
            </a:extLst>
          </p:cNvPr>
          <p:cNvSpPr/>
          <p:nvPr/>
        </p:nvSpPr>
        <p:spPr>
          <a:xfrm>
            <a:off x="8848767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Rettangolo arrotondato 33">
            <a:extLst>
              <a:ext uri="{FF2B5EF4-FFF2-40B4-BE49-F238E27FC236}">
                <a16:creationId xmlns:a16="http://schemas.microsoft.com/office/drawing/2014/main" id="{BE2E1AA5-DF87-4DE9-870D-57D8F208098A}"/>
              </a:ext>
            </a:extLst>
          </p:cNvPr>
          <p:cNvSpPr/>
          <p:nvPr/>
        </p:nvSpPr>
        <p:spPr>
          <a:xfrm>
            <a:off x="8853000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Rettangolo arrotondato 35">
            <a:extLst>
              <a:ext uri="{FF2B5EF4-FFF2-40B4-BE49-F238E27FC236}">
                <a16:creationId xmlns:a16="http://schemas.microsoft.com/office/drawing/2014/main" id="{B25FD530-44F7-4D8D-AD6B-6D0C66C75B91}"/>
              </a:ext>
            </a:extLst>
          </p:cNvPr>
          <p:cNvSpPr/>
          <p:nvPr/>
        </p:nvSpPr>
        <p:spPr>
          <a:xfrm>
            <a:off x="9981409" y="4612541"/>
            <a:ext cx="660401" cy="133465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8" name="Rettangolo arrotondato 36">
            <a:extLst>
              <a:ext uri="{FF2B5EF4-FFF2-40B4-BE49-F238E27FC236}">
                <a16:creationId xmlns:a16="http://schemas.microsoft.com/office/drawing/2014/main" id="{CC633DF0-9953-4D09-B1C1-ACC4AA4FD4B0}"/>
              </a:ext>
            </a:extLst>
          </p:cNvPr>
          <p:cNvSpPr/>
          <p:nvPr/>
        </p:nvSpPr>
        <p:spPr>
          <a:xfrm>
            <a:off x="10061024" y="468027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Rettangolo arrotondato 37">
            <a:extLst>
              <a:ext uri="{FF2B5EF4-FFF2-40B4-BE49-F238E27FC236}">
                <a16:creationId xmlns:a16="http://schemas.microsoft.com/office/drawing/2014/main" id="{B618971A-2D75-451E-BC68-BAE10413451E}"/>
              </a:ext>
            </a:extLst>
          </p:cNvPr>
          <p:cNvSpPr/>
          <p:nvPr/>
        </p:nvSpPr>
        <p:spPr>
          <a:xfrm>
            <a:off x="10056790" y="511715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Rettangolo arrotondato 38">
            <a:extLst>
              <a:ext uri="{FF2B5EF4-FFF2-40B4-BE49-F238E27FC236}">
                <a16:creationId xmlns:a16="http://schemas.microsoft.com/office/drawing/2014/main" id="{225F816C-8152-4DCB-AF73-203CBF5B8B23}"/>
              </a:ext>
            </a:extLst>
          </p:cNvPr>
          <p:cNvSpPr/>
          <p:nvPr/>
        </p:nvSpPr>
        <p:spPr>
          <a:xfrm>
            <a:off x="10056790" y="5553188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2" name="Connettore 2 43">
            <a:extLst>
              <a:ext uri="{FF2B5EF4-FFF2-40B4-BE49-F238E27FC236}">
                <a16:creationId xmlns:a16="http://schemas.microsoft.com/office/drawing/2014/main" id="{23F16F62-B040-4D3B-A2D1-85A959D745A6}"/>
              </a:ext>
            </a:extLst>
          </p:cNvPr>
          <p:cNvCxnSpPr>
            <a:stCxn id="50" idx="4"/>
            <a:endCxn id="52" idx="1"/>
          </p:cNvCxnSpPr>
          <p:nvPr/>
        </p:nvCxnSpPr>
        <p:spPr>
          <a:xfrm>
            <a:off x="5750139" y="525089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45">
            <a:extLst>
              <a:ext uri="{FF2B5EF4-FFF2-40B4-BE49-F238E27FC236}">
                <a16:creationId xmlns:a16="http://schemas.microsoft.com/office/drawing/2014/main" id="{5391DCFB-A3F5-4C1E-A9CD-97973E014486}"/>
              </a:ext>
            </a:extLst>
          </p:cNvPr>
          <p:cNvCxnSpPr>
            <a:stCxn id="53" idx="3"/>
            <a:endCxn id="58" idx="1"/>
          </p:cNvCxnSpPr>
          <p:nvPr/>
        </p:nvCxnSpPr>
        <p:spPr>
          <a:xfrm>
            <a:off x="6942561" y="459813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48">
            <a:extLst>
              <a:ext uri="{FF2B5EF4-FFF2-40B4-BE49-F238E27FC236}">
                <a16:creationId xmlns:a16="http://schemas.microsoft.com/office/drawing/2014/main" id="{0D56D88E-373F-4055-8A83-CE54E665B21D}"/>
              </a:ext>
            </a:extLst>
          </p:cNvPr>
          <p:cNvCxnSpPr>
            <a:stCxn id="54" idx="3"/>
            <a:endCxn id="59" idx="1"/>
          </p:cNvCxnSpPr>
          <p:nvPr/>
        </p:nvCxnSpPr>
        <p:spPr>
          <a:xfrm>
            <a:off x="6938327" y="503501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54">
            <a:extLst>
              <a:ext uri="{FF2B5EF4-FFF2-40B4-BE49-F238E27FC236}">
                <a16:creationId xmlns:a16="http://schemas.microsoft.com/office/drawing/2014/main" id="{4970644E-8835-4C1B-8126-F673706C2F6A}"/>
              </a:ext>
            </a:extLst>
          </p:cNvPr>
          <p:cNvCxnSpPr>
            <a:stCxn id="55" idx="3"/>
            <a:endCxn id="60" idx="1"/>
          </p:cNvCxnSpPr>
          <p:nvPr/>
        </p:nvCxnSpPr>
        <p:spPr>
          <a:xfrm>
            <a:off x="6938327" y="547104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55">
            <a:extLst>
              <a:ext uri="{FF2B5EF4-FFF2-40B4-BE49-F238E27FC236}">
                <a16:creationId xmlns:a16="http://schemas.microsoft.com/office/drawing/2014/main" id="{9F14CDB9-800C-4C30-8CFB-8C4FDD707521}"/>
              </a:ext>
            </a:extLst>
          </p:cNvPr>
          <p:cNvCxnSpPr>
            <a:stCxn id="56" idx="3"/>
            <a:endCxn id="61" idx="1"/>
          </p:cNvCxnSpPr>
          <p:nvPr/>
        </p:nvCxnSpPr>
        <p:spPr>
          <a:xfrm>
            <a:off x="6942560" y="590708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62">
            <a:extLst>
              <a:ext uri="{FF2B5EF4-FFF2-40B4-BE49-F238E27FC236}">
                <a16:creationId xmlns:a16="http://schemas.microsoft.com/office/drawing/2014/main" id="{BEC1F216-3B34-4B9A-BECF-F1D743CDBE68}"/>
              </a:ext>
            </a:extLst>
          </p:cNvPr>
          <p:cNvCxnSpPr>
            <a:stCxn id="58" idx="3"/>
            <a:endCxn id="63" idx="1"/>
          </p:cNvCxnSpPr>
          <p:nvPr/>
        </p:nvCxnSpPr>
        <p:spPr>
          <a:xfrm>
            <a:off x="8150584" y="459813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63">
            <a:extLst>
              <a:ext uri="{FF2B5EF4-FFF2-40B4-BE49-F238E27FC236}">
                <a16:creationId xmlns:a16="http://schemas.microsoft.com/office/drawing/2014/main" id="{06B3B9A1-D23F-4452-A28E-5624E59F91A5}"/>
              </a:ext>
            </a:extLst>
          </p:cNvPr>
          <p:cNvCxnSpPr>
            <a:stCxn id="59" idx="3"/>
            <a:endCxn id="64" idx="1"/>
          </p:cNvCxnSpPr>
          <p:nvPr/>
        </p:nvCxnSpPr>
        <p:spPr>
          <a:xfrm>
            <a:off x="8146350" y="503501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64">
            <a:extLst>
              <a:ext uri="{FF2B5EF4-FFF2-40B4-BE49-F238E27FC236}">
                <a16:creationId xmlns:a16="http://schemas.microsoft.com/office/drawing/2014/main" id="{CC9984AC-23B9-4F53-A5A2-E6161294FF81}"/>
              </a:ext>
            </a:extLst>
          </p:cNvPr>
          <p:cNvCxnSpPr>
            <a:stCxn id="60" idx="3"/>
            <a:endCxn id="65" idx="1"/>
          </p:cNvCxnSpPr>
          <p:nvPr/>
        </p:nvCxnSpPr>
        <p:spPr>
          <a:xfrm>
            <a:off x="8146350" y="547104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65">
            <a:extLst>
              <a:ext uri="{FF2B5EF4-FFF2-40B4-BE49-F238E27FC236}">
                <a16:creationId xmlns:a16="http://schemas.microsoft.com/office/drawing/2014/main" id="{C05C9E4F-01BA-4223-8919-2E98158DE8EE}"/>
              </a:ext>
            </a:extLst>
          </p:cNvPr>
          <p:cNvCxnSpPr>
            <a:stCxn id="61" idx="3"/>
            <a:endCxn id="66" idx="1"/>
          </p:cNvCxnSpPr>
          <p:nvPr/>
        </p:nvCxnSpPr>
        <p:spPr>
          <a:xfrm>
            <a:off x="8150583" y="590708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66">
            <a:extLst>
              <a:ext uri="{FF2B5EF4-FFF2-40B4-BE49-F238E27FC236}">
                <a16:creationId xmlns:a16="http://schemas.microsoft.com/office/drawing/2014/main" id="{A4858875-96DC-4277-BD6E-74DA3C990B2C}"/>
              </a:ext>
            </a:extLst>
          </p:cNvPr>
          <p:cNvCxnSpPr>
            <a:stCxn id="63" idx="3"/>
            <a:endCxn id="68" idx="1"/>
          </p:cNvCxnSpPr>
          <p:nvPr/>
        </p:nvCxnSpPr>
        <p:spPr>
          <a:xfrm>
            <a:off x="9358607" y="459813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67">
            <a:extLst>
              <a:ext uri="{FF2B5EF4-FFF2-40B4-BE49-F238E27FC236}">
                <a16:creationId xmlns:a16="http://schemas.microsoft.com/office/drawing/2014/main" id="{ECB95E6F-7FC2-44DC-82FD-6DB307061298}"/>
              </a:ext>
            </a:extLst>
          </p:cNvPr>
          <p:cNvCxnSpPr>
            <a:stCxn id="64" idx="3"/>
            <a:endCxn id="68" idx="1"/>
          </p:cNvCxnSpPr>
          <p:nvPr/>
        </p:nvCxnSpPr>
        <p:spPr>
          <a:xfrm flipV="1">
            <a:off x="9354373" y="4845376"/>
            <a:ext cx="706650" cy="1896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68">
            <a:extLst>
              <a:ext uri="{FF2B5EF4-FFF2-40B4-BE49-F238E27FC236}">
                <a16:creationId xmlns:a16="http://schemas.microsoft.com/office/drawing/2014/main" id="{159A5B43-FA67-472F-BAE1-5143219884C9}"/>
              </a:ext>
            </a:extLst>
          </p:cNvPr>
          <p:cNvCxnSpPr>
            <a:stCxn id="65" idx="3"/>
            <a:endCxn id="68" idx="1"/>
          </p:cNvCxnSpPr>
          <p:nvPr/>
        </p:nvCxnSpPr>
        <p:spPr>
          <a:xfrm flipV="1">
            <a:off x="9354373" y="4845375"/>
            <a:ext cx="706650" cy="62567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69">
            <a:extLst>
              <a:ext uri="{FF2B5EF4-FFF2-40B4-BE49-F238E27FC236}">
                <a16:creationId xmlns:a16="http://schemas.microsoft.com/office/drawing/2014/main" id="{69853DB4-5505-4D49-A27E-0C1833AE1658}"/>
              </a:ext>
            </a:extLst>
          </p:cNvPr>
          <p:cNvCxnSpPr>
            <a:stCxn id="66" idx="3"/>
            <a:endCxn id="68" idx="1"/>
          </p:cNvCxnSpPr>
          <p:nvPr/>
        </p:nvCxnSpPr>
        <p:spPr>
          <a:xfrm flipV="1">
            <a:off x="9358607" y="4845376"/>
            <a:ext cx="702417" cy="10617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90">
            <a:extLst>
              <a:ext uri="{FF2B5EF4-FFF2-40B4-BE49-F238E27FC236}">
                <a16:creationId xmlns:a16="http://schemas.microsoft.com/office/drawing/2014/main" id="{D1D5443C-C6DB-41F9-BAA9-C1C579EDB9B4}"/>
              </a:ext>
            </a:extLst>
          </p:cNvPr>
          <p:cNvCxnSpPr>
            <a:stCxn id="63" idx="3"/>
            <a:endCxn id="69" idx="1"/>
          </p:cNvCxnSpPr>
          <p:nvPr/>
        </p:nvCxnSpPr>
        <p:spPr>
          <a:xfrm>
            <a:off x="9358607" y="4598135"/>
            <a:ext cx="698182" cy="68412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91">
            <a:extLst>
              <a:ext uri="{FF2B5EF4-FFF2-40B4-BE49-F238E27FC236}">
                <a16:creationId xmlns:a16="http://schemas.microsoft.com/office/drawing/2014/main" id="{A95D6141-5421-4033-857E-31C370031241}"/>
              </a:ext>
            </a:extLst>
          </p:cNvPr>
          <p:cNvCxnSpPr>
            <a:stCxn id="64" idx="3"/>
            <a:endCxn id="69" idx="1"/>
          </p:cNvCxnSpPr>
          <p:nvPr/>
        </p:nvCxnSpPr>
        <p:spPr>
          <a:xfrm>
            <a:off x="9354373" y="503501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92">
            <a:extLst>
              <a:ext uri="{FF2B5EF4-FFF2-40B4-BE49-F238E27FC236}">
                <a16:creationId xmlns:a16="http://schemas.microsoft.com/office/drawing/2014/main" id="{82F96044-0FB9-4CA0-96D3-0E27A0CCCAFB}"/>
              </a:ext>
            </a:extLst>
          </p:cNvPr>
          <p:cNvCxnSpPr>
            <a:stCxn id="65" idx="3"/>
            <a:endCxn id="70" idx="1"/>
          </p:cNvCxnSpPr>
          <p:nvPr/>
        </p:nvCxnSpPr>
        <p:spPr>
          <a:xfrm>
            <a:off x="9354373" y="5471048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93">
            <a:extLst>
              <a:ext uri="{FF2B5EF4-FFF2-40B4-BE49-F238E27FC236}">
                <a16:creationId xmlns:a16="http://schemas.microsoft.com/office/drawing/2014/main" id="{C9205925-8D1A-409E-8F16-2C7B8C66CBD6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 flipV="1">
            <a:off x="9358607" y="5282256"/>
            <a:ext cx="698183" cy="6248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95">
            <a:extLst>
              <a:ext uri="{FF2B5EF4-FFF2-40B4-BE49-F238E27FC236}">
                <a16:creationId xmlns:a16="http://schemas.microsoft.com/office/drawing/2014/main" id="{71AE6E34-6907-424C-AAEE-EB4D3A1D8A17}"/>
              </a:ext>
            </a:extLst>
          </p:cNvPr>
          <p:cNvCxnSpPr>
            <a:stCxn id="64" idx="3"/>
            <a:endCxn id="70" idx="1"/>
          </p:cNvCxnSpPr>
          <p:nvPr/>
        </p:nvCxnSpPr>
        <p:spPr>
          <a:xfrm>
            <a:off x="9354373" y="5035014"/>
            <a:ext cx="702416" cy="6832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96">
            <a:extLst>
              <a:ext uri="{FF2B5EF4-FFF2-40B4-BE49-F238E27FC236}">
                <a16:creationId xmlns:a16="http://schemas.microsoft.com/office/drawing/2014/main" id="{383E16B6-B1BB-483B-881A-3846967AE0A9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 flipV="1">
            <a:off x="9354373" y="5282255"/>
            <a:ext cx="702416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7">
            <a:extLst>
              <a:ext uri="{FF2B5EF4-FFF2-40B4-BE49-F238E27FC236}">
                <a16:creationId xmlns:a16="http://schemas.microsoft.com/office/drawing/2014/main" id="{5F6D7E51-E94A-4CE3-B7A9-12AB1E64ACA5}"/>
              </a:ext>
            </a:extLst>
          </p:cNvPr>
          <p:cNvCxnSpPr>
            <a:stCxn id="66" idx="3"/>
            <a:endCxn id="70" idx="1"/>
          </p:cNvCxnSpPr>
          <p:nvPr/>
        </p:nvCxnSpPr>
        <p:spPr>
          <a:xfrm flipV="1">
            <a:off x="9358607" y="5718288"/>
            <a:ext cx="698183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127">
            <a:extLst>
              <a:ext uri="{FF2B5EF4-FFF2-40B4-BE49-F238E27FC236}">
                <a16:creationId xmlns:a16="http://schemas.microsoft.com/office/drawing/2014/main" id="{11A27563-199A-4D38-A084-A8CB5E67EB3F}"/>
              </a:ext>
            </a:extLst>
          </p:cNvPr>
          <p:cNvCxnSpPr>
            <a:stCxn id="63" idx="3"/>
            <a:endCxn id="70" idx="1"/>
          </p:cNvCxnSpPr>
          <p:nvPr/>
        </p:nvCxnSpPr>
        <p:spPr>
          <a:xfrm>
            <a:off x="9358607" y="4598134"/>
            <a:ext cx="698182" cy="112015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137">
            <a:extLst>
              <a:ext uri="{FF2B5EF4-FFF2-40B4-BE49-F238E27FC236}">
                <a16:creationId xmlns:a16="http://schemas.microsoft.com/office/drawing/2014/main" id="{198819F1-39E5-4F2D-BFB9-379B2A0AC180}"/>
              </a:ext>
            </a:extLst>
          </p:cNvPr>
          <p:cNvSpPr txBox="1"/>
          <p:nvPr/>
        </p:nvSpPr>
        <p:spPr>
          <a:xfrm>
            <a:off x="7464583" y="614883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flatMap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5" name="CasellaDiTesto 138">
            <a:extLst>
              <a:ext uri="{FF2B5EF4-FFF2-40B4-BE49-F238E27FC236}">
                <a16:creationId xmlns:a16="http://schemas.microsoft.com/office/drawing/2014/main" id="{F62F6B2A-F940-4BCF-B62A-AF23B927F7B9}"/>
              </a:ext>
            </a:extLst>
          </p:cNvPr>
          <p:cNvSpPr txBox="1"/>
          <p:nvPr/>
        </p:nvSpPr>
        <p:spPr>
          <a:xfrm>
            <a:off x="8809663" y="61543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</p:txBody>
      </p:sp>
      <p:sp>
        <p:nvSpPr>
          <p:cNvPr id="96" name="CasellaDiTesto 139">
            <a:extLst>
              <a:ext uri="{FF2B5EF4-FFF2-40B4-BE49-F238E27FC236}">
                <a16:creationId xmlns:a16="http://schemas.microsoft.com/office/drawing/2014/main" id="{81F1A657-522F-4F85-8D4C-8A7826896841}"/>
              </a:ext>
            </a:extLst>
          </p:cNvPr>
          <p:cNvSpPr txBox="1"/>
          <p:nvPr/>
        </p:nvSpPr>
        <p:spPr>
          <a:xfrm>
            <a:off x="9906113" y="6000087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reduce</a:t>
            </a:r>
            <a:b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ByKey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pPr marL="457200" lvl="1" indent="0">
              <a:buNone/>
            </a:pPr>
            <a:r>
              <a:rPr lang="en-US" dirty="0"/>
              <a:t>counts = </a:t>
            </a:r>
            <a:r>
              <a:rPr lang="en-US" dirty="0" err="1"/>
              <a:t>textFile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flatMap</a:t>
            </a:r>
            <a:r>
              <a:rPr lang="en-US" dirty="0"/>
              <a:t>(line =&gt; </a:t>
            </a:r>
            <a:r>
              <a:rPr lang="en-US" dirty="0" err="1"/>
              <a:t>line.split</a:t>
            </a:r>
            <a:r>
              <a:rPr lang="en-US" dirty="0"/>
              <a:t>(" "))</a:t>
            </a:r>
            <a:br>
              <a:rPr lang="en-US" dirty="0"/>
            </a:br>
            <a:r>
              <a:rPr lang="en-US" dirty="0"/>
              <a:t>	.map(lambda word: (word, 1))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reduceByKey</a:t>
            </a:r>
            <a:r>
              <a:rPr lang="en-US" dirty="0"/>
              <a:t>(lambda a, b: a + b)</a:t>
            </a:r>
          </a:p>
          <a:p>
            <a:pPr marL="457200" lvl="1" indent="0">
              <a:buNone/>
            </a:pPr>
            <a:r>
              <a:rPr lang="en-US" b="1" dirty="0" err="1"/>
              <a:t>counts.saveAsTextFile</a:t>
            </a:r>
            <a:r>
              <a:rPr lang="en-US" b="1" dirty="0"/>
              <a:t>("</a:t>
            </a:r>
            <a:r>
              <a:rPr lang="en-US" b="1" dirty="0" err="1"/>
              <a:t>hdfs</a:t>
            </a:r>
            <a:r>
              <a:rPr lang="en-US" b="1" dirty="0"/>
              <a:t>://...")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ilindro 4"/>
          <p:cNvSpPr/>
          <p:nvPr/>
        </p:nvSpPr>
        <p:spPr>
          <a:xfrm>
            <a:off x="5218431" y="500595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262972" y="615432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textFile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6357340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tangolo arrotondato 7"/>
          <p:cNvSpPr/>
          <p:nvPr/>
        </p:nvSpPr>
        <p:spPr>
          <a:xfrm>
            <a:off x="6436955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6432721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6432721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tangolo arrotondato 10"/>
          <p:cNvSpPr/>
          <p:nvPr/>
        </p:nvSpPr>
        <p:spPr>
          <a:xfrm>
            <a:off x="6436954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7565363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ttangolo arrotondato 24"/>
          <p:cNvSpPr/>
          <p:nvPr/>
        </p:nvSpPr>
        <p:spPr>
          <a:xfrm>
            <a:off x="7644978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7640744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7640744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7644977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ttangolo arrotondato 29"/>
          <p:cNvSpPr/>
          <p:nvPr/>
        </p:nvSpPr>
        <p:spPr>
          <a:xfrm>
            <a:off x="8773386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8853001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8848767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8848767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ttangolo arrotondato 33"/>
          <p:cNvSpPr/>
          <p:nvPr/>
        </p:nvSpPr>
        <p:spPr>
          <a:xfrm>
            <a:off x="8853000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Rettangolo arrotondato 35"/>
          <p:cNvSpPr/>
          <p:nvPr/>
        </p:nvSpPr>
        <p:spPr>
          <a:xfrm>
            <a:off x="9981409" y="4612541"/>
            <a:ext cx="660401" cy="133465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ttangolo arrotondato 36"/>
          <p:cNvSpPr/>
          <p:nvPr/>
        </p:nvSpPr>
        <p:spPr>
          <a:xfrm>
            <a:off x="10061024" y="468027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10056790" y="511715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Rettangolo arrotondato 38"/>
          <p:cNvSpPr/>
          <p:nvPr/>
        </p:nvSpPr>
        <p:spPr>
          <a:xfrm>
            <a:off x="10056790" y="5553188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Cilindro 41"/>
          <p:cNvSpPr/>
          <p:nvPr/>
        </p:nvSpPr>
        <p:spPr>
          <a:xfrm>
            <a:off x="11189431" y="5028177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4" name="Connettore 2 43"/>
          <p:cNvCxnSpPr>
            <a:stCxn id="5" idx="4"/>
            <a:endCxn id="7" idx="1"/>
          </p:cNvCxnSpPr>
          <p:nvPr/>
        </p:nvCxnSpPr>
        <p:spPr>
          <a:xfrm>
            <a:off x="5750139" y="525089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8" idx="3"/>
            <a:endCxn id="25" idx="1"/>
          </p:cNvCxnSpPr>
          <p:nvPr/>
        </p:nvCxnSpPr>
        <p:spPr>
          <a:xfrm>
            <a:off x="6942561" y="459813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9" idx="3"/>
            <a:endCxn id="26" idx="1"/>
          </p:cNvCxnSpPr>
          <p:nvPr/>
        </p:nvCxnSpPr>
        <p:spPr>
          <a:xfrm>
            <a:off x="6938327" y="503501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10" idx="3"/>
            <a:endCxn id="27" idx="1"/>
          </p:cNvCxnSpPr>
          <p:nvPr/>
        </p:nvCxnSpPr>
        <p:spPr>
          <a:xfrm>
            <a:off x="6938327" y="547104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11" idx="3"/>
            <a:endCxn id="28" idx="1"/>
          </p:cNvCxnSpPr>
          <p:nvPr/>
        </p:nvCxnSpPr>
        <p:spPr>
          <a:xfrm>
            <a:off x="6942560" y="590708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25" idx="3"/>
            <a:endCxn id="31" idx="1"/>
          </p:cNvCxnSpPr>
          <p:nvPr/>
        </p:nvCxnSpPr>
        <p:spPr>
          <a:xfrm>
            <a:off x="8150584" y="459813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>
            <a:stCxn id="26" idx="3"/>
            <a:endCxn id="32" idx="1"/>
          </p:cNvCxnSpPr>
          <p:nvPr/>
        </p:nvCxnSpPr>
        <p:spPr>
          <a:xfrm>
            <a:off x="8146350" y="503501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27" idx="3"/>
            <a:endCxn id="33" idx="1"/>
          </p:cNvCxnSpPr>
          <p:nvPr/>
        </p:nvCxnSpPr>
        <p:spPr>
          <a:xfrm>
            <a:off x="8146350" y="547104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stCxn id="28" idx="3"/>
            <a:endCxn id="34" idx="1"/>
          </p:cNvCxnSpPr>
          <p:nvPr/>
        </p:nvCxnSpPr>
        <p:spPr>
          <a:xfrm>
            <a:off x="8150583" y="590708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31" idx="3"/>
            <a:endCxn id="37" idx="1"/>
          </p:cNvCxnSpPr>
          <p:nvPr/>
        </p:nvCxnSpPr>
        <p:spPr>
          <a:xfrm>
            <a:off x="9358607" y="459813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stCxn id="32" idx="3"/>
            <a:endCxn id="37" idx="1"/>
          </p:cNvCxnSpPr>
          <p:nvPr/>
        </p:nvCxnSpPr>
        <p:spPr>
          <a:xfrm flipV="1">
            <a:off x="9354373" y="4845376"/>
            <a:ext cx="706650" cy="1896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33" idx="3"/>
            <a:endCxn id="37" idx="1"/>
          </p:cNvCxnSpPr>
          <p:nvPr/>
        </p:nvCxnSpPr>
        <p:spPr>
          <a:xfrm flipV="1">
            <a:off x="9354373" y="4845375"/>
            <a:ext cx="706650" cy="62567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34" idx="3"/>
            <a:endCxn id="37" idx="1"/>
          </p:cNvCxnSpPr>
          <p:nvPr/>
        </p:nvCxnSpPr>
        <p:spPr>
          <a:xfrm flipV="1">
            <a:off x="9358607" y="4845376"/>
            <a:ext cx="702417" cy="10617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>
            <a:stCxn id="31" idx="3"/>
            <a:endCxn id="38" idx="1"/>
          </p:cNvCxnSpPr>
          <p:nvPr/>
        </p:nvCxnSpPr>
        <p:spPr>
          <a:xfrm>
            <a:off x="9358607" y="4598135"/>
            <a:ext cx="698182" cy="68412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/>
          <p:cNvCxnSpPr>
            <a:stCxn id="32" idx="3"/>
            <a:endCxn id="38" idx="1"/>
          </p:cNvCxnSpPr>
          <p:nvPr/>
        </p:nvCxnSpPr>
        <p:spPr>
          <a:xfrm>
            <a:off x="9354373" y="503501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33" idx="3"/>
            <a:endCxn id="39" idx="1"/>
          </p:cNvCxnSpPr>
          <p:nvPr/>
        </p:nvCxnSpPr>
        <p:spPr>
          <a:xfrm>
            <a:off x="9354373" y="5471048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>
            <a:stCxn id="34" idx="3"/>
            <a:endCxn id="38" idx="1"/>
          </p:cNvCxnSpPr>
          <p:nvPr/>
        </p:nvCxnSpPr>
        <p:spPr>
          <a:xfrm flipV="1">
            <a:off x="9358607" y="5282256"/>
            <a:ext cx="698183" cy="6248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>
            <a:stCxn id="32" idx="3"/>
            <a:endCxn id="39" idx="1"/>
          </p:cNvCxnSpPr>
          <p:nvPr/>
        </p:nvCxnSpPr>
        <p:spPr>
          <a:xfrm>
            <a:off x="9354373" y="5035014"/>
            <a:ext cx="702416" cy="6832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33" idx="3"/>
            <a:endCxn id="38" idx="1"/>
          </p:cNvCxnSpPr>
          <p:nvPr/>
        </p:nvCxnSpPr>
        <p:spPr>
          <a:xfrm flipV="1">
            <a:off x="9354373" y="5282255"/>
            <a:ext cx="702416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>
            <a:stCxn id="34" idx="3"/>
            <a:endCxn id="39" idx="1"/>
          </p:cNvCxnSpPr>
          <p:nvPr/>
        </p:nvCxnSpPr>
        <p:spPr>
          <a:xfrm flipV="1">
            <a:off x="9358607" y="5718288"/>
            <a:ext cx="698183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>
            <a:stCxn id="31" idx="3"/>
            <a:endCxn id="39" idx="1"/>
          </p:cNvCxnSpPr>
          <p:nvPr/>
        </p:nvCxnSpPr>
        <p:spPr>
          <a:xfrm>
            <a:off x="9358607" y="4598134"/>
            <a:ext cx="698182" cy="112015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2 130"/>
          <p:cNvCxnSpPr>
            <a:stCxn id="38" idx="3"/>
            <a:endCxn id="42" idx="2"/>
          </p:cNvCxnSpPr>
          <p:nvPr/>
        </p:nvCxnSpPr>
        <p:spPr>
          <a:xfrm flipV="1">
            <a:off x="10562397" y="5273121"/>
            <a:ext cx="627035" cy="91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7464583" y="614883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flatMap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9" name="CasellaDiTesto 138"/>
          <p:cNvSpPr txBox="1"/>
          <p:nvPr/>
        </p:nvSpPr>
        <p:spPr>
          <a:xfrm>
            <a:off x="8809663" y="61543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</a:p>
        </p:txBody>
      </p:sp>
      <p:sp>
        <p:nvSpPr>
          <p:cNvPr id="140" name="CasellaDiTesto 139"/>
          <p:cNvSpPr txBox="1"/>
          <p:nvPr/>
        </p:nvSpPr>
        <p:spPr>
          <a:xfrm>
            <a:off x="9906113" y="6000087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reduce</a:t>
            </a:r>
            <a:b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ByKey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2" name="CasellaDiTesto 141"/>
          <p:cNvSpPr txBox="1"/>
          <p:nvPr/>
        </p:nvSpPr>
        <p:spPr>
          <a:xfrm>
            <a:off x="11004868" y="6002243"/>
            <a:ext cx="889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saveAs</a:t>
            </a:r>
            <a:b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TextFile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5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ttore 1 59"/>
          <p:cNvCxnSpPr>
            <a:stCxn id="15" idx="2"/>
            <a:endCxn id="28" idx="0"/>
          </p:cNvCxnSpPr>
          <p:nvPr/>
        </p:nvCxnSpPr>
        <p:spPr>
          <a:xfrm flipH="1">
            <a:off x="6854491" y="3861443"/>
            <a:ext cx="218334" cy="5956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>
            <a:stCxn id="12" idx="2"/>
            <a:endCxn id="26" idx="2"/>
          </p:cNvCxnSpPr>
          <p:nvPr/>
        </p:nvCxnSpPr>
        <p:spPr>
          <a:xfrm flipV="1">
            <a:off x="6419491" y="2230238"/>
            <a:ext cx="825690" cy="7908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10" idx="2"/>
          </p:cNvCxnSpPr>
          <p:nvPr/>
        </p:nvCxnSpPr>
        <p:spPr>
          <a:xfrm>
            <a:off x="3219015" y="4226772"/>
            <a:ext cx="7675" cy="10800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7 34"/>
          <p:cNvCxnSpPr>
            <a:stCxn id="5" idx="2"/>
            <a:endCxn id="8" idx="1"/>
          </p:cNvCxnSpPr>
          <p:nvPr/>
        </p:nvCxnSpPr>
        <p:spPr>
          <a:xfrm rot="5400000" flipH="1">
            <a:off x="3578895" y="2562624"/>
            <a:ext cx="489373" cy="973667"/>
          </a:xfrm>
          <a:prstGeom prst="curvedConnector4">
            <a:avLst>
              <a:gd name="adj1" fmla="val -173011"/>
              <a:gd name="adj2" fmla="val 19391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5" idx="3"/>
            <a:endCxn id="13" idx="1"/>
          </p:cNvCxnSpPr>
          <p:nvPr/>
        </p:nvCxnSpPr>
        <p:spPr>
          <a:xfrm flipV="1">
            <a:off x="4979281" y="2723886"/>
            <a:ext cx="2377177" cy="37975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5" idx="3"/>
            <a:endCxn id="16" idx="1"/>
          </p:cNvCxnSpPr>
          <p:nvPr/>
        </p:nvCxnSpPr>
        <p:spPr>
          <a:xfrm>
            <a:off x="4979280" y="3103642"/>
            <a:ext cx="2960646" cy="7312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representation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48" name="Gruppo 47"/>
          <p:cNvGrpSpPr/>
          <p:nvPr/>
        </p:nvGrpSpPr>
        <p:grpSpPr>
          <a:xfrm>
            <a:off x="3336748" y="2614270"/>
            <a:ext cx="1642533" cy="679873"/>
            <a:chOff x="1278466" y="2614887"/>
            <a:chExt cx="1642533" cy="679873"/>
          </a:xfrm>
        </p:grpSpPr>
        <p:sp>
          <p:nvSpPr>
            <p:cNvPr id="8" name="Rettangolo arrotondato 7"/>
            <p:cNvSpPr/>
            <p:nvPr/>
          </p:nvSpPr>
          <p:spPr>
            <a:xfrm>
              <a:off x="1278466" y="2614887"/>
              <a:ext cx="1337733" cy="381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RDD</a:t>
              </a:r>
            </a:p>
          </p:txBody>
        </p:sp>
        <p:sp>
          <p:nvSpPr>
            <p:cNvPr id="7" name="Rettangolo arrotondato 6"/>
            <p:cNvSpPr/>
            <p:nvPr/>
          </p:nvSpPr>
          <p:spPr>
            <a:xfrm>
              <a:off x="1380066" y="2694333"/>
              <a:ext cx="1337733" cy="381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RDD</a:t>
              </a:r>
            </a:p>
          </p:txBody>
        </p:sp>
        <p:sp>
          <p:nvSpPr>
            <p:cNvPr id="6" name="Rettangolo arrotondato 5"/>
            <p:cNvSpPr/>
            <p:nvPr/>
          </p:nvSpPr>
          <p:spPr>
            <a:xfrm>
              <a:off x="1481666" y="2805387"/>
              <a:ext cx="1337733" cy="381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RDD</a:t>
              </a:r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1583266" y="2913760"/>
              <a:ext cx="1337733" cy="381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RDD</a:t>
              </a:r>
            </a:p>
          </p:txBody>
        </p:sp>
      </p:grpSp>
      <p:sp>
        <p:nvSpPr>
          <p:cNvPr id="9" name="Rombo 8"/>
          <p:cNvSpPr/>
          <p:nvPr/>
        </p:nvSpPr>
        <p:spPr>
          <a:xfrm>
            <a:off x="2304614" y="3280105"/>
            <a:ext cx="1828800" cy="1524000"/>
          </a:xfrm>
          <a:prstGeom prst="diamond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368107" y="3857439"/>
            <a:ext cx="17018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Transformations</a:t>
            </a:r>
          </a:p>
        </p:txBody>
      </p:sp>
      <p:sp>
        <p:nvSpPr>
          <p:cNvPr id="11" name="Rombo 10"/>
          <p:cNvSpPr/>
          <p:nvPr/>
        </p:nvSpPr>
        <p:spPr>
          <a:xfrm>
            <a:off x="5907257" y="2311745"/>
            <a:ext cx="1024466" cy="1049442"/>
          </a:xfrm>
          <a:prstGeom prst="diamond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024991" y="2651800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13" name="Rettangolo arrotondato 12"/>
          <p:cNvSpPr/>
          <p:nvPr/>
        </p:nvSpPr>
        <p:spPr>
          <a:xfrm>
            <a:off x="7356457" y="2489805"/>
            <a:ext cx="855132" cy="468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4" name="Rombo 13"/>
          <p:cNvSpPr/>
          <p:nvPr/>
        </p:nvSpPr>
        <p:spPr>
          <a:xfrm>
            <a:off x="6560591" y="3152055"/>
            <a:ext cx="1024466" cy="1049442"/>
          </a:xfrm>
          <a:prstGeom prst="diamond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678325" y="3492110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7939926" y="3600801"/>
            <a:ext cx="855132" cy="468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1934581" y="1962498"/>
            <a:ext cx="3431673" cy="411369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textFile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sc.textFile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hdfs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://...")</a:t>
            </a:r>
          </a:p>
        </p:txBody>
      </p:sp>
      <p:sp>
        <p:nvSpPr>
          <p:cNvPr id="23" name="Ovale 22"/>
          <p:cNvSpPr/>
          <p:nvPr/>
        </p:nvSpPr>
        <p:spPr>
          <a:xfrm>
            <a:off x="5137653" y="183885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2260000" y="5059748"/>
            <a:ext cx="6535057" cy="11149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counts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text_file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flatMap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(lambda line: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line.split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 ")) \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.map(lambda word: (word, 1)) \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reduceByKey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(lambda a, b: a + b)</a:t>
            </a:r>
          </a:p>
        </p:txBody>
      </p:sp>
      <p:sp>
        <p:nvSpPr>
          <p:cNvPr id="25" name="Ovale 24"/>
          <p:cNvSpPr/>
          <p:nvPr/>
        </p:nvSpPr>
        <p:spPr>
          <a:xfrm>
            <a:off x="8566457" y="590870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5923844" y="1818869"/>
            <a:ext cx="2642674" cy="4113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counts.collect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27" name="Ovale 26"/>
          <p:cNvSpPr/>
          <p:nvPr/>
        </p:nvSpPr>
        <p:spPr>
          <a:xfrm>
            <a:off x="8406666" y="1929489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073716" y="4457140"/>
            <a:ext cx="3561550" cy="411369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counts.saveAsTextFile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hdfs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://...")</a:t>
            </a:r>
          </a:p>
        </p:txBody>
      </p:sp>
      <p:sp>
        <p:nvSpPr>
          <p:cNvPr id="29" name="Ovale 28"/>
          <p:cNvSpPr/>
          <p:nvPr/>
        </p:nvSpPr>
        <p:spPr>
          <a:xfrm>
            <a:off x="8566458" y="4309618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6" name="Connettore 1 65"/>
          <p:cNvCxnSpPr>
            <a:stCxn id="8" idx="0"/>
          </p:cNvCxnSpPr>
          <p:nvPr/>
        </p:nvCxnSpPr>
        <p:spPr>
          <a:xfrm flipH="1" flipV="1">
            <a:off x="4002186" y="2392753"/>
            <a:ext cx="3429" cy="221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0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uses a </a:t>
            </a:r>
            <a:r>
              <a:rPr lang="en-US" i="1" dirty="0"/>
              <a:t>master/slave architecture</a:t>
            </a:r>
            <a:r>
              <a:rPr lang="en-US" dirty="0"/>
              <a:t> with one central coordinator (</a:t>
            </a:r>
            <a:r>
              <a:rPr lang="en-US" i="1" dirty="0"/>
              <a:t>driver</a:t>
            </a:r>
            <a:r>
              <a:rPr lang="en-US" dirty="0"/>
              <a:t>) and many distributed workers (</a:t>
            </a:r>
            <a:r>
              <a:rPr lang="en-US" i="1" dirty="0"/>
              <a:t>executors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driver and each executor are independent Java processes</a:t>
            </a:r>
          </a:p>
          <a:p>
            <a:pPr lvl="1"/>
            <a:r>
              <a:rPr lang="en-US" dirty="0"/>
              <a:t>Together they form a Spark </a:t>
            </a:r>
            <a:r>
              <a:rPr lang="en-US" i="1" dirty="0"/>
              <a:t>application</a:t>
            </a:r>
          </a:p>
          <a:p>
            <a:r>
              <a:rPr lang="en-US" dirty="0"/>
              <a:t>The architecture is independent of the cluster manager that Spark runs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Gruppo 5"/>
          <p:cNvGrpSpPr>
            <a:grpSpLocks noChangeAspect="1"/>
          </p:cNvGrpSpPr>
          <p:nvPr/>
        </p:nvGrpSpPr>
        <p:grpSpPr>
          <a:xfrm>
            <a:off x="2715260" y="4047068"/>
            <a:ext cx="6770453" cy="2117373"/>
            <a:chOff x="2203249" y="2969444"/>
            <a:chExt cx="7855813" cy="2456805"/>
          </a:xfrm>
        </p:grpSpPr>
        <p:sp>
          <p:nvSpPr>
            <p:cNvPr id="7" name="Rettangolo 6"/>
            <p:cNvSpPr/>
            <p:nvPr/>
          </p:nvSpPr>
          <p:spPr>
            <a:xfrm>
              <a:off x="5444142" y="3907582"/>
              <a:ext cx="1786218" cy="491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Cluster Manager</a:t>
              </a:r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2203249" y="3695450"/>
              <a:ext cx="1536515" cy="866751"/>
              <a:chOff x="1621410" y="3646950"/>
              <a:chExt cx="1639858" cy="925047"/>
            </a:xfrm>
          </p:grpSpPr>
          <p:sp>
            <p:nvSpPr>
              <p:cNvPr id="28" name="Rettangolo 27"/>
              <p:cNvSpPr/>
              <p:nvPr/>
            </p:nvSpPr>
            <p:spPr>
              <a:xfrm>
                <a:off x="1621410" y="3646950"/>
                <a:ext cx="1639858" cy="925047"/>
              </a:xfrm>
              <a:prstGeom prst="rect">
                <a:avLst/>
              </a:prstGeom>
              <a:solidFill>
                <a:srgbClr val="9DB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1400" dirty="0"/>
                  <a:t>Driver</a:t>
                </a:r>
                <a:endParaRPr lang="en-GB" sz="1400" dirty="0"/>
              </a:p>
            </p:txBody>
          </p:sp>
          <p:sp>
            <p:nvSpPr>
              <p:cNvPr id="29" name="Rettangolo 28"/>
              <p:cNvSpPr/>
              <p:nvPr/>
            </p:nvSpPr>
            <p:spPr>
              <a:xfrm>
                <a:off x="1679682" y="4045957"/>
                <a:ext cx="1496721" cy="444006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/>
                  <a:t>SparkContext</a:t>
                </a:r>
                <a:endParaRPr lang="en-GB" sz="1400" dirty="0"/>
              </a:p>
            </p:txBody>
          </p:sp>
        </p:grpSp>
        <p:grpSp>
          <p:nvGrpSpPr>
            <p:cNvPr id="9" name="Gruppo 8"/>
            <p:cNvGrpSpPr/>
            <p:nvPr/>
          </p:nvGrpSpPr>
          <p:grpSpPr>
            <a:xfrm>
              <a:off x="8254939" y="2969444"/>
              <a:ext cx="1751591" cy="813546"/>
              <a:chOff x="8825060" y="2328051"/>
              <a:chExt cx="2232581" cy="1036947"/>
            </a:xfrm>
          </p:grpSpPr>
          <p:sp>
            <p:nvSpPr>
              <p:cNvPr id="25" name="Rettangolo 24"/>
              <p:cNvSpPr/>
              <p:nvPr/>
            </p:nvSpPr>
            <p:spPr>
              <a:xfrm>
                <a:off x="8825060" y="2328051"/>
                <a:ext cx="2232581" cy="1036947"/>
              </a:xfrm>
              <a:prstGeom prst="rect">
                <a:avLst/>
              </a:prstGeom>
              <a:solidFill>
                <a:srgbClr val="9DB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1400" dirty="0" err="1"/>
                  <a:t>Executor</a:t>
                </a:r>
                <a:endParaRPr lang="en-GB" sz="1400" dirty="0"/>
              </a:p>
            </p:txBody>
          </p:sp>
          <p:sp>
            <p:nvSpPr>
              <p:cNvPr id="26" name="Rettangolo 25"/>
              <p:cNvSpPr/>
              <p:nvPr/>
            </p:nvSpPr>
            <p:spPr>
              <a:xfrm>
                <a:off x="8905286" y="2818614"/>
                <a:ext cx="995172" cy="419651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Task</a:t>
                </a:r>
                <a:endParaRPr lang="en-GB" sz="1400" dirty="0"/>
              </a:p>
            </p:txBody>
          </p:sp>
          <p:sp>
            <p:nvSpPr>
              <p:cNvPr id="27" name="Rettangolo 26"/>
              <p:cNvSpPr/>
              <p:nvPr/>
            </p:nvSpPr>
            <p:spPr>
              <a:xfrm>
                <a:off x="9980684" y="2818614"/>
                <a:ext cx="995172" cy="419651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Task</a:t>
                </a:r>
                <a:endParaRPr lang="en-GB" sz="1400" dirty="0"/>
              </a:p>
            </p:txBody>
          </p:sp>
        </p:grpSp>
        <p:cxnSp>
          <p:nvCxnSpPr>
            <p:cNvPr id="10" name="Connettore 2 9"/>
            <p:cNvCxnSpPr>
              <a:stCxn id="25" idx="2"/>
              <a:endCxn id="22" idx="0"/>
            </p:cNvCxnSpPr>
            <p:nvPr/>
          </p:nvCxnSpPr>
          <p:spPr>
            <a:xfrm flipH="1">
              <a:off x="9130734" y="3782990"/>
              <a:ext cx="1" cy="82971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>
              <a:stCxn id="28" idx="3"/>
              <a:endCxn id="7" idx="1"/>
            </p:cNvCxnSpPr>
            <p:nvPr/>
          </p:nvCxnSpPr>
          <p:spPr>
            <a:xfrm>
              <a:off x="3739764" y="4128826"/>
              <a:ext cx="1704378" cy="24444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/>
            <p:cNvCxnSpPr>
              <a:stCxn id="7" idx="3"/>
              <a:endCxn id="25" idx="1"/>
            </p:cNvCxnSpPr>
            <p:nvPr/>
          </p:nvCxnSpPr>
          <p:spPr>
            <a:xfrm flipV="1">
              <a:off x="7230360" y="3376217"/>
              <a:ext cx="1024579" cy="77705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/>
            <p:cNvCxnSpPr>
              <a:stCxn id="7" idx="3"/>
            </p:cNvCxnSpPr>
            <p:nvPr/>
          </p:nvCxnSpPr>
          <p:spPr>
            <a:xfrm>
              <a:off x="7230360" y="4153270"/>
              <a:ext cx="1024579" cy="93712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/>
            <p:cNvCxnSpPr>
              <a:endCxn id="25" idx="1"/>
            </p:cNvCxnSpPr>
            <p:nvPr/>
          </p:nvCxnSpPr>
          <p:spPr>
            <a:xfrm flipV="1">
              <a:off x="3739764" y="3376217"/>
              <a:ext cx="4515175" cy="326230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/>
            <p:cNvCxnSpPr/>
            <p:nvPr/>
          </p:nvCxnSpPr>
          <p:spPr>
            <a:xfrm>
              <a:off x="3739764" y="4560043"/>
              <a:ext cx="4515175" cy="530350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5"/>
            <p:cNvSpPr txBox="1"/>
            <p:nvPr/>
          </p:nvSpPr>
          <p:spPr>
            <a:xfrm>
              <a:off x="3882787" y="3802020"/>
              <a:ext cx="1483370" cy="32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solidFill>
                    <a:schemeClr val="tx2"/>
                  </a:solidFill>
                </a:rPr>
                <a:t>resources</a:t>
              </a:r>
              <a:r>
                <a:rPr lang="it-IT" sz="1200" i="1" dirty="0">
                  <a:solidFill>
                    <a:schemeClr val="tx2"/>
                  </a:solidFill>
                </a:rPr>
                <a:t> </a:t>
              </a:r>
              <a:r>
                <a:rPr lang="it-IT" sz="1200" i="1" dirty="0" err="1">
                  <a:solidFill>
                    <a:schemeClr val="tx2"/>
                  </a:solidFill>
                </a:rPr>
                <a:t>request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4858192" y="3249595"/>
              <a:ext cx="1266051" cy="32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solidFill>
                    <a:schemeClr val="tx2"/>
                  </a:solidFill>
                </a:rPr>
                <a:t>tasks</a:t>
              </a:r>
              <a:r>
                <a:rPr lang="it-IT" sz="1200" i="1" dirty="0">
                  <a:solidFill>
                    <a:schemeClr val="tx2"/>
                  </a:solidFill>
                </a:rPr>
                <a:t> and data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858192" y="4785135"/>
              <a:ext cx="1266051" cy="32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solidFill>
                    <a:schemeClr val="tx2"/>
                  </a:solidFill>
                </a:rPr>
                <a:t>tasks</a:t>
              </a:r>
              <a:r>
                <a:rPr lang="it-IT" sz="1200" i="1" dirty="0">
                  <a:solidFill>
                    <a:schemeClr val="tx2"/>
                  </a:solidFill>
                </a:rPr>
                <a:t> and data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46303" y="3891659"/>
              <a:ext cx="1042109" cy="53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solidFill>
                    <a:schemeClr val="tx2"/>
                  </a:solidFill>
                </a:rPr>
                <a:t>resources</a:t>
              </a:r>
              <a:endParaRPr lang="it-IT" sz="1200" i="1" dirty="0">
                <a:solidFill>
                  <a:schemeClr val="tx2"/>
                </a:solidFill>
              </a:endParaRPr>
            </a:p>
            <a:p>
              <a:r>
                <a:rPr lang="it-IT" sz="1200" i="1" dirty="0" err="1">
                  <a:solidFill>
                    <a:schemeClr val="tx2"/>
                  </a:solidFill>
                </a:rPr>
                <a:t>assignment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9221253" y="3945286"/>
              <a:ext cx="837809" cy="53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>
                  <a:solidFill>
                    <a:schemeClr val="tx2"/>
                  </a:solidFill>
                </a:rPr>
                <a:t>data</a:t>
              </a:r>
            </a:p>
            <a:p>
              <a:r>
                <a:rPr lang="it-IT" sz="1200" i="1" dirty="0" err="1">
                  <a:solidFill>
                    <a:schemeClr val="tx2"/>
                  </a:solidFill>
                </a:rPr>
                <a:t>shuffling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grpSp>
          <p:nvGrpSpPr>
            <p:cNvPr id="21" name="Gruppo 20"/>
            <p:cNvGrpSpPr/>
            <p:nvPr/>
          </p:nvGrpSpPr>
          <p:grpSpPr>
            <a:xfrm>
              <a:off x="8254938" y="4612703"/>
              <a:ext cx="1751591" cy="813546"/>
              <a:chOff x="8825060" y="2328051"/>
              <a:chExt cx="2232581" cy="1036947"/>
            </a:xfrm>
          </p:grpSpPr>
          <p:sp>
            <p:nvSpPr>
              <p:cNvPr id="22" name="Rettangolo 21"/>
              <p:cNvSpPr/>
              <p:nvPr/>
            </p:nvSpPr>
            <p:spPr>
              <a:xfrm>
                <a:off x="8825060" y="2328051"/>
                <a:ext cx="2232581" cy="1036947"/>
              </a:xfrm>
              <a:prstGeom prst="rect">
                <a:avLst/>
              </a:prstGeom>
              <a:solidFill>
                <a:srgbClr val="9DB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1400" dirty="0" err="1"/>
                  <a:t>Executor</a:t>
                </a:r>
                <a:endParaRPr lang="en-GB" sz="1400" dirty="0"/>
              </a:p>
            </p:txBody>
          </p:sp>
          <p:sp>
            <p:nvSpPr>
              <p:cNvPr id="23" name="Rettangolo 22"/>
              <p:cNvSpPr/>
              <p:nvPr/>
            </p:nvSpPr>
            <p:spPr>
              <a:xfrm>
                <a:off x="8905286" y="2818614"/>
                <a:ext cx="995172" cy="419651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Task</a:t>
                </a:r>
                <a:endParaRPr lang="en-GB" sz="1400" dirty="0"/>
              </a:p>
            </p:txBody>
          </p:sp>
          <p:sp>
            <p:nvSpPr>
              <p:cNvPr id="24" name="Rettangolo 23"/>
              <p:cNvSpPr/>
              <p:nvPr/>
            </p:nvSpPr>
            <p:spPr>
              <a:xfrm>
                <a:off x="9980684" y="2818614"/>
                <a:ext cx="995172" cy="419651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Task</a:t>
                </a:r>
                <a:endParaRPr lang="en-GB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95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FF0000"/>
                </a:solidFill>
              </a:rPr>
              <a:t>fast and general-purpose execution engine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In-memory</a:t>
            </a:r>
            <a:r>
              <a:rPr lang="en-US" dirty="0"/>
              <a:t> data storage for very fast iterative queries</a:t>
            </a:r>
          </a:p>
          <a:p>
            <a:pPr lvl="1"/>
            <a:r>
              <a:rPr lang="en-US" dirty="0"/>
              <a:t>Easy </a:t>
            </a:r>
            <a:r>
              <a:rPr lang="en-US" dirty="0">
                <a:solidFill>
                  <a:srgbClr val="0070C0"/>
                </a:solidFill>
              </a:rPr>
              <a:t>interactive</a:t>
            </a:r>
            <a:r>
              <a:rPr lang="en-US" dirty="0"/>
              <a:t> data analysis</a:t>
            </a:r>
          </a:p>
          <a:p>
            <a:pPr lvl="1"/>
            <a:r>
              <a:rPr lang="en-US" dirty="0"/>
              <a:t>Combines </a:t>
            </a:r>
            <a:r>
              <a:rPr lang="en-US" dirty="0">
                <a:solidFill>
                  <a:srgbClr val="0070C0"/>
                </a:solidFill>
              </a:rPr>
              <a:t>different processing models </a:t>
            </a:r>
            <a:r>
              <a:rPr lang="en-US" dirty="0"/>
              <a:t>(machine learning, SQL, </a:t>
            </a:r>
            <a:br>
              <a:rPr lang="en-US" dirty="0"/>
            </a:br>
            <a:r>
              <a:rPr lang="en-US" dirty="0"/>
              <a:t>streaming, graph computation)</a:t>
            </a:r>
          </a:p>
          <a:p>
            <a:pPr lvl="1"/>
            <a:r>
              <a:rPr lang="en-US" dirty="0"/>
              <a:t>Provides (not only) a MapReduce-like engine..</a:t>
            </a:r>
          </a:p>
          <a:p>
            <a:pPr lvl="1"/>
            <a:r>
              <a:rPr lang="en-US" dirty="0"/>
              <a:t>..but it’s </a:t>
            </a:r>
            <a:r>
              <a:rPr lang="en-US" dirty="0">
                <a:solidFill>
                  <a:srgbClr val="0070C0"/>
                </a:solidFill>
              </a:rPr>
              <a:t>up to 100x faster</a:t>
            </a:r>
            <a:r>
              <a:rPr lang="en-US" dirty="0"/>
              <a:t> than Hadoop MapReduce</a:t>
            </a:r>
          </a:p>
          <a:p>
            <a:r>
              <a:rPr lang="en-US" dirty="0"/>
              <a:t>Compatible with Hadoop’s storage APIs</a:t>
            </a:r>
          </a:p>
          <a:p>
            <a:pPr lvl="1"/>
            <a:r>
              <a:rPr lang="en-US" dirty="0"/>
              <a:t>Can run on top of a Hadoop cluster</a:t>
            </a:r>
          </a:p>
          <a:p>
            <a:pPr lvl="1"/>
            <a:r>
              <a:rPr lang="en-US" dirty="0"/>
              <a:t>Can read/write to any database and any Hadoop-supported system, including HDFS, HBase, Parquet,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Spark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In-memory data caching</a:t>
            </a:r>
          </a:p>
          <a:p>
            <a:pPr lvl="1"/>
            <a:r>
              <a:rPr lang="en-US" dirty="0"/>
              <a:t>HDD is scanned once, then data is written to/read from RAM</a:t>
            </a:r>
          </a:p>
          <a:p>
            <a:r>
              <a:rPr lang="en-US" dirty="0">
                <a:solidFill>
                  <a:srgbClr val="FF0000"/>
                </a:solidFill>
              </a:rPr>
              <a:t>Lazy computations</a:t>
            </a:r>
          </a:p>
          <a:p>
            <a:pPr lvl="1"/>
            <a:r>
              <a:rPr lang="en-US" dirty="0"/>
              <a:t>The job is optimized before its execution</a:t>
            </a:r>
          </a:p>
          <a:p>
            <a:r>
              <a:rPr lang="en-US" dirty="0">
                <a:solidFill>
                  <a:srgbClr val="FF0000"/>
                </a:solidFill>
              </a:rPr>
              <a:t>Efficient pipelining</a:t>
            </a:r>
          </a:p>
          <a:p>
            <a:pPr lvl="1"/>
            <a:r>
              <a:rPr lang="en-US" dirty="0"/>
              <a:t>Writing to HDD is avoided as much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0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abstractions of Spark</a:t>
            </a:r>
          </a:p>
          <a:p>
            <a:r>
              <a:rPr lang="en-US" b="1" dirty="0">
                <a:solidFill>
                  <a:srgbClr val="FF0000"/>
                </a:solidFill>
              </a:rPr>
              <a:t>RDD – Resilient Distributed Dataset</a:t>
            </a:r>
          </a:p>
          <a:p>
            <a:pPr lvl="1"/>
            <a:r>
              <a:rPr lang="en-US" dirty="0"/>
              <a:t>An RDD is a collection of data items</a:t>
            </a:r>
          </a:p>
          <a:p>
            <a:pPr lvl="1"/>
            <a:r>
              <a:rPr lang="en-US" dirty="0"/>
              <a:t>It is split into partitions</a:t>
            </a:r>
          </a:p>
          <a:p>
            <a:pPr lvl="1"/>
            <a:r>
              <a:rPr lang="en-US" dirty="0"/>
              <a:t>It is stored in memory on the worker nodes of the cluster</a:t>
            </a:r>
          </a:p>
          <a:p>
            <a:r>
              <a:rPr lang="en-US" b="1" dirty="0">
                <a:solidFill>
                  <a:srgbClr val="FF0000"/>
                </a:solidFill>
              </a:rPr>
              <a:t>DAG – Direct Acyclic Graph</a:t>
            </a:r>
          </a:p>
          <a:p>
            <a:pPr lvl="1"/>
            <a:r>
              <a:rPr lang="en-US" dirty="0"/>
              <a:t>A DAG is a sequence of computations performed on data</a:t>
            </a:r>
          </a:p>
          <a:p>
            <a:pPr lvl="1"/>
            <a:r>
              <a:rPr lang="en-US" dirty="0"/>
              <a:t>Each node is an RDD</a:t>
            </a:r>
          </a:p>
          <a:p>
            <a:pPr lvl="1"/>
            <a:r>
              <a:rPr lang="en-US" dirty="0"/>
              <a:t>Each edge is a transformation of one RDD into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are immutable distributed collection of objects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Resilient</a:t>
            </a:r>
            <a:r>
              <a:rPr lang="en-US" dirty="0"/>
              <a:t>: automatically rebuild on failure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Distributed</a:t>
            </a:r>
            <a:r>
              <a:rPr lang="en-US" dirty="0"/>
              <a:t>: the objects belonging to a given collection are split into </a:t>
            </a:r>
            <a:r>
              <a:rPr lang="en-US" i="1" dirty="0"/>
              <a:t>partitions </a:t>
            </a:r>
            <a:r>
              <a:rPr lang="en-US" dirty="0"/>
              <a:t>and spread across the nodes</a:t>
            </a:r>
          </a:p>
          <a:p>
            <a:pPr lvl="2"/>
            <a:r>
              <a:rPr lang="en-US" dirty="0"/>
              <a:t>RDDs can contain any type of Python, Java, or Scala objects</a:t>
            </a:r>
          </a:p>
          <a:p>
            <a:pPr lvl="2"/>
            <a:r>
              <a:rPr lang="en-US" dirty="0"/>
              <a:t>Distribution allows for scalability and locality-aware scheduling</a:t>
            </a:r>
          </a:p>
          <a:p>
            <a:pPr lvl="2"/>
            <a:r>
              <a:rPr lang="en-US" dirty="0"/>
              <a:t>Partitioning allows to control parallel processing</a:t>
            </a:r>
          </a:p>
          <a:p>
            <a:r>
              <a:rPr lang="en-US" dirty="0"/>
              <a:t>Fundamental characteristics (mostly from </a:t>
            </a:r>
            <a:r>
              <a:rPr lang="en-US" i="1" dirty="0"/>
              <a:t>pure functional programming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>: once created, it can’t be modified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Lazily evaluated</a:t>
            </a:r>
            <a:r>
              <a:rPr lang="en-US" dirty="0"/>
              <a:t>: optimization before execution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Cacheable</a:t>
            </a:r>
            <a:r>
              <a:rPr lang="en-US" dirty="0"/>
              <a:t>: can persist in memory, spill to disk if necessary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Type inference</a:t>
            </a:r>
            <a:r>
              <a:rPr lang="en-US" dirty="0"/>
              <a:t>: data types are not declared but inferred (≠ dynamic typing)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offer two types of operations: </a:t>
            </a:r>
            <a:r>
              <a:rPr lang="en-US" i="1" dirty="0"/>
              <a:t>transformations </a:t>
            </a:r>
            <a:r>
              <a:rPr lang="en-US" dirty="0"/>
              <a:t>and </a:t>
            </a:r>
            <a:r>
              <a:rPr lang="en-US" i="1" dirty="0"/>
              <a:t>actions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Transformations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construct a new RDD from a previous one</a:t>
            </a:r>
          </a:p>
          <a:p>
            <a:pPr lvl="1"/>
            <a:r>
              <a:rPr lang="en-US" dirty="0"/>
              <a:t>E.g.: map,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filtering, etc.</a:t>
            </a:r>
          </a:p>
          <a:p>
            <a:pPr lvl="1"/>
            <a:r>
              <a:rPr lang="en-US" sz="1600" dirty="0">
                <a:hlinkClick r:id="rId2"/>
              </a:rPr>
              <a:t>https://spark.apache.org/docs/latest/programming-guide.html#transformations</a:t>
            </a:r>
            <a:r>
              <a:rPr lang="en-US" sz="1600" dirty="0"/>
              <a:t>  </a:t>
            </a:r>
          </a:p>
          <a:p>
            <a:r>
              <a:rPr lang="en-US" b="1" dirty="0">
                <a:solidFill>
                  <a:srgbClr val="FF0000"/>
                </a:solidFill>
              </a:rPr>
              <a:t>Actions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compute a result that is either returned to the driver program or saved to an external storage system (e.g., HDFS)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saveAsTextFile</a:t>
            </a:r>
            <a:r>
              <a:rPr lang="en-US" dirty="0"/>
              <a:t>, count, collect, etc.</a:t>
            </a:r>
          </a:p>
          <a:p>
            <a:pPr lvl="1"/>
            <a:r>
              <a:rPr lang="en-US" sz="1600" dirty="0">
                <a:hlinkClick r:id="rId3"/>
              </a:rPr>
              <a:t>https://spark.apache.org/docs/latest/programming-guide.html#actions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8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are </a:t>
            </a:r>
            <a:r>
              <a:rPr lang="en-US" b="1" dirty="0">
                <a:solidFill>
                  <a:srgbClr val="FF0000"/>
                </a:solidFill>
              </a:rPr>
              <a:t>lazily evaluated</a:t>
            </a:r>
            <a:r>
              <a:rPr lang="en-US" dirty="0"/>
              <a:t>, i.e., </a:t>
            </a:r>
            <a:r>
              <a:rPr lang="en-US" dirty="0">
                <a:solidFill>
                  <a:srgbClr val="FF0000"/>
                </a:solidFill>
              </a:rPr>
              <a:t>they are computed when they are used in an action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Until no action is fired, the data to be processed is not even accessed</a:t>
            </a:r>
          </a:p>
          <a:p>
            <a:r>
              <a:rPr lang="en-US" dirty="0"/>
              <a:t>Example (in Python)</a:t>
            </a:r>
          </a:p>
          <a:p>
            <a:pPr marL="457200" lvl="1" indent="0">
              <a:buNone/>
            </a:pPr>
            <a:r>
              <a:rPr lang="en-US" dirty="0" err="1"/>
              <a:t>sc</a:t>
            </a:r>
            <a:r>
              <a:rPr lang="en-US" dirty="0"/>
              <a:t> = new </a:t>
            </a:r>
            <a:r>
              <a:rPr lang="en-US" dirty="0" err="1"/>
              <a:t>SparkContext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rddLines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("myFile.txt")</a:t>
            </a:r>
          </a:p>
          <a:p>
            <a:pPr marL="457200" lvl="1" indent="0">
              <a:buNone/>
            </a:pPr>
            <a:r>
              <a:rPr lang="en-US" dirty="0"/>
              <a:t>rddLines2 = </a:t>
            </a:r>
            <a:r>
              <a:rPr lang="en-US" dirty="0" err="1"/>
              <a:t>rddLines.filter</a:t>
            </a:r>
            <a:r>
              <a:rPr lang="en-US" dirty="0"/>
              <a:t> (lambda line: "some text" in line)</a:t>
            </a:r>
          </a:p>
          <a:p>
            <a:pPr marL="457200" lvl="1" indent="0">
              <a:buNone/>
            </a:pPr>
            <a:r>
              <a:rPr lang="en-US" dirty="0"/>
              <a:t>rddLines2.first()</a:t>
            </a:r>
          </a:p>
          <a:p>
            <a:r>
              <a:rPr lang="en-US" dirty="0"/>
              <a:t>There is no need to compute and store everything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solidFill>
                  <a:srgbClr val="0070C0"/>
                </a:solidFill>
              </a:rPr>
              <a:t>Spark simply scans the file until it finds the first matching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arentesi graffa chiusa 4">
            <a:extLst>
              <a:ext uri="{FF2B5EF4-FFF2-40B4-BE49-F238E27FC236}">
                <a16:creationId xmlns:a16="http://schemas.microsoft.com/office/drawing/2014/main" id="{49CFF065-3AED-409F-93E9-F863ECFC269E}"/>
              </a:ext>
            </a:extLst>
          </p:cNvPr>
          <p:cNvSpPr/>
          <p:nvPr/>
        </p:nvSpPr>
        <p:spPr>
          <a:xfrm>
            <a:off x="7521408" y="3309974"/>
            <a:ext cx="245533" cy="8499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Parentesi graffa chiusa 5">
            <a:extLst>
              <a:ext uri="{FF2B5EF4-FFF2-40B4-BE49-F238E27FC236}">
                <a16:creationId xmlns:a16="http://schemas.microsoft.com/office/drawing/2014/main" id="{C2D136A5-9C81-4721-98ED-1A719BD40430}"/>
              </a:ext>
            </a:extLst>
          </p:cNvPr>
          <p:cNvSpPr/>
          <p:nvPr/>
        </p:nvSpPr>
        <p:spPr>
          <a:xfrm>
            <a:off x="7521408" y="4159954"/>
            <a:ext cx="245533" cy="28786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64A2F658-F966-44BF-8FDF-84B5D6740336}"/>
              </a:ext>
            </a:extLst>
          </p:cNvPr>
          <p:cNvSpPr txBox="1"/>
          <p:nvPr/>
        </p:nvSpPr>
        <p:spPr>
          <a:xfrm>
            <a:off x="7828169" y="3528529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Transformations</a:t>
            </a:r>
          </a:p>
        </p:txBody>
      </p:sp>
      <p:sp>
        <p:nvSpPr>
          <p:cNvPr id="10" name="CasellaDiTesto 7">
            <a:extLst>
              <a:ext uri="{FF2B5EF4-FFF2-40B4-BE49-F238E27FC236}">
                <a16:creationId xmlns:a16="http://schemas.microsoft.com/office/drawing/2014/main" id="{5D1EC4FA-53AA-4596-8037-2F5D05D59444}"/>
              </a:ext>
            </a:extLst>
          </p:cNvPr>
          <p:cNvSpPr txBox="1"/>
          <p:nvPr/>
        </p:nvSpPr>
        <p:spPr>
          <a:xfrm>
            <a:off x="7828169" y="41192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03495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user application and on the lineage graphs, </a:t>
            </a:r>
            <a:br>
              <a:rPr lang="en-US" dirty="0"/>
            </a:br>
            <a:r>
              <a:rPr lang="en-US" dirty="0"/>
              <a:t>Spark computes a </a:t>
            </a:r>
            <a:r>
              <a:rPr lang="en-US" dirty="0">
                <a:solidFill>
                  <a:srgbClr val="0070C0"/>
                </a:solidFill>
              </a:rPr>
              <a:t>logical execution plan </a:t>
            </a:r>
            <a:r>
              <a:rPr lang="en-US" dirty="0"/>
              <a:t>in the form of a DAG</a:t>
            </a:r>
          </a:p>
          <a:p>
            <a:pPr lvl="1"/>
            <a:r>
              <a:rPr lang="en-US" dirty="0"/>
              <a:t>Which is later transformed into a physical execution plan</a:t>
            </a:r>
          </a:p>
          <a:p>
            <a:r>
              <a:rPr lang="en-US" dirty="0"/>
              <a:t>The DAG (Directed Acyclic Graph) is </a:t>
            </a:r>
            <a:r>
              <a:rPr lang="en-US" dirty="0">
                <a:solidFill>
                  <a:srgbClr val="FF0000"/>
                </a:solidFill>
              </a:rPr>
              <a:t>a sequence of computations performed on data</a:t>
            </a:r>
          </a:p>
          <a:p>
            <a:pPr lvl="1"/>
            <a:r>
              <a:rPr lang="en-US" dirty="0"/>
              <a:t>Nodes are </a:t>
            </a:r>
            <a:r>
              <a:rPr lang="en-US" b="1" dirty="0"/>
              <a:t>RDDs</a:t>
            </a:r>
          </a:p>
          <a:p>
            <a:pPr lvl="1"/>
            <a:r>
              <a:rPr lang="en-US" dirty="0"/>
              <a:t>Edges are operations on RDDs</a:t>
            </a:r>
          </a:p>
          <a:p>
            <a:pPr lvl="1"/>
            <a:r>
              <a:rPr lang="en-US" dirty="0"/>
              <a:t>The graph is Directed: transformations from a partition A to a partition B</a:t>
            </a:r>
          </a:p>
          <a:p>
            <a:pPr lvl="1"/>
            <a:r>
              <a:rPr lang="en-US" dirty="0"/>
              <a:t>The graph is Acyclic: transformations cannot return an old partition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b="1" dirty="0" err="1"/>
              <a:t>textFile</a:t>
            </a:r>
            <a:r>
              <a:rPr lang="en-US" b="1" dirty="0"/>
              <a:t> = </a:t>
            </a:r>
            <a:r>
              <a:rPr lang="en-US" b="1" dirty="0" err="1"/>
              <a:t>sc.textFile</a:t>
            </a:r>
            <a:r>
              <a:rPr lang="en-US" b="1" dirty="0"/>
              <a:t>("</a:t>
            </a:r>
            <a:r>
              <a:rPr lang="en-US" b="1" dirty="0" err="1"/>
              <a:t>hdfs</a:t>
            </a:r>
            <a:r>
              <a:rPr lang="en-US" b="1" dirty="0"/>
              <a:t>://...")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8" name="Cilindro 4">
            <a:extLst>
              <a:ext uri="{FF2B5EF4-FFF2-40B4-BE49-F238E27FC236}">
                <a16:creationId xmlns:a16="http://schemas.microsoft.com/office/drawing/2014/main" id="{9877AF10-2FF2-4E41-A531-647021A1F93D}"/>
              </a:ext>
            </a:extLst>
          </p:cNvPr>
          <p:cNvSpPr/>
          <p:nvPr/>
        </p:nvSpPr>
        <p:spPr>
          <a:xfrm>
            <a:off x="5218431" y="500595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9" name="CasellaDiTesto 5">
            <a:extLst>
              <a:ext uri="{FF2B5EF4-FFF2-40B4-BE49-F238E27FC236}">
                <a16:creationId xmlns:a16="http://schemas.microsoft.com/office/drawing/2014/main" id="{8BE2111A-CE47-4FE6-87C2-FE0CDA30F374}"/>
              </a:ext>
            </a:extLst>
          </p:cNvPr>
          <p:cNvSpPr txBox="1"/>
          <p:nvPr/>
        </p:nvSpPr>
        <p:spPr>
          <a:xfrm>
            <a:off x="6262972" y="615432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textFile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0" name="Rettangolo arrotondato 6">
            <a:extLst>
              <a:ext uri="{FF2B5EF4-FFF2-40B4-BE49-F238E27FC236}">
                <a16:creationId xmlns:a16="http://schemas.microsoft.com/office/drawing/2014/main" id="{761F981F-86DF-4B99-968D-FB6A13C29412}"/>
              </a:ext>
            </a:extLst>
          </p:cNvPr>
          <p:cNvSpPr/>
          <p:nvPr/>
        </p:nvSpPr>
        <p:spPr>
          <a:xfrm>
            <a:off x="6357340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1" name="Rettangolo arrotondato 7">
            <a:extLst>
              <a:ext uri="{FF2B5EF4-FFF2-40B4-BE49-F238E27FC236}">
                <a16:creationId xmlns:a16="http://schemas.microsoft.com/office/drawing/2014/main" id="{E180568C-1AE4-4D29-8B7F-56CF869BA24E}"/>
              </a:ext>
            </a:extLst>
          </p:cNvPr>
          <p:cNvSpPr/>
          <p:nvPr/>
        </p:nvSpPr>
        <p:spPr>
          <a:xfrm>
            <a:off x="6436955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2" name="Rettangolo arrotondato 8">
            <a:extLst>
              <a:ext uri="{FF2B5EF4-FFF2-40B4-BE49-F238E27FC236}">
                <a16:creationId xmlns:a16="http://schemas.microsoft.com/office/drawing/2014/main" id="{745196BD-6AB3-4598-B6F1-CF3F0C804B69}"/>
              </a:ext>
            </a:extLst>
          </p:cNvPr>
          <p:cNvSpPr/>
          <p:nvPr/>
        </p:nvSpPr>
        <p:spPr>
          <a:xfrm>
            <a:off x="6432721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3" name="Rettangolo arrotondato 9">
            <a:extLst>
              <a:ext uri="{FF2B5EF4-FFF2-40B4-BE49-F238E27FC236}">
                <a16:creationId xmlns:a16="http://schemas.microsoft.com/office/drawing/2014/main" id="{96691617-C899-4797-87BE-D46ACA1377BB}"/>
              </a:ext>
            </a:extLst>
          </p:cNvPr>
          <p:cNvSpPr/>
          <p:nvPr/>
        </p:nvSpPr>
        <p:spPr>
          <a:xfrm>
            <a:off x="6432721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4" name="Rettangolo arrotondato 10">
            <a:extLst>
              <a:ext uri="{FF2B5EF4-FFF2-40B4-BE49-F238E27FC236}">
                <a16:creationId xmlns:a16="http://schemas.microsoft.com/office/drawing/2014/main" id="{6124B55A-4425-4EEC-8666-CE82D6A64C1C}"/>
              </a:ext>
            </a:extLst>
          </p:cNvPr>
          <p:cNvSpPr/>
          <p:nvPr/>
        </p:nvSpPr>
        <p:spPr>
          <a:xfrm>
            <a:off x="6436954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0" name="Connettore 2 43">
            <a:extLst>
              <a:ext uri="{FF2B5EF4-FFF2-40B4-BE49-F238E27FC236}">
                <a16:creationId xmlns:a16="http://schemas.microsoft.com/office/drawing/2014/main" id="{22F161D8-DCC1-4051-B148-42DEFD898646}"/>
              </a:ext>
            </a:extLst>
          </p:cNvPr>
          <p:cNvCxnSpPr>
            <a:stCxn id="108" idx="4"/>
            <a:endCxn id="110" idx="1"/>
          </p:cNvCxnSpPr>
          <p:nvPr/>
        </p:nvCxnSpPr>
        <p:spPr>
          <a:xfrm>
            <a:off x="5750139" y="525089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70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22998</TotalTime>
  <Words>1149</Words>
  <Application>Microsoft Office PowerPoint</Application>
  <PresentationFormat>Widescreen</PresentationFormat>
  <Paragraphs>181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Big Data</vt:lpstr>
      <vt:lpstr>Spark</vt:lpstr>
      <vt:lpstr>What does Spark offer?</vt:lpstr>
      <vt:lpstr>Spark pillars</vt:lpstr>
      <vt:lpstr>RDD</vt:lpstr>
      <vt:lpstr>RDD operations</vt:lpstr>
      <vt:lpstr>RDD operations</vt:lpstr>
      <vt:lpstr>DAG</vt:lpstr>
      <vt:lpstr>DAG example</vt:lpstr>
      <vt:lpstr>DAG example</vt:lpstr>
      <vt:lpstr>DAG example</vt:lpstr>
      <vt:lpstr>DAG example</vt:lpstr>
      <vt:lpstr>DAG example</vt:lpstr>
      <vt:lpstr>Conceptual representation</vt:lpstr>
      <vt:lpstr>Spark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1152</cp:revision>
  <dcterms:created xsi:type="dcterms:W3CDTF">2019-03-06T18:10:20Z</dcterms:created>
  <dcterms:modified xsi:type="dcterms:W3CDTF">2021-07-12T07:40:16Z</dcterms:modified>
</cp:coreProperties>
</file>