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34" r:id="rId18"/>
    <p:sldId id="528" r:id="rId19"/>
    <p:sldId id="512" r:id="rId20"/>
    <p:sldId id="52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423" autoAdjust="0"/>
  </p:normalViewPr>
  <p:slideViewPr>
    <p:cSldViewPr snapToGrid="0">
      <p:cViewPr varScale="1">
        <p:scale>
          <a:sx n="65" d="100"/>
          <a:sy n="65" d="100"/>
        </p:scale>
        <p:origin x="13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  <p:sp>
        <p:nvSpPr>
          <p:cNvPr id="7" name="Oval 23">
            <a:extLst>
              <a:ext uri="{FF2B5EF4-FFF2-40B4-BE49-F238E27FC236}">
                <a16:creationId xmlns:a16="http://schemas.microsoft.com/office/drawing/2014/main" id="{A2145551-8B05-450C-A3D2-F43339A19B80}"/>
              </a:ext>
            </a:extLst>
          </p:cNvPr>
          <p:cNvSpPr/>
          <p:nvPr/>
        </p:nvSpPr>
        <p:spPr>
          <a:xfrm>
            <a:off x="9000563" y="426343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4997010-57D1-4E2F-8784-17C94AC7152D}"/>
              </a:ext>
            </a:extLst>
          </p:cNvPr>
          <p:cNvSpPr/>
          <p:nvPr/>
        </p:nvSpPr>
        <p:spPr>
          <a:xfrm>
            <a:off x="8602161" y="461739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D6744FA-E4A4-4FC8-804D-1FFB55315BC0}"/>
              </a:ext>
            </a:extLst>
          </p:cNvPr>
          <p:cNvSpPr/>
          <p:nvPr/>
        </p:nvSpPr>
        <p:spPr>
          <a:xfrm>
            <a:off x="8961840" y="470883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CE43CCB1-0D80-4237-97E6-2DCEF93291A1}"/>
              </a:ext>
            </a:extLst>
          </p:cNvPr>
          <p:cNvSpPr/>
          <p:nvPr/>
        </p:nvSpPr>
        <p:spPr>
          <a:xfrm>
            <a:off x="10016850" y="480027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EC4E1F4-1CDB-4289-9654-6BB865AC4FA7}"/>
              </a:ext>
            </a:extLst>
          </p:cNvPr>
          <p:cNvSpPr/>
          <p:nvPr/>
        </p:nvSpPr>
        <p:spPr>
          <a:xfrm>
            <a:off x="9251090" y="496720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4816394A-6002-4118-8C8E-23B0C3A7C8E4}"/>
              </a:ext>
            </a:extLst>
          </p:cNvPr>
          <p:cNvSpPr/>
          <p:nvPr/>
        </p:nvSpPr>
        <p:spPr>
          <a:xfrm>
            <a:off x="8870400" y="538033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84B3428-0CF2-40DB-B495-D23B4FAA2430}"/>
              </a:ext>
            </a:extLst>
          </p:cNvPr>
          <p:cNvSpPr/>
          <p:nvPr/>
        </p:nvSpPr>
        <p:spPr>
          <a:xfrm>
            <a:off x="8031889" y="528889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4E5BADBC-6FE3-46CC-9F18-C14E21BBCB11}"/>
              </a:ext>
            </a:extLst>
          </p:cNvPr>
          <p:cNvSpPr/>
          <p:nvPr/>
        </p:nvSpPr>
        <p:spPr>
          <a:xfrm>
            <a:off x="10371967" y="448831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/>
              <a:t>validation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C64AC1-5424-48F5-8CDD-9A2B1DBEAF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EE08656E-FF63-4412-A27D-4721A67C7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24931"/>
            <a:ext cx="4095750" cy="2752725"/>
          </a:xfrm>
        </p:spPr>
      </p:pic>
      <p:pic>
        <p:nvPicPr>
          <p:cNvPr id="13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03E12ED-040B-4835-93E0-64039A435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624931"/>
            <a:ext cx="4095750" cy="2752725"/>
          </a:xfrm>
        </p:spPr>
      </p:pic>
      <p:sp>
        <p:nvSpPr>
          <p:cNvPr id="15" name="Oval 23">
            <a:extLst>
              <a:ext uri="{FF2B5EF4-FFF2-40B4-BE49-F238E27FC236}">
                <a16:creationId xmlns:a16="http://schemas.microsoft.com/office/drawing/2014/main" id="{D11B75DF-9840-4170-BB06-A1A5A366E313}"/>
              </a:ext>
            </a:extLst>
          </p:cNvPr>
          <p:cNvSpPr/>
          <p:nvPr/>
        </p:nvSpPr>
        <p:spPr>
          <a:xfrm>
            <a:off x="4354625" y="337344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7EE172E-4CD8-4D88-920C-2AA48F6182CE}"/>
              </a:ext>
            </a:extLst>
          </p:cNvPr>
          <p:cNvSpPr/>
          <p:nvPr/>
        </p:nvSpPr>
        <p:spPr>
          <a:xfrm>
            <a:off x="4787245" y="291599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7301D85-5623-45A1-A564-9FCEB1DBEE46}"/>
              </a:ext>
            </a:extLst>
          </p:cNvPr>
          <p:cNvSpPr/>
          <p:nvPr/>
        </p:nvSpPr>
        <p:spPr>
          <a:xfrm>
            <a:off x="2921570" y="4161625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58B3534-4CA0-4EAC-82B2-AD3ED281B4D6}"/>
              </a:ext>
            </a:extLst>
          </p:cNvPr>
          <p:cNvSpPr/>
          <p:nvPr/>
        </p:nvSpPr>
        <p:spPr>
          <a:xfrm>
            <a:off x="2863150" y="446127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71982769-1B0A-4E05-80C3-8ABF20CE1496}"/>
              </a:ext>
            </a:extLst>
          </p:cNvPr>
          <p:cNvSpPr/>
          <p:nvPr/>
        </p:nvSpPr>
        <p:spPr>
          <a:xfrm>
            <a:off x="3815080" y="356616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C08DBB2-5EDE-4360-B312-B7141A6D21E1}"/>
              </a:ext>
            </a:extLst>
          </p:cNvPr>
          <p:cNvSpPr/>
          <p:nvPr/>
        </p:nvSpPr>
        <p:spPr>
          <a:xfrm>
            <a:off x="2322830" y="450699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D724693-5D26-4316-A3FF-A63AF3934ECA}"/>
              </a:ext>
            </a:extLst>
          </p:cNvPr>
          <p:cNvSpPr/>
          <p:nvPr/>
        </p:nvSpPr>
        <p:spPr>
          <a:xfrm>
            <a:off x="9602290" y="3340389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5D899559-5965-484B-8386-2D93FAF8EDFB}"/>
              </a:ext>
            </a:extLst>
          </p:cNvPr>
          <p:cNvSpPr/>
          <p:nvPr/>
        </p:nvSpPr>
        <p:spPr>
          <a:xfrm>
            <a:off x="10117460" y="317483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627F5294-A7F9-4509-BCE3-D27EA2AA637C}"/>
              </a:ext>
            </a:extLst>
          </p:cNvPr>
          <p:cNvSpPr/>
          <p:nvPr/>
        </p:nvSpPr>
        <p:spPr>
          <a:xfrm>
            <a:off x="8518485" y="419841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47AC97-06E9-4CE6-B55F-798A4E5B8704}"/>
              </a:ext>
            </a:extLst>
          </p:cNvPr>
          <p:cNvSpPr/>
          <p:nvPr/>
        </p:nvSpPr>
        <p:spPr>
          <a:xfrm>
            <a:off x="8021915" y="446631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5704E9B-64C7-486E-8EBF-559306D3E6E0}"/>
              </a:ext>
            </a:extLst>
          </p:cNvPr>
          <p:cNvSpPr/>
          <p:nvPr/>
        </p:nvSpPr>
        <p:spPr>
          <a:xfrm>
            <a:off x="9297695" y="3666451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EF0C81C-27C9-4E3A-BAA7-22443097E62F}"/>
              </a:ext>
            </a:extLst>
          </p:cNvPr>
          <p:cNvSpPr/>
          <p:nvPr/>
        </p:nvSpPr>
        <p:spPr>
          <a:xfrm>
            <a:off x="7443495" y="471523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16581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A554E7-7AAB-4AF5-AAE1-05662924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15419"/>
            <a:ext cx="4572000" cy="25717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B25530-AD90-4444-B46A-8A7DB1FBF0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many types of Machine Learning algorithms</a:t>
            </a:r>
          </a:p>
          <a:p>
            <a:r>
              <a:rPr lang="en-US" dirty="0"/>
              <a:t>Classify them in broad categories, based on the following criteria:</a:t>
            </a:r>
          </a:p>
          <a:p>
            <a:pPr lvl="1"/>
            <a:r>
              <a:rPr lang="en-US" dirty="0"/>
              <a:t>Whether they are trained with human supervision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supervised, unsupervised, semi-supervised,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Whether they can learn incrementally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Whether they compare new to known data points, or detect patterns/models in the training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en-US" dirty="0"/>
              <a:t>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called labels or categories</a:t>
            </a:r>
          </a:p>
          <a:p>
            <a:pPr lvl="2"/>
            <a:r>
              <a:rPr lang="en-US" dirty="0"/>
              <a:t>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pPr lvl="2"/>
            <a:r>
              <a:rPr lang="en-US" dirty="0"/>
              <a:t>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library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2"/>
            <a:r>
              <a:rPr lang="en-US" dirty="0"/>
              <a:t>Open source and commercially usable</a:t>
            </a:r>
          </a:p>
          <a:p>
            <a:pPr lvl="1"/>
            <a:r>
              <a:rPr lang="en-US" dirty="0"/>
              <a:t>Covers many algorithms</a:t>
            </a:r>
          </a:p>
          <a:p>
            <a:pPr lvl="2"/>
            <a:r>
              <a:rPr lang="en-US" dirty="0"/>
              <a:t>Supervised Learning algorithms: Linear Regression, Support Vector Machine, etc.</a:t>
            </a:r>
          </a:p>
          <a:p>
            <a:pPr lvl="2"/>
            <a:r>
              <a:rPr lang="en-US" dirty="0"/>
              <a:t>Unsupervised Learning algorithms: clustering, factor analysis, PCA, neural networks, etc.</a:t>
            </a:r>
          </a:p>
          <a:p>
            <a:pPr lvl="2"/>
            <a:r>
              <a:rPr lang="en-US" dirty="0"/>
              <a:t>Cross Validation: check the accuracy of supervised models on unseen data</a:t>
            </a:r>
          </a:p>
          <a:p>
            <a:pPr lvl="2"/>
            <a:r>
              <a:rPr lang="en-US" dirty="0"/>
              <a:t>Feature extraction: extract the features from data to define the attributes in image and text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 </a:t>
            </a:r>
            <a:r>
              <a:rPr lang="en-US" dirty="0"/>
              <a:t>(e.g., a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samples represent the individual objects described by the dataset (e.g., a person)</a:t>
            </a:r>
          </a:p>
          <a:p>
            <a:pPr lvl="2"/>
            <a:r>
              <a:rPr lang="en-US" dirty="0"/>
              <a:t>The features describe each sample in a quantitative manner (e.g., age and height)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 </a:t>
            </a:r>
            <a:r>
              <a:rPr lang="en-US" dirty="0"/>
              <a:t>(e.g., a Pandas Series)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Along with features matrix, we also have the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23396</TotalTime>
  <Words>1501</Words>
  <Application>Microsoft Office PowerPoint</Application>
  <PresentationFormat>Widescreen</PresentationFormat>
  <Paragraphs>202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Presentazione standard di PowerPoint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Cross validation</vt:lpstr>
      <vt:lpstr>Cross validation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1200</cp:revision>
  <dcterms:created xsi:type="dcterms:W3CDTF">2019-03-06T18:10:20Z</dcterms:created>
  <dcterms:modified xsi:type="dcterms:W3CDTF">2021-07-16T10:36:51Z</dcterms:modified>
</cp:coreProperties>
</file>