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79" r:id="rId2"/>
    <p:sldId id="480" r:id="rId3"/>
    <p:sldId id="483" r:id="rId4"/>
    <p:sldId id="490" r:id="rId5"/>
    <p:sldId id="484" r:id="rId6"/>
    <p:sldId id="485" r:id="rId7"/>
    <p:sldId id="486" r:id="rId8"/>
    <p:sldId id="487" r:id="rId9"/>
    <p:sldId id="481" r:id="rId10"/>
    <p:sldId id="511" r:id="rId11"/>
    <p:sldId id="489" r:id="rId12"/>
    <p:sldId id="491" r:id="rId13"/>
    <p:sldId id="492" r:id="rId14"/>
    <p:sldId id="493" r:id="rId15"/>
    <p:sldId id="494" r:id="rId16"/>
    <p:sldId id="495" r:id="rId17"/>
    <p:sldId id="498" r:id="rId18"/>
    <p:sldId id="496" r:id="rId19"/>
    <p:sldId id="530" r:id="rId20"/>
    <p:sldId id="497" r:id="rId21"/>
    <p:sldId id="501" r:id="rId22"/>
    <p:sldId id="502" r:id="rId23"/>
    <p:sldId id="499" r:id="rId24"/>
    <p:sldId id="500" r:id="rId25"/>
    <p:sldId id="513" r:id="rId26"/>
    <p:sldId id="503" r:id="rId27"/>
    <p:sldId id="504" r:id="rId28"/>
    <p:sldId id="505" r:id="rId29"/>
    <p:sldId id="325" r:id="rId30"/>
    <p:sldId id="514" r:id="rId31"/>
    <p:sldId id="509" r:id="rId32"/>
    <p:sldId id="507" r:id="rId33"/>
    <p:sldId id="510" r:id="rId34"/>
    <p:sldId id="515" r:id="rId35"/>
    <p:sldId id="508" r:id="rId36"/>
    <p:sldId id="525" r:id="rId37"/>
    <p:sldId id="529" r:id="rId38"/>
    <p:sldId id="523" r:id="rId39"/>
    <p:sldId id="526" r:id="rId40"/>
    <p:sldId id="512" r:id="rId41"/>
    <p:sldId id="528"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Franci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874" autoAdjust="0"/>
  </p:normalViewPr>
  <p:slideViewPr>
    <p:cSldViewPr snapToGrid="0">
      <p:cViewPr varScale="1">
        <p:scale>
          <a:sx n="69" d="100"/>
          <a:sy n="69" d="100"/>
        </p:scale>
        <p:origin x="824" y="4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`01-MachineLearning`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`01-MachineLearning`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4/15/2022</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15/04/2022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18</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20</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29</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30</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‹N›</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en-US"/>
              <a:t>Hands on python and pandas</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en-US" smtClean="0"/>
              <a:t>1</a:t>
            </a:fld>
            <a:endParaRPr lang="en-US"/>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88437510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9" name="Picture 5">
            <a:extLst>
              <a:ext uri="{FF2B5EF4-FFF2-40B4-BE49-F238E27FC236}">
                <a16:creationId xmlns:a16="http://schemas.microsoft.com/office/drawing/2014/main" id="{F341C4F9-048F-4D61-A216-02DDCC4885A2}"/>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5BDE040F-E1CD-4BDF-B842-6C9852284AE2}"/>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326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p:txBody>
          <a:bodyPr/>
          <a:lstStyle/>
          <a:p>
            <a:r>
              <a:rPr lang="it-IT" dirty="0"/>
              <a:t>Data </a:t>
            </a:r>
            <a:r>
              <a:rPr lang="en-US" dirty="0"/>
              <a:t>analysis</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323764" cy="4351338"/>
          </a:xfrm>
        </p:spPr>
        <p:txBody>
          <a:bodyPr/>
          <a:lstStyle/>
          <a:p>
            <a:r>
              <a:rPr lang="en-US" dirty="0"/>
              <a:t>Data analysis involves several steps:</a:t>
            </a:r>
          </a:p>
          <a:p>
            <a:pPr lvl="1"/>
            <a:r>
              <a:rPr lang="en-US" dirty="0">
                <a:solidFill>
                  <a:schemeClr val="accent1"/>
                </a:solidFill>
              </a:rPr>
              <a:t>Collection</a:t>
            </a:r>
            <a:r>
              <a:rPr lang="en-US" dirty="0"/>
              <a:t> of data from one or more sources (database, web, etc.)</a:t>
            </a:r>
          </a:p>
          <a:p>
            <a:pPr lvl="1"/>
            <a:r>
              <a:rPr lang="en-US" dirty="0">
                <a:solidFill>
                  <a:schemeClr val="accent1"/>
                </a:solidFill>
              </a:rPr>
              <a:t>Understanding</a:t>
            </a:r>
            <a:r>
              <a:rPr lang="en-US" dirty="0"/>
              <a:t> of the structure and meaning of data</a:t>
            </a:r>
          </a:p>
          <a:p>
            <a:pPr lvl="1"/>
            <a:r>
              <a:rPr lang="en-US" dirty="0">
                <a:solidFill>
                  <a:schemeClr val="accent1"/>
                </a:solidFill>
              </a:rPr>
              <a:t>Transformation </a:t>
            </a:r>
            <a:r>
              <a:rPr lang="en-US" dirty="0"/>
              <a:t>of data into manageable formats for subsequent steps</a:t>
            </a:r>
          </a:p>
          <a:p>
            <a:pPr lvl="1"/>
            <a:r>
              <a:rPr lang="en-US" dirty="0">
                <a:solidFill>
                  <a:schemeClr val="accent1"/>
                </a:solidFill>
              </a:rPr>
              <a:t>Extraction </a:t>
            </a:r>
            <a:r>
              <a:rPr lang="en-US" dirty="0"/>
              <a:t>of knowledge from data (statistics, models, patterns, etc.)</a:t>
            </a:r>
          </a:p>
          <a:p>
            <a:pPr lvl="1"/>
            <a:r>
              <a:rPr lang="en-US" dirty="0">
                <a:solidFill>
                  <a:schemeClr val="accent1"/>
                </a:solidFill>
              </a:rPr>
              <a:t>Validation</a:t>
            </a:r>
            <a:r>
              <a:rPr lang="en-US" dirty="0"/>
              <a:t> of the extracted knowledge</a:t>
            </a:r>
          </a:p>
          <a:p>
            <a:pPr lvl="1"/>
            <a:r>
              <a:rPr lang="en-US" dirty="0">
                <a:solidFill>
                  <a:schemeClr val="accent1"/>
                </a:solidFill>
              </a:rPr>
              <a:t>Deployment</a:t>
            </a:r>
            <a:r>
              <a:rPr lang="en-US" dirty="0"/>
              <a:t> of the extracted knowledge and models</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p:txBody>
          <a:bodyPr/>
          <a:lstStyle/>
          <a:p>
            <a:fld id="{5DD6F1BA-2510-46FC-9346-AB1F3CA1593B}" type="slidenum">
              <a:rPr lang="it-IT" smtClean="0"/>
              <a:pPr/>
              <a:t>11</a:t>
            </a:fld>
            <a:endParaRPr lang="it-IT"/>
          </a:p>
        </p:txBody>
      </p:sp>
      <p:sp>
        <p:nvSpPr>
          <p:cNvPr id="7" name="Content Placeholder 6">
            <a:extLst>
              <a:ext uri="{FF2B5EF4-FFF2-40B4-BE49-F238E27FC236}">
                <a16:creationId xmlns:a16="http://schemas.microsoft.com/office/drawing/2014/main" id="{4095FC39-34C4-4EE3-ACC8-114679334B3B}"/>
              </a:ext>
            </a:extLst>
          </p:cNvPr>
          <p:cNvSpPr>
            <a:spLocks noGrp="1"/>
          </p:cNvSpPr>
          <p:nvPr>
            <p:ph idx="13"/>
          </p:nvPr>
        </p:nvSpPr>
        <p:spPr/>
        <p:txBody>
          <a:bodyPr/>
          <a:lstStyle/>
          <a:p>
            <a:endParaRPr lang="en-US"/>
          </a:p>
        </p:txBody>
      </p:sp>
      <p:pic>
        <p:nvPicPr>
          <p:cNvPr id="14" name="Content Placeholder 13" descr="Diagram&#10;&#10;Description automatically generated">
            <a:extLst>
              <a:ext uri="{FF2B5EF4-FFF2-40B4-BE49-F238E27FC236}">
                <a16:creationId xmlns:a16="http://schemas.microsoft.com/office/drawing/2014/main" id="{9D0733D7-16A5-49E6-A533-0936F589A6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2340" y="1847273"/>
            <a:ext cx="4258102" cy="4264755"/>
          </a:xfrm>
        </p:spPr>
      </p:pic>
    </p:spTree>
    <p:extLst>
      <p:ext uri="{BB962C8B-B14F-4D97-AF65-F5344CB8AC3E}">
        <p14:creationId xmlns:p14="http://schemas.microsoft.com/office/powerpoint/2010/main" val="21491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dirty="0"/>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(Relational) data are usually collected in </a:t>
            </a:r>
            <a:r>
              <a:rPr lang="en-US" dirty="0">
                <a:solidFill>
                  <a:srgbClr val="FF0000"/>
                </a:solidFill>
              </a:rPr>
              <a:t>tabular format</a:t>
            </a:r>
          </a:p>
          <a:p>
            <a:pPr lvl="1"/>
            <a:r>
              <a:rPr lang="en-US" dirty="0"/>
              <a:t>Each row is an observation (or instance)</a:t>
            </a:r>
          </a:p>
          <a:p>
            <a:pPr lvl="2"/>
            <a:r>
              <a:rPr lang="en-US" dirty="0"/>
              <a:t>An object of the analysis</a:t>
            </a:r>
          </a:p>
          <a:p>
            <a:pPr lvl="2"/>
            <a:r>
              <a:rPr lang="en-US" dirty="0"/>
              <a:t>E.g., a product for market basket analysis</a:t>
            </a:r>
          </a:p>
          <a:p>
            <a:pPr lvl="1"/>
            <a:r>
              <a:rPr lang="en-US" dirty="0"/>
              <a:t>Each column is an attribute (or feature) characterizing each object</a:t>
            </a:r>
          </a:p>
          <a:p>
            <a:pPr lvl="2"/>
            <a:r>
              <a:rPr lang="en-US" dirty="0"/>
              <a:t>All values within a column have the same type (i.e., all values belong to the same attribute domain)</a:t>
            </a:r>
          </a:p>
          <a:p>
            <a:pPr lvl="2"/>
            <a:r>
              <a:rPr lang="en-US" dirty="0"/>
              <a:t>E.g., the attributes </a:t>
            </a:r>
            <a:r>
              <a:rPr lang="en-US" dirty="0">
                <a:solidFill>
                  <a:schemeClr val="accent1"/>
                </a:solidFill>
              </a:rPr>
              <a:t>ID (int)</a:t>
            </a:r>
            <a:r>
              <a:rPr lang="en-US" dirty="0"/>
              <a:t>, </a:t>
            </a:r>
            <a:r>
              <a:rPr lang="en-US" dirty="0">
                <a:solidFill>
                  <a:schemeClr val="accent1"/>
                </a:solidFill>
              </a:rPr>
              <a:t>ProductName (str)</a:t>
            </a:r>
            <a:r>
              <a:rPr lang="en-US" dirty="0"/>
              <a:t>,</a:t>
            </a:r>
            <a:r>
              <a:rPr lang="en-US" dirty="0">
                <a:solidFill>
                  <a:schemeClr val="accent1"/>
                </a:solidFill>
              </a:rPr>
              <a:t> </a:t>
            </a:r>
            <a:r>
              <a:rPr lang="en-US" dirty="0"/>
              <a:t>or </a:t>
            </a:r>
            <a:r>
              <a:rPr lang="en-US" dirty="0">
                <a:solidFill>
                  <a:schemeClr val="accent1"/>
                </a:solidFill>
              </a:rPr>
              <a:t>Price (float)</a:t>
            </a:r>
          </a:p>
          <a:p>
            <a:r>
              <a:rPr lang="en-US" dirty="0"/>
              <a:t>"It is imperative to know the attribute properties to carry out meaningful operations and research with them"</a:t>
            </a:r>
          </a:p>
          <a:p>
            <a:pPr lvl="1"/>
            <a:r>
              <a:rPr lang="en-US" dirty="0"/>
              <a:t>It makes sense to compute the average price but not the average ID</a:t>
            </a:r>
          </a:p>
          <a:p>
            <a:pPr lvl="1"/>
            <a:r>
              <a:rPr lang="en-US" dirty="0"/>
              <a:t>The attribute type determines which operator can be applied to the attribute</a:t>
            </a:r>
          </a:p>
          <a:p>
            <a:pPr lvl="2"/>
            <a:r>
              <a:rPr lang="en-US" dirty="0"/>
              <a:t>E.g., equality, sort, sum,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12</a:t>
            </a:fld>
            <a:endParaRPr lang="en-US"/>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en-US" dirty="0"/>
              <a:t>Different attribute types</a:t>
            </a:r>
          </a:p>
          <a:p>
            <a:pPr lvl="1"/>
            <a:r>
              <a:rPr lang="en-US" b="1" dirty="0">
                <a:solidFill>
                  <a:schemeClr val="accent2"/>
                </a:solidFill>
              </a:rPr>
              <a:t>(Categorical) Nominal:</a:t>
            </a:r>
            <a:r>
              <a:rPr lang="en-US" b="1" dirty="0"/>
              <a:t> </a:t>
            </a:r>
            <a:r>
              <a:rPr lang="en-US" dirty="0"/>
              <a:t>can distinguish the values (i.e., check equality)</a:t>
            </a:r>
          </a:p>
          <a:p>
            <a:pPr lvl="1"/>
            <a:r>
              <a:rPr lang="en-US" b="1" dirty="0">
                <a:solidFill>
                  <a:schemeClr val="accent4"/>
                </a:solidFill>
              </a:rPr>
              <a:t>(Categorical) Ordinal: </a:t>
            </a:r>
            <a:r>
              <a:rPr lang="en-US" dirty="0"/>
              <a:t>can distinguish and sort the values</a:t>
            </a:r>
          </a:p>
          <a:p>
            <a:pPr lvl="1"/>
            <a:r>
              <a:rPr lang="en-US" b="1" dirty="0">
                <a:solidFill>
                  <a:schemeClr val="accent6"/>
                </a:solidFill>
              </a:rPr>
              <a:t>(Numeric) Interval</a:t>
            </a:r>
            <a:r>
              <a:rPr lang="en-US" b="1" dirty="0"/>
              <a:t>: </a:t>
            </a:r>
            <a:r>
              <a:rPr lang="en-US" dirty="0"/>
              <a:t>can distinguish and sort the values, and compute their difference</a:t>
            </a:r>
          </a:p>
          <a:p>
            <a:pPr lvl="1"/>
            <a:r>
              <a:rPr lang="en-US" b="1" dirty="0">
                <a:solidFill>
                  <a:schemeClr val="accent1"/>
                </a:solidFill>
              </a:rPr>
              <a:t>(Numeric) Ratio: </a:t>
            </a:r>
            <a:r>
              <a:rPr lang="en-US" dirty="0"/>
              <a:t>can distinguish and sort the values, and compute their difference and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13</a:t>
            </a:fld>
            <a:endParaRPr lang="en-US"/>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2431158348"/>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ID</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err="1">
                          <a:latin typeface="Helvetica" panose="020B0604020202020204" pitchFamily="34" charset="0"/>
                          <a:cs typeface="Helvetica" panose="020B0604020202020204" pitchFamily="34" charset="0"/>
                        </a:rPr>
                        <a:t>PriceBin</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Date of sale</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err="1">
                          <a:latin typeface="Helvetica" panose="020B0604020202020204" pitchFamily="34" charset="0"/>
                          <a:cs typeface="Helvetica" panose="020B0604020202020204" pitchFamily="34" charset="0"/>
                        </a:rPr>
                        <a:t>Quantity</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low</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medium</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high</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solidFill>
                  <a:schemeClr val="accent1"/>
                </a:solidFill>
              </a:rPr>
              <a:t>pandas</a:t>
            </a:r>
            <a:r>
              <a:rPr lang="en-US" dirty="0"/>
              <a:t> (Python) is a solution for the manipulation of relational data</a:t>
            </a:r>
          </a:p>
          <a:p>
            <a:pPr lvl="1"/>
            <a:r>
              <a:rPr lang="en-US" dirty="0"/>
              <a:t>Two main data types: </a:t>
            </a:r>
            <a:r>
              <a:rPr lang="en-US" b="1" dirty="0">
                <a:solidFill>
                  <a:srgbClr val="FF0000"/>
                </a:solidFill>
              </a:rPr>
              <a:t>Series</a:t>
            </a:r>
            <a:r>
              <a:rPr lang="en-US" dirty="0"/>
              <a:t> (e.g., temporal series) and </a:t>
            </a:r>
            <a:r>
              <a:rPr lang="en-US" b="1" dirty="0" err="1">
                <a:solidFill>
                  <a:srgbClr val="FF0000"/>
                </a:solidFill>
              </a:rPr>
              <a:t>DataFrame</a:t>
            </a:r>
            <a:r>
              <a:rPr lang="en-US" dirty="0"/>
              <a:t> (e.g., table)</a:t>
            </a:r>
          </a:p>
          <a:p>
            <a:pPr lvl="1"/>
            <a:r>
              <a:rPr lang="en-US" dirty="0"/>
              <a:t>Support to SQL-like operations (</a:t>
            </a:r>
            <a:r>
              <a:rPr lang="en-US" dirty="0">
                <a:solidFill>
                  <a:schemeClr val="accent1"/>
                </a:solidFill>
              </a:rPr>
              <a:t>join/merge, aggregation, </a:t>
            </a:r>
            <a:r>
              <a:rPr lang="en-US" dirty="0"/>
              <a:t>etc.)</a:t>
            </a:r>
          </a:p>
          <a:p>
            <a:pPr lvl="1"/>
            <a:r>
              <a:rPr lang="en-US" dirty="0"/>
              <a:t>Imputation of </a:t>
            </a:r>
            <a:r>
              <a:rPr lang="en-US" dirty="0">
                <a:solidFill>
                  <a:schemeClr val="accent1"/>
                </a:solidFill>
              </a:rPr>
              <a:t>missing values</a:t>
            </a:r>
          </a:p>
          <a:p>
            <a:pPr lvl="1"/>
            <a:r>
              <a:rPr lang="en-US" dirty="0"/>
              <a:t>Manipulation of data </a:t>
            </a:r>
            <a:r>
              <a:rPr lang="en-US" dirty="0">
                <a:solidFill>
                  <a:schemeClr val="accent1"/>
                </a:solidFill>
              </a:rPr>
              <a:t>shape</a:t>
            </a:r>
          </a:p>
          <a:p>
            <a:pPr lvl="1"/>
            <a:r>
              <a:rPr lang="en-US" dirty="0"/>
              <a:t>By convention, the package pandas is imported as “</a:t>
            </a:r>
            <a:r>
              <a:rPr lang="en-US" dirty="0">
                <a:solidFill>
                  <a:schemeClr val="accent1"/>
                </a:solidFill>
              </a:rPr>
              <a:t>pd</a:t>
            </a:r>
            <a:r>
              <a:rPr lang="en-US"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14</a:t>
            </a:fld>
            <a:endParaRPr lang="en-US"/>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b="1" dirty="0">
                <a:solidFill>
                  <a:srgbClr val="FF0000"/>
                </a:solidFill>
              </a:rPr>
              <a:t>A series </a:t>
            </a:r>
            <a:r>
              <a:rPr lang="en-US" dirty="0"/>
              <a:t>is a sequence of values with the same type</a:t>
            </a:r>
          </a:p>
          <a:p>
            <a:pPr lvl="1"/>
            <a:r>
              <a:rPr lang="en-US" dirty="0"/>
              <a:t>Each value is associate with a label</a:t>
            </a:r>
          </a:p>
          <a:p>
            <a:pPr lvl="1"/>
            <a:r>
              <a:rPr lang="en-US" dirty="0"/>
              <a:t>Supported values and label types are the ones from NumPy (float64, int64, etc.)</a:t>
            </a:r>
          </a:p>
          <a:p>
            <a:pPr lvl="1"/>
            <a:r>
              <a:rPr lang="en-US" dirty="0"/>
              <a:t>In other words, a series is a mono-dimensional vector of elements</a:t>
            </a:r>
          </a:p>
          <a:p>
            <a:r>
              <a:rPr lang="en-US" dirty="0"/>
              <a:t>The </a:t>
            </a:r>
            <a:r>
              <a:rPr lang="en-US" dirty="0">
                <a:solidFill>
                  <a:schemeClr val="accent1"/>
                </a:solidFill>
              </a:rPr>
              <a:t>index</a:t>
            </a:r>
            <a:r>
              <a:rPr lang="en-US" dirty="0"/>
              <a:t> of a series is the sequence of labels</a:t>
            </a:r>
          </a:p>
          <a:p>
            <a:pPr lvl="1"/>
            <a:r>
              <a:rPr lang="en-US" dirty="0"/>
              <a:t>Label are usually numeric or string identifiers</a:t>
            </a:r>
          </a:p>
          <a:p>
            <a:pPr lvl="2"/>
            <a:r>
              <a:rPr lang="en-US" dirty="0"/>
              <a:t>E.g., the primary key of a database table</a:t>
            </a:r>
          </a:p>
          <a:p>
            <a:pPr lvl="1"/>
            <a:r>
              <a:rPr lang="en-US" dirty="0"/>
              <a:t>Labels could repeat within the series, but usually do not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15</a:t>
            </a:fld>
            <a:endParaRPr lang="en-US"/>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en-US" dirty="0"/>
              <a:t>The </a:t>
            </a:r>
            <a:r>
              <a:rPr lang="en-US" dirty="0">
                <a:solidFill>
                  <a:schemeClr val="accent1"/>
                </a:solidFill>
              </a:rPr>
              <a:t>constructor </a:t>
            </a:r>
            <a:r>
              <a:rPr lang="en-US" dirty="0"/>
              <a:t>of a Series requires </a:t>
            </a:r>
            <a:r>
              <a:rPr lang="en-US" dirty="0">
                <a:solidFill>
                  <a:srgbClr val="C1504D"/>
                </a:solidFill>
              </a:rPr>
              <a:t>value </a:t>
            </a:r>
            <a:r>
              <a:rPr lang="en-US" dirty="0"/>
              <a:t>and (optionally) </a:t>
            </a:r>
            <a:r>
              <a:rPr lang="en-US" dirty="0">
                <a:solidFill>
                  <a:srgbClr val="92D050"/>
                </a:solidFill>
              </a:rPr>
              <a:t>index</a:t>
            </a:r>
            <a:r>
              <a:rPr lang="en-US" dirty="0"/>
              <a:t> attributes</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en-US" dirty="0"/>
              <a:t>If unspecified,  the index is a sequence of integers ranging from 0 to N-1</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16</a:t>
            </a:fld>
            <a:endParaRPr lang="en-US"/>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Series support binary operators</a:t>
            </a:r>
          </a:p>
          <a:p>
            <a:pPr lvl="1"/>
            <a:r>
              <a:rPr lang="en-US" dirty="0"/>
              <a:t>+, -, *, etc.</a:t>
            </a:r>
          </a:p>
          <a:p>
            <a:pPr lvl="1"/>
            <a:r>
              <a:rPr lang="en-US" dirty="0"/>
              <a:t>Custom functions</a:t>
            </a:r>
          </a:p>
          <a:p>
            <a:r>
              <a:rPr lang="en-US" dirty="0"/>
              <a:t>Binary operators are applied to the values </a:t>
            </a:r>
            <a:r>
              <a:rPr lang="en-US" dirty="0">
                <a:solidFill>
                  <a:schemeClr val="accent1"/>
                </a:solidFill>
              </a:rPr>
              <a:t>with the same label</a:t>
            </a:r>
          </a:p>
          <a:p>
            <a:pPr lvl="1"/>
            <a:r>
              <a:rPr lang="en-US" dirty="0"/>
              <a:t>... and by the value order</a:t>
            </a:r>
          </a:p>
          <a:p>
            <a:pPr lvl="1"/>
            <a:r>
              <a:rPr lang="en-US" dirty="0"/>
              <a:t>The result will contain NA for each unmatched label (i.e., a label contained in one series but not the other)</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17</a:t>
            </a:fld>
            <a:endParaRPr lang="en-US"/>
          </a:p>
        </p:txBody>
      </p:sp>
    </p:spTree>
    <p:extLst>
      <p:ext uri="{BB962C8B-B14F-4D97-AF65-F5344CB8AC3E}">
        <p14:creationId xmlns:p14="http://schemas.microsoft.com/office/powerpoint/2010/main" val="37960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Attribute types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Attribute type can be specified during the creation of a series</a:t>
            </a:r>
          </a:p>
          <a:p>
            <a:r>
              <a:rPr lang="en-US" dirty="0"/>
              <a:t>Common data types are numeric ones</a:t>
            </a:r>
          </a:p>
          <a:p>
            <a:pPr lvl="1"/>
            <a:r>
              <a:rPr lang="en-US" dirty="0" err="1">
                <a:solidFill>
                  <a:schemeClr val="accent1"/>
                </a:solidFill>
              </a:rPr>
              <a:t>np.floatN</a:t>
            </a:r>
            <a:r>
              <a:rPr lang="en-US" dirty="0">
                <a:solidFill>
                  <a:schemeClr val="accent1"/>
                </a:solidFill>
              </a:rPr>
              <a:t> </a:t>
            </a:r>
            <a:r>
              <a:rPr lang="en-US" dirty="0"/>
              <a:t>represents </a:t>
            </a:r>
            <a:r>
              <a:rPr lang="en-US" dirty="0" err="1"/>
              <a:t>floting</a:t>
            </a:r>
            <a:r>
              <a:rPr lang="en-US" dirty="0"/>
              <a:t> numbers (e.g., -3.14)</a:t>
            </a:r>
          </a:p>
          <a:p>
            <a:pPr lvl="1"/>
            <a:r>
              <a:rPr lang="en-US" dirty="0" err="1">
                <a:solidFill>
                  <a:schemeClr val="accent1"/>
                </a:solidFill>
              </a:rPr>
              <a:t>np.intN</a:t>
            </a:r>
            <a:r>
              <a:rPr lang="en-US" dirty="0">
                <a:solidFill>
                  <a:schemeClr val="accent1"/>
                </a:solidFill>
              </a:rPr>
              <a:t> / </a:t>
            </a:r>
            <a:r>
              <a:rPr lang="en-US" dirty="0" err="1">
                <a:solidFill>
                  <a:schemeClr val="accent1"/>
                </a:solidFill>
              </a:rPr>
              <a:t>np.uintN</a:t>
            </a:r>
            <a:r>
              <a:rPr lang="en-US" dirty="0">
                <a:solidFill>
                  <a:schemeClr val="accent1"/>
                </a:solidFill>
              </a:rPr>
              <a:t> </a:t>
            </a:r>
            <a:r>
              <a:rPr lang="en-US" dirty="0"/>
              <a:t>represent integers with/without sign (-42 and 42)</a:t>
            </a:r>
          </a:p>
          <a:p>
            <a:pPr lvl="1"/>
            <a:r>
              <a:rPr lang="en-US" dirty="0">
                <a:solidFill>
                  <a:schemeClr val="accent1"/>
                </a:solidFill>
              </a:rPr>
              <a:t>N</a:t>
            </a:r>
            <a:r>
              <a:rPr lang="en-US" dirty="0"/>
              <a:t> is the number of needed bits: 8, 16, 32 o 64</a:t>
            </a:r>
          </a:p>
          <a:p>
            <a:r>
              <a:rPr lang="en-US" dirty="0"/>
              <a:t>Other data types</a:t>
            </a:r>
          </a:p>
          <a:p>
            <a:pPr lvl="1"/>
            <a:r>
              <a:rPr lang="en-US" dirty="0">
                <a:solidFill>
                  <a:schemeClr val="accent1"/>
                </a:solidFill>
              </a:rPr>
              <a:t>bool</a:t>
            </a:r>
            <a:r>
              <a:rPr lang="en-US" dirty="0"/>
              <a:t>: Boolean values</a:t>
            </a:r>
          </a:p>
          <a:p>
            <a:pPr lvl="1"/>
            <a:r>
              <a:rPr lang="en-US" dirty="0">
                <a:solidFill>
                  <a:schemeClr val="accent1"/>
                </a:solidFill>
              </a:rPr>
              <a:t>datetime64, timedelta64</a:t>
            </a:r>
            <a:r>
              <a:rPr lang="en-US" dirty="0"/>
              <a:t>: timestamp and time intervals</a:t>
            </a:r>
          </a:p>
          <a:p>
            <a:pPr lvl="1"/>
            <a:r>
              <a:rPr lang="en-US" dirty="0">
                <a:solidFill>
                  <a:schemeClr val="accent1"/>
                </a:solidFill>
              </a:rPr>
              <a:t>object</a:t>
            </a:r>
            <a:r>
              <a:rPr lang="en-US" dirty="0"/>
              <a:t>: mainly used for strings</a:t>
            </a:r>
          </a:p>
          <a:p>
            <a:r>
              <a:rPr lang="en-US" dirty="0"/>
              <a:t>Why is data type important?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18</a:t>
            </a:fld>
            <a:endParaRPr lang="en-US"/>
          </a:p>
        </p:txBody>
      </p:sp>
    </p:spTree>
    <p:extLst>
      <p:ext uri="{BB962C8B-B14F-4D97-AF65-F5344CB8AC3E}">
        <p14:creationId xmlns:p14="http://schemas.microsoft.com/office/powerpoint/2010/main" val="341195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D32C6F-875F-4EA4-B347-E210775D9CC4}"/>
              </a:ext>
            </a:extLst>
          </p:cNvPr>
          <p:cNvSpPr>
            <a:spLocks noGrp="1"/>
          </p:cNvSpPr>
          <p:nvPr>
            <p:ph type="title"/>
          </p:nvPr>
        </p:nvSpPr>
        <p:spPr/>
        <p:txBody>
          <a:bodyPr>
            <a:normAutofit/>
          </a:bodyPr>
          <a:lstStyle/>
          <a:p>
            <a:r>
              <a:rPr lang="en-US" dirty="0"/>
              <a:t>Why is data type important?</a:t>
            </a:r>
          </a:p>
        </p:txBody>
      </p:sp>
      <p:pic>
        <p:nvPicPr>
          <p:cNvPr id="10" name="Content Placeholder 9">
            <a:extLst>
              <a:ext uri="{FF2B5EF4-FFF2-40B4-BE49-F238E27FC236}">
                <a16:creationId xmlns:a16="http://schemas.microsoft.com/office/drawing/2014/main" id="{A395ECE6-4257-4ECA-8D23-8AE1D6F981E2}"/>
              </a:ext>
            </a:extLst>
          </p:cNvPr>
          <p:cNvPicPr>
            <a:picLocks noGrp="1" noChangeAspect="1"/>
          </p:cNvPicPr>
          <p:nvPr>
            <p:ph idx="1"/>
          </p:nvPr>
        </p:nvPicPr>
        <p:blipFill>
          <a:blip r:embed="rId2"/>
          <a:stretch>
            <a:fillRect/>
          </a:stretch>
        </p:blipFill>
        <p:spPr>
          <a:xfrm>
            <a:off x="3374838" y="1700213"/>
            <a:ext cx="5442324" cy="4351337"/>
          </a:xfrm>
        </p:spPr>
      </p:pic>
      <p:sp>
        <p:nvSpPr>
          <p:cNvPr id="4" name="Footer Placeholder 3">
            <a:extLst>
              <a:ext uri="{FF2B5EF4-FFF2-40B4-BE49-F238E27FC236}">
                <a16:creationId xmlns:a16="http://schemas.microsoft.com/office/drawing/2014/main" id="{EEF3E275-1B71-4ACA-9AF8-7CA01712DBF0}"/>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23F467B6-ED7D-43BF-A69D-863B02EAB059}"/>
              </a:ext>
            </a:extLst>
          </p:cNvPr>
          <p:cNvSpPr>
            <a:spLocks noGrp="1"/>
          </p:cNvSpPr>
          <p:nvPr>
            <p:ph type="sldNum" sz="quarter" idx="12"/>
          </p:nvPr>
        </p:nvSpPr>
        <p:spPr/>
        <p:txBody>
          <a:bodyPr/>
          <a:lstStyle/>
          <a:p>
            <a:fld id="{5DD6F1BA-2510-46FC-9346-AB1F3CA1593B}" type="slidenum">
              <a:rPr lang="it-IT" smtClean="0"/>
              <a:t>19</a:t>
            </a:fld>
            <a:endParaRPr lang="it-IT"/>
          </a:p>
        </p:txBody>
      </p:sp>
      <p:sp>
        <p:nvSpPr>
          <p:cNvPr id="8" name="Content Placeholder 7">
            <a:extLst>
              <a:ext uri="{FF2B5EF4-FFF2-40B4-BE49-F238E27FC236}">
                <a16:creationId xmlns:a16="http://schemas.microsoft.com/office/drawing/2014/main" id="{0B21AD72-66B6-4187-8821-F642828645FC}"/>
              </a:ext>
            </a:extLst>
          </p:cNvPr>
          <p:cNvSpPr>
            <a:spLocks noGrp="1"/>
          </p:cNvSpPr>
          <p:nvPr>
            <p:ph idx="13"/>
          </p:nvPr>
        </p:nvSpPr>
        <p:spPr/>
        <p:txBody>
          <a:bodyPr/>
          <a:lstStyle/>
          <a:p>
            <a:r>
              <a:rPr lang="en-US" dirty="0"/>
              <a:t>https://www.bleepingcomputer.com/news/microsoft/microsoft-releases-emergency-fix-for-exchange-year-2022-bug/</a:t>
            </a:r>
          </a:p>
        </p:txBody>
      </p:sp>
    </p:spTree>
    <p:extLst>
      <p:ext uri="{BB962C8B-B14F-4D97-AF65-F5344CB8AC3E}">
        <p14:creationId xmlns:p14="http://schemas.microsoft.com/office/powerpoint/2010/main" val="38778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Cross-platform interpreted language</a:t>
            </a:r>
          </a:p>
          <a:p>
            <a:pPr lvl="1"/>
            <a:r>
              <a:rPr lang="en-US" dirty="0"/>
              <a:t>Available on the main OS (Linux, Mac, Windows, etc.)</a:t>
            </a:r>
          </a:p>
          <a:p>
            <a:pPr lvl="1"/>
            <a:r>
              <a:rPr lang="en-US" dirty="0" err="1"/>
              <a:t>CPython</a:t>
            </a:r>
            <a:r>
              <a:rPr lang="en-US" dirty="0"/>
              <a:t> is the reference implementation plus other alternatives</a:t>
            </a:r>
          </a:p>
          <a:p>
            <a:pPr lvl="1"/>
            <a:r>
              <a:rPr lang="en-US" dirty="0"/>
              <a:t>Can be integrated into other languages (C, C++, Java, etc.)</a:t>
            </a:r>
          </a:p>
          <a:p>
            <a:r>
              <a:rPr lang="en-US" dirty="0"/>
              <a:t>Created in the late 80s, became popular in the 2000s</a:t>
            </a:r>
          </a:p>
          <a:p>
            <a:r>
              <a:rPr lang="en-US" dirty="0"/>
              <a:t>Multi-paradigm</a:t>
            </a:r>
          </a:p>
          <a:p>
            <a:pPr lvl="1"/>
            <a:r>
              <a:rPr lang="en-US" dirty="0"/>
              <a:t>Imperative, object-oriented</a:t>
            </a:r>
          </a:p>
          <a:p>
            <a:pPr lvl="1"/>
            <a:r>
              <a:rPr lang="en-US" dirty="0"/>
              <a:t>Syntax can be easily extended</a:t>
            </a:r>
          </a:p>
          <a:p>
            <a:r>
              <a:rPr lang="en-US" dirty="0"/>
              <a:t>Emphasis on the on ease of reading and writing</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3" name="Content Placeholder 12">
            <a:extLst>
              <a:ext uri="{FF2B5EF4-FFF2-40B4-BE49-F238E27FC236}">
                <a16:creationId xmlns:a16="http://schemas.microsoft.com/office/drawing/2014/main" id="{32E03AF0-EC65-4F83-A639-BC9A977B451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dirty="0"/>
              <a:t>Missing values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Datasets often show missing values</a:t>
            </a:r>
          </a:p>
          <a:p>
            <a:pPr lvl="1"/>
            <a:r>
              <a:rPr lang="en-US" dirty="0"/>
              <a:t>E.g., they are not applicable (e.g., date of death) or unknown</a:t>
            </a:r>
          </a:p>
          <a:p>
            <a:r>
              <a:rPr lang="en-US" dirty="0"/>
              <a:t>A series can have missing values, referred to as </a:t>
            </a:r>
            <a:r>
              <a:rPr lang="en-US" dirty="0">
                <a:solidFill>
                  <a:schemeClr val="accent1"/>
                </a:solidFill>
              </a:rPr>
              <a:t>NA</a:t>
            </a:r>
            <a:r>
              <a:rPr lang="en-US" dirty="0"/>
              <a:t> (Not Available)</a:t>
            </a:r>
          </a:p>
          <a:p>
            <a:pPr lvl="1"/>
            <a:r>
              <a:rPr lang="en-US" dirty="0"/>
              <a:t>Numeric attributes: NA is </a:t>
            </a:r>
            <a:r>
              <a:rPr lang="en-US" dirty="0" err="1"/>
              <a:t>np.</a:t>
            </a:r>
            <a:r>
              <a:rPr lang="en-US" dirty="0" err="1">
                <a:solidFill>
                  <a:schemeClr val="accent1"/>
                </a:solidFill>
              </a:rPr>
              <a:t>nan</a:t>
            </a:r>
            <a:r>
              <a:rPr lang="en-US" dirty="0">
                <a:solidFill>
                  <a:schemeClr val="accent1"/>
                </a:solidFill>
              </a:rPr>
              <a:t> </a:t>
            </a:r>
            <a:r>
              <a:rPr lang="en-US" dirty="0"/>
              <a:t>(Not a Number)</a:t>
            </a:r>
          </a:p>
          <a:p>
            <a:pPr lvl="1"/>
            <a:r>
              <a:rPr lang="en-US" dirty="0">
                <a:solidFill>
                  <a:schemeClr val="accent1"/>
                </a:solidFill>
              </a:rPr>
              <a:t>nan</a:t>
            </a:r>
            <a:r>
              <a:rPr lang="en-US" dirty="0"/>
              <a:t> is never equal, greater, or lower than other values (nor itself)</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en-US" dirty="0"/>
              <a:t>Numeric expressions with </a:t>
            </a:r>
            <a:r>
              <a:rPr lang="en-US" dirty="0">
                <a:solidFill>
                  <a:schemeClr val="accent1"/>
                </a:solidFill>
              </a:rPr>
              <a:t>nan</a:t>
            </a:r>
            <a:r>
              <a:rPr lang="en-US" dirty="0"/>
              <a:t> return </a:t>
            </a:r>
            <a:r>
              <a:rPr lang="en-US" dirty="0">
                <a:solidFill>
                  <a:schemeClr val="accent1"/>
                </a:solidFill>
              </a:rPr>
              <a:t>nan</a:t>
            </a: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a:t>Which problems arise?</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20</a:t>
            </a:fld>
            <a:endParaRPr lang="en-US"/>
          </a:p>
        </p:txBody>
      </p:sp>
    </p:spTree>
    <p:extLst>
      <p:ext uri="{BB962C8B-B14F-4D97-AF65-F5344CB8AC3E}">
        <p14:creationId xmlns:p14="http://schemas.microsoft.com/office/powerpoint/2010/main" val="129282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a:solidFill>
                  <a:schemeClr val="accent1"/>
                </a:solidFill>
              </a:rPr>
              <a:t>isna</a:t>
            </a:r>
            <a:r>
              <a:rPr lang="en-US"/>
              <a:t> and </a:t>
            </a:r>
            <a:r>
              <a:rPr lang="en-US">
                <a:solidFill>
                  <a:schemeClr val="accent1"/>
                </a:solidFill>
              </a:rPr>
              <a:t>notna</a:t>
            </a:r>
            <a:r>
              <a:rPr lang="en-US"/>
              <a:t> verify (not) missing values and return a Boolean series</a:t>
            </a:r>
          </a:p>
          <a:p>
            <a:pPr lvl="1"/>
            <a:r>
              <a:rPr lang="en-US">
                <a:solidFill>
                  <a:schemeClr val="accent1"/>
                </a:solidFill>
              </a:rPr>
              <a:t>dropna</a:t>
            </a:r>
            <a:r>
              <a:rPr lang="en-US"/>
              <a:t> removes missing values</a:t>
            </a:r>
          </a:p>
          <a:p>
            <a:pPr lvl="2"/>
            <a:r>
              <a:rPr lang="en-US"/>
              <a:t>Return a new series by default</a:t>
            </a:r>
          </a:p>
          <a:p>
            <a:pPr lvl="2"/>
            <a:r>
              <a:rPr lang="en-US"/>
              <a:t>Modify the same series if </a:t>
            </a:r>
            <a:r>
              <a:rPr lang="en-US">
                <a:solidFill>
                  <a:schemeClr val="accent1"/>
                </a:solidFill>
              </a:rPr>
              <a:t>inplace=True</a:t>
            </a:r>
            <a:endParaRPr lang="en-US"/>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21</a:t>
            </a:fld>
            <a:endParaRPr lang="en-US"/>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err="1">
                <a:solidFill>
                  <a:schemeClr val="accent1"/>
                </a:solidFill>
              </a:rPr>
              <a:t>fillna</a:t>
            </a:r>
            <a:r>
              <a:rPr lang="en-US" dirty="0"/>
              <a:t> replaces NA values</a:t>
            </a:r>
          </a:p>
          <a:p>
            <a:pPr lvl="1"/>
            <a:r>
              <a:rPr lang="en-US" dirty="0"/>
              <a:t>Return a new series or modify the given one if </a:t>
            </a:r>
            <a:r>
              <a:rPr lang="en-US" dirty="0" err="1">
                <a:solidFill>
                  <a:schemeClr val="accent1"/>
                </a:solidFill>
              </a:rPr>
              <a:t>inplace</a:t>
            </a:r>
            <a:r>
              <a:rPr lang="en-US" dirty="0">
                <a:solidFill>
                  <a:schemeClr val="accent1"/>
                </a:solidFill>
              </a:rPr>
              <a:t>=True</a:t>
            </a:r>
          </a:p>
          <a:p>
            <a:pPr lvl="1"/>
            <a:r>
              <a:rPr lang="en-US" dirty="0"/>
              <a:t>All NA are replaced by the same value</a:t>
            </a:r>
          </a:p>
          <a:p>
            <a:pPr lvl="2"/>
            <a:r>
              <a:rPr lang="en-US" dirty="0">
                <a:solidFill>
                  <a:srgbClr val="7030A0"/>
                </a:solidFill>
              </a:rPr>
              <a:t>Usually, the average</a:t>
            </a:r>
          </a:p>
          <a:p>
            <a:pPr lvl="1"/>
            <a:r>
              <a:rPr lang="en-US" dirty="0"/>
              <a:t>If the attribute </a:t>
            </a:r>
            <a:r>
              <a:rPr lang="en-US" dirty="0">
                <a:solidFill>
                  <a:schemeClr val="accent1"/>
                </a:solidFill>
              </a:rPr>
              <a:t>method</a:t>
            </a:r>
            <a:r>
              <a:rPr lang="en-US" dirty="0"/>
              <a:t> is set to </a:t>
            </a:r>
            <a:r>
              <a:rPr lang="en-US" dirty="0" err="1">
                <a:solidFill>
                  <a:schemeClr val="accent1"/>
                </a:solidFill>
              </a:rPr>
              <a:t>ffill</a:t>
            </a:r>
            <a:r>
              <a:rPr lang="en-US" dirty="0"/>
              <a:t> or </a:t>
            </a:r>
            <a:r>
              <a:rPr lang="en-US" dirty="0" err="1">
                <a:solidFill>
                  <a:schemeClr val="accent1"/>
                </a:solidFill>
              </a:rPr>
              <a:t>bfill</a:t>
            </a:r>
            <a:r>
              <a:rPr lang="en-US" dirty="0">
                <a:solidFill>
                  <a:schemeClr val="accent1"/>
                </a:solidFill>
              </a:rPr>
              <a:t>,</a:t>
            </a:r>
            <a:r>
              <a:rPr lang="en-US" dirty="0"/>
              <a:t> each </a:t>
            </a:r>
            <a:r>
              <a:rPr lang="en-US" dirty="0">
                <a:solidFill>
                  <a:schemeClr val="accent1"/>
                </a:solidFill>
              </a:rPr>
              <a:t>NA</a:t>
            </a:r>
            <a:r>
              <a:rPr lang="en-US" dirty="0"/>
              <a:t> is replaced by the first preceding/posterior not </a:t>
            </a:r>
            <a:r>
              <a:rPr lang="en-US" dirty="0">
                <a:solidFill>
                  <a:schemeClr val="accent1"/>
                </a:solidFill>
              </a:rPr>
              <a:t>NA</a:t>
            </a:r>
            <a:r>
              <a:rPr lang="en-US" dirty="0"/>
              <a:t> value (if any)</a:t>
            </a:r>
          </a:p>
          <a:p>
            <a:pPr lvl="2"/>
            <a:r>
              <a:rPr lang="en-US" dirty="0"/>
              <a:t>Useful for temporal series</a:t>
            </a:r>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22</a:t>
            </a:fld>
            <a:endParaRPr lang="en-US"/>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en-US"/>
              <a:t>Aggregation</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en-US" dirty="0"/>
              <a:t>Series of methods to compute aggregated statistics</a:t>
            </a:r>
          </a:p>
          <a:p>
            <a:pPr lvl="1"/>
            <a:r>
              <a:rPr lang="en-US" dirty="0">
                <a:solidFill>
                  <a:schemeClr val="accent1"/>
                </a:solidFill>
              </a:rPr>
              <a:t>sum</a:t>
            </a:r>
            <a:r>
              <a:rPr lang="en-US" dirty="0"/>
              <a:t>, </a:t>
            </a:r>
            <a:r>
              <a:rPr lang="en-US" dirty="0">
                <a:solidFill>
                  <a:schemeClr val="accent1"/>
                </a:solidFill>
              </a:rPr>
              <a:t>mean</a:t>
            </a:r>
            <a:r>
              <a:rPr lang="en-US" dirty="0"/>
              <a:t>, </a:t>
            </a:r>
            <a:r>
              <a:rPr lang="en-US" dirty="0">
                <a:solidFill>
                  <a:schemeClr val="accent1"/>
                </a:solidFill>
              </a:rPr>
              <a:t>min</a:t>
            </a:r>
            <a:r>
              <a:rPr lang="en-US" dirty="0"/>
              <a:t>, </a:t>
            </a:r>
            <a:r>
              <a:rPr lang="en-US" dirty="0">
                <a:solidFill>
                  <a:schemeClr val="accent1"/>
                </a:solidFill>
              </a:rPr>
              <a:t>max</a:t>
            </a:r>
            <a:r>
              <a:rPr lang="en-US" dirty="0"/>
              <a:t>, </a:t>
            </a:r>
            <a:r>
              <a:rPr lang="en-US" dirty="0">
                <a:solidFill>
                  <a:schemeClr val="accent1"/>
                </a:solidFill>
              </a:rPr>
              <a:t>count</a:t>
            </a:r>
            <a:endParaRPr lang="en-US" dirty="0"/>
          </a:p>
          <a:p>
            <a:pPr lvl="1"/>
            <a:r>
              <a:rPr lang="en-US" dirty="0"/>
              <a:t>NA values are ignored by default</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en-US" dirty="0"/>
              <a:t>If </a:t>
            </a:r>
            <a:r>
              <a:rPr lang="en-US" dirty="0" err="1">
                <a:solidFill>
                  <a:schemeClr val="accent1"/>
                </a:solidFill>
              </a:rPr>
              <a:t>skipna</a:t>
            </a:r>
            <a:r>
              <a:rPr lang="en-US" dirty="0">
                <a:solidFill>
                  <a:schemeClr val="accent1"/>
                </a:solidFill>
              </a:rPr>
              <a:t>=False, </a:t>
            </a:r>
            <a:r>
              <a:rPr lang="en-US" dirty="0"/>
              <a:t>NA values invalidate the statistics</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en-US" dirty="0" err="1"/>
              <a:t>idxmin</a:t>
            </a:r>
            <a:r>
              <a:rPr lang="en-US" dirty="0"/>
              <a:t> e </a:t>
            </a:r>
            <a:r>
              <a:rPr lang="en-US" dirty="0" err="1"/>
              <a:t>idxmax</a:t>
            </a:r>
            <a:r>
              <a:rPr lang="en-US" dirty="0"/>
              <a:t>, return the label of the minimum/maximum value</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23</a:t>
            </a:fld>
            <a:endParaRPr lang="en-US"/>
          </a:p>
        </p:txBody>
      </p:sp>
    </p:spTree>
    <p:extLst>
      <p:ext uri="{BB962C8B-B14F-4D97-AF65-F5344CB8AC3E}">
        <p14:creationId xmlns:p14="http://schemas.microsoft.com/office/powerpoint/2010/main" val="769491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Value </a:t>
            </a:r>
            <a:r>
              <a:rPr lang="it-IT" dirty="0" err="1"/>
              <a:t>distribution</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a:solidFill>
                  <a:schemeClr val="accent1"/>
                </a:solidFill>
              </a:rPr>
              <a:t>unique</a:t>
            </a:r>
            <a:r>
              <a:rPr lang="en-US" dirty="0"/>
              <a:t> returns an array with distinct values, values are sorted by </a:t>
            </a:r>
            <a:r>
              <a:rPr lang="it-IT" dirty="0"/>
              <a:t>first </a:t>
            </a:r>
            <a:r>
              <a:rPr lang="it-IT" dirty="0" err="1"/>
              <a:t>appearance</a:t>
            </a:r>
            <a:endParaRPr lang="en-US" dirty="0"/>
          </a:p>
          <a:p>
            <a:pPr lvl="1"/>
            <a:r>
              <a:rPr lang="en-US" dirty="0" err="1">
                <a:solidFill>
                  <a:schemeClr val="accent1"/>
                </a:solidFill>
              </a:rPr>
              <a:t>nunique</a:t>
            </a:r>
            <a:r>
              <a:rPr lang="en-US" dirty="0"/>
              <a:t> returns the quantity of unique values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24</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a:t>Value distribution</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err="1">
                <a:solidFill>
                  <a:schemeClr val="accent1"/>
                </a:solidFill>
              </a:rPr>
              <a:t>value_counts</a:t>
            </a:r>
            <a:r>
              <a:rPr lang="en-US" dirty="0">
                <a:solidFill>
                  <a:schemeClr val="accent1"/>
                </a:solidFill>
              </a:rPr>
              <a:t> </a:t>
            </a:r>
            <a:r>
              <a:rPr lang="en-US" dirty="0"/>
              <a:t>returns a new series that associates each value with its number of occurrences, sorted by frequency</a:t>
            </a:r>
          </a:p>
          <a:p>
            <a:endParaRPr lang="en-US" dirty="0"/>
          </a:p>
          <a:p>
            <a:r>
              <a:rPr lang="en-US" dirty="0"/>
              <a:t>Which problems can cause skewed distributions?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pic>
        <p:nvPicPr>
          <p:cNvPr id="8" name="Segnaposto contenuto 7">
            <a:extLst>
              <a:ext uri="{FF2B5EF4-FFF2-40B4-BE49-F238E27FC236}">
                <a16:creationId xmlns:a16="http://schemas.microsoft.com/office/drawing/2014/main" id="{9C30696C-6B67-4554-A617-FC29E1320BE9}"/>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298825" y="5329783"/>
            <a:ext cx="3077934" cy="1163091"/>
          </a:xfrm>
        </p:spPr>
      </p:pic>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 </a:t>
            </a:r>
            <a:r>
              <a:rPr lang="en-US" dirty="0" err="1">
                <a:solidFill>
                  <a:srgbClr val="FF0000"/>
                </a:solidFill>
              </a:rPr>
              <a:t>DataFrame</a:t>
            </a:r>
            <a:r>
              <a:rPr lang="en-US" dirty="0"/>
              <a:t> represents relational data </a:t>
            </a:r>
          </a:p>
          <a:p>
            <a:pPr lvl="1"/>
            <a:r>
              <a:rPr lang="en-US" dirty="0"/>
              <a:t>It can be seen as a </a:t>
            </a:r>
            <a:r>
              <a:rPr lang="en-US" dirty="0">
                <a:solidFill>
                  <a:srgbClr val="92D050"/>
                </a:solidFill>
              </a:rPr>
              <a:t>set of columns,</a:t>
            </a:r>
            <a:r>
              <a:rPr lang="en-US" dirty="0"/>
              <a:t> each column is a series of a given type, all columns share </a:t>
            </a:r>
            <a:r>
              <a:rPr lang="en-US" dirty="0">
                <a:solidFill>
                  <a:srgbClr val="7030A0"/>
                </a:solidFill>
              </a:rPr>
              <a:t>the labels</a:t>
            </a:r>
          </a:p>
          <a:p>
            <a:pPr lvl="1"/>
            <a:r>
              <a:rPr lang="en-US" dirty="0">
                <a:solidFill>
                  <a:srgbClr val="7030A0"/>
                </a:solidFill>
              </a:rPr>
              <a:t>Labels</a:t>
            </a:r>
            <a:r>
              <a:rPr lang="en-US" dirty="0"/>
              <a:t> are unique row identifiers</a:t>
            </a:r>
          </a:p>
          <a:p>
            <a:pPr lvl="1"/>
            <a:r>
              <a:rPr lang="en-US" dirty="0">
                <a:solidFill>
                  <a:schemeClr val="accent1"/>
                </a:solidFill>
              </a:rPr>
              <a:t>Each series (column) </a:t>
            </a:r>
            <a:r>
              <a:rPr lang="en-US" dirty="0"/>
              <a:t>has a unique name, the name is used to access the column values</a:t>
            </a:r>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26</a:t>
            </a:fld>
            <a:endParaRPr lang="en-US"/>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As in a SQL projection, a column can be selected by </a:t>
            </a:r>
            <a:r>
              <a:rPr lang="en-US" dirty="0">
                <a:solidFill>
                  <a:srgbClr val="92D050"/>
                </a:solidFill>
              </a:rPr>
              <a:t>name</a:t>
            </a:r>
          </a:p>
          <a:p>
            <a:pPr marL="457200" lvl="1" indent="0">
              <a:buNone/>
            </a:pPr>
            <a:r>
              <a:rPr lang="en-US" dirty="0">
                <a:solidFill>
                  <a:schemeClr val="accent1"/>
                </a:solidFill>
              </a:rPr>
              <a:t>&gt;&gt;&gt; </a:t>
            </a:r>
            <a:r>
              <a:rPr lang="en-US" dirty="0" err="1">
                <a:solidFill>
                  <a:schemeClr val="accent1"/>
                </a:solidFill>
              </a:rPr>
              <a:t>df.year</a:t>
            </a:r>
            <a:br>
              <a:rPr lang="en-US" dirty="0">
                <a:solidFill>
                  <a:schemeClr val="accent1"/>
                </a:solidFill>
              </a:rPr>
            </a:br>
            <a:r>
              <a:rPr lang="en-US" dirty="0">
                <a:solidFill>
                  <a:schemeClr val="accent1"/>
                </a:solidFill>
              </a:rPr>
              <a:t>&gt;&gt;&gt; df["year"]</a:t>
            </a:r>
          </a:p>
          <a:p>
            <a:pPr marL="457200" lvl="1" indent="0">
              <a:buNone/>
            </a:pP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27</a:t>
            </a:fld>
            <a:endParaRPr lang="en-US"/>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en-US" dirty="0"/>
              <a:t>A </a:t>
            </a:r>
            <a:r>
              <a:rPr lang="en-US" dirty="0" err="1"/>
              <a:t>DataFrame</a:t>
            </a:r>
            <a:r>
              <a:rPr lang="en-US" dirty="0"/>
              <a:t> can be imported from external sources</a:t>
            </a:r>
          </a:p>
          <a:p>
            <a:pPr lvl="1"/>
            <a:r>
              <a:rPr lang="en-US" dirty="0" err="1">
                <a:solidFill>
                  <a:schemeClr val="accent1"/>
                </a:solidFill>
              </a:rPr>
              <a:t>pd.read_csv</a:t>
            </a:r>
            <a:r>
              <a:rPr lang="en-US" dirty="0">
                <a:solidFill>
                  <a:schemeClr val="accent1"/>
                </a:solidFill>
              </a:rPr>
              <a:t> </a:t>
            </a:r>
            <a:r>
              <a:rPr lang="en-US" dirty="0"/>
              <a:t>returns </a:t>
            </a:r>
            <a:r>
              <a:rPr lang="en-US" dirty="0" err="1"/>
              <a:t>DataFrame</a:t>
            </a:r>
            <a:r>
              <a:rPr lang="en-US" dirty="0"/>
              <a:t> from a given CSV file</a:t>
            </a:r>
          </a:p>
          <a:p>
            <a:pPr lvl="1"/>
            <a:r>
              <a:rPr lang="en-US" dirty="0"/>
              <a:t>Data types are automatically inferred (integers, floating numbers, objects,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a:p>
            <a:r>
              <a:rPr lang="it-IT" dirty="0" err="1">
                <a:solidFill>
                  <a:schemeClr val="accent1"/>
                </a:solidFill>
              </a:rPr>
              <a:t>read_csv</a:t>
            </a:r>
            <a:r>
              <a:rPr lang="it-IT" dirty="0">
                <a:solidFill>
                  <a:schemeClr val="accent1"/>
                </a:solidFill>
              </a:rPr>
              <a:t> </a:t>
            </a:r>
            <a:r>
              <a:rPr lang="it-IT" dirty="0" err="1"/>
              <a:t>has</a:t>
            </a:r>
            <a:r>
              <a:rPr lang="it-IT" dirty="0"/>
              <a:t> </a:t>
            </a:r>
            <a:r>
              <a:rPr lang="it-IT" dirty="0" err="1"/>
              <a:t>many</a:t>
            </a:r>
            <a:r>
              <a:rPr lang="it-IT" dirty="0"/>
              <a:t> optional </a:t>
            </a:r>
            <a:r>
              <a:rPr lang="it-IT" dirty="0" err="1"/>
              <a:t>parameters</a:t>
            </a:r>
            <a:r>
              <a:rPr lang="it-IT" dirty="0"/>
              <a:t>, </a:t>
            </a:r>
            <a:r>
              <a:rPr lang="it-IT" dirty="0" err="1"/>
              <a:t>such</a:t>
            </a:r>
            <a:r>
              <a:rPr lang="it-IT" dirty="0"/>
              <a:t> </a:t>
            </a:r>
            <a:r>
              <a:rPr lang="it-IT" dirty="0" err="1"/>
              <a:t>as</a:t>
            </a:r>
            <a:r>
              <a:rPr lang="it-IT" dirty="0"/>
              <a:t>:</a:t>
            </a:r>
          </a:p>
          <a:p>
            <a:pPr lvl="1"/>
            <a:r>
              <a:rPr lang="it-IT" dirty="0" err="1">
                <a:solidFill>
                  <a:schemeClr val="accent1"/>
                </a:solidFill>
              </a:rPr>
              <a:t>sep</a:t>
            </a:r>
            <a:r>
              <a:rPr lang="it-IT" dirty="0"/>
              <a:t>: </a:t>
            </a:r>
            <a:r>
              <a:rPr lang="it-IT" dirty="0" err="1"/>
              <a:t>column</a:t>
            </a:r>
            <a:r>
              <a:rPr lang="it-IT" dirty="0"/>
              <a:t> separator (default: “,”)</a:t>
            </a:r>
          </a:p>
          <a:p>
            <a:pPr lvl="1"/>
            <a:r>
              <a:rPr lang="it-IT" dirty="0">
                <a:solidFill>
                  <a:schemeClr val="accent1"/>
                </a:solidFill>
              </a:rPr>
              <a:t>names</a:t>
            </a:r>
            <a:r>
              <a:rPr lang="it-IT" dirty="0"/>
              <a:t>: </a:t>
            </a:r>
            <a:r>
              <a:rPr lang="it-IT" dirty="0" err="1"/>
              <a:t>column</a:t>
            </a:r>
            <a:r>
              <a:rPr lang="it-IT" dirty="0"/>
              <a:t> names (default: the first </a:t>
            </a:r>
            <a:r>
              <a:rPr lang="it-IT" dirty="0" err="1"/>
              <a:t>row</a:t>
            </a:r>
            <a:r>
              <a:rPr lang="it-IT" dirty="0"/>
              <a:t> from the file)</a:t>
            </a:r>
          </a:p>
          <a:p>
            <a:pPr lvl="1"/>
            <a:r>
              <a:rPr lang="it-IT" dirty="0" err="1">
                <a:solidFill>
                  <a:schemeClr val="accent1"/>
                </a:solidFill>
              </a:rPr>
              <a:t>index_col</a:t>
            </a:r>
            <a:r>
              <a:rPr lang="it-IT" dirty="0"/>
              <a:t>: </a:t>
            </a:r>
            <a:r>
              <a:rPr lang="it-IT" dirty="0" err="1"/>
              <a:t>column</a:t>
            </a:r>
            <a:r>
              <a:rPr lang="it-IT" dirty="0"/>
              <a:t> to use </a:t>
            </a:r>
            <a:r>
              <a:rPr lang="it-IT" dirty="0" err="1"/>
              <a:t>as</a:t>
            </a:r>
            <a:r>
              <a:rPr lang="it-IT" dirty="0"/>
              <a:t> index, indexes can be </a:t>
            </a:r>
            <a:r>
              <a:rPr lang="it-IT" dirty="0" err="1"/>
              <a:t>nested</a:t>
            </a:r>
            <a:endParaRPr lang="it-IT" dirty="0"/>
          </a:p>
          <a:p>
            <a:pPr lvl="1"/>
            <a:r>
              <a:rPr lang="it-IT" dirty="0" err="1">
                <a:solidFill>
                  <a:schemeClr val="accent1"/>
                </a:solidFill>
              </a:rPr>
              <a:t>dtype</a:t>
            </a:r>
            <a:r>
              <a:rPr lang="it-IT" dirty="0"/>
              <a:t>: </a:t>
            </a:r>
            <a:r>
              <a:rPr lang="it-IT" dirty="0" err="1"/>
              <a:t>column</a:t>
            </a:r>
            <a:r>
              <a:rPr lang="it-IT" dirty="0"/>
              <a:t> </a:t>
            </a:r>
            <a:r>
              <a:rPr lang="it-IT" dirty="0" err="1"/>
              <a:t>types</a:t>
            </a:r>
            <a:endParaRPr lang="it-IT" dirty="0"/>
          </a:p>
          <a:p>
            <a:pPr lvl="1"/>
            <a:r>
              <a:rPr lang="it-IT" dirty="0" err="1">
                <a:solidFill>
                  <a:schemeClr val="accent1"/>
                </a:solidFill>
              </a:rPr>
              <a:t>nrows</a:t>
            </a:r>
            <a:r>
              <a:rPr lang="it-IT" dirty="0"/>
              <a:t>: maximum </a:t>
            </a:r>
            <a:r>
              <a:rPr lang="it-IT" dirty="0" err="1"/>
              <a:t>number</a:t>
            </a:r>
            <a:r>
              <a:rPr lang="it-IT" dirty="0"/>
              <a:t> of </a:t>
            </a:r>
            <a:r>
              <a:rPr lang="it-IT" dirty="0" err="1"/>
              <a:t>rows</a:t>
            </a:r>
            <a:endParaRPr lang="en-US" dirty="0"/>
          </a:p>
          <a:p>
            <a:pPr marL="457200" lvl="1" indent="0">
              <a:buNone/>
            </a:pPr>
            <a:endParaRPr lang="en-US" dirty="0">
              <a:solidFill>
                <a:schemeClr val="accent1"/>
              </a:solidFill>
            </a:endParaRP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28</a:t>
            </a:fld>
            <a:endParaRPr lang="en-US"/>
          </a:p>
        </p:txBody>
      </p:sp>
    </p:spTree>
    <p:extLst>
      <p:ext uri="{BB962C8B-B14F-4D97-AF65-F5344CB8AC3E}">
        <p14:creationId xmlns:p14="http://schemas.microsoft.com/office/powerpoint/2010/main" val="1393827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29</a:t>
            </a:fld>
            <a:endParaRPr lang="it-IT"/>
          </a:p>
        </p:txBody>
      </p:sp>
    </p:spTree>
    <p:extLst>
      <p:ext uri="{BB962C8B-B14F-4D97-AF65-F5344CB8AC3E}">
        <p14:creationId xmlns:p14="http://schemas.microsoft.com/office/powerpoint/2010/main" val="1817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a:xfrm>
            <a:off x="838200" y="1825625"/>
            <a:ext cx="5181600" cy="4351338"/>
          </a:xfrm>
        </p:spPr>
        <p:txBody>
          <a:bodyPr/>
          <a:lstStyle/>
          <a:p>
            <a:r>
              <a:rPr lang="en-US" dirty="0"/>
              <a:t>Why Python? </a:t>
            </a:r>
          </a:p>
          <a:p>
            <a:pPr lvl="1"/>
            <a:r>
              <a:rPr lang="en-US" dirty="0"/>
              <a:t>Easy to learn</a:t>
            </a:r>
          </a:p>
          <a:p>
            <a:pPr lvl="1"/>
            <a:r>
              <a:rPr lang="en-US" dirty="0"/>
              <a:t>Used for multiple purposes (scripting, data science, etc.)</a:t>
            </a:r>
          </a:p>
          <a:p>
            <a:pPr lvl="1"/>
            <a:r>
              <a:rPr lang="en-US" dirty="0"/>
              <a:t>Used for prototyping and rapid development cycles</a:t>
            </a:r>
          </a:p>
          <a:p>
            <a:pPr lvl="1"/>
            <a:r>
              <a:rPr lang="en-US" dirty="0"/>
              <a:t>Rising popularity</a:t>
            </a:r>
          </a:p>
          <a:p>
            <a:pPr lvl="2"/>
            <a:r>
              <a:rPr lang="en-US" dirty="0"/>
              <a:t>Includes a standard library </a:t>
            </a:r>
          </a:p>
          <a:p>
            <a:pPr lvl="2"/>
            <a:r>
              <a:rPr lang="en-US" dirty="0"/>
              <a:t>Wide availability of external libraries</a:t>
            </a:r>
          </a:p>
          <a:p>
            <a:pPr lvl="2"/>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a:t>
            </a:fld>
            <a:endParaRPr lang="it-IT"/>
          </a:p>
        </p:txBody>
      </p:sp>
      <p:sp>
        <p:nvSpPr>
          <p:cNvPr id="13" name="Content Placeholder 12">
            <a:extLst>
              <a:ext uri="{FF2B5EF4-FFF2-40B4-BE49-F238E27FC236}">
                <a16:creationId xmlns:a16="http://schemas.microsoft.com/office/drawing/2014/main" id="{E54B4719-F83A-4CB1-B5E2-63E0060E7FD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en-US"/>
              <a:t>Data preprocessing</a:t>
            </a:r>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en-US" dirty="0"/>
              <a:t>Discussion time!</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en-US" smtClean="0"/>
              <a:t>30</a:t>
            </a:fld>
            <a:endParaRPr lang="en-US"/>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31</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32</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33</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en-US"/>
              <a:t>Data preprocessing</a:t>
            </a:r>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a:t>Things are even more complex when applying sequences of transformations</a:t>
            </a:r>
          </a:p>
          <a:p>
            <a:pPr lvl="1"/>
            <a:r>
              <a:rPr lang="en-US"/>
              <a:t>E.g., </a:t>
            </a:r>
            <a:r>
              <a:rPr lang="en-US">
                <a:solidFill>
                  <a:srgbClr val="FF0000"/>
                </a:solidFill>
              </a:rPr>
              <a:t>normalization</a:t>
            </a:r>
            <a:r>
              <a:rPr lang="en-US"/>
              <a:t> should be applied before </a:t>
            </a:r>
            <a:r>
              <a:rPr lang="en-US">
                <a:solidFill>
                  <a:schemeClr val="accent6"/>
                </a:solidFill>
              </a:rPr>
              <a:t>rebalancing</a:t>
            </a:r>
            <a:r>
              <a:rPr lang="en-US"/>
              <a:t> since </a:t>
            </a:r>
            <a:r>
              <a:rPr lang="en-US">
                <a:solidFill>
                  <a:schemeClr val="accent6"/>
                </a:solidFill>
              </a:rPr>
              <a:t>rebalancing</a:t>
            </a:r>
            <a:r>
              <a:rPr lang="en-US"/>
              <a:t> (e.g., by resampling) alters average and standard deviations</a:t>
            </a:r>
          </a:p>
          <a:p>
            <a:pPr lvl="1"/>
            <a:r>
              <a:rPr lang="en-US"/>
              <a:t>E.g., applying </a:t>
            </a:r>
            <a:r>
              <a:rPr lang="en-US">
                <a:solidFill>
                  <a:schemeClr val="accent1"/>
                </a:solidFill>
              </a:rPr>
              <a:t>feature engineering </a:t>
            </a:r>
            <a:r>
              <a:rPr lang="en-US"/>
              <a:t>before/after </a:t>
            </a:r>
            <a:r>
              <a:rPr lang="en-US">
                <a:solidFill>
                  <a:schemeClr val="accent6"/>
                </a:solidFill>
              </a:rPr>
              <a:t>rebalancing</a:t>
            </a:r>
            <a:r>
              <a:rPr lang="en-US"/>
              <a:t> produces different results which depends on the dataset and the algorithm</a:t>
            </a:r>
          </a:p>
          <a:p>
            <a:endParaRPr lang="en-US"/>
          </a:p>
          <a:p>
            <a:r>
              <a:rPr lang="en-US"/>
              <a:t>More an art than a science</a:t>
            </a:r>
          </a:p>
          <a:p>
            <a:pPr lvl="1"/>
            <a:r>
              <a:rPr lang="en-US"/>
              <a:t>At least for now</a:t>
            </a:r>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en-US" smtClean="0"/>
              <a:pPr/>
              <a:t>34</a:t>
            </a:fld>
            <a:endParaRPr lang="en-US"/>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t>First, </a:t>
            </a:r>
            <a:r>
              <a:rPr lang="it-IT" dirty="0" err="1"/>
              <a:t>get</a:t>
            </a:r>
            <a:r>
              <a:rPr lang="it-IT" dirty="0"/>
              <a:t> and </a:t>
            </a:r>
            <a:r>
              <a:rPr lang="it-IT" dirty="0" err="1"/>
              <a:t>understand</a:t>
            </a:r>
            <a:r>
              <a:rPr lang="it-IT" dirty="0"/>
              <a:t> the data</a:t>
            </a:r>
          </a:p>
          <a:p>
            <a:pPr lvl="1"/>
            <a:r>
              <a:rPr lang="en-US" dirty="0">
                <a:solidFill>
                  <a:srgbClr val="FF0000"/>
                </a:solidFill>
              </a:rPr>
              <a:t>Data integration</a:t>
            </a:r>
            <a:r>
              <a:rPr lang="en-US" dirty="0"/>
              <a:t>: data are usually spread across multiple (even inconsistent) documents/files </a:t>
            </a:r>
          </a:p>
          <a:p>
            <a:pPr lvl="2"/>
            <a:r>
              <a:rPr lang="en-US" dirty="0"/>
              <a:t>We keep things simple: you have already downloaded integrated *.csv files</a:t>
            </a:r>
          </a:p>
          <a:p>
            <a:pPr lvl="1"/>
            <a:r>
              <a:rPr lang="en-US" dirty="0">
                <a:solidFill>
                  <a:srgbClr val="FF0000"/>
                </a:solidFill>
              </a:rPr>
              <a:t>Visualization</a:t>
            </a:r>
            <a:r>
              <a:rPr lang="en-US" dirty="0"/>
              <a:t> helps the process of understanding the data</a:t>
            </a:r>
          </a:p>
          <a:p>
            <a:endParaRPr lang="en-US" dirty="0"/>
          </a:p>
          <a:p>
            <a:r>
              <a:rPr lang="en-US" dirty="0"/>
              <a:t>Then, ask (yourself) some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solidFill>
                  <a:srgbClr val="FF0000"/>
                </a:solidFill>
              </a:rPr>
              <a:t>Frame the problem</a:t>
            </a:r>
            <a:r>
              <a:rPr lang="en-US" dirty="0"/>
              <a:t>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36</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pic>
        <p:nvPicPr>
          <p:cNvPr id="15" name="Segnaposto contenuto 14">
            <a:extLst>
              <a:ext uri="{FF2B5EF4-FFF2-40B4-BE49-F238E27FC236}">
                <a16:creationId xmlns:a16="http://schemas.microsoft.com/office/drawing/2014/main" id="{9740ED71-556D-4864-8440-503A98D74AAD}"/>
              </a:ext>
            </a:extLst>
          </p:cNvPr>
          <p:cNvPicPr>
            <a:picLocks noGrp="1" noChangeAspect="1"/>
          </p:cNvPicPr>
          <p:nvPr>
            <p:ph sz="half" idx="1"/>
          </p:nvPr>
        </p:nvPicPr>
        <p:blipFill>
          <a:blip r:embed="rId3"/>
          <a:stretch>
            <a:fillRect/>
          </a:stretch>
        </p:blipFill>
        <p:spPr>
          <a:xfrm>
            <a:off x="1626373" y="2210681"/>
            <a:ext cx="3804184" cy="3421154"/>
          </a:xfrm>
          <a:prstGeom prst="rect">
            <a:avLst/>
          </a:prstGeom>
        </p:spPr>
      </p:pic>
    </p:spTree>
    <p:extLst>
      <p:ext uri="{BB962C8B-B14F-4D97-AF65-F5344CB8AC3E}">
        <p14:creationId xmlns:p14="http://schemas.microsoft.com/office/powerpoint/2010/main" val="967579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solidFill>
                  <a:srgbClr val="FF0000"/>
                </a:solidFill>
              </a:rPr>
              <a:t>Knowing the objective</a:t>
            </a:r>
            <a:r>
              <a:rPr lang="en-US" dirty="0"/>
              <a:t>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and/or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39</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Python features make it suitable for analysis operations </a:t>
            </a:r>
          </a:p>
          <a:p>
            <a:pPr lvl="1"/>
            <a:r>
              <a:rPr lang="en-US" dirty="0"/>
              <a:t>Interactively usable, scripts, and complete programs</a:t>
            </a:r>
          </a:p>
          <a:p>
            <a:r>
              <a:rPr lang="en-US" dirty="0"/>
              <a:t>Several libraries that make Python a complete data analysis environment</a:t>
            </a:r>
          </a:p>
          <a:p>
            <a:pPr lvl="1"/>
            <a:r>
              <a:rPr lang="en-US" dirty="0"/>
              <a:t>Python is increasingly used as a replacement for R and other ad-hoc software </a:t>
            </a:r>
          </a:p>
          <a:p>
            <a:pPr lvl="1"/>
            <a:r>
              <a:rPr lang="en-US" dirty="0"/>
              <a:t>E.g., </a:t>
            </a:r>
            <a:r>
              <a:rPr lang="en-US" dirty="0">
                <a:solidFill>
                  <a:srgbClr val="0070C0"/>
                </a:solidFill>
              </a:rPr>
              <a:t>NumPy</a:t>
            </a:r>
            <a:r>
              <a:rPr lang="en-US" dirty="0"/>
              <a:t> for the representation of data in the form of vectors and matrices </a:t>
            </a:r>
          </a:p>
          <a:p>
            <a:pPr lvl="1"/>
            <a:r>
              <a:rPr lang="en-US" dirty="0"/>
              <a:t>E.g., </a:t>
            </a:r>
            <a:r>
              <a:rPr lang="en-US" dirty="0">
                <a:solidFill>
                  <a:srgbClr val="0070C0"/>
                </a:solidFill>
              </a:rPr>
              <a:t>Pandas</a:t>
            </a:r>
            <a:r>
              <a:rPr lang="en-US" dirty="0"/>
              <a:t> for the manipulation and transformation of tabular data </a:t>
            </a:r>
          </a:p>
          <a:p>
            <a:pPr lvl="1"/>
            <a:r>
              <a:rPr lang="en-US" dirty="0"/>
              <a:t>E.g., </a:t>
            </a:r>
            <a:r>
              <a:rPr lang="en-US" dirty="0" err="1">
                <a:solidFill>
                  <a:srgbClr val="0070C0"/>
                </a:solidFill>
              </a:rPr>
              <a:t>Sklearn</a:t>
            </a:r>
            <a:r>
              <a:rPr lang="en-US" dirty="0"/>
              <a:t> for the application of machine learning and data mining algorithms</a:t>
            </a:r>
          </a:p>
          <a:p>
            <a:pPr lvl="1"/>
            <a:r>
              <a:rPr lang="en-US" dirty="0"/>
              <a:t>E.g., </a:t>
            </a:r>
            <a:r>
              <a:rPr lang="en-US" dirty="0">
                <a:solidFill>
                  <a:srgbClr val="0070C0"/>
                </a:solidFill>
              </a:rPr>
              <a:t>Matplotlib</a:t>
            </a:r>
            <a:r>
              <a:rPr lang="en-US" dirty="0"/>
              <a:t> for data visualization</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a:xfrm>
            <a:off x="838200" y="6119199"/>
            <a:ext cx="10515600" cy="365125"/>
          </a:xfrm>
        </p:spPr>
        <p:txBody>
          <a:bodyPr/>
          <a:lstStyle/>
          <a:p>
            <a:endParaRPr lang="en-US" dirty="0"/>
          </a:p>
          <a:p>
            <a:endParaRPr lang="en-US" dirty="0"/>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19220446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870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41</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en-US" dirty="0"/>
              <a:t>Two different major versions of Python </a:t>
            </a:r>
          </a:p>
          <a:p>
            <a:pPr lvl="1"/>
            <a:r>
              <a:rPr lang="en-US" dirty="0"/>
              <a:t>Python 2, end of support in 2020</a:t>
            </a:r>
          </a:p>
          <a:p>
            <a:pPr lvl="1"/>
            <a:r>
              <a:rPr lang="en-US" dirty="0"/>
              <a:t>Python 3 </a:t>
            </a:r>
          </a:p>
          <a:p>
            <a:r>
              <a:rPr lang="en-US" dirty="0"/>
              <a:t>We will use Python 3</a:t>
            </a:r>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5" name="Content Placeholder 14">
            <a:extLst>
              <a:ext uri="{FF2B5EF4-FFF2-40B4-BE49-F238E27FC236}">
                <a16:creationId xmlns:a16="http://schemas.microsoft.com/office/drawing/2014/main" id="{32576652-6C78-4D29-AF2A-6D638FA453C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A Python statement is contained by default in a row</a:t>
            </a:r>
          </a:p>
          <a:p>
            <a:pPr lvl="1"/>
            <a:r>
              <a:rPr lang="en-US" dirty="0">
                <a:solidFill>
                  <a:schemeClr val="accent1"/>
                </a:solidFill>
              </a:rPr>
              <a:t>print("Hello, world")</a:t>
            </a:r>
          </a:p>
          <a:p>
            <a:r>
              <a:rPr lang="en-US" dirty="0"/>
              <a:t>Write several separate line instructions with “;”</a:t>
            </a:r>
          </a:p>
          <a:p>
            <a:pPr lvl="1"/>
            <a:r>
              <a:rPr lang="en-US" dirty="0">
                <a:solidFill>
                  <a:schemeClr val="accent1"/>
                </a:solidFill>
              </a:rPr>
              <a:t>print("Hello"); print("world")</a:t>
            </a:r>
          </a:p>
          <a:p>
            <a:r>
              <a:rPr lang="en-US" dirty="0"/>
              <a:t>Comments begins with “</a:t>
            </a:r>
            <a:r>
              <a:rPr lang="en-US" sz="1800" dirty="0">
                <a:solidFill>
                  <a:srgbClr val="00B050"/>
                </a:solidFill>
              </a:rPr>
              <a:t>#</a:t>
            </a:r>
            <a:r>
              <a:rPr lang="en-US" dirty="0"/>
              <a:t>” and end at the end of the line</a:t>
            </a:r>
          </a:p>
          <a:p>
            <a:pPr lvl="1"/>
            <a:r>
              <a:rPr lang="en-US" dirty="0">
                <a:solidFill>
                  <a:srgbClr val="00B050"/>
                </a:solidFill>
              </a:rPr>
              <a:t># this is a comment</a:t>
            </a:r>
          </a:p>
          <a:p>
            <a:pPr lvl="1"/>
            <a:r>
              <a:rPr lang="en-US" dirty="0">
                <a:solidFill>
                  <a:schemeClr val="accent1"/>
                </a:solidFill>
              </a:rPr>
              <a:t>print("Hello, world") </a:t>
            </a:r>
            <a:r>
              <a:rPr lang="en-US" dirty="0">
                <a:solidFill>
                  <a:srgbClr val="00B050"/>
                </a:solidFill>
              </a:rPr>
              <a:t># another comment</a:t>
            </a:r>
          </a:p>
          <a:p>
            <a:r>
              <a:rPr lang="en-US" dirty="0"/>
              <a:t>A statement can continue in the next row</a:t>
            </a:r>
          </a:p>
          <a:p>
            <a:pPr lvl="1"/>
            <a:r>
              <a:rPr lang="en-US" dirty="0"/>
              <a:t>Explicit: the row ends with “</a:t>
            </a:r>
            <a:r>
              <a:rPr lang="en-US" dirty="0">
                <a:solidFill>
                  <a:schemeClr val="accent1"/>
                </a:solidFill>
              </a:rPr>
              <a:t>\</a:t>
            </a:r>
            <a:r>
              <a:rPr lang="en-US" dirty="0"/>
              <a:t>”</a:t>
            </a:r>
          </a:p>
          <a:p>
            <a:pPr lvl="1"/>
            <a:r>
              <a:rPr lang="en-US" dirty="0"/>
              <a:t>Implicit: if there are unclosed brackets</a:t>
            </a:r>
          </a:p>
          <a:p>
            <a:pPr marL="914400" lvl="2" indent="0">
              <a:buNone/>
            </a:pPr>
            <a:r>
              <a:rPr lang="en-US" dirty="0">
                <a:solidFill>
                  <a:schemeClr val="accent1"/>
                </a:solidFill>
              </a:rPr>
              <a:t>print("Hello, </a:t>
            </a:r>
          </a:p>
          <a:p>
            <a:pPr marL="457200" lvl="1" indent="0">
              <a:buNone/>
            </a:pPr>
            <a:r>
              <a:rPr lang="en-US" dirty="0">
                <a:solidFill>
                  <a:schemeClr val="accent1"/>
                </a:solidFill>
              </a:rPr>
              <a:t> 	</a:t>
            </a:r>
            <a:r>
              <a:rPr lang="en-US" sz="1600"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en-US"/>
              <a:t>Python</a:t>
            </a:r>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en-US" dirty="0"/>
              <a:t>In other languages, code blocks (</a:t>
            </a:r>
            <a:r>
              <a:rPr lang="en-US" dirty="0">
                <a:solidFill>
                  <a:schemeClr val="accent1"/>
                </a:solidFill>
              </a:rPr>
              <a:t>if</a:t>
            </a:r>
            <a:r>
              <a:rPr lang="en-US" dirty="0"/>
              <a:t>, </a:t>
            </a:r>
            <a:r>
              <a:rPr lang="en-US" dirty="0">
                <a:solidFill>
                  <a:schemeClr val="accent1"/>
                </a:solidFill>
              </a:rPr>
              <a:t>for</a:t>
            </a:r>
            <a:r>
              <a:rPr lang="en-US" dirty="0"/>
              <a:t>, etc.) are usually delimited by specific symbols (e.g., “</a:t>
            </a:r>
            <a:r>
              <a:rPr lang="en-US" dirty="0">
                <a:solidFill>
                  <a:schemeClr val="accent1"/>
                </a:solidFill>
              </a:rPr>
              <a:t>{</a:t>
            </a:r>
            <a:r>
              <a:rPr lang="en-US" dirty="0"/>
              <a:t>” and “</a:t>
            </a:r>
            <a:r>
              <a:rPr lang="en-US" dirty="0">
                <a:solidFill>
                  <a:schemeClr val="accent1"/>
                </a:solidFill>
              </a:rPr>
              <a:t>}</a:t>
            </a:r>
            <a:r>
              <a:rPr lang="en-US" dirty="0"/>
              <a:t>”)</a:t>
            </a:r>
          </a:p>
          <a:p>
            <a:pPr lvl="1"/>
            <a:r>
              <a:rPr lang="en-US" dirty="0"/>
              <a:t>Indentation is used for better readability</a:t>
            </a:r>
          </a:p>
          <a:p>
            <a:r>
              <a:rPr lang="en-US" dirty="0"/>
              <a:t>Python only uses indentation to delimit code blocks</a:t>
            </a:r>
          </a:p>
          <a:p>
            <a:pPr lvl="1"/>
            <a:r>
              <a:rPr lang="en-US" dirty="0"/>
              <a:t>Each row introducing a block (e.g., </a:t>
            </a:r>
            <a:r>
              <a:rPr lang="en-US" dirty="0">
                <a:solidFill>
                  <a:schemeClr val="accent1"/>
                </a:solidFill>
              </a:rPr>
              <a:t>if</a:t>
            </a:r>
            <a:r>
              <a:rPr lang="en-US" dirty="0"/>
              <a:t>) ends with “</a:t>
            </a:r>
            <a:r>
              <a:rPr lang="en-US" dirty="0">
                <a:solidFill>
                  <a:schemeClr val="accent1"/>
                </a:solidFill>
              </a:rPr>
              <a:t>:</a:t>
            </a:r>
            <a:r>
              <a:rPr lang="en-US" dirty="0"/>
              <a:t>”</a:t>
            </a:r>
          </a:p>
          <a:p>
            <a:pPr lvl="1"/>
            <a:r>
              <a:rPr lang="en-US" dirty="0"/>
              <a:t>Rows within the same block are indented the same (i.e., same number of spaces)</a:t>
            </a:r>
          </a:p>
          <a:p>
            <a:pPr lvl="1"/>
            <a:r>
              <a:rPr lang="en-US" dirty="0"/>
              <a:t>An empty block contains the keyword “</a:t>
            </a:r>
            <a:r>
              <a:rPr lang="en-US" dirty="0">
                <a:solidFill>
                  <a:schemeClr val="accent1"/>
                </a:solidFill>
              </a:rPr>
              <a:t>pass</a:t>
            </a:r>
            <a:r>
              <a:rPr lang="en-US" dirty="0"/>
              <a:t>”</a:t>
            </a:r>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7</a:t>
            </a:fld>
            <a:endParaRPr lang="en-US"/>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Everything is an object: numbers, lists, functions, etc.</a:t>
            </a:r>
          </a:p>
          <a:p>
            <a:pPr lvl="1"/>
            <a:r>
              <a:rPr lang="en-US" dirty="0"/>
              <a:t>Not the same as Java, where </a:t>
            </a:r>
            <a:r>
              <a:rPr lang="en-US" dirty="0">
                <a:solidFill>
                  <a:schemeClr val="accent1"/>
                </a:solidFill>
              </a:rPr>
              <a:t>int</a:t>
            </a:r>
            <a:r>
              <a:rPr lang="en-US" dirty="0"/>
              <a:t> and </a:t>
            </a:r>
            <a:r>
              <a:rPr lang="en-US" dirty="0">
                <a:solidFill>
                  <a:schemeClr val="accent1"/>
                </a:solidFill>
              </a:rPr>
              <a:t>float</a:t>
            </a:r>
            <a:r>
              <a:rPr lang="en-US" dirty="0"/>
              <a:t> are not objects</a:t>
            </a:r>
          </a:p>
          <a:p>
            <a:r>
              <a:rPr lang="en-US" dirty="0"/>
              <a:t>Objects have attributes and methods accessed via the "." syntax</a:t>
            </a:r>
          </a:p>
          <a:p>
            <a:pPr lvl="1"/>
            <a:r>
              <a:rPr lang="en-US" dirty="0" err="1">
                <a:solidFill>
                  <a:schemeClr val="accent1"/>
                </a:solidFill>
              </a:rPr>
              <a:t>object.attribute</a:t>
            </a:r>
            <a:endParaRPr lang="en-US" dirty="0">
              <a:solidFill>
                <a:schemeClr val="accent1"/>
              </a:solidFill>
            </a:endParaRPr>
          </a:p>
          <a:p>
            <a:r>
              <a:rPr lang="en-US" dirty="0"/>
              <a:t>The object type determines the available attributes and operations</a:t>
            </a:r>
          </a:p>
          <a:p>
            <a:pPr lvl="1"/>
            <a:r>
              <a:rPr lang="en-US" dirty="0"/>
              <a:t>Object types are known only at execution time</a:t>
            </a:r>
          </a:p>
          <a:p>
            <a:pPr lvl="1"/>
            <a:r>
              <a:rPr lang="en-US" dirty="0"/>
              <a:t>Not the same as Java, where object types are known at compile time (i.e., before execution)</a:t>
            </a:r>
          </a:p>
          <a:p>
            <a:r>
              <a:rPr lang="en-US" dirty="0"/>
              <a:t>The object </a:t>
            </a:r>
            <a:r>
              <a:rPr lang="en-US" dirty="0">
                <a:solidFill>
                  <a:schemeClr val="accent1"/>
                </a:solidFill>
              </a:rPr>
              <a:t>None</a:t>
            </a:r>
            <a:r>
              <a:rPr lang="en-US" dirty="0"/>
              <a:t> (with type </a:t>
            </a:r>
            <a:r>
              <a:rPr lang="en-US" dirty="0" err="1">
                <a:solidFill>
                  <a:schemeClr val="accent1"/>
                </a:solidFill>
              </a:rPr>
              <a:t>NoneType</a:t>
            </a:r>
            <a:r>
              <a:rPr lang="en-US" dirty="0"/>
              <a:t>) represents an absence of value</a:t>
            </a:r>
          </a:p>
          <a:p>
            <a:pPr lvl="1"/>
            <a:r>
              <a:rPr lang="en-US" dirty="0"/>
              <a:t>As </a:t>
            </a:r>
            <a:r>
              <a:rPr lang="en-US" dirty="0">
                <a:solidFill>
                  <a:schemeClr val="accent1"/>
                </a:solidFill>
              </a:rPr>
              <a:t>null</a:t>
            </a:r>
            <a:r>
              <a:rPr lang="en-US" dirty="0"/>
              <a:t> in Java (which is not an object)</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Python introduces different object collections</a:t>
            </a:r>
          </a:p>
          <a:p>
            <a:pPr lvl="1"/>
            <a:r>
              <a:rPr lang="en-US" dirty="0"/>
              <a:t>E.g., lists (</a:t>
            </a:r>
            <a:r>
              <a:rPr lang="en-US" dirty="0">
                <a:solidFill>
                  <a:schemeClr val="accent1"/>
                </a:solidFill>
              </a:rPr>
              <a:t>["cat", "cat", "dog"]</a:t>
            </a:r>
            <a:r>
              <a:rPr lang="en-US" dirty="0"/>
              <a:t>)</a:t>
            </a:r>
            <a:r>
              <a:rPr lang="en-US" dirty="0">
                <a:solidFill>
                  <a:srgbClr val="0070C0"/>
                </a:solidFill>
              </a:rPr>
              <a:t>, </a:t>
            </a:r>
            <a:r>
              <a:rPr lang="en-US" dirty="0"/>
              <a:t>sets (</a:t>
            </a:r>
            <a:r>
              <a:rPr lang="en-US" dirty="0">
                <a:solidFill>
                  <a:schemeClr val="accent1"/>
                </a:solidFill>
              </a:rPr>
              <a:t>{"cat", "dog"}</a:t>
            </a:r>
            <a:r>
              <a:rPr lang="en-US" dirty="0"/>
              <a:t>), dictionaries (</a:t>
            </a:r>
            <a:r>
              <a:rPr lang="en-US" dirty="0">
                <a:solidFill>
                  <a:schemeClr val="accent1"/>
                </a:solidFill>
              </a:rPr>
              <a:t>{"key": "value"}</a:t>
            </a:r>
            <a:r>
              <a:rPr lang="en-US" dirty="0"/>
              <a:t>)</a:t>
            </a:r>
          </a:p>
          <a:p>
            <a:pPr lvl="1"/>
            <a:r>
              <a:rPr lang="en-US" dirty="0"/>
              <a:t>A collection can contain objects with heterogeneous types (e.g., the list </a:t>
            </a:r>
            <a:r>
              <a:rPr lang="en-US" dirty="0">
                <a:solidFill>
                  <a:schemeClr val="accent1"/>
                </a:solidFill>
              </a:rPr>
              <a:t>[1, "cat"]</a:t>
            </a:r>
            <a:r>
              <a:rPr lang="en-US" dirty="0"/>
              <a:t>)</a:t>
            </a:r>
          </a:p>
          <a:p>
            <a:pPr lvl="1"/>
            <a:r>
              <a:rPr lang="en-US" dirty="0"/>
              <a:t>Collections can be nested (e.g., the list </a:t>
            </a:r>
            <a:r>
              <a:rPr lang="en-US" dirty="0">
                <a:solidFill>
                  <a:schemeClr val="accent1"/>
                </a:solidFill>
              </a:rPr>
              <a:t>["cat", ["cat", ["dog"]]]</a:t>
            </a:r>
            <a:r>
              <a:rPr lang="en-US" dirty="0"/>
              <a:t>)</a:t>
            </a:r>
          </a:p>
          <a:p>
            <a:r>
              <a:rPr lang="en-US" dirty="0"/>
              <a:t>Collections can be mutable or immutable</a:t>
            </a:r>
          </a:p>
          <a:p>
            <a:pPr lvl="1"/>
            <a:r>
              <a:rPr lang="en-US" dirty="0"/>
              <a:t>Mutable: it is possible to add/remove/replaces elements</a:t>
            </a:r>
          </a:p>
          <a:p>
            <a:pPr lvl="1"/>
            <a:r>
              <a:rPr lang="en-US" dirty="0"/>
              <a:t>Immutable: it is not possible to modify the collection (e.g., numbers, </a:t>
            </a:r>
            <a:r>
              <a:rPr lang="en-US" dirty="0" err="1"/>
              <a:t>booleans</a:t>
            </a:r>
            <a:r>
              <a:rPr lang="en-US" dirty="0"/>
              <a:t>, strings)</a:t>
            </a:r>
          </a:p>
          <a:p>
            <a:r>
              <a:rPr lang="en-US" dirty="0"/>
              <a:t>Strings (</a:t>
            </a:r>
            <a:r>
              <a:rPr lang="en-US" dirty="0">
                <a:solidFill>
                  <a:schemeClr val="accent1"/>
                </a:solidFill>
              </a:rPr>
              <a:t>str</a:t>
            </a:r>
            <a:r>
              <a:rPr lang="en-US" dirty="0"/>
              <a:t>) are immutable sequences of characters</a:t>
            </a:r>
          </a:p>
          <a:p>
            <a:pPr lvl="1"/>
            <a:r>
              <a:rPr lang="en-US" dirty="0"/>
              <a:t>A character is a string with length 1, there is not char type</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23481</TotalTime>
  <Words>3216</Words>
  <Application>Microsoft Office PowerPoint</Application>
  <PresentationFormat>Widescreen</PresentationFormat>
  <Paragraphs>409</Paragraphs>
  <Slides>41</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41</vt:i4>
      </vt:variant>
    </vt:vector>
  </HeadingPairs>
  <TitlesOfParts>
    <vt:vector size="48" baseType="lpstr">
      <vt:lpstr>Arial</vt:lpstr>
      <vt:lpstr>Calibri</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Data analysis</vt:lpstr>
      <vt:lpstr>Data preparation</vt:lpstr>
      <vt:lpstr>Data preparation</vt:lpstr>
      <vt:lpstr>Pandas</vt:lpstr>
      <vt:lpstr>Pandas</vt:lpstr>
      <vt:lpstr>Pandas</vt:lpstr>
      <vt:lpstr>Pandas</vt:lpstr>
      <vt:lpstr>Attribute types</vt:lpstr>
      <vt:lpstr>Why is data type important?</vt:lpstr>
      <vt:lpstr>Missing values</vt:lpstr>
      <vt:lpstr>Missing values</vt:lpstr>
      <vt:lpstr>Missing values</vt:lpstr>
      <vt:lpstr>Aggregation</vt:lpstr>
      <vt:lpstr>Value distribution</vt:lpstr>
      <vt:lpstr>Value distribution</vt:lpstr>
      <vt:lpstr>Dataframe</vt:lpstr>
      <vt:lpstr>Dataframe</vt:lpstr>
      <vt:lpstr>Dataframe</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Integrated analytics lab</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1212</cp:revision>
  <dcterms:created xsi:type="dcterms:W3CDTF">2019-03-06T18:10:20Z</dcterms:created>
  <dcterms:modified xsi:type="dcterms:W3CDTF">2022-04-15T07:09:48Z</dcterms:modified>
</cp:coreProperties>
</file>