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79" r:id="rId2"/>
    <p:sldId id="480" r:id="rId3"/>
    <p:sldId id="483" r:id="rId4"/>
    <p:sldId id="484" r:id="rId5"/>
    <p:sldId id="485" r:id="rId6"/>
    <p:sldId id="486" r:id="rId7"/>
    <p:sldId id="487" r:id="rId8"/>
    <p:sldId id="488" r:id="rId9"/>
    <p:sldId id="481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482" r:id="rId29"/>
    <p:sldId id="325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22/06/2021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L’analisi dei dati è un’attività scientifica per comprendere 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predire fenomeni di interesse aziendale, sociale, di ricerca ...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 processo di analisi di dati prevede diversi passaggi:</a:t>
            </a:r>
          </a:p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raccolta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dei dati da una o più sorgenti (database, servizi Web, …)</a:t>
            </a:r>
          </a:p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comprensione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della struttura e del significato dei dati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trasformazione e pulizia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dei dati in una forma utile alle fasi successive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estrazione di conoscenza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dai dati (statistiche, modelli predittivi, …)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validazione e interpretazione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della conoscenza estratta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deployment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della conoscenza (es. predizioni) in applicazioni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Esiste software specifico per l’analisi di dati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 es.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R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è un ambiente open source efficiente per analisi statistiche,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machine learning, data mining con un ampio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D78BF9-C102-44CC-ADD2-0803E14614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Le caratteristiche di base di Python lo rendono adatto per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operazioni di analisi (in particolare estrazione e pulizia)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semplice da imparare ed usare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utilizzabile sia in modo interattivo che per script e programmi completi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Negli anni sono state sviluppate diverse librerie che rendono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Python un ambiente completo di analisi dati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Python è sempre più usato in sostituzione di R e altri software ad hoc,</a:t>
            </a:r>
          </a:p>
          <a:p>
            <a:pPr algn="l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sopratutto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dagli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informatici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Abbiamo visto come usare </a:t>
            </a:r>
            <a:r>
              <a:rPr lang="it-IT" sz="1800" b="0" i="0" u="none" strike="noStrike" baseline="0" dirty="0" err="1">
                <a:latin typeface="Calibri" panose="020F0502020204030204" pitchFamily="34" charset="0"/>
              </a:rPr>
              <a:t>NumPy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 per la rappresentazione di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dati in forma di vettori e matrici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D78BF9-C102-44CC-ADD2-0803E14614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Dati oggetto d’analisi sono comunemente reperiti o convertiti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in forma </a:t>
            </a:r>
            <a:r>
              <a:rPr lang="it-IT" sz="1800" b="0" i="1" u="none" strike="noStrike" baseline="0" dirty="0">
                <a:latin typeface="Calibri,Italic"/>
              </a:rPr>
              <a:t>relazionale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(o </a:t>
            </a:r>
            <a:r>
              <a:rPr lang="it-IT" sz="1800" b="0" i="1" u="none" strike="noStrike" baseline="0" dirty="0">
                <a:latin typeface="Calibri,Italic"/>
              </a:rPr>
              <a:t>tabulare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ogni riga rappresenta un’</a:t>
            </a:r>
            <a:r>
              <a:rPr lang="it-IT" sz="1800" b="0" i="1" u="none" strike="noStrike" baseline="0" dirty="0">
                <a:latin typeface="Calibri,Italic"/>
              </a:rPr>
              <a:t>osservazione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o </a:t>
            </a:r>
            <a:r>
              <a:rPr lang="it-IT" sz="1800" b="0" i="1" u="none" strike="noStrike" baseline="0" dirty="0">
                <a:latin typeface="Calibri,Italic"/>
              </a:rPr>
              <a:t>istanza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, ovvero uno degli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oggetti su cui si sta compiendo l’analisi (una persona, un prodotto, …)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ogni colonna è una </a:t>
            </a:r>
            <a:r>
              <a:rPr lang="it-IT" sz="1800" b="0" i="1" u="none" strike="noStrike" baseline="0" dirty="0">
                <a:latin typeface="Calibri,Italic"/>
              </a:rPr>
              <a:t>variabile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it-IT" sz="1800" b="0" i="1" u="none" strike="noStrike" baseline="0" dirty="0">
                <a:latin typeface="Calibri,Italic"/>
              </a:rPr>
              <a:t>attributo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o </a:t>
            </a:r>
            <a:r>
              <a:rPr lang="it-IT" sz="1800" b="0" i="1" u="none" strike="noStrike" baseline="0" dirty="0">
                <a:latin typeface="Calibri,Italic"/>
              </a:rPr>
              <a:t>feature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che caratterizza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ciascun oggetto; tutti i valori di una colonna sono dello stesso tipo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Esempi di dati in forma relazionale sono ad es.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tabelle e viste in un database relazionale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file CSV (</a:t>
            </a:r>
            <a:r>
              <a:rPr lang="en-US" sz="1800" b="0" i="1" u="none" strike="noStrike" baseline="0" dirty="0">
                <a:latin typeface="Calibri,Italic"/>
              </a:rPr>
              <a:t>Comma Separated Values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D78BF9-C102-44CC-ADD2-0803E14614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it-IT" sz="1800" b="0" i="1" u="none" strike="noStrike" baseline="0" dirty="0">
                <a:solidFill>
                  <a:srgbClr val="4F82BE"/>
                </a:solidFill>
                <a:latin typeface="Calibri,Italic"/>
              </a:rPr>
              <a:t>numerico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valore intero o reale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,Bold"/>
              </a:rPr>
              <a:t>ratio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ammesse tute le operazioni aritmetiche, es.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età, prezzi, quantità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  <a:p>
            <a:pPr algn="l"/>
            <a:r>
              <a:rPr lang="it-IT" sz="1800" b="0" i="0" u="none" strike="noStrike" baseline="0" dirty="0">
                <a:solidFill>
                  <a:srgbClr val="E56D0A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E56D0A"/>
                </a:solidFill>
                <a:latin typeface="Calibri,Bold"/>
              </a:rPr>
              <a:t>intervallo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non ha senso moltiplicazione e divisione, es. date</a:t>
            </a:r>
          </a:p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1" u="none" strike="noStrike" baseline="0" dirty="0">
                <a:solidFill>
                  <a:srgbClr val="C1504D"/>
                </a:solidFill>
                <a:latin typeface="Calibri,Italic"/>
              </a:rPr>
              <a:t>alfanumerico,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 sono applicabili operazioni aritmetiche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,Bold"/>
              </a:rPr>
              <a:t>ordinale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esiste una relazione d’ordine, es. “laurea magistrale” è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successiva a “laurea triennale”, ma somma o differenza non hanno senso</a:t>
            </a:r>
          </a:p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C1504D"/>
                </a:solidFill>
                <a:latin typeface="Calibri,Bold"/>
              </a:rPr>
              <a:t>categorico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valore appartenente ad un set finito di possibili valori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es. sesso, comune di nascita, categoria di prodotto, 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78933C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1" u="none" strike="noStrike" baseline="0" dirty="0">
                <a:solidFill>
                  <a:srgbClr val="78933C"/>
                </a:solidFill>
                <a:latin typeface="Calibri,BoldItalic"/>
              </a:rPr>
              <a:t>stringa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testo arbitrario, es. nome, cognome, nome di un prodotto, testo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una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recensione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…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F864C7-A922-4261-9EC4-051883ED3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52777"/>
            <a:ext cx="5181600" cy="89703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68238ADC-845B-4A86-9F80-A07957A639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1" i="1" u="none" strike="noStrike" baseline="0" dirty="0" err="1">
                <a:solidFill>
                  <a:srgbClr val="000000"/>
                </a:solidFill>
                <a:latin typeface="Calibri,BoldItalic"/>
              </a:rPr>
              <a:t>pandas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Calibri,BoldItalic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è una libreria Python che definisce strutture dati 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funzionalità per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l’analisi di dati strutturati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introduce nuovi tipi di dati </a:t>
            </a:r>
            <a:r>
              <a:rPr lang="it-IT" sz="18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serie temporali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(vettori smart) e </a:t>
            </a:r>
            <a:r>
              <a:rPr lang="it-IT" sz="1800" b="0" i="0" u="none" strike="noStrike" baseline="0" dirty="0" err="1">
                <a:solidFill>
                  <a:srgbClr val="1F497D"/>
                </a:solidFill>
                <a:latin typeface="Calibri" panose="020F0502020204030204" pitchFamily="34" charset="0"/>
              </a:rPr>
              <a:t>DataFrame</a:t>
            </a:r>
            <a:endParaRPr lang="it-IT" sz="18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tabelle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matrici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smart)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soluzione completa per la manipolazione dei dati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dati tabulari, incluso CSV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trattamento dati mancanti, riorganizzazione della loro forma (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shape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operazioni come con database (join/merge, aggregazione etc.)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basa su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NumPy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utilizza in parte una sintassi simile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accesso a righe/colonne per indici (non velocizzano l’accesso come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db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 intervalli, array booleani, 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convenzione il package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pandas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importa con nome “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import pandas as pd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836E9AD-867E-493E-BDC4-4D8FDB15134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serie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Series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è una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sequenza di valori dello stesso tipo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ciascuno dei quali è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associata un’etichetta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tipi supportati, sia per i valori che per le etichette, sono quelli di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NumPy (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float64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int64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…)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serie è in pratica un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ndarray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una dimensione (un vettore) con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un’etichetta associata ad ogni elemento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L’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indice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una serie (attributo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index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è la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sequenza delle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etichette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associate ai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etichette sono spesso identificatori di tipo numerico o stringa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 es. per dati estratti da un DB possono essere le chiavi primarie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etichette in un indice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possono non essere univoche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ma nell’uso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pratico spesso lo sono e proseguiremo assumendo che lo siano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836E9AD-867E-493E-BDC4-4D8FDB15134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costruttore di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Series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accetta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i valori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della serie e come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attributo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index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opzionale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le etichette corrispondenti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non specificato, l’indice è la sequenza di interi da 0 a N-1, così che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elemento sia etichettato dalla posizione (come in liste e array)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ser =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Lucida Console" panose="020B0609040504020204" pitchFamily="49" charset="0"/>
              </a:rPr>
              <a:t>[ 4 , 7 , -5 , 3 ]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... </a:t>
            </a:r>
            <a:r>
              <a:rPr lang="en-US" sz="1800" b="0" i="0" u="none" strike="noStrike" baseline="0" dirty="0">
                <a:solidFill>
                  <a:srgbClr val="78933C"/>
                </a:solidFill>
                <a:latin typeface="Lucida Console" panose="020B0609040504020204" pitchFamily="49" charset="0"/>
              </a:rPr>
              <a:t>index=["d", "b", "a", "c"]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16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486156-257A-4BBA-B38F-B1E64108B9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Quando si crea una serie, come per gli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ndarray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è possibile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specificare il tipo di dato col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paramero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dtype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tipi di dati utilizzati più comunemente sono quelli numerici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tipi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np.float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,Italic"/>
              </a:rPr>
              <a:t>N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memorizzano numeri a virgola mobile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tipi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np.int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,Italic"/>
              </a:rPr>
              <a:t>N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np.uint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,Italic"/>
              </a:rPr>
              <a:t>N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memorizzano numeri interi con/senza segno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è il numero di bit usati, pari a 8, 16, 32 o 64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Altri tipi di dato includono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bool: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booleani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datetime64, timedelta64: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timestamp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intervalli di tempo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generici oggetti Python, usato principalmente per stringhe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Selezionare il tipo di dato appropriato è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importante per</a:t>
            </a:r>
          </a:p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ottimizzare l’uso di memoria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 dataset molto grandi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Nella pratica, un set di dati ha spesso dei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valori mancanti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 es. perché non esistono o non sono stati forniti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serie può avere valori mancanti, detti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NA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Not 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,Italic"/>
              </a:rPr>
              <a:t>Available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Nel caso di serie di numeri reali, un dato mancante è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rappresentato internamente dal valore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nan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Not a 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,Italic"/>
              </a:rPr>
              <a:t>Number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Come in altri linguaggi, il valore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nan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 risulta mai uguale,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maggiore o minore di altri numeri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(incluso se stesso!)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np.nan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==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np.nan</a:t>
            </a:r>
            <a:endParaRPr lang="en-US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Qualsiasi espressione numerica con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nan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 risultato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nan</a:t>
            </a:r>
            <a:endParaRPr lang="it-IT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2 *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np.nan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–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nan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supportano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anche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operazioni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binarie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esse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operatori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+, -, *, …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funzioni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universali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L’operazione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è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applicata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per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elementi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con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pari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etichetta</a:t>
            </a:r>
            <a:endParaRPr lang="en-US" sz="18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viene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considerato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l’ordine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ogni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etichetta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solo in un operando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avrà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 valore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NA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Linguaggio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interpretato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cross-platform</a:t>
            </a:r>
          </a:p>
          <a:p>
            <a:pPr lvl="1"/>
            <a:r>
              <a:rPr lang="it-IT" sz="12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latin typeface="Calibri" panose="020F0502020204030204" pitchFamily="34" charset="0"/>
              </a:rPr>
              <a:t>disponibile per i principali SO (Linux, Mac, Windows, …)</a:t>
            </a:r>
          </a:p>
          <a:p>
            <a:pPr lvl="1"/>
            <a:r>
              <a:rPr lang="it-IT" sz="12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latin typeface="Calibri" panose="020F0502020204030204" pitchFamily="34" charset="0"/>
              </a:rPr>
              <a:t>un’implementazione di riferimento (</a:t>
            </a:r>
            <a:r>
              <a:rPr lang="it-IT" sz="1200" b="0" i="1" u="none" strike="noStrike" baseline="0" dirty="0" err="1">
                <a:latin typeface="Calibri,Italic"/>
              </a:rPr>
              <a:t>CPython</a:t>
            </a:r>
            <a:r>
              <a:rPr lang="it-IT" sz="1200" b="0" i="0" u="none" strike="noStrike" baseline="0" dirty="0">
                <a:latin typeface="Calibri" panose="020F0502020204030204" pitchFamily="34" charset="0"/>
              </a:rPr>
              <a:t>) più altre alternative</a:t>
            </a:r>
          </a:p>
          <a:p>
            <a:pPr lvl="1"/>
            <a:r>
              <a:rPr lang="it-IT" sz="12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latin typeface="Calibri" panose="020F0502020204030204" pitchFamily="34" charset="0"/>
              </a:rPr>
              <a:t>integrabile in altri linguaggi (C, C++, Java, …)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Creato alla fine degli anni ’80, divenuto popolare nei 2000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Multi-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paradigma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12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n-US" sz="1200" b="0" i="0" u="none" strike="noStrike" baseline="0" dirty="0" err="1">
                <a:latin typeface="Calibri" panose="020F0502020204030204" pitchFamily="34" charset="0"/>
              </a:rPr>
              <a:t>imperativo</a:t>
            </a:r>
            <a:r>
              <a:rPr lang="en-US" sz="1200" b="0" i="0" u="none" strike="noStrike" baseline="0" dirty="0">
                <a:latin typeface="Calibri" panose="020F0502020204030204" pitchFamily="34" charset="0"/>
              </a:rPr>
              <a:t>, object-oriented, </a:t>
            </a:r>
            <a:r>
              <a:rPr lang="en-US" sz="1200" b="0" i="0" u="none" strike="noStrike" baseline="0" dirty="0" err="1">
                <a:latin typeface="Calibri" panose="020F0502020204030204" pitchFamily="34" charset="0"/>
              </a:rPr>
              <a:t>funzionale</a:t>
            </a:r>
            <a:endParaRPr lang="en-US" sz="12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it-IT" sz="12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latin typeface="Calibri" panose="020F0502020204030204" pitchFamily="34" charset="0"/>
              </a:rPr>
              <a:t>sintassi facilmente estendibile ad altri paradigmi</a:t>
            </a:r>
          </a:p>
          <a:p>
            <a:pPr algn="l"/>
            <a:r>
              <a:rPr lang="it-IT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Enfasi sulla facilità di lettura e scrittura del codice</a:t>
            </a:r>
          </a:p>
          <a:p>
            <a:pPr lvl="1"/>
            <a:r>
              <a:rPr lang="en-US" sz="12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n-US" sz="1200" b="0" i="0" u="none" strike="noStrike" baseline="0" dirty="0">
                <a:latin typeface="Calibri" panose="020F0502020204030204" pitchFamily="34" charset="0"/>
              </a:rPr>
              <a:t>“there should be one—and preferably only one—obvious way to do it”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DC46FE-0C14-4255-96F7-5E5964E851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serie offrono metodi per calcolare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statistiche aggregate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valori con nomi e funzionamento pari a quelle degli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ndarray</a:t>
            </a:r>
            <a:endParaRPr lang="it-IT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sum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(somma),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mean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(media),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min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(minimo),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max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(massimo), 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default, eventuali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valori mancanti vengono ignorati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([2,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np.nan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, 6, 4]).mean()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4.0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Specificando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skipna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=False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invece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gli NA invalidano il calcolo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([2,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np.nan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, 6, 4]).mean(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skipna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=False)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nan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Rispetto a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NumPy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sono aggiunti i metodi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idxmin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idxmax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 restituiscono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l’etichetta del valore minimo o massimo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({"a": 6, "b": 10, "c": 7}).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idxmax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'b'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metodo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unique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restituisce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 vettore con tutti i valori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distinti in una serie, ordinati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sulla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prima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apparizione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nunique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restituisce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direttamente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quantità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value_counts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restituisce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nuova serie che associa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 ogni valore distinto il suo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occorrenze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partendo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più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21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5E83F5F-09BE-47A0-AF2B-4DBDA31061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metodi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isna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notna</a:t>
            </a:r>
            <a:endParaRPr lang="it-IT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verificano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quali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elementi</a:t>
            </a:r>
            <a:endParaRPr lang="en-US" sz="18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(non)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sono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mancanti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restituiscono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bool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count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restituisce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numero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valori non NA nella serie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dropna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rimuove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mancanti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default, viene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creata una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copia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della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indicando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inplace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=True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viene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modificata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la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serie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22</a:t>
            </a:fld>
            <a:endParaRPr lang="it-IT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887C174-E3BA-4632-A645-C92617B406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metodo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fillna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permette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rimpiazzare i valori NA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anche qui viene creata una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copia a meno che non si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specifichi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inplace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=True</a:t>
            </a:r>
          </a:p>
          <a:p>
            <a:pPr algn="l"/>
            <a:r>
              <a:rPr lang="it-IT" sz="1800" b="0" i="0" u="none" strike="noStrike" baseline="0" dirty="0">
                <a:solidFill>
                  <a:srgbClr val="7030A1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7030A1"/>
                </a:solidFill>
                <a:latin typeface="Calibri" panose="020F0502020204030204" pitchFamily="34" charset="0"/>
              </a:rPr>
              <a:t>Indicando un valore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tutti gli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NA sono sostituiti con esso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è comune usare la media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Usando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parametro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method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ffill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  <a:p>
            <a:pPr algn="l"/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bfill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NA è </a:t>
            </a:r>
            <a:r>
              <a:rPr lang="it-IT" sz="1800" b="0" i="0" u="none" strike="noStrike" baseline="0" dirty="0">
                <a:solidFill>
                  <a:srgbClr val="00B150"/>
                </a:solidFill>
                <a:latin typeface="Calibri" panose="020F0502020204030204" pitchFamily="34" charset="0"/>
              </a:rPr>
              <a:t>sostituito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B150"/>
                </a:solidFill>
                <a:latin typeface="Calibri" panose="020F0502020204030204" pitchFamily="34" charset="0"/>
              </a:rPr>
              <a:t>col valore non NA prima o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B150"/>
                </a:solidFill>
                <a:latin typeface="Calibri" panose="020F0502020204030204" pitchFamily="34" charset="0"/>
              </a:rPr>
              <a:t>dopo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esiste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!)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utile per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23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6A0E7AB-8F6A-4F8E-8451-0BFB3D48F2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 </a:t>
            </a:r>
            <a:r>
              <a:rPr lang="it-IT" sz="1800" b="0" i="0" u="none" strike="noStrike" baseline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DataFrame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rappresenta un set di dati in forma relazionale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Può essere visto come una sequenza di colonne rappresentate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it-IT" sz="1800" b="0" i="0" u="none" strike="noStrike" baseline="0" dirty="0">
                <a:solidFill>
                  <a:srgbClr val="0070C1"/>
                </a:solidFill>
                <a:latin typeface="Calibri" panose="020F0502020204030204" pitchFamily="34" charset="0"/>
              </a:rPr>
              <a:t>serie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diverso tipo </a:t>
            </a:r>
            <a:r>
              <a:rPr lang="it-IT" sz="1800" b="0" i="0" u="none" strike="noStrike" baseline="0" dirty="0">
                <a:solidFill>
                  <a:srgbClr val="7030A1"/>
                </a:solidFill>
                <a:latin typeface="Calibri" panose="020F0502020204030204" pitchFamily="34" charset="0"/>
              </a:rPr>
              <a:t>con etichette condivise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etichette sono di solito identificatori univoci delle righe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serie (colonna) ha un </a:t>
            </a:r>
            <a:r>
              <a:rPr lang="it-IT" sz="1800" b="0" i="0" u="none" strike="noStrike" baseline="0" dirty="0">
                <a:solidFill>
                  <a:srgbClr val="00B150"/>
                </a:solidFill>
                <a:latin typeface="Calibri" panose="020F0502020204030204" pitchFamily="34" charset="0"/>
              </a:rPr>
              <a:t>nome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utilizzabile come chiave per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accedere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essa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24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6A0E7AB-8F6A-4F8E-8451-0BFB3D48F2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colonna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DataFrame</a:t>
            </a:r>
            <a:endParaRPr lang="en-US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può essere estratta in forma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serie usando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il suo nome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come </a:t>
            </a:r>
            <a:r>
              <a:rPr lang="en-US" sz="1800" b="0" i="0" u="none" strike="noStrike" baseline="0" dirty="0" err="1">
                <a:solidFill>
                  <a:srgbClr val="78933C"/>
                </a:solidFill>
                <a:latin typeface="Calibri" panose="020F0502020204030204" pitchFamily="34" charset="0"/>
              </a:rPr>
              <a:t>indice</a:t>
            </a:r>
            <a:endParaRPr lang="en-US" sz="1800" b="0" i="0" u="none" strike="noStrike" baseline="0" dirty="0">
              <a:solidFill>
                <a:srgbClr val="78933C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il nome è un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identificatore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Python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valido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 usato da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si può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accedere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alla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colonna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come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se fosse un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attributo</a:t>
            </a:r>
            <a:endParaRPr lang="en-US" sz="18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utile 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modalità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interattiva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6A0E7AB-8F6A-4F8E-8451-0BFB3D48F2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fornisce varie funzioni per caricare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sorgenti esterne di diverso tipo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 queste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read_csv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consente di creare un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caricando i dati da un file CSV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 passato un oggetto file da cui leggere, oppure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direttamente il nome di un file da aprire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dati letti in forma testuale sono convertiti automaticamente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nei tipi appropriati (numeri interi, reali, …)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può controllare con i parametri, vedi prossima slide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data =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pd.read_csv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("mydata.csv")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metodo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read_csv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 molti parametri opzionali, ad es.: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sep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separatore di colonna da usare (default “,”)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names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nomi delle colonne (di default letti dalla prima riga)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index_col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numero della colonna da usare come indice, passando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lista di numeri si ottiene un indice a più livelli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dtype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tipo di dati delle colonne o dizionario che associa il tipo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corretto al nome di ciascuna colonna</a:t>
            </a: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nrows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massimo numero di righe da leggere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Usando questi parametri opportunamente è possibile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importare i dati in modo da ottimizzare l’uso della memoria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dtype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possiamo definire tipi di dati efficienti da usare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nrows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possono importare poche righe per verificare</a:t>
            </a:r>
          </a:p>
          <a:p>
            <a:pPr algn="l"/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preventivamente i tipi di dati da usare, per poi caricare l’intero file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5EE4-FE6D-47EB-BFBF-CEA43EE8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1B2FB-A556-4EDF-90CD-DF8DC9A0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4761B9-4CBC-4704-83E5-3730D85C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81B5BD-C3A0-4BB6-A9D9-489E617A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28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3836D9-06AB-4D7F-99D3-87234AD4CC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3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Linguaggio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general-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,Italic"/>
              </a:rPr>
              <a:t>purpose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usato per molteplici scopi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scripting, sviluppo Web, data science, …</a:t>
            </a:r>
          </a:p>
          <a:p>
            <a:pPr lvl="1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Facile da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imparare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Usato per prototipazione e cicli di sviluppo rapidi</a:t>
            </a:r>
          </a:p>
          <a:p>
            <a:pPr lvl="1"/>
            <a:r>
              <a:rPr lang="en-US" sz="12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• </a:t>
            </a:r>
            <a:r>
              <a:rPr lang="en-US" sz="12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Popolarità</a:t>
            </a:r>
            <a:r>
              <a:rPr lang="en-US" sz="12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in </a:t>
            </a:r>
            <a:r>
              <a:rPr lang="en-US" sz="12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rapido</a:t>
            </a:r>
            <a:r>
              <a:rPr lang="en-US" sz="12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aumento</a:t>
            </a:r>
            <a:endParaRPr lang="en-US" sz="12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negli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ultimi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anni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Include una libreria standard di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molte funzioni di uso comune</a:t>
            </a:r>
          </a:p>
          <a:p>
            <a:pPr lvl="1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Ampia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disponibilità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</a:t>
            </a:r>
          </a:p>
          <a:p>
            <a:pPr lvl="1"/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librerie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DC46FE-0C14-4255-96F7-5E5964E851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Sono diffuse due diverse versioni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major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Python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,Bold"/>
              </a:rPr>
              <a:t>Python 2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basa molto software tutt’ora in uso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utilizzato di default in molte distribuzioni Linux e in Mac OS X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l’ultima versione </a:t>
            </a:r>
            <a:r>
              <a:rPr lang="it-IT" sz="1200" b="0" i="1" u="none" strike="noStrike" baseline="0" dirty="0">
                <a:solidFill>
                  <a:srgbClr val="000000"/>
                </a:solidFill>
                <a:latin typeface="Calibri,Italic"/>
              </a:rPr>
              <a:t>minor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prevista è la 2.7, rilasciata nel 2010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termine del supporto è previsto nel 2020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,Bold"/>
              </a:rPr>
              <a:t>Python 3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introduce novità incompatibili con Python 2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prima release nel 2008, ultima versione minor 3.6 del 2016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Molte librerie di uso comune sono state (</a:t>
            </a:r>
            <a:r>
              <a:rPr lang="it-IT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)scritte per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funzionare con entrambe le versioni</a:t>
            </a:r>
          </a:p>
          <a:p>
            <a:pPr algn="l"/>
            <a:r>
              <a:rPr lang="it-IT" sz="1800" b="1" i="0" u="none" strike="noStrike" baseline="0" dirty="0">
                <a:solidFill>
                  <a:srgbClr val="C1504D"/>
                </a:solidFill>
                <a:latin typeface="Calibri,Bold"/>
              </a:rPr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A0C0C1-753A-4FD7-B744-C361EB7606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C1504D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Un’istruzione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è contenuta di default in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una riga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print("Hello, world")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possono però scrivere più istruzioni in riga separate con “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;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print("Hello")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; 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print("world")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</a:t>
            </a:r>
            <a:r>
              <a:rPr lang="it-IT" sz="1800" b="0" i="0" u="none" strike="noStrike" baseline="0" dirty="0">
                <a:solidFill>
                  <a:srgbClr val="00B150"/>
                </a:solidFill>
                <a:latin typeface="Calibri" panose="020F0502020204030204" pitchFamily="34" charset="0"/>
              </a:rPr>
              <a:t>commenti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sono introdotti da “</a:t>
            </a:r>
            <a:r>
              <a:rPr lang="it-IT" sz="1800" b="0" i="0" u="none" strike="noStrike" baseline="0" dirty="0">
                <a:solidFill>
                  <a:srgbClr val="00B150"/>
                </a:solidFill>
                <a:latin typeface="Lucida Console" panose="020B0609040504020204" pitchFamily="49" charset="0"/>
              </a:rPr>
              <a:t>#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e finiscono a fine riga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B150"/>
                </a:solidFill>
                <a:latin typeface="Lucida Console" panose="020B0609040504020204" pitchFamily="49" charset="0"/>
              </a:rPr>
              <a:t># </a:t>
            </a:r>
            <a:r>
              <a:rPr lang="en-US" sz="1800" b="0" i="0" u="none" strike="noStrike" baseline="0" dirty="0" err="1">
                <a:solidFill>
                  <a:srgbClr val="00B150"/>
                </a:solidFill>
                <a:latin typeface="Lucida Console" panose="020B0609040504020204" pitchFamily="49" charset="0"/>
              </a:rPr>
              <a:t>Questo</a:t>
            </a:r>
            <a:r>
              <a:rPr lang="en-US" sz="1800" b="0" i="0" u="none" strike="noStrike" baseline="0" dirty="0">
                <a:solidFill>
                  <a:srgbClr val="00B150"/>
                </a:solidFill>
                <a:latin typeface="Lucida Console" panose="020B0609040504020204" pitchFamily="49" charset="0"/>
              </a:rPr>
              <a:t> è un </a:t>
            </a:r>
            <a:r>
              <a:rPr lang="en-US" sz="1800" b="0" i="0" u="none" strike="noStrike" baseline="0" dirty="0" err="1">
                <a:solidFill>
                  <a:srgbClr val="00B150"/>
                </a:solidFill>
                <a:latin typeface="Lucida Console" panose="020B0609040504020204" pitchFamily="49" charset="0"/>
              </a:rPr>
              <a:t>commento</a:t>
            </a:r>
            <a:endParaRPr lang="en-US" sz="1800" b="0" i="0" u="none" strike="noStrike" baseline="0" dirty="0">
              <a:solidFill>
                <a:srgbClr val="00B150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print("Hello, world") </a:t>
            </a:r>
            <a:r>
              <a:rPr lang="en-US" sz="1800" b="0" i="0" u="none" strike="noStrike" baseline="0" dirty="0">
                <a:solidFill>
                  <a:srgbClr val="00B150"/>
                </a:solidFill>
                <a:latin typeface="Lucida Console" panose="020B0609040504020204" pitchFamily="49" charset="0"/>
              </a:rPr>
              <a:t># </a:t>
            </a:r>
            <a:r>
              <a:rPr lang="en-US" sz="1800" b="0" i="0" u="none" strike="noStrike" baseline="0" dirty="0" err="1">
                <a:solidFill>
                  <a:srgbClr val="00B150"/>
                </a:solidFill>
                <a:latin typeface="Lucida Console" panose="020B0609040504020204" pitchFamily="49" charset="0"/>
              </a:rPr>
              <a:t>altro</a:t>
            </a:r>
            <a:r>
              <a:rPr lang="en-US" sz="1800" b="0" i="0" u="none" strike="noStrike" baseline="0" dirty="0">
                <a:solidFill>
                  <a:srgbClr val="00B150"/>
                </a:solidFill>
                <a:latin typeface="Lucida Console" panose="020B060904050402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B150"/>
                </a:solidFill>
                <a:latin typeface="Lucida Console" panose="020B0609040504020204" pitchFamily="49" charset="0"/>
              </a:rPr>
              <a:t>commento</a:t>
            </a:r>
            <a:endParaRPr lang="en-US" sz="1800" b="0" i="0" u="none" strike="noStrike" baseline="0" dirty="0">
              <a:solidFill>
                <a:srgbClr val="00B150"/>
              </a:solidFill>
              <a:latin typeface="Lucida Console" panose="020B0609040504020204" pitchFamily="49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può far continuare un’istruzione in una riga successiva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esplicitamente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la riga termina in “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\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implicitamente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ci sono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parentesi non chiuse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(più comune)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print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"Hello, "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+ "world"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91CE9A-6381-4D4D-8CA4-197BD4D6FB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6F5EC606-C9CB-41BB-A275-C067EC43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altri linguaggi i blocchi di codice (usati in costrutti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for, …)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sono delimitati da simboli specifici (spesso “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e “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l’indentazione è usata convenzionalmente per migliore leggibilità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usa l’indentazione come sintassi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i blocchi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riga che introduce un blocco (es.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termina in “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: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righe a pari livello sono indentate con pari numero di spazi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indicare un blocco vuoto si usa la parola chiave “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pass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F524CB8-A5A9-474D-8A86-A5314969B2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Python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ogni cosa è un </a:t>
            </a:r>
            <a:r>
              <a:rPr lang="it-IT" sz="1800" b="0" i="1" u="none" strike="noStrike" baseline="0" dirty="0">
                <a:solidFill>
                  <a:srgbClr val="C1504D"/>
                </a:solidFill>
                <a:latin typeface="Calibri,Italic"/>
              </a:rPr>
              <a:t>oggetto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numeri, liste, funzioni, 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 contrario ad es. di Java, dove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,Bold"/>
              </a:rPr>
              <a:t>non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sono oggetti valori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int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float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oggetto ha attributi e metodi, accessibili tramite la tipica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sintassi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oggetto.attributo</a:t>
            </a:r>
            <a:endParaRPr lang="en-US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tipo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un oggetto ne determina gli attributi esistenti e in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generale le operazioni che si possono compiere su di esso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tipi degli oggetti sono noti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solo durante l’esecuzione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 contrario di Java, dove i tipi degli oggetti sono verificati prima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dell’esecuzione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Esiste un oggetto predefinito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None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(di tipo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NoneType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che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indica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assenza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simile a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null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Java (che però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non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Python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ogni cosa è un </a:t>
            </a:r>
            <a:r>
              <a:rPr lang="it-IT" sz="1800" b="0" i="1" u="none" strike="noStrike" baseline="0" dirty="0">
                <a:solidFill>
                  <a:srgbClr val="C1504D"/>
                </a:solidFill>
                <a:latin typeface="Calibri,Italic"/>
              </a:rPr>
              <a:t>oggetto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numeri, liste, funzioni, 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 contrario ad es. di Java, dove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,Bold"/>
              </a:rPr>
              <a:t>non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sono oggetti valori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int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float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oggetto ha attributi e metodi, accessibili tramite la tipica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sintassi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oggetto.attributo</a:t>
            </a:r>
            <a:endParaRPr lang="en-US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Il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tipo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un oggetto ne determina gli attributi esistenti e in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generale le operazioni che si possono compiere su di esso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tipi degli oggetti sono noti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solo durante l’esecuzione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 contrario di Java, dove i tipi degli oggetti sono verificati prima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dell’esecuzione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Esiste un oggetto predefinito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None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(di tipo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NoneType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che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indica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assenza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simile a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null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Java (che però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,Italic"/>
              </a:rPr>
              <a:t>non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79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definisce diversi tipi di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collezioni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oggetti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collezione può contenere oggetti di tipi eterogenei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collezioni </a:t>
            </a:r>
            <a:r>
              <a:rPr lang="it-IT" sz="1200" b="0" i="1" u="none" strike="noStrike" baseline="0" dirty="0">
                <a:solidFill>
                  <a:srgbClr val="000000"/>
                </a:solidFill>
                <a:latin typeface="Calibri,Italic"/>
              </a:rPr>
              <a:t>sono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oggetti a loro volta (possono essere innestate)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collezioni si possono distinguere in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mutabili e immutabili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solo nelle collezioni mutabili è possibile aggiungere, rimuovere e</a:t>
            </a:r>
          </a:p>
          <a:p>
            <a:pPr lvl="1"/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sostituire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elementi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alcune circostanze sono però richiesti oggetti immutabili</a:t>
            </a: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gli oggetti visti finora (numeri, booleani, stringhe) sono immutabili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collezioni includono anche le stringhe (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str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 trattabili come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sequenze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immutabili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caratteri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 carattere è una stringa lunga 1, non c’è un tipo di dato apposito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fornisce </a:t>
            </a:r>
            <a:r>
              <a:rPr lang="it-IT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funzionalità comuni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DC46FE-0C14-4255-96F7-5E5964E851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22819</TotalTime>
  <Words>2763</Words>
  <Application>Microsoft Office PowerPoint</Application>
  <PresentationFormat>Widescreen</PresentationFormat>
  <Paragraphs>356</Paragraphs>
  <Slides>29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Calibri,Bold</vt:lpstr>
      <vt:lpstr>Calibri,BoldItalic</vt:lpstr>
      <vt:lpstr>Calibri,Italic</vt:lpstr>
      <vt:lpstr>Consolas</vt:lpstr>
      <vt:lpstr>CourierPrime</vt:lpstr>
      <vt:lpstr>Helvetica</vt:lpstr>
      <vt:lpstr>Lucida Console</vt:lpstr>
      <vt:lpstr>Wingdings</vt:lpstr>
      <vt:lpstr>Tema di Office</vt:lpstr>
      <vt:lpstr>Python</vt:lpstr>
      <vt:lpstr>Python</vt:lpstr>
      <vt:lpstr>Python</vt:lpstr>
      <vt:lpstr>Python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Pandas</vt:lpstr>
      <vt:lpstr>Pandas</vt:lpstr>
      <vt:lpstr>Pandas</vt:lpstr>
      <vt:lpstr>Pandas</vt:lpstr>
      <vt:lpstr>Pandas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Dataframe</vt:lpstr>
      <vt:lpstr>Dataframe</vt:lpstr>
      <vt:lpstr>Dataframe</vt:lpstr>
      <vt:lpstr>Dataframe</vt:lpstr>
      <vt:lpstr>Sklearn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1114</cp:revision>
  <dcterms:created xsi:type="dcterms:W3CDTF">2019-03-06T18:10:20Z</dcterms:created>
  <dcterms:modified xsi:type="dcterms:W3CDTF">2021-06-22T19:40:14Z</dcterms:modified>
</cp:coreProperties>
</file>