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5" r:id="rId2"/>
    <p:sldId id="478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92" r:id="rId16"/>
    <p:sldId id="485" r:id="rId17"/>
    <p:sldId id="488" r:id="rId18"/>
    <p:sldId id="487" r:id="rId19"/>
    <p:sldId id="49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15/04/2022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/>
              <a:t>Data Mining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Analytics Lab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 availability and accessibility attract new data scientists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competence in business domain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</a:t>
            </a:r>
            <a:r>
              <a:rPr lang="en-US" dirty="0"/>
              <a:t> competence in computer science</a:t>
            </a:r>
            <a:endParaRPr lang="en-US" sz="2000" dirty="0"/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transformation requires a structured approach</a:t>
            </a:r>
          </a:p>
          <a:p>
            <a:pPr lvl="1"/>
            <a:r>
              <a:rPr lang="en-US" dirty="0"/>
              <a:t>Choosing the best algorithm is only one of the success factors</a:t>
            </a:r>
          </a:p>
          <a:p>
            <a:r>
              <a:rPr lang="en-US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 breaks the process of data mining into six major phases</a:t>
            </a:r>
          </a:p>
          <a:p>
            <a:pPr lvl="1"/>
            <a:r>
              <a:rPr lang="en-US" dirty="0"/>
              <a:t>Business Understanding</a:t>
            </a:r>
          </a:p>
          <a:p>
            <a:pPr lvl="1"/>
            <a:r>
              <a:rPr lang="en-US" dirty="0"/>
              <a:t>Data Understanding</a:t>
            </a:r>
          </a:p>
          <a:p>
            <a:pPr lvl="1"/>
            <a:r>
              <a:rPr lang="en-US" dirty="0"/>
              <a:t>Data Preparation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The sequence of phases is not strict</a:t>
            </a:r>
          </a:p>
          <a:p>
            <a:pPr lvl="1"/>
            <a:r>
              <a:rPr lang="en-US" dirty="0"/>
              <a:t>Arrows indicate the most important and frequent dependencies between phases </a:t>
            </a:r>
          </a:p>
          <a:p>
            <a:pPr lvl="1"/>
            <a:r>
              <a:rPr lang="en-US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domain</a:t>
            </a:r>
          </a:p>
          <a:p>
            <a:pPr lvl="1"/>
            <a:r>
              <a:rPr lang="en-US" dirty="0"/>
              <a:t>Understanding </a:t>
            </a:r>
            <a:r>
              <a:rPr lang="en-US" dirty="0">
                <a:solidFill>
                  <a:schemeClr val="accent1"/>
                </a:solidFill>
              </a:rPr>
              <a:t>project goals</a:t>
            </a:r>
            <a:r>
              <a:rPr lang="en-US" dirty="0"/>
              <a:t> from the user's point of view, </a:t>
            </a:r>
            <a:r>
              <a:rPr lang="en-US" dirty="0">
                <a:solidFill>
                  <a:schemeClr val="accent1"/>
                </a:solidFill>
              </a:rPr>
              <a:t>translate</a:t>
            </a:r>
            <a:r>
              <a:rPr lang="en-US" dirty="0"/>
              <a:t> the user's problem into a data mining problem, and </a:t>
            </a:r>
            <a:r>
              <a:rPr lang="en-US" dirty="0">
                <a:solidFill>
                  <a:schemeClr val="accent1"/>
                </a:solidFill>
              </a:rPr>
              <a:t>define</a:t>
            </a:r>
            <a:r>
              <a:rPr lang="en-US" dirty="0"/>
              <a:t> a project plan</a:t>
            </a:r>
          </a:p>
          <a:p>
            <a:r>
              <a:rPr lang="en-US" dirty="0"/>
              <a:t>Understanding the data</a:t>
            </a:r>
          </a:p>
          <a:p>
            <a:pPr lvl="1"/>
            <a:r>
              <a:rPr lang="en-US" dirty="0"/>
              <a:t>Preliminary data collection aimed at </a:t>
            </a:r>
            <a:r>
              <a:rPr lang="en-US" dirty="0">
                <a:solidFill>
                  <a:schemeClr val="accent1"/>
                </a:solidFill>
              </a:rPr>
              <a:t>identifying quality problems </a:t>
            </a:r>
            <a:r>
              <a:rPr lang="en-US" dirty="0"/>
              <a:t>and conducting </a:t>
            </a:r>
            <a:r>
              <a:rPr lang="en-US" dirty="0">
                <a:solidFill>
                  <a:schemeClr val="accent1"/>
                </a:solidFill>
              </a:rPr>
              <a:t>preliminary analyzes </a:t>
            </a:r>
            <a:r>
              <a:rPr lang="en-US" dirty="0"/>
              <a:t>to identify the salient characteristics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Includes all the </a:t>
            </a:r>
            <a:r>
              <a:rPr lang="en-US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CRISP-DM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Several</a:t>
            </a:r>
            <a:r>
              <a:rPr lang="en-US" dirty="0"/>
              <a:t> data mining techniques are applied to the dataset also with different parameters in order to </a:t>
            </a:r>
            <a:r>
              <a:rPr lang="en-US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dirty="0"/>
              <a:t>Evaluation of model and results</a:t>
            </a:r>
          </a:p>
          <a:p>
            <a:pPr lvl="1"/>
            <a:r>
              <a:rPr lang="en-US" dirty="0"/>
              <a:t>The model(s) obtained from the previous phase are analyzed to </a:t>
            </a:r>
            <a:r>
              <a:rPr lang="en-US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dirty="0"/>
              <a:t>and robust to respond adequately to the user's objectives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full picture</a:t>
            </a:r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9DFB35F-5EF0-4326-9951-7E9C0B3A4F74}"/>
              </a:ext>
            </a:extLst>
          </p:cNvPr>
          <p:cNvSpPr/>
          <p:nvPr/>
        </p:nvSpPr>
        <p:spPr>
          <a:xfrm>
            <a:off x="4842934" y="2638700"/>
            <a:ext cx="4849706" cy="114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GOAL of this lab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Move through transformation phases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400" dirty="0"/>
              <a:t>Get the data</a:t>
            </a:r>
          </a:p>
          <a:p>
            <a:pPr lvl="1"/>
            <a:r>
              <a:rPr lang="en-US" sz="1400" dirty="0"/>
              <a:t>Explore the data to gain insights</a:t>
            </a:r>
          </a:p>
          <a:p>
            <a:pPr lvl="1"/>
            <a:r>
              <a:rPr lang="en-US" sz="1400" dirty="0"/>
              <a:t>Prepare the data</a:t>
            </a:r>
          </a:p>
          <a:p>
            <a:pPr lvl="1"/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19329"/>
              </p:ext>
            </p:extLst>
          </p:nvPr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interrupt and ask questions</a:t>
            </a:r>
          </a:p>
          <a:p>
            <a:r>
              <a:rPr lang="en-US" dirty="0"/>
              <a:t>The time schedule can change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08533"/>
              </p:ext>
            </p:extLst>
          </p:nvPr>
        </p:nvGraphicFramePr>
        <p:xfrm>
          <a:off x="838200" y="2909350"/>
          <a:ext cx="10515601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6872">
                  <a:extLst>
                    <a:ext uri="{9D8B030D-6E8A-4147-A177-3AD203B41FA5}">
                      <a16:colId xmlns:a16="http://schemas.microsoft.com/office/drawing/2014/main" val="669113703"/>
                    </a:ext>
                  </a:extLst>
                </a:gridCol>
                <a:gridCol w="1526872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7461857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9:30 – 12:30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analytics, data preprocessing, </a:t>
                      </a: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12:30 – 13:30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13:30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14:30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big data, OLAP, visualization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14:30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18:30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3640084"/>
            <a:ext cx="1270331" cy="429080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073496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4728503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Adjunct professor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https://big.csr.unibo.it/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Expand `</a:t>
            </a:r>
            <a:r>
              <a:rPr lang="en-US" sz="1400" dirty="0" err="1"/>
              <a:t>bbsstudent</a:t>
            </a:r>
            <a:r>
              <a:rPr lang="en-US" sz="140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the virtual machine</a:t>
            </a:r>
          </a:p>
          <a:p>
            <a:pPr marL="1200150" lvl="1" indent="-457200"/>
            <a:r>
              <a:rPr lang="en-US" sz="1600" i="1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the content from </a:t>
            </a:r>
            <a:r>
              <a:rPr lang="en-US" sz="2000" dirty="0">
                <a:hlinkClick r:id="rId2"/>
              </a:rPr>
              <a:t>https://github.com/w4bo/handsOnDataPipelines</a:t>
            </a:r>
            <a:r>
              <a:rPr lang="en-US" sz="2000" dirty="0"/>
              <a:t> </a:t>
            </a:r>
          </a:p>
          <a:p>
            <a:pPr marL="1200150" lvl="1" indent="-457200"/>
            <a:r>
              <a:rPr lang="en-US" sz="1600" dirty="0"/>
              <a:t>Use Google Chrome (if possible)</a:t>
            </a:r>
          </a:p>
          <a:p>
            <a:pPr marL="1200150" lvl="1" indent="-457200"/>
            <a:r>
              <a:rPr lang="en-US" sz="1600" dirty="0"/>
              <a:t>Click `Code` and then `Download Zip`</a:t>
            </a:r>
          </a:p>
          <a:p>
            <a:pPr marL="1200150" lvl="1" indent="-457200"/>
            <a:r>
              <a:rPr lang="en-US" sz="1600" dirty="0"/>
              <a:t>Extract the zip in the `Downloads` folder</a:t>
            </a:r>
          </a:p>
          <a:p>
            <a:pPr marL="1200150" lvl="1" indent="-457200"/>
            <a:r>
              <a:rPr lang="en-US" sz="160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Double click on `build.bat`</a:t>
            </a:r>
          </a:p>
          <a:p>
            <a:pPr marL="1200150" lvl="1" indent="-457200"/>
            <a:r>
              <a:rPr lang="en-US" sz="160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dirty="0"/>
              <a:t>Strategies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raw data into decision-making insights</a:t>
            </a:r>
          </a:p>
          <a:p>
            <a:r>
              <a:rPr lang="en-US" b="1" dirty="0">
                <a:solidFill>
                  <a:srgbClr val="FF0000"/>
                </a:solidFill>
              </a:rPr>
              <a:t>Analytics</a:t>
            </a:r>
            <a:endParaRPr lang="en-US" dirty="0"/>
          </a:p>
          <a:p>
            <a:pPr lvl="1"/>
            <a:r>
              <a:rPr lang="en-US" dirty="0"/>
              <a:t>A catch-all term for a variety of different business intelligence and application-related initiatives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 of analyzing data from a particular domain (e.g., sales and supply chain)</a:t>
            </a:r>
          </a:p>
          <a:p>
            <a:r>
              <a:rPr lang="en-US" b="1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dirty="0"/>
              <a:t>(Semi-)Autonomous </a:t>
            </a:r>
            <a:r>
              <a:rPr lang="en-US" dirty="0">
                <a:solidFill>
                  <a:srgbClr val="FF0000"/>
                </a:solidFill>
              </a:rPr>
              <a:t>transformation</a:t>
            </a:r>
            <a:r>
              <a:rPr lang="en-US" dirty="0"/>
              <a:t> of data using techniques and tools, to discover deeper insights, make predictions, or generate recommendations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Integrated Analytics</a:t>
            </a:r>
            <a:r>
              <a:rPr lang="en-US" b="1" dirty="0"/>
              <a:t> </a:t>
            </a:r>
            <a:r>
              <a:rPr lang="en-US" dirty="0"/>
              <a:t>(Lab)</a:t>
            </a:r>
          </a:p>
          <a:p>
            <a:pPr lvl="1"/>
            <a:r>
              <a:rPr lang="en-US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https://www.gartner.com/en/information-technology/glossary?glossarykeyword=analytics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dirty="0"/>
              <a:t>Family of transformations are usually abstracted in the “knowledge pyramid”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Data: </a:t>
            </a:r>
            <a:r>
              <a:rPr lang="en-US" dirty="0"/>
              <a:t>symbols representing real-word objects (e.g., store product sales)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Information:</a:t>
            </a:r>
            <a:r>
              <a:rPr lang="en-US" dirty="0"/>
              <a:t> processed data (e.g., query the product with highest profit)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Knowledge: </a:t>
            </a:r>
            <a:r>
              <a:rPr lang="en-US" dirty="0"/>
              <a:t>understanding (e.g., mine products often sold together)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Wisdom: </a:t>
            </a:r>
            <a:r>
              <a:rPr lang="en-US" dirty="0"/>
              <a:t>knowledge in action (e.g., discount products to optimize profits)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Sensing provides data to support contextual decisions</a:t>
            </a:r>
          </a:p>
          <a:p>
            <a:pPr lvl="1"/>
            <a:r>
              <a:rPr lang="en-US" dirty="0"/>
              <a:t>“World” and “Data” levels</a:t>
            </a:r>
          </a:p>
          <a:p>
            <a:pPr marL="0" indent="0">
              <a:buNone/>
            </a:pPr>
            <a:r>
              <a:rPr lang="en-US" dirty="0"/>
              <a:t>New challenges on </a:t>
            </a:r>
            <a:r>
              <a:rPr lang="en-US" dirty="0">
                <a:solidFill>
                  <a:srgbClr val="FF0000"/>
                </a:solidFill>
              </a:rPr>
              <a:t>unconventional</a:t>
            </a:r>
            <a:r>
              <a:rPr lang="en-US" dirty="0"/>
              <a:t>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dirty="0"/>
              <a:t>Transformation requires </a:t>
            </a:r>
            <a:r>
              <a:rPr lang="en-US" dirty="0">
                <a:solidFill>
                  <a:srgbClr val="FF0000"/>
                </a:solidFill>
              </a:rPr>
              <a:t>type-aware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techniques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23676</TotalTime>
  <Words>1378</Words>
  <Application>Microsoft Office PowerPoint</Application>
  <PresentationFormat>Widescreen</PresentationFormat>
  <Paragraphs>273</Paragraphs>
  <Slides>19</Slides>
  <Notes>3</Notes>
  <HiddenSlides>7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Data Mining</vt:lpstr>
      <vt:lpstr>whoami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The full picture</vt:lpstr>
      <vt:lpstr>GOAL of this lab</vt:lpstr>
      <vt:lpstr>Integrated analytics lab</vt:lpstr>
      <vt:lpstr>(Tentative) Time Schedule</vt:lpstr>
      <vt:lpstr>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1156</cp:revision>
  <dcterms:created xsi:type="dcterms:W3CDTF">2019-03-06T18:10:20Z</dcterms:created>
  <dcterms:modified xsi:type="dcterms:W3CDTF">2022-04-15T07:20:58Z</dcterms:modified>
</cp:coreProperties>
</file>