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9" r:id="rId2"/>
    <p:sldId id="480" r:id="rId3"/>
    <p:sldId id="516" r:id="rId4"/>
    <p:sldId id="517" r:id="rId5"/>
    <p:sldId id="518" r:id="rId6"/>
    <p:sldId id="533" r:id="rId7"/>
    <p:sldId id="519" r:id="rId8"/>
    <p:sldId id="520" r:id="rId9"/>
    <p:sldId id="521" r:id="rId10"/>
    <p:sldId id="522" r:id="rId11"/>
    <p:sldId id="527" r:id="rId12"/>
    <p:sldId id="526" r:id="rId13"/>
    <p:sldId id="529" r:id="rId14"/>
    <p:sldId id="530" r:id="rId15"/>
    <p:sldId id="531" r:id="rId16"/>
    <p:sldId id="532" r:id="rId17"/>
    <p:sldId id="534" r:id="rId18"/>
    <p:sldId id="528" r:id="rId19"/>
    <p:sldId id="535" r:id="rId20"/>
    <p:sldId id="512" r:id="rId21"/>
    <p:sldId id="524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6423" autoAdjust="0"/>
  </p:normalViewPr>
  <p:slideViewPr>
    <p:cSldViewPr snapToGrid="0">
      <p:cViewPr varScale="1">
        <p:scale>
          <a:sx n="63" d="100"/>
          <a:sy n="63" d="100"/>
        </p:scale>
        <p:origin x="14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svg"/><Relationship Id="rId4" Type="http://schemas.openxmlformats.org/officeDocument/2006/relationships/image" Target="../media/image23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svg"/><Relationship Id="rId4" Type="http://schemas.openxmlformats.org/officeDocument/2006/relationships/image" Target="../media/image23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Open the browser</a:t>
          </a:r>
          <a:endParaRPr lang="en-US" dirty="0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`03-Housing-MachineLearning`</a:t>
          </a:r>
          <a:endParaRPr lang="en-US" dirty="0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0" presStyleCnt="2"/>
      <dgm:spPr/>
    </dgm:pt>
    <dgm:pt modelId="{6D01FA83-B0A1-4A6B-BDA2-A67450453F79}" type="pres">
      <dgm:prSet presAssocID="{E24FEA54-9DD2-4DFF-8D08-E9690922B0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0" presStyleCnt="2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1" presStyleCnt="2"/>
      <dgm:spPr/>
    </dgm:pt>
    <dgm:pt modelId="{BFF34BF5-75F7-48DF-BD47-00DCEBBE3548}" type="pres">
      <dgm:prSet presAssocID="{17FD767B-8850-4DC5-838B-B981030866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0" destOrd="0" parTransId="{A70BBCD7-F648-4D1A-B529-06EECE5139D1}" sibTransId="{8B401ED7-476B-4977-AC83-7D8108466F4B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1" destOrd="0" parTransId="{8A21885B-E326-4223-BF59-A6BC29BD324F}" sibTransId="{1EC73261-59D8-4BC1-A77F-440060C4CE5E}"/>
    <dgm:cxn modelId="{95701E78-612C-4393-8319-B4C5AD4C507F}" type="presParOf" srcId="{89ABC053-9CDA-4711-BD71-AFA62AE0C2EB}" destId="{3767F8DC-1F9F-4EFB-A2C5-FE015F3F074A}" srcOrd="0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1" destOrd="0" presId="urn:microsoft.com/office/officeart/2018/2/layout/IconVerticalSolidList"/>
    <dgm:cxn modelId="{6A1A8377-79B3-425D-ADDB-4DFA94AABE85}" type="presParOf" srcId="{89ABC053-9CDA-4711-BD71-AFA62AE0C2EB}" destId="{026673A8-96C7-4153-8D53-0A2D2B7676AD}" srcOrd="2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8BD67-BD9B-4B75-B2C9-A64481E261B9}">
      <dsp:nvSpPr>
        <dsp:cNvPr id="0" name=""/>
        <dsp:cNvSpPr/>
      </dsp:nvSpPr>
      <dsp:spPr>
        <a:xfrm>
          <a:off x="0" y="707092"/>
          <a:ext cx="558635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1507738" y="707092"/>
          <a:ext cx="407861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Open the browser</a:t>
          </a:r>
          <a:endParaRPr lang="en-US" sz="2500" kern="1200" dirty="0"/>
        </a:p>
      </dsp:txBody>
      <dsp:txXfrm>
        <a:off x="1507738" y="707092"/>
        <a:ext cx="4078612" cy="1305401"/>
      </dsp:txXfrm>
    </dsp:sp>
    <dsp:sp modelId="{F29911C8-8EE1-4D05-A76D-5562C7675D34}">
      <dsp:nvSpPr>
        <dsp:cNvPr id="0" name=""/>
        <dsp:cNvSpPr/>
      </dsp:nvSpPr>
      <dsp:spPr>
        <a:xfrm>
          <a:off x="0" y="2338844"/>
          <a:ext cx="558635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1507738" y="2338844"/>
          <a:ext cx="407861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Enter</a:t>
          </a:r>
          <a:r>
            <a:rPr lang="it-IT" sz="2500" kern="1200" dirty="0"/>
            <a:t> the notebook `03-Housing-MachineLearning`</a:t>
          </a:r>
          <a:endParaRPr lang="en-US" sz="2500" kern="1200" dirty="0"/>
        </a:p>
      </dsp:txBody>
      <dsp:txXfrm>
        <a:off x="1507738" y="2338844"/>
        <a:ext cx="4078612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w4bo/2022-bbs-dm/blob/main/notebooks/03-Housing-MachineLearn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>
                <a:solidFill>
                  <a:schemeClr val="accent6"/>
                </a:solidFill>
              </a:rPr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  <p:sp>
        <p:nvSpPr>
          <p:cNvPr id="7" name="Oval 23">
            <a:extLst>
              <a:ext uri="{FF2B5EF4-FFF2-40B4-BE49-F238E27FC236}">
                <a16:creationId xmlns:a16="http://schemas.microsoft.com/office/drawing/2014/main" id="{A2145551-8B05-450C-A3D2-F43339A19B80}"/>
              </a:ext>
            </a:extLst>
          </p:cNvPr>
          <p:cNvSpPr/>
          <p:nvPr/>
        </p:nvSpPr>
        <p:spPr>
          <a:xfrm>
            <a:off x="9000563" y="426343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64997010-57D1-4E2F-8784-17C94AC7152D}"/>
              </a:ext>
            </a:extLst>
          </p:cNvPr>
          <p:cNvSpPr/>
          <p:nvPr/>
        </p:nvSpPr>
        <p:spPr>
          <a:xfrm>
            <a:off x="8602161" y="461739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AD6744FA-E4A4-4FC8-804D-1FFB55315BC0}"/>
              </a:ext>
            </a:extLst>
          </p:cNvPr>
          <p:cNvSpPr/>
          <p:nvPr/>
        </p:nvSpPr>
        <p:spPr>
          <a:xfrm>
            <a:off x="8961840" y="470883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CE43CCB1-0D80-4237-97E6-2DCEF93291A1}"/>
              </a:ext>
            </a:extLst>
          </p:cNvPr>
          <p:cNvSpPr/>
          <p:nvPr/>
        </p:nvSpPr>
        <p:spPr>
          <a:xfrm>
            <a:off x="10016850" y="480027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EC4E1F4-1CDB-4289-9654-6BB865AC4FA7}"/>
              </a:ext>
            </a:extLst>
          </p:cNvPr>
          <p:cNvSpPr/>
          <p:nvPr/>
        </p:nvSpPr>
        <p:spPr>
          <a:xfrm>
            <a:off x="9251090" y="496720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4816394A-6002-4118-8C8E-23B0C3A7C8E4}"/>
              </a:ext>
            </a:extLst>
          </p:cNvPr>
          <p:cNvSpPr/>
          <p:nvPr/>
        </p:nvSpPr>
        <p:spPr>
          <a:xfrm>
            <a:off x="8870400" y="538033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584B3428-0CF2-40DB-B495-D23B4FAA2430}"/>
              </a:ext>
            </a:extLst>
          </p:cNvPr>
          <p:cNvSpPr/>
          <p:nvPr/>
        </p:nvSpPr>
        <p:spPr>
          <a:xfrm>
            <a:off x="8031889" y="528889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4E5BADBC-6FE3-46CC-9F18-C14E21BBCB11}"/>
              </a:ext>
            </a:extLst>
          </p:cNvPr>
          <p:cNvSpPr/>
          <p:nvPr/>
        </p:nvSpPr>
        <p:spPr>
          <a:xfrm>
            <a:off x="10371967" y="448831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checklist can help you while building your projects</a:t>
            </a:r>
          </a:p>
          <a:p>
            <a:pPr lvl="1"/>
            <a:r>
              <a:rPr lang="en-US"/>
              <a:t>Frame the problem and look at the big picture</a:t>
            </a:r>
          </a:p>
          <a:p>
            <a:pPr lvl="2"/>
            <a:r>
              <a:rPr lang="en-US"/>
              <a:t>✔Define the objective in business terms</a:t>
            </a:r>
          </a:p>
          <a:p>
            <a:pPr lvl="2"/>
            <a:r>
              <a:rPr lang="en-US"/>
              <a:t>✖ How should performance be measured? (let's do this!)</a:t>
            </a:r>
          </a:p>
          <a:p>
            <a:pPr lvl="2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We are facing a regression problem</a:t>
            </a:r>
          </a:p>
          <a:p>
            <a:pPr lvl="1"/>
            <a:r>
              <a:rPr lang="en-US"/>
              <a:t>A typical performance measure for regression problems is the Root Mean Square Error (RMSE)</a:t>
            </a:r>
          </a:p>
          <a:p>
            <a:pPr lvl="1"/>
            <a:r>
              <a:rPr lang="en-US"/>
              <a:t>RMSE is the standard deviation of the </a:t>
            </a:r>
            <a:r>
              <a:rPr lang="en-US">
                <a:solidFill>
                  <a:srgbClr val="FF0000"/>
                </a:solidFill>
              </a:rPr>
              <a:t>residuals</a:t>
            </a:r>
            <a:r>
              <a:rPr lang="en-US"/>
              <a:t> (prediction errors)</a:t>
            </a:r>
          </a:p>
          <a:p>
            <a:pPr lvl="1"/>
            <a:r>
              <a:rPr lang="en-US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6768E2D0-0CAA-4993-9137-D5C6AD3C12B8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1">
            <a:extLst>
              <a:ext uri="{FF2B5EF4-FFF2-40B4-BE49-F238E27FC236}">
                <a16:creationId xmlns:a16="http://schemas.microsoft.com/office/drawing/2014/main" id="{A9D7EF14-F332-4299-9C08-A8942FBD5414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759EBADB-8942-4D0E-A92C-88B449981070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1CF66918-DF3F-4803-91ED-E4D6496D6E66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similar, while F1-score is a better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440864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415247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546647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Hyper-parameters:</a:t>
            </a:r>
            <a:r>
              <a:rPr lang="en-US" dirty="0"/>
              <a:t> parameters that are not directly learnt within estimators</a:t>
            </a:r>
          </a:p>
          <a:p>
            <a:pPr lvl="1"/>
            <a:r>
              <a:rPr lang="en-US" dirty="0"/>
              <a:t>In scikit-learn they are passed as arguments to the constructor of the estimator classes</a:t>
            </a:r>
          </a:p>
          <a:p>
            <a:pPr lvl="1"/>
            <a:r>
              <a:rPr lang="en-US" dirty="0"/>
              <a:t>Any parameter provided when constructing an estimator may be optimized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get_params</a:t>
            </a:r>
            <a:r>
              <a:rPr lang="en-US" dirty="0"/>
              <a:t>()</a:t>
            </a:r>
          </a:p>
          <a:p>
            <a:r>
              <a:rPr lang="en-US" dirty="0"/>
              <a:t>A search consists of:</a:t>
            </a:r>
          </a:p>
          <a:p>
            <a:pPr lvl="1"/>
            <a:r>
              <a:rPr lang="en-US" dirty="0"/>
              <a:t>    an estimator</a:t>
            </a:r>
          </a:p>
          <a:p>
            <a:pPr lvl="1"/>
            <a:r>
              <a:rPr lang="en-US" dirty="0"/>
              <a:t>    a parameter space</a:t>
            </a:r>
          </a:p>
          <a:p>
            <a:pPr lvl="1"/>
            <a:r>
              <a:rPr lang="en-US" dirty="0"/>
              <a:t>    a method for searching or sampling candidates</a:t>
            </a:r>
          </a:p>
          <a:p>
            <a:pPr lvl="1"/>
            <a:r>
              <a:rPr lang="en-US" dirty="0"/>
              <a:t>    a cross-validation scheme</a:t>
            </a:r>
          </a:p>
          <a:p>
            <a:pPr lvl="1"/>
            <a:r>
              <a:rPr lang="en-US" dirty="0"/>
              <a:t>    a score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Cross </a:t>
            </a:r>
            <a:r>
              <a:rPr lang="it-IT" dirty="0" err="1"/>
              <a:t>validation</a:t>
            </a:r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5A8F3FC-15F6-4525-8517-434328511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37606"/>
            <a:ext cx="9525000" cy="28765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 </a:t>
            </a:r>
            <a:r>
              <a:rPr lang="it-IT"/>
              <a:t>validation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EC64AC1-5424-48F5-8CDD-9A2B1DBEAF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EE08656E-FF63-4412-A27D-4721A67C7C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624931"/>
            <a:ext cx="4095750" cy="2752725"/>
          </a:xfrm>
        </p:spPr>
      </p:pic>
      <p:pic>
        <p:nvPicPr>
          <p:cNvPr id="13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503E12ED-040B-4835-93E0-64039A435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2624931"/>
            <a:ext cx="4095750" cy="2752725"/>
          </a:xfrm>
        </p:spPr>
      </p:pic>
      <p:sp>
        <p:nvSpPr>
          <p:cNvPr id="15" name="Oval 23">
            <a:extLst>
              <a:ext uri="{FF2B5EF4-FFF2-40B4-BE49-F238E27FC236}">
                <a16:creationId xmlns:a16="http://schemas.microsoft.com/office/drawing/2014/main" id="{D11B75DF-9840-4170-BB06-A1A5A366E313}"/>
              </a:ext>
            </a:extLst>
          </p:cNvPr>
          <p:cNvSpPr/>
          <p:nvPr/>
        </p:nvSpPr>
        <p:spPr>
          <a:xfrm>
            <a:off x="4354625" y="337344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7EE172E-4CD8-4D88-920C-2AA48F6182CE}"/>
              </a:ext>
            </a:extLst>
          </p:cNvPr>
          <p:cNvSpPr/>
          <p:nvPr/>
        </p:nvSpPr>
        <p:spPr>
          <a:xfrm>
            <a:off x="4787245" y="291599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87301D85-5623-45A1-A564-9FCEB1DBEE46}"/>
              </a:ext>
            </a:extLst>
          </p:cNvPr>
          <p:cNvSpPr/>
          <p:nvPr/>
        </p:nvSpPr>
        <p:spPr>
          <a:xfrm>
            <a:off x="2921570" y="4161625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758B3534-4CA0-4EAC-82B2-AD3ED281B4D6}"/>
              </a:ext>
            </a:extLst>
          </p:cNvPr>
          <p:cNvSpPr/>
          <p:nvPr/>
        </p:nvSpPr>
        <p:spPr>
          <a:xfrm>
            <a:off x="2863150" y="446127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71982769-1B0A-4E05-80C3-8ABF20CE1496}"/>
              </a:ext>
            </a:extLst>
          </p:cNvPr>
          <p:cNvSpPr/>
          <p:nvPr/>
        </p:nvSpPr>
        <p:spPr>
          <a:xfrm>
            <a:off x="3815080" y="3566160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BC08DBB2-5EDE-4360-B312-B7141A6D21E1}"/>
              </a:ext>
            </a:extLst>
          </p:cNvPr>
          <p:cNvSpPr/>
          <p:nvPr/>
        </p:nvSpPr>
        <p:spPr>
          <a:xfrm>
            <a:off x="2322830" y="450699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6D724693-5D26-4316-A3FF-A63AF3934ECA}"/>
              </a:ext>
            </a:extLst>
          </p:cNvPr>
          <p:cNvSpPr/>
          <p:nvPr/>
        </p:nvSpPr>
        <p:spPr>
          <a:xfrm>
            <a:off x="9602290" y="3340389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5D899559-5965-484B-8386-2D93FAF8EDFB}"/>
              </a:ext>
            </a:extLst>
          </p:cNvPr>
          <p:cNvSpPr/>
          <p:nvPr/>
        </p:nvSpPr>
        <p:spPr>
          <a:xfrm>
            <a:off x="10117460" y="317483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627F5294-A7F9-4509-BCE3-D27EA2AA637C}"/>
              </a:ext>
            </a:extLst>
          </p:cNvPr>
          <p:cNvSpPr/>
          <p:nvPr/>
        </p:nvSpPr>
        <p:spPr>
          <a:xfrm>
            <a:off x="8518485" y="419841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47AC97-06E9-4CE6-B55F-798A4E5B8704}"/>
              </a:ext>
            </a:extLst>
          </p:cNvPr>
          <p:cNvSpPr/>
          <p:nvPr/>
        </p:nvSpPr>
        <p:spPr>
          <a:xfrm>
            <a:off x="8021915" y="446631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75704E9B-64C7-486E-8EBF-559306D3E6E0}"/>
              </a:ext>
            </a:extLst>
          </p:cNvPr>
          <p:cNvSpPr/>
          <p:nvPr/>
        </p:nvSpPr>
        <p:spPr>
          <a:xfrm>
            <a:off x="9297695" y="3666451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4EF0C81C-27C9-4E3A-BAA7-22443097E62F}"/>
              </a:ext>
            </a:extLst>
          </p:cNvPr>
          <p:cNvSpPr/>
          <p:nvPr/>
        </p:nvSpPr>
        <p:spPr>
          <a:xfrm>
            <a:off x="7443495" y="471523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CB31C-83D3-426B-8EE0-BDDA0DD84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371786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200" dirty="0">
                <a:hlinkClick r:id="rId7"/>
              </a:rPr>
              <a:t>https://github.com/w4bo/2022-bbs-dm/blob/main/notebooks/03-Housing-MachineLearning.ipynb</a:t>
            </a:r>
            <a:r>
              <a:rPr lang="en-US" sz="1200" dirty="0"/>
              <a:t> </a:t>
            </a:r>
          </a:p>
        </p:txBody>
      </p:sp>
      <p:pic>
        <p:nvPicPr>
          <p:cNvPr id="25" name="Elemento grafico 24" descr="Pensiero scientifico contorno">
            <a:extLst>
              <a:ext uri="{FF2B5EF4-FFF2-40B4-BE49-F238E27FC236}">
                <a16:creationId xmlns:a16="http://schemas.microsoft.com/office/drawing/2014/main" id="{CA4136DC-02D2-4591-A273-1F04DE797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8510" y="2637292"/>
            <a:ext cx="2908979" cy="2908979"/>
          </a:xfrm>
          <a:prstGeom prst="rect">
            <a:avLst/>
          </a:prstGeom>
        </p:spPr>
      </p:pic>
      <p:sp>
        <p:nvSpPr>
          <p:cNvPr id="29" name="Segnaposto contenuto 28">
            <a:extLst>
              <a:ext uri="{FF2B5EF4-FFF2-40B4-BE49-F238E27FC236}">
                <a16:creationId xmlns:a16="http://schemas.microsoft.com/office/drawing/2014/main" id="{59BEBFFD-A84C-4E5F-B202-BF9B6D13A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Machine Learning is the field of study that gives computers the ability to learn without being explicitly programmed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 — Tom Mitchell, 1997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CA554E7-7AAB-4AF5-AAE1-056629244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15419"/>
            <a:ext cx="4572000" cy="257175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B25530-AD90-4444-B46A-8A7DB1FBF0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20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16581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✔ 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many types of Machine Learning algorithms</a:t>
            </a:r>
          </a:p>
          <a:p>
            <a:r>
              <a:rPr lang="en-US" dirty="0"/>
              <a:t>Classify them in broad categories, based on the following criteria:</a:t>
            </a:r>
          </a:p>
          <a:p>
            <a:pPr lvl="1"/>
            <a:r>
              <a:rPr lang="en-US" dirty="0"/>
              <a:t>Whether they are trained with human supervision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supervised, unsupervised, semi-supervised,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reinforcement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Whether they can learn incrementally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Whether they compare new to known data points, or detect patterns/models in the training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en-US" dirty="0"/>
              <a:t>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called labels or categories</a:t>
            </a:r>
          </a:p>
          <a:p>
            <a:pPr lvl="2"/>
            <a:r>
              <a:rPr lang="en-US" dirty="0"/>
              <a:t>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</a:p>
          <a:p>
            <a:pPr lvl="2"/>
            <a:r>
              <a:rPr lang="en-US" dirty="0"/>
              <a:t>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library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2"/>
            <a:r>
              <a:rPr lang="en-US" dirty="0"/>
              <a:t>Open source and commercially usable</a:t>
            </a:r>
          </a:p>
          <a:p>
            <a:pPr lvl="1"/>
            <a:r>
              <a:rPr lang="en-US" dirty="0"/>
              <a:t>Covers many algorithms</a:t>
            </a:r>
          </a:p>
          <a:p>
            <a:pPr lvl="2"/>
            <a:r>
              <a:rPr lang="en-US" dirty="0"/>
              <a:t>Supervised Learning algorithms: Linear Regression, Support Vector Machine, etc.</a:t>
            </a:r>
          </a:p>
          <a:p>
            <a:pPr lvl="2"/>
            <a:r>
              <a:rPr lang="en-US" dirty="0"/>
              <a:t>Unsupervised Learning algorithms: clustering, factor analysis, PCA, neural networks, etc.</a:t>
            </a:r>
          </a:p>
          <a:p>
            <a:pPr lvl="2"/>
            <a:r>
              <a:rPr lang="en-US" dirty="0"/>
              <a:t>Cross Validation: check the accuracy of supervised models on unseen data</a:t>
            </a:r>
          </a:p>
          <a:p>
            <a:pPr lvl="2"/>
            <a:r>
              <a:rPr lang="en-US" dirty="0"/>
              <a:t>Feature extraction: extract the features from data to define the attributes in image and text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B9C4-34C9-462E-96F0-DC92446D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5" y="0"/>
            <a:ext cx="7448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 </a:t>
            </a:r>
            <a:r>
              <a:rPr lang="en-US" dirty="0"/>
              <a:t>(e.g., a 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samples represent the individual objects described by the dataset (e.g., a person)</a:t>
            </a:r>
          </a:p>
          <a:p>
            <a:pPr lvl="2"/>
            <a:r>
              <a:rPr lang="en-US" dirty="0"/>
              <a:t>The features describe each sample in a quantitative manner (e.g., age and height)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 </a:t>
            </a:r>
            <a:r>
              <a:rPr lang="en-US" dirty="0"/>
              <a:t>(e.g., a Pandas Series)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Along with features matrix, we also have the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23518</TotalTime>
  <Words>1539</Words>
  <Application>Microsoft Office PowerPoint</Application>
  <PresentationFormat>Widescreen</PresentationFormat>
  <Paragraphs>208</Paragraphs>
  <Slides>21</Slides>
  <Notes>4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Presentazione standard di PowerPoint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Hyper-parameter tuning</vt:lpstr>
      <vt:lpstr>Cross validation</vt:lpstr>
      <vt:lpstr>Cross validation</vt:lpstr>
      <vt:lpstr>Integrated analytics lab</vt:lpstr>
      <vt:lpstr>In action!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1204</cp:revision>
  <dcterms:created xsi:type="dcterms:W3CDTF">2019-03-06T18:10:20Z</dcterms:created>
  <dcterms:modified xsi:type="dcterms:W3CDTF">2022-04-15T06:52:14Z</dcterms:modified>
</cp:coreProperties>
</file>