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479" r:id="rId2"/>
    <p:sldId id="480" r:id="rId3"/>
    <p:sldId id="483" r:id="rId4"/>
    <p:sldId id="484" r:id="rId5"/>
    <p:sldId id="485" r:id="rId6"/>
    <p:sldId id="486" r:id="rId7"/>
    <p:sldId id="487" r:id="rId8"/>
    <p:sldId id="481" r:id="rId9"/>
    <p:sldId id="489" r:id="rId10"/>
    <p:sldId id="490" r:id="rId11"/>
    <p:sldId id="491" r:id="rId12"/>
    <p:sldId id="492" r:id="rId13"/>
    <p:sldId id="493" r:id="rId14"/>
    <p:sldId id="494" r:id="rId15"/>
    <p:sldId id="495" r:id="rId16"/>
    <p:sldId id="496" r:id="rId17"/>
    <p:sldId id="497" r:id="rId18"/>
    <p:sldId id="498" r:id="rId19"/>
    <p:sldId id="499" r:id="rId20"/>
    <p:sldId id="500" r:id="rId21"/>
    <p:sldId id="501" r:id="rId22"/>
    <p:sldId id="502" r:id="rId23"/>
    <p:sldId id="503" r:id="rId24"/>
    <p:sldId id="504" r:id="rId25"/>
    <p:sldId id="505" r:id="rId26"/>
    <p:sldId id="506" r:id="rId27"/>
    <p:sldId id="325" r:id="rId28"/>
    <p:sldId id="509" r:id="rId29"/>
    <p:sldId id="507" r:id="rId30"/>
    <p:sldId id="510" r:id="rId31"/>
    <p:sldId id="508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FF5050"/>
    <a:srgbClr val="F5F5F5"/>
    <a:srgbClr val="BC8C00"/>
    <a:srgbClr val="FFFF00"/>
    <a:srgbClr val="FFFF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5874" autoAdjust="0"/>
  </p:normalViewPr>
  <p:slideViewPr>
    <p:cSldViewPr snapToGrid="0">
      <p:cViewPr varScale="1">
        <p:scale>
          <a:sx n="81" d="100"/>
          <a:sy n="81" d="100"/>
        </p:scale>
        <p:origin x="728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0CE1E2A-81A6-4607-9572-ADD8B531C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C1A257-1616-431C-A163-212629E42F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97A90-1AFB-4FA1-ADF2-69FD2D1230BA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D5EDFB-5622-4C61-B9D9-1DA05E485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4601B35-872B-4C78-BD36-825D03E0A2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E2D9A-5B89-4689-B04D-3FBBAA04CE2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6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5495C-7C85-4DFE-8C2B-354A7A489EB6}" type="datetimeFigureOut">
              <a:rPr lang="it-IT" smtClean="0"/>
              <a:t>23/06/2021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EE9EE-A74D-4412-94DD-33E68A974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576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5271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88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41596-50E2-4980-87D0-ED376A262B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3728" y="1209297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it-IT" dirty="0"/>
              <a:t>BIG DATA [MODULE 2]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69AFE5-E902-418B-900C-2663680E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FC659A-4DC9-4162-8EF4-C94EE16CC5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3602038"/>
            <a:ext cx="91440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4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822DA-EFFD-4A95-8CBD-08F09A56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1E482-CF61-429B-9003-7E214796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1B9AFF-EBF5-4098-94BA-EAD86EBB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59D921-66CC-4FF6-8FBF-83B9EC3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1B1B1E-592F-4517-B593-444FA4B9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09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7258D-0B63-4569-80F3-AC0A7B7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628837-BC8C-4861-9D2F-DB120AAB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36AFF-B79C-4E6A-B9E8-9A4CD83A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08F45-3641-483A-B08F-C0852206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C5F6F7-94DD-44BA-86DE-D9E92ACE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21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F73AA-9302-41A3-946E-92097A2C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1D127A-69DD-4A69-9B7F-ECFA734C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562A6-12DA-472A-8980-89CF20D8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295395-87E4-4F8B-A8F4-03D95B9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7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274BCD-7B35-46D8-9377-4CCD3D70D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EC3194-2066-43A7-A475-19CC6D84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DC896-0E65-4FC1-A9B2-F35A430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D77D0-26A3-403A-8B2E-0203A184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5724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7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D5EB31-DB96-4ED7-8631-A7C0E5CDF28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446489"/>
            <a:ext cx="10515600" cy="2605348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Consolas" panose="020B0609020204030204" pitchFamily="49" charset="0"/>
              </a:defRPr>
            </a:lvl1pPr>
            <a:lvl2pPr>
              <a:defRPr sz="1400">
                <a:latin typeface="CourierPrime"/>
              </a:defRPr>
            </a:lvl2pPr>
            <a:lvl3pPr>
              <a:defRPr sz="1400">
                <a:latin typeface="CourierPrime"/>
              </a:defRPr>
            </a:lvl3pPr>
            <a:lvl4pPr>
              <a:defRPr sz="1400">
                <a:latin typeface="CourierPrime"/>
              </a:defRPr>
            </a:lvl4pPr>
            <a:lvl5pPr>
              <a:defRPr sz="1400">
                <a:latin typeface="CourierPrime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05F6411-E513-4847-A9A7-37F08587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174599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5AB187D-ED50-4364-BF61-F07E9D599DA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853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7FD17-B55D-469E-A77E-A6FE91D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63A7EE-CB8E-4850-9C6F-12F88E51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29C9A4-5149-4977-BD71-EA53FFBF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0F915-4401-441C-8020-C8C9C46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1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B65DAE-E979-4CFC-B9CF-982C0F8728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6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65152-A6D4-44B7-B7F3-C1EF07FC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1470C7-93BF-4F00-BEDF-FCB81439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3F19B1-0DC0-4856-A966-BDDBCC4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13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645874-5F38-4FDE-AE6E-BDEDB2A6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23544D-6F9D-4AF7-89F2-515DDCE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21C3C-C66D-4C7F-8CE8-94082F8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7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C583F4-98E8-40DC-AD4D-F5E79E17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0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44C8-4D3E-4DAE-B6E8-EF6A6A53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2837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FB3C0-5440-4E88-91CC-64E6412D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5DD6F1BA-2510-46FC-9346-AB1F3CA1593B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38244904-21AE-45D0-AF1E-12336AFA4C18}"/>
              </a:ext>
            </a:extLst>
          </p:cNvPr>
          <p:cNvSpPr txBox="1">
            <a:spLocks/>
          </p:cNvSpPr>
          <p:nvPr userDrawn="1"/>
        </p:nvSpPr>
        <p:spPr>
          <a:xfrm>
            <a:off x="4784651" y="6492873"/>
            <a:ext cx="262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BIG DATA – MODULO 2</a:t>
            </a: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A193A915-5708-4181-83D1-95D08588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206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986A734-1421-41AB-A32C-35BF376CF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/>
          <a:lstStyle/>
          <a:p>
            <a:r>
              <a:rPr lang="it-IT" dirty="0"/>
              <a:t>Python &amp; </a:t>
            </a:r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7623A7D1-6BCC-4DC7-A8CE-B6EA9E4F5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5CFC28-2E47-48BF-8D11-DCC3C8AE23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4C3A45-D521-4C44-8BED-C53EFC586A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580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3893C-E8F2-409B-B10B-7FF34CD9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manipulation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4953C0-CA08-4D5E-8515-AA784DA7F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Le caratteristiche di base di Python lo rendono adatto per operazioni di analisi (in particolare estrazione e pulizia)</a:t>
            </a:r>
          </a:p>
          <a:p>
            <a:pPr lvl="1"/>
            <a:r>
              <a:rPr lang="it-IT" dirty="0"/>
              <a:t>Semplice da imparare ed usare</a:t>
            </a:r>
          </a:p>
          <a:p>
            <a:pPr lvl="1"/>
            <a:r>
              <a:rPr lang="it-IT" dirty="0"/>
              <a:t>Utilizzabile sia in modo interattivo che per script e programmi completi</a:t>
            </a:r>
          </a:p>
          <a:p>
            <a:r>
              <a:rPr lang="it-IT" dirty="0"/>
              <a:t>Negli anni sono state sviluppate diverse librerie che rendono Python un ambiente completo di analisi dati</a:t>
            </a:r>
          </a:p>
          <a:p>
            <a:pPr lvl="1"/>
            <a:r>
              <a:rPr lang="it-IT" dirty="0"/>
              <a:t>Python è sempre più usato in sostituzione di R e altri software ad-hoc</a:t>
            </a:r>
            <a:endParaRPr lang="en-US" dirty="0"/>
          </a:p>
          <a:p>
            <a:pPr lvl="1"/>
            <a:r>
              <a:rPr lang="it-IT" dirty="0"/>
              <a:t>E.g., </a:t>
            </a:r>
            <a:r>
              <a:rPr lang="it-IT" dirty="0" err="1">
                <a:solidFill>
                  <a:schemeClr val="accent1"/>
                </a:solidFill>
              </a:rPr>
              <a:t>NumPy</a:t>
            </a:r>
            <a:r>
              <a:rPr lang="it-IT" dirty="0"/>
              <a:t> per la rappresentazione di dati in forma di vettori e matrici</a:t>
            </a:r>
          </a:p>
          <a:p>
            <a:pPr lvl="1"/>
            <a:r>
              <a:rPr lang="it-IT" dirty="0"/>
              <a:t>E.g., </a:t>
            </a:r>
            <a:r>
              <a:rPr lang="it-IT" dirty="0" err="1">
                <a:solidFill>
                  <a:schemeClr val="accent1"/>
                </a:solidFill>
              </a:rPr>
              <a:t>Pandas</a:t>
            </a:r>
            <a:r>
              <a:rPr lang="it-IT" dirty="0"/>
              <a:t> per la manipolazione e trasformazione di dati tabellari</a:t>
            </a:r>
          </a:p>
          <a:p>
            <a:pPr lvl="1"/>
            <a:r>
              <a:rPr lang="it-IT" dirty="0"/>
              <a:t>E.g., </a:t>
            </a:r>
            <a:r>
              <a:rPr lang="it-IT" dirty="0" err="1">
                <a:solidFill>
                  <a:schemeClr val="accent1"/>
                </a:solidFill>
              </a:rPr>
              <a:t>Sklearn</a:t>
            </a:r>
            <a:r>
              <a:rPr lang="it-IT" dirty="0"/>
              <a:t> per l’applicazione di algoritmi di machine learning e data mining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B33E78A-30FF-4D1F-A0F8-6C029FEB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48D97F-42B6-4452-B50F-836AB13F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C72A4F33-D7C4-459F-A852-DFDFB315E11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97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3893C-E8F2-409B-B10B-7FF34CD9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manipulation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4953C0-CA08-4D5E-8515-AA784DA7F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Dati oggetto d’analisi sono comunemente reperiti o convertiti in forma relazionale (o tabulare)</a:t>
            </a:r>
          </a:p>
          <a:p>
            <a:pPr lvl="1"/>
            <a:r>
              <a:rPr lang="it-IT" dirty="0"/>
              <a:t>Ogni riga rappresenta un’osservazione o istanza, ovvero uno degli oggetti su cui si sta compiendo l’analisi (una persona, un prodotto, …)</a:t>
            </a:r>
          </a:p>
          <a:p>
            <a:pPr lvl="1"/>
            <a:r>
              <a:rPr lang="it-IT" dirty="0"/>
              <a:t>Ogni colonna è una variabile, attributo o feature che caratterizza ciascun oggetto; tutti i valori di una colonna sono dello stesso tipo</a:t>
            </a:r>
          </a:p>
          <a:p>
            <a:r>
              <a:rPr lang="it-IT" dirty="0"/>
              <a:t>Esempi di dati in forma relazionale sono</a:t>
            </a:r>
          </a:p>
          <a:p>
            <a:pPr lvl="1"/>
            <a:r>
              <a:rPr lang="it-IT" dirty="0"/>
              <a:t>Tabelle e viste in un database relazionale</a:t>
            </a:r>
          </a:p>
          <a:p>
            <a:pPr lvl="1"/>
            <a:r>
              <a:rPr lang="en-US" dirty="0"/>
              <a:t>File CSV (Comma Separated Values)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B33E78A-30FF-4D1F-A0F8-6C029FEB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48D97F-42B6-4452-B50F-836AB13F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5730D400-F431-4351-BDDC-09F59AF8E95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28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3893C-E8F2-409B-B10B-7FF34CD9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manipulation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4953C0-CA08-4D5E-8515-AA784DA7F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 dirty="0"/>
              <a:t>Diversi tipi di attributo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numerico</a:t>
            </a:r>
            <a:r>
              <a:rPr lang="it-IT" dirty="0"/>
              <a:t>, valore intero o reale</a:t>
            </a:r>
          </a:p>
          <a:p>
            <a:pPr lvl="2"/>
            <a:r>
              <a:rPr lang="it-IT" dirty="0"/>
              <a:t>ratio: ammesse tute le operazioni aritmetiche, es. età, prezzi, quantità ...</a:t>
            </a:r>
          </a:p>
          <a:p>
            <a:pPr lvl="2"/>
            <a:r>
              <a:rPr lang="it-IT" dirty="0"/>
              <a:t>intervallo: non ha senso moltiplicazione e divisione, es. date</a:t>
            </a:r>
          </a:p>
          <a:p>
            <a:pPr lvl="1"/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alfanumerico</a:t>
            </a:r>
            <a:r>
              <a:rPr lang="it-IT" dirty="0"/>
              <a:t>, non sono applicabili operazioni aritmetiche</a:t>
            </a:r>
          </a:p>
          <a:p>
            <a:pPr lvl="2"/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ordinale</a:t>
            </a:r>
            <a:r>
              <a:rPr lang="it-IT" dirty="0"/>
              <a:t>: esiste una relazione d’ordine, (“laurea magistrale” è successiva a “laurea triennale”, ma somma o differenza non hanno senso)</a:t>
            </a:r>
          </a:p>
          <a:p>
            <a:pPr lvl="2"/>
            <a:r>
              <a:rPr lang="it-IT" dirty="0">
                <a:solidFill>
                  <a:srgbClr val="FF0000"/>
                </a:solidFill>
              </a:rPr>
              <a:t>categorico</a:t>
            </a:r>
            <a:r>
              <a:rPr lang="it-IT" dirty="0"/>
              <a:t>: valore appartenente ad un set finito di possibili valori (sesso, comune di nascita)</a:t>
            </a:r>
          </a:p>
          <a:p>
            <a:pPr lvl="1"/>
            <a:r>
              <a:rPr lang="it-IT" dirty="0">
                <a:solidFill>
                  <a:srgbClr val="92D050"/>
                </a:solidFill>
              </a:rPr>
              <a:t>stringa</a:t>
            </a:r>
            <a:r>
              <a:rPr lang="it-IT" dirty="0"/>
              <a:t>, testo arbitrario, (nome, cognome)</a:t>
            </a:r>
            <a:endParaRPr lang="en-US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8EF864C7-A922-4261-9EC4-051883ED3A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552777"/>
            <a:ext cx="5181600" cy="897033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B33E78A-30FF-4D1F-A0F8-6C029FEB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48D97F-42B6-4452-B50F-836AB13F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9799E9FF-02A1-4B2B-884F-218AC8B163C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92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FA0595C-361D-4498-AEC6-B5798CD1B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98563907-39E7-49FA-AABD-60A9F6C09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 err="1">
                <a:solidFill>
                  <a:schemeClr val="accent1"/>
                </a:solidFill>
              </a:rPr>
              <a:t>pandas</a:t>
            </a:r>
            <a:r>
              <a:rPr lang="it-IT" dirty="0"/>
              <a:t> è una libreria Python che definisce strutture dati e funzionalità per l’analisi di dati strutturati</a:t>
            </a:r>
          </a:p>
          <a:p>
            <a:pPr lvl="1"/>
            <a:r>
              <a:rPr lang="it-IT" dirty="0"/>
              <a:t>Introduce nuovi tipi di dati: </a:t>
            </a:r>
            <a:r>
              <a:rPr lang="it-IT" dirty="0">
                <a:solidFill>
                  <a:schemeClr val="accent1"/>
                </a:solidFill>
              </a:rPr>
              <a:t>Series</a:t>
            </a:r>
            <a:r>
              <a:rPr lang="it-IT" dirty="0"/>
              <a:t> (e.g., serie temporale) e </a:t>
            </a:r>
            <a:r>
              <a:rPr lang="it-IT" dirty="0" err="1">
                <a:solidFill>
                  <a:schemeClr val="accent1"/>
                </a:solidFill>
              </a:rPr>
              <a:t>DataFrame</a:t>
            </a:r>
            <a:r>
              <a:rPr lang="it-IT" dirty="0"/>
              <a:t> </a:t>
            </a:r>
            <a:r>
              <a:rPr lang="en-US" dirty="0"/>
              <a:t>(e.g., </a:t>
            </a:r>
            <a:r>
              <a:rPr lang="en-US" dirty="0" err="1"/>
              <a:t>tabelle</a:t>
            </a:r>
            <a:r>
              <a:rPr lang="en-US" dirty="0"/>
              <a:t>)</a:t>
            </a:r>
          </a:p>
          <a:p>
            <a:pPr lvl="1"/>
            <a:r>
              <a:rPr lang="it-IT" dirty="0"/>
              <a:t>Soluzione completa per la manipolazione dei dati </a:t>
            </a:r>
            <a:r>
              <a:rPr lang="it-IT" dirty="0" err="1">
                <a:solidFill>
                  <a:schemeClr val="accent1"/>
                </a:solidFill>
              </a:rPr>
              <a:t>read</a:t>
            </a:r>
            <a:r>
              <a:rPr lang="it-IT" dirty="0">
                <a:solidFill>
                  <a:schemeClr val="accent1"/>
                </a:solidFill>
              </a:rPr>
              <a:t>/</a:t>
            </a:r>
            <a:r>
              <a:rPr lang="it-IT" dirty="0" err="1">
                <a:solidFill>
                  <a:schemeClr val="accent1"/>
                </a:solidFill>
              </a:rPr>
              <a:t>write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di dati tabulari, incluso CSV</a:t>
            </a:r>
          </a:p>
          <a:p>
            <a:pPr lvl="1"/>
            <a:r>
              <a:rPr lang="it-IT" dirty="0"/>
              <a:t>Trattamento </a:t>
            </a:r>
            <a:r>
              <a:rPr lang="it-IT" dirty="0">
                <a:solidFill>
                  <a:schemeClr val="accent1"/>
                </a:solidFill>
              </a:rPr>
              <a:t>dati mancanti</a:t>
            </a:r>
            <a:r>
              <a:rPr lang="it-IT" dirty="0"/>
              <a:t>, riorganizzazione della loro forma (</a:t>
            </a:r>
            <a:r>
              <a:rPr lang="it-IT" dirty="0" err="1"/>
              <a:t>shape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Operazioni come con database (</a:t>
            </a:r>
            <a:r>
              <a:rPr lang="it-IT" dirty="0">
                <a:solidFill>
                  <a:schemeClr val="accent1"/>
                </a:solidFill>
              </a:rPr>
              <a:t>join/merge, aggregazione, </a:t>
            </a:r>
            <a:r>
              <a:rPr lang="it-IT" dirty="0"/>
              <a:t>etc.)</a:t>
            </a:r>
          </a:p>
          <a:p>
            <a:pPr lvl="1"/>
            <a:r>
              <a:rPr lang="it-IT" dirty="0"/>
              <a:t>Per convenzione il package </a:t>
            </a:r>
            <a:r>
              <a:rPr lang="it-IT" dirty="0" err="1"/>
              <a:t>pandas</a:t>
            </a:r>
            <a:r>
              <a:rPr lang="it-IT" dirty="0"/>
              <a:t> si importa con nome “</a:t>
            </a:r>
            <a:r>
              <a:rPr lang="it-IT" dirty="0" err="1"/>
              <a:t>pd</a:t>
            </a:r>
            <a:r>
              <a:rPr lang="it-IT" dirty="0"/>
              <a:t>”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&gt;&gt;&gt; import pandas as pd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91CF9B-BE11-43FF-8B66-41283DE6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1A9BC8-7D3E-4BAD-9CA7-FBC3E57F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E3CFF355-353A-402E-B953-7878A31AD2F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75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E7EF11C0-F813-43EA-9B41-AE57652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98563907-39E7-49FA-AABD-60A9F6C09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Una serie (Series) è una sequenza di valori dello stesso tipo</a:t>
            </a:r>
          </a:p>
          <a:p>
            <a:pPr lvl="1"/>
            <a:r>
              <a:rPr lang="it-IT" dirty="0"/>
              <a:t>A ogni valore è associata un’etichetta</a:t>
            </a:r>
          </a:p>
          <a:p>
            <a:pPr lvl="1"/>
            <a:r>
              <a:rPr lang="it-IT" dirty="0"/>
              <a:t>I tipi supportati, sia per i valori che per le etichette, sono quelli di </a:t>
            </a:r>
            <a:r>
              <a:rPr lang="en-US" dirty="0"/>
              <a:t>NumPy (float64, int64, …)</a:t>
            </a:r>
          </a:p>
          <a:p>
            <a:pPr lvl="1"/>
            <a:r>
              <a:rPr lang="it-IT" dirty="0"/>
              <a:t>Una serie è in pratica un </a:t>
            </a:r>
            <a:r>
              <a:rPr lang="it-IT" dirty="0" err="1"/>
              <a:t>ndarray</a:t>
            </a:r>
            <a:r>
              <a:rPr lang="it-IT" dirty="0"/>
              <a:t> a una dimensione (un vettore) con un’etichetta associata ad ogni elemento</a:t>
            </a:r>
          </a:p>
          <a:p>
            <a:r>
              <a:rPr lang="it-IT" dirty="0"/>
              <a:t>L’indice di una serie (</a:t>
            </a:r>
            <a:r>
              <a:rPr lang="it-IT" dirty="0">
                <a:solidFill>
                  <a:schemeClr val="accent1"/>
                </a:solidFill>
              </a:rPr>
              <a:t>index</a:t>
            </a:r>
            <a:r>
              <a:rPr lang="it-IT" dirty="0"/>
              <a:t>) è la sequenza delle </a:t>
            </a:r>
            <a:r>
              <a:rPr lang="en-US" dirty="0" err="1"/>
              <a:t>etichette</a:t>
            </a:r>
            <a:r>
              <a:rPr lang="en-US" dirty="0"/>
              <a:t> associate ai </a:t>
            </a:r>
            <a:r>
              <a:rPr lang="en-US" dirty="0" err="1"/>
              <a:t>valori</a:t>
            </a:r>
            <a:endParaRPr lang="en-US" dirty="0"/>
          </a:p>
          <a:p>
            <a:pPr lvl="1"/>
            <a:r>
              <a:rPr lang="it-IT" dirty="0"/>
              <a:t>Le etichette sono spesso identificatori di tipo numerico o stringa (e.g., per dati estratti da un DB possono essere le chiavi primarie)</a:t>
            </a:r>
          </a:p>
          <a:p>
            <a:pPr lvl="1"/>
            <a:r>
              <a:rPr lang="it-IT" dirty="0"/>
              <a:t>Le etichette in un indice possono non essere univoche, ma nell’uso pratico spesso lo sono e proseguiremo assumendo che lo siano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91CF9B-BE11-43FF-8B66-41283DE6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1A9BC8-7D3E-4BAD-9CA7-FBC3E57F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8774B65B-550C-4FF8-9070-FB48D69D17E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45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DB787C-7D3A-4302-8C84-575284C80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98563907-39E7-49FA-AABD-60A9F6C09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 dirty="0"/>
              <a:t>Il </a:t>
            </a:r>
            <a:r>
              <a:rPr lang="it-IT" dirty="0">
                <a:solidFill>
                  <a:schemeClr val="accent1"/>
                </a:solidFill>
              </a:rPr>
              <a:t>costruttore</a:t>
            </a:r>
            <a:r>
              <a:rPr lang="it-IT" dirty="0"/>
              <a:t> di Series accetta i </a:t>
            </a:r>
            <a:r>
              <a:rPr lang="it-IT" dirty="0">
                <a:solidFill>
                  <a:srgbClr val="C1504D"/>
                </a:solidFill>
              </a:rPr>
              <a:t>valori</a:t>
            </a:r>
            <a:r>
              <a:rPr lang="it-IT" dirty="0"/>
              <a:t> della serie e come attributo </a:t>
            </a:r>
            <a:r>
              <a:rPr lang="it-IT" dirty="0">
                <a:solidFill>
                  <a:srgbClr val="92D050"/>
                </a:solidFill>
              </a:rPr>
              <a:t>index</a:t>
            </a:r>
            <a:r>
              <a:rPr lang="it-IT" dirty="0"/>
              <a:t> opzionale le etichette corrispondenti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&gt;&gt;&gt; ser = </a:t>
            </a:r>
            <a:r>
              <a:rPr lang="en-US" dirty="0" err="1">
                <a:solidFill>
                  <a:schemeClr val="accent1"/>
                </a:solidFill>
              </a:rPr>
              <a:t>pd.Series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rgbClr val="C1504D"/>
                </a:solidFill>
              </a:rPr>
              <a:t>[ 4 , 7 , -5 , 3 ], </a:t>
            </a:r>
            <a:br>
              <a:rPr lang="en-US" dirty="0">
                <a:solidFill>
                  <a:srgbClr val="C1504D"/>
                </a:solidFill>
              </a:rPr>
            </a:br>
            <a:r>
              <a:rPr lang="en-US" dirty="0">
                <a:solidFill>
                  <a:srgbClr val="C1504D"/>
                </a:solidFill>
              </a:rPr>
              <a:t>		</a:t>
            </a:r>
            <a:r>
              <a:rPr lang="en-US" dirty="0">
                <a:solidFill>
                  <a:srgbClr val="92D050"/>
                </a:solidFill>
              </a:rPr>
              <a:t>... index=["d", "b", "a", "c"]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it-IT" dirty="0"/>
              <a:t>Se non specificato, l’indice è la sequenza di interi da 0 a N-1, così che ogni elemento sia etichettato dalla posizione (come in liste e array)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2072ACB1-E76F-421A-8958-ABDBE1D1A8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83444" y="2997942"/>
            <a:ext cx="2159111" cy="2006703"/>
          </a:xfr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91CF9B-BE11-43FF-8B66-41283DE6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1A9BC8-7D3E-4BAD-9CA7-FBC3E57F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0AA94EA7-180A-4E8B-93F9-7BB6380155C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81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89F3FFF7-06B8-4E67-A4D5-7350ED8A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98563907-39E7-49FA-AABD-60A9F6C09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Quando si crea una serie, come per gli </a:t>
            </a:r>
            <a:r>
              <a:rPr lang="it-IT" dirty="0" err="1"/>
              <a:t>ndarray</a:t>
            </a:r>
            <a:r>
              <a:rPr lang="it-IT" dirty="0"/>
              <a:t>, è possibile specificare il tipo di dato col </a:t>
            </a:r>
            <a:r>
              <a:rPr lang="it-IT" dirty="0" err="1"/>
              <a:t>paramero</a:t>
            </a:r>
            <a:r>
              <a:rPr lang="it-IT" dirty="0"/>
              <a:t> </a:t>
            </a:r>
            <a:r>
              <a:rPr lang="it-IT" dirty="0" err="1"/>
              <a:t>dtype</a:t>
            </a:r>
            <a:endParaRPr lang="it-IT" dirty="0"/>
          </a:p>
          <a:p>
            <a:r>
              <a:rPr lang="it-IT" dirty="0"/>
              <a:t>I tipi di dati utilizzati più comunemente sono quelli numerici</a:t>
            </a:r>
          </a:p>
          <a:p>
            <a:pPr lvl="1"/>
            <a:r>
              <a:rPr lang="it-IT" dirty="0"/>
              <a:t>I tipi </a:t>
            </a:r>
            <a:r>
              <a:rPr lang="it-IT" dirty="0" err="1">
                <a:solidFill>
                  <a:schemeClr val="accent1"/>
                </a:solidFill>
              </a:rPr>
              <a:t>np.floatN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memorizzano numeri a virgola mobile</a:t>
            </a:r>
          </a:p>
          <a:p>
            <a:pPr lvl="1"/>
            <a:r>
              <a:rPr lang="it-IT" dirty="0"/>
              <a:t>I tipi </a:t>
            </a:r>
            <a:r>
              <a:rPr lang="it-IT" dirty="0" err="1">
                <a:solidFill>
                  <a:schemeClr val="accent1"/>
                </a:solidFill>
              </a:rPr>
              <a:t>np.intN</a:t>
            </a:r>
            <a:r>
              <a:rPr lang="it-IT" dirty="0">
                <a:solidFill>
                  <a:schemeClr val="accent1"/>
                </a:solidFill>
              </a:rPr>
              <a:t> / </a:t>
            </a:r>
            <a:r>
              <a:rPr lang="it-IT" dirty="0" err="1">
                <a:solidFill>
                  <a:schemeClr val="accent1"/>
                </a:solidFill>
              </a:rPr>
              <a:t>np.uintN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memorizzano numeri interi con/senza segno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N</a:t>
            </a:r>
            <a:r>
              <a:rPr lang="it-IT" dirty="0"/>
              <a:t> è il numero di bit usati, pari a 8, 16, 32 o 64</a:t>
            </a:r>
          </a:p>
          <a:p>
            <a:r>
              <a:rPr lang="it-IT" dirty="0"/>
              <a:t>Altri tipi di dato includono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bool</a:t>
            </a:r>
            <a:r>
              <a:rPr lang="en-US" dirty="0"/>
              <a:t>: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booleani</a:t>
            </a:r>
            <a:endParaRPr lang="en-US" dirty="0"/>
          </a:p>
          <a:p>
            <a:pPr lvl="1"/>
            <a:r>
              <a:rPr lang="it-IT" dirty="0">
                <a:solidFill>
                  <a:schemeClr val="accent1"/>
                </a:solidFill>
              </a:rPr>
              <a:t>datetime64, timedelta64</a:t>
            </a:r>
            <a:r>
              <a:rPr lang="it-IT" dirty="0"/>
              <a:t>: </a:t>
            </a:r>
            <a:r>
              <a:rPr lang="it-IT" dirty="0" err="1"/>
              <a:t>timestamp</a:t>
            </a:r>
            <a:r>
              <a:rPr lang="it-IT" dirty="0"/>
              <a:t> e intervalli di tempo</a:t>
            </a:r>
          </a:p>
          <a:p>
            <a:pPr lvl="1"/>
            <a:r>
              <a:rPr lang="it-IT" dirty="0" err="1">
                <a:solidFill>
                  <a:schemeClr val="accent1"/>
                </a:solidFill>
              </a:rPr>
              <a:t>object</a:t>
            </a:r>
            <a:r>
              <a:rPr lang="it-IT" dirty="0"/>
              <a:t>: generici oggetti Python, usato principalmente per stringhe</a:t>
            </a:r>
          </a:p>
          <a:p>
            <a:r>
              <a:rPr lang="it-IT" dirty="0"/>
              <a:t>Selezionare il tipo di dato appropriato è importante per ottimizzare l’uso di memoria su dataset molto grandi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91CF9B-BE11-43FF-8B66-41283DE6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1A9BC8-7D3E-4BAD-9CA7-FBC3E57F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1955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89F3FFF7-06B8-4E67-A4D5-7350ED8A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98563907-39E7-49FA-AABD-60A9F6C09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Nella pratica, un set di dati ha spesso dei valori mancanti</a:t>
            </a:r>
          </a:p>
          <a:p>
            <a:pPr lvl="1"/>
            <a:r>
              <a:rPr lang="it-IT" dirty="0"/>
              <a:t>E.g., perché non esistono o non sono stati forniti</a:t>
            </a:r>
          </a:p>
          <a:p>
            <a:r>
              <a:rPr lang="it-IT" dirty="0"/>
              <a:t>Una serie può avere valori mancanti, detti </a:t>
            </a:r>
            <a:r>
              <a:rPr lang="it-IT" dirty="0">
                <a:solidFill>
                  <a:schemeClr val="accent1"/>
                </a:solidFill>
              </a:rPr>
              <a:t>NA</a:t>
            </a:r>
            <a:r>
              <a:rPr lang="it-IT" dirty="0"/>
              <a:t> (Not </a:t>
            </a:r>
            <a:r>
              <a:rPr lang="it-IT" dirty="0" err="1"/>
              <a:t>Available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In caso di numeri reali, NA è rappresentato internamente dal valore </a:t>
            </a:r>
            <a:r>
              <a:rPr lang="it-IT" dirty="0" err="1">
                <a:solidFill>
                  <a:schemeClr val="accent1"/>
                </a:solidFill>
              </a:rPr>
              <a:t>nan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(Not a </a:t>
            </a:r>
            <a:r>
              <a:rPr lang="it-IT" dirty="0" err="1"/>
              <a:t>Number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Come in altri linguaggi, il valore </a:t>
            </a:r>
            <a:r>
              <a:rPr lang="it-IT" dirty="0" err="1">
                <a:solidFill>
                  <a:schemeClr val="accent1"/>
                </a:solidFill>
              </a:rPr>
              <a:t>nan</a:t>
            </a:r>
            <a:r>
              <a:rPr lang="it-IT" dirty="0"/>
              <a:t> non risulta mai uguale, maggiore o minore di altri numeri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&gt;&gt;&gt; </a:t>
            </a:r>
            <a:r>
              <a:rPr lang="en-US" dirty="0" err="1">
                <a:solidFill>
                  <a:schemeClr val="accent1"/>
                </a:solidFill>
              </a:rPr>
              <a:t>np.nan</a:t>
            </a:r>
            <a:r>
              <a:rPr lang="en-US" dirty="0">
                <a:solidFill>
                  <a:schemeClr val="accent1"/>
                </a:solidFill>
              </a:rPr>
              <a:t> == </a:t>
            </a:r>
            <a:r>
              <a:rPr lang="en-US" dirty="0" err="1">
                <a:solidFill>
                  <a:schemeClr val="accent1"/>
                </a:solidFill>
              </a:rPr>
              <a:t>np.nan</a:t>
            </a:r>
            <a:endParaRPr lang="en-US" dirty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False</a:t>
            </a:r>
          </a:p>
          <a:p>
            <a:pPr lvl="1"/>
            <a:r>
              <a:rPr lang="it-IT" dirty="0"/>
              <a:t>Qualsiasi espressione numerica con </a:t>
            </a:r>
            <a:r>
              <a:rPr lang="it-IT" dirty="0" err="1">
                <a:solidFill>
                  <a:schemeClr val="accent1"/>
                </a:solidFill>
              </a:rPr>
              <a:t>nan</a:t>
            </a:r>
            <a:r>
              <a:rPr lang="it-IT" dirty="0"/>
              <a:t> ha risultato </a:t>
            </a:r>
            <a:r>
              <a:rPr lang="it-IT" dirty="0" err="1">
                <a:solidFill>
                  <a:schemeClr val="accent1"/>
                </a:solidFill>
              </a:rPr>
              <a:t>nan</a:t>
            </a:r>
            <a:endParaRPr lang="it-IT" dirty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&gt;&gt;&gt; 2 * </a:t>
            </a:r>
            <a:r>
              <a:rPr lang="en-US" dirty="0" err="1">
                <a:solidFill>
                  <a:schemeClr val="accent1"/>
                </a:solidFill>
              </a:rPr>
              <a:t>np.nan</a:t>
            </a:r>
            <a:r>
              <a:rPr lang="en-US" dirty="0">
                <a:solidFill>
                  <a:schemeClr val="accent1"/>
                </a:solidFill>
              </a:rPr>
              <a:t> – 1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nan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91CF9B-BE11-43FF-8B66-41283DE6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1A9BC8-7D3E-4BAD-9CA7-FBC3E57F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825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89F3FFF7-06B8-4E67-A4D5-7350ED8A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98563907-39E7-49FA-AABD-60A9F6C09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serie</a:t>
            </a:r>
            <a:r>
              <a:rPr lang="en-US" dirty="0"/>
              <a:t> </a:t>
            </a:r>
            <a:r>
              <a:rPr lang="en-US" dirty="0" err="1"/>
              <a:t>supportano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</a:t>
            </a:r>
            <a:r>
              <a:rPr lang="en-US" dirty="0" err="1"/>
              <a:t>operazioni</a:t>
            </a:r>
            <a:r>
              <a:rPr lang="en-US" dirty="0"/>
              <a:t> </a:t>
            </a:r>
            <a:r>
              <a:rPr lang="en-US" dirty="0" err="1"/>
              <a:t>binarie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esse</a:t>
            </a:r>
            <a:endParaRPr lang="en-US" dirty="0"/>
          </a:p>
          <a:p>
            <a:pPr lvl="1"/>
            <a:r>
              <a:rPr lang="en-US" dirty="0"/>
              <a:t>Con </a:t>
            </a:r>
            <a:r>
              <a:rPr lang="en-US" dirty="0" err="1"/>
              <a:t>operatori</a:t>
            </a:r>
            <a:r>
              <a:rPr lang="en-US" dirty="0"/>
              <a:t> +, -, *, etc.</a:t>
            </a:r>
          </a:p>
          <a:p>
            <a:pPr lvl="1"/>
            <a:r>
              <a:rPr lang="en-US" dirty="0"/>
              <a:t>Con </a:t>
            </a:r>
            <a:r>
              <a:rPr lang="en-US" dirty="0" err="1"/>
              <a:t>funzioni</a:t>
            </a:r>
            <a:r>
              <a:rPr lang="en-US" dirty="0"/>
              <a:t> </a:t>
            </a:r>
            <a:r>
              <a:rPr lang="en-US" dirty="0" err="1"/>
              <a:t>universali</a:t>
            </a:r>
            <a:endParaRPr lang="en-US" dirty="0"/>
          </a:p>
          <a:p>
            <a:r>
              <a:rPr lang="en-US" dirty="0" err="1"/>
              <a:t>L’operazione</a:t>
            </a:r>
            <a:r>
              <a:rPr lang="en-US" dirty="0"/>
              <a:t> è </a:t>
            </a:r>
            <a:r>
              <a:rPr lang="en-US" dirty="0" err="1"/>
              <a:t>applicata</a:t>
            </a:r>
            <a:r>
              <a:rPr lang="en-US" dirty="0"/>
              <a:t> per </a:t>
            </a:r>
            <a:r>
              <a:rPr lang="en-US" dirty="0" err="1"/>
              <a:t>elementi</a:t>
            </a:r>
            <a:r>
              <a:rPr lang="en-US" dirty="0"/>
              <a:t> con </a:t>
            </a:r>
            <a:r>
              <a:rPr lang="en-US" dirty="0" err="1"/>
              <a:t>pari</a:t>
            </a:r>
            <a:r>
              <a:rPr lang="en-US" dirty="0"/>
              <a:t> </a:t>
            </a:r>
            <a:r>
              <a:rPr lang="en-US" dirty="0" err="1"/>
              <a:t>etichetta</a:t>
            </a:r>
            <a:endParaRPr lang="en-US" dirty="0"/>
          </a:p>
          <a:p>
            <a:pPr lvl="1"/>
            <a:r>
              <a:rPr lang="en-US" dirty="0"/>
              <a:t>Non </a:t>
            </a:r>
            <a:r>
              <a:rPr lang="en-US" dirty="0" err="1"/>
              <a:t>viene</a:t>
            </a:r>
            <a:r>
              <a:rPr lang="en-US" dirty="0"/>
              <a:t> considerate </a:t>
            </a:r>
            <a:r>
              <a:rPr lang="en-US" dirty="0" err="1"/>
              <a:t>l’ordine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valori</a:t>
            </a:r>
            <a:endParaRPr lang="en-US" dirty="0"/>
          </a:p>
          <a:p>
            <a:r>
              <a:rPr lang="en-US" dirty="0"/>
              <a:t>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etichetta</a:t>
            </a:r>
            <a:r>
              <a:rPr lang="en-US" dirty="0"/>
              <a:t> </a:t>
            </a:r>
            <a:r>
              <a:rPr lang="en-US" dirty="0" err="1"/>
              <a:t>presente</a:t>
            </a:r>
            <a:r>
              <a:rPr lang="en-US" dirty="0"/>
              <a:t> </a:t>
            </a:r>
            <a:r>
              <a:rPr lang="it-IT" dirty="0"/>
              <a:t>solo in un operando si avrà un valore NA nel risultato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91CF9B-BE11-43FF-8B66-41283DE6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1A9BC8-7D3E-4BAD-9CA7-FBC3E57F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6077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CC59CA-A650-4D1C-AE3D-081662240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E9D40F-BF0D-42B9-BC9E-333C1070F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Le serie offrono metodi per calcolare statistiche aggregate sui valori con nomi e funzionamento pari a quelle degli </a:t>
            </a:r>
            <a:r>
              <a:rPr lang="it-IT" dirty="0" err="1"/>
              <a:t>ndarray</a:t>
            </a:r>
            <a:endParaRPr lang="it-IT" dirty="0"/>
          </a:p>
          <a:p>
            <a:pPr lvl="1"/>
            <a:r>
              <a:rPr lang="it-IT" dirty="0">
                <a:solidFill>
                  <a:schemeClr val="accent1"/>
                </a:solidFill>
              </a:rPr>
              <a:t>sum</a:t>
            </a:r>
            <a:r>
              <a:rPr lang="it-IT" dirty="0"/>
              <a:t> (somma), </a:t>
            </a:r>
            <a:r>
              <a:rPr lang="it-IT" dirty="0" err="1">
                <a:solidFill>
                  <a:schemeClr val="accent1"/>
                </a:solidFill>
              </a:rPr>
              <a:t>mean</a:t>
            </a:r>
            <a:r>
              <a:rPr lang="it-IT" dirty="0"/>
              <a:t> (media), </a:t>
            </a:r>
            <a:r>
              <a:rPr lang="it-IT" dirty="0">
                <a:solidFill>
                  <a:schemeClr val="accent1"/>
                </a:solidFill>
              </a:rPr>
              <a:t>min</a:t>
            </a:r>
            <a:r>
              <a:rPr lang="it-IT" dirty="0"/>
              <a:t> (minimo), </a:t>
            </a:r>
            <a:r>
              <a:rPr lang="it-IT" dirty="0">
                <a:solidFill>
                  <a:schemeClr val="accent1"/>
                </a:solidFill>
              </a:rPr>
              <a:t>max</a:t>
            </a:r>
            <a:r>
              <a:rPr lang="it-IT" dirty="0"/>
              <a:t> (massimo), …</a:t>
            </a:r>
          </a:p>
          <a:p>
            <a:pPr lvl="1"/>
            <a:r>
              <a:rPr lang="it-IT" dirty="0"/>
              <a:t>Di default, eventuali valori mancanti vengono ignorati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	&gt;&gt;&gt; </a:t>
            </a:r>
            <a:r>
              <a:rPr lang="en-US" dirty="0" err="1">
                <a:solidFill>
                  <a:schemeClr val="accent1"/>
                </a:solidFill>
              </a:rPr>
              <a:t>pd.Series</a:t>
            </a:r>
            <a:r>
              <a:rPr lang="en-US" dirty="0">
                <a:solidFill>
                  <a:schemeClr val="accent1"/>
                </a:solidFill>
              </a:rPr>
              <a:t>([2, </a:t>
            </a:r>
            <a:r>
              <a:rPr lang="en-US" dirty="0" err="1">
                <a:solidFill>
                  <a:schemeClr val="accent1"/>
                </a:solidFill>
              </a:rPr>
              <a:t>np.nan</a:t>
            </a:r>
            <a:r>
              <a:rPr lang="en-US" dirty="0">
                <a:solidFill>
                  <a:schemeClr val="accent1"/>
                </a:solidFill>
              </a:rPr>
              <a:t>, 6, 4]).mean()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	4.0</a:t>
            </a:r>
          </a:p>
          <a:p>
            <a:r>
              <a:rPr lang="it-IT" dirty="0"/>
              <a:t>Specificando </a:t>
            </a:r>
            <a:r>
              <a:rPr lang="it-IT" dirty="0" err="1">
                <a:solidFill>
                  <a:schemeClr val="accent1"/>
                </a:solidFill>
              </a:rPr>
              <a:t>skipna</a:t>
            </a:r>
            <a:r>
              <a:rPr lang="it-IT" dirty="0">
                <a:solidFill>
                  <a:schemeClr val="accent1"/>
                </a:solidFill>
              </a:rPr>
              <a:t>=False </a:t>
            </a:r>
            <a:r>
              <a:rPr lang="it-IT" dirty="0"/>
              <a:t>invece gli NA invalidano il calcolo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&gt;&gt;&gt; </a:t>
            </a:r>
            <a:r>
              <a:rPr lang="en-US" dirty="0" err="1">
                <a:solidFill>
                  <a:schemeClr val="accent1"/>
                </a:solidFill>
              </a:rPr>
              <a:t>pd.Series</a:t>
            </a:r>
            <a:r>
              <a:rPr lang="en-US" dirty="0">
                <a:solidFill>
                  <a:schemeClr val="accent1"/>
                </a:solidFill>
              </a:rPr>
              <a:t>([2, </a:t>
            </a:r>
            <a:r>
              <a:rPr lang="en-US" dirty="0" err="1">
                <a:solidFill>
                  <a:schemeClr val="accent1"/>
                </a:solidFill>
              </a:rPr>
              <a:t>np.nan</a:t>
            </a:r>
            <a:r>
              <a:rPr lang="en-US" dirty="0">
                <a:solidFill>
                  <a:schemeClr val="accent1"/>
                </a:solidFill>
              </a:rPr>
              <a:t>, 6, 4]).mean(</a:t>
            </a:r>
            <a:r>
              <a:rPr lang="en-US" dirty="0" err="1">
                <a:solidFill>
                  <a:schemeClr val="accent1"/>
                </a:solidFill>
              </a:rPr>
              <a:t>skipna</a:t>
            </a:r>
            <a:r>
              <a:rPr lang="en-US" dirty="0">
                <a:solidFill>
                  <a:schemeClr val="accent1"/>
                </a:solidFill>
              </a:rPr>
              <a:t>=False)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nan</a:t>
            </a:r>
          </a:p>
          <a:p>
            <a:r>
              <a:rPr lang="it-IT" dirty="0"/>
              <a:t>Rispetto a </a:t>
            </a:r>
            <a:r>
              <a:rPr lang="it-IT" dirty="0" err="1"/>
              <a:t>NumPy</a:t>
            </a:r>
            <a:r>
              <a:rPr lang="it-IT" dirty="0"/>
              <a:t> sono aggiunti i metodi </a:t>
            </a:r>
            <a:r>
              <a:rPr lang="it-IT" dirty="0" err="1"/>
              <a:t>idxmin</a:t>
            </a:r>
            <a:r>
              <a:rPr lang="it-IT" dirty="0"/>
              <a:t> e </a:t>
            </a:r>
            <a:r>
              <a:rPr lang="it-IT" dirty="0" err="1"/>
              <a:t>idxmax</a:t>
            </a:r>
            <a:r>
              <a:rPr lang="it-IT" dirty="0"/>
              <a:t>, che restituiscono l’etichetta del valore minimo o massimo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&gt;&gt;&gt; </a:t>
            </a:r>
            <a:r>
              <a:rPr lang="en-US" dirty="0" err="1">
                <a:solidFill>
                  <a:schemeClr val="accent1"/>
                </a:solidFill>
              </a:rPr>
              <a:t>pd.Series</a:t>
            </a:r>
            <a:r>
              <a:rPr lang="en-US" dirty="0">
                <a:solidFill>
                  <a:schemeClr val="accent1"/>
                </a:solidFill>
              </a:rPr>
              <a:t>({"a": 6, "b": 10, "c": 7}).</a:t>
            </a:r>
            <a:r>
              <a:rPr lang="en-US" dirty="0" err="1">
                <a:solidFill>
                  <a:schemeClr val="accent1"/>
                </a:solidFill>
              </a:rPr>
              <a:t>idxmax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'b'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FAB4A0-B151-4DA5-98BF-625EB185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60D6AA-BEB0-4611-9E53-5F9A1ABD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949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 err="1"/>
              <a:t>Linguaggio</a:t>
            </a:r>
            <a:r>
              <a:rPr lang="en-US" dirty="0"/>
              <a:t> </a:t>
            </a:r>
            <a:r>
              <a:rPr lang="en-US" dirty="0" err="1"/>
              <a:t>interpretato</a:t>
            </a:r>
            <a:r>
              <a:rPr lang="en-US" dirty="0"/>
              <a:t> cross-platform</a:t>
            </a:r>
          </a:p>
          <a:p>
            <a:pPr lvl="1"/>
            <a:r>
              <a:rPr lang="it-IT" dirty="0"/>
              <a:t>disponibile per i principali SO (Linux, Mac, Windows, …)</a:t>
            </a:r>
          </a:p>
          <a:p>
            <a:pPr lvl="1"/>
            <a:r>
              <a:rPr lang="it-IT" dirty="0"/>
              <a:t>un’implementazione di riferimento (</a:t>
            </a:r>
            <a:r>
              <a:rPr lang="it-IT" dirty="0" err="1"/>
              <a:t>CPython</a:t>
            </a:r>
            <a:r>
              <a:rPr lang="it-IT" dirty="0"/>
              <a:t>) più altre alternative</a:t>
            </a:r>
          </a:p>
          <a:p>
            <a:pPr lvl="1"/>
            <a:r>
              <a:rPr lang="it-IT" dirty="0"/>
              <a:t>integrabile in altri linguaggi (C, C++, Java, …)</a:t>
            </a:r>
          </a:p>
          <a:p>
            <a:r>
              <a:rPr lang="it-IT" dirty="0"/>
              <a:t>Creato alla fine degli anni ’80, divenuto popolare nei 2000</a:t>
            </a:r>
          </a:p>
          <a:p>
            <a:r>
              <a:rPr lang="en-US" dirty="0"/>
              <a:t>Multi-</a:t>
            </a:r>
            <a:r>
              <a:rPr lang="en-US" dirty="0" err="1"/>
              <a:t>paradigma</a:t>
            </a:r>
            <a:endParaRPr lang="en-US" dirty="0"/>
          </a:p>
          <a:p>
            <a:pPr lvl="1"/>
            <a:r>
              <a:rPr lang="en-US" dirty="0" err="1"/>
              <a:t>imperativo</a:t>
            </a:r>
            <a:r>
              <a:rPr lang="en-US" dirty="0"/>
              <a:t>, object-oriented, </a:t>
            </a:r>
            <a:r>
              <a:rPr lang="en-US" dirty="0" err="1"/>
              <a:t>funzionale</a:t>
            </a:r>
            <a:endParaRPr lang="en-US" dirty="0"/>
          </a:p>
          <a:p>
            <a:pPr lvl="1"/>
            <a:r>
              <a:rPr lang="it-IT" dirty="0"/>
              <a:t>sintassi facilmente estendibile ad altri paradigmi</a:t>
            </a:r>
          </a:p>
          <a:p>
            <a:r>
              <a:rPr lang="it-IT" dirty="0"/>
              <a:t>Enfasi sulla facilità di lettura e scrittura del codice</a:t>
            </a:r>
          </a:p>
          <a:p>
            <a:pPr lvl="1"/>
            <a:r>
              <a:rPr lang="en-US" dirty="0"/>
              <a:t>“there should be one—and preferably only one—obvious way to do it”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F5DDC016-3513-4EAB-AC18-62758B11D8B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12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276992A1-E4E8-4FC1-80AA-AC33A6F33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E9D40F-BF0D-42B9-BC9E-333C1070F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 dirty="0"/>
              <a:t>Alcuni metodi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unique</a:t>
            </a:r>
            <a:r>
              <a:rPr lang="en-US" dirty="0"/>
              <a:t> </a:t>
            </a:r>
            <a:r>
              <a:rPr lang="en-US" dirty="0" err="1"/>
              <a:t>restituisce</a:t>
            </a:r>
            <a:r>
              <a:rPr lang="en-US" dirty="0"/>
              <a:t> </a:t>
            </a:r>
            <a:r>
              <a:rPr lang="it-IT" dirty="0"/>
              <a:t>un vettore con tutti i valori distinti in una serie, ordinati </a:t>
            </a:r>
            <a:r>
              <a:rPr lang="en-US" dirty="0" err="1"/>
              <a:t>sulla</a:t>
            </a:r>
            <a:r>
              <a:rPr lang="en-US" dirty="0"/>
              <a:t> prima </a:t>
            </a:r>
            <a:r>
              <a:rPr lang="en-US" dirty="0" err="1"/>
              <a:t>apparizione</a:t>
            </a:r>
            <a:endParaRPr lang="en-US" dirty="0"/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nunique</a:t>
            </a:r>
            <a:r>
              <a:rPr lang="en-US" dirty="0"/>
              <a:t> ne </a:t>
            </a:r>
            <a:r>
              <a:rPr lang="en-US" dirty="0" err="1"/>
              <a:t>restituisce</a:t>
            </a:r>
            <a:r>
              <a:rPr lang="en-US" dirty="0"/>
              <a:t> </a:t>
            </a:r>
            <a:r>
              <a:rPr lang="en-US" dirty="0" err="1"/>
              <a:t>direttamente</a:t>
            </a:r>
            <a:r>
              <a:rPr lang="en-US" dirty="0"/>
              <a:t> la </a:t>
            </a:r>
            <a:r>
              <a:rPr lang="en-US" dirty="0" err="1"/>
              <a:t>quantità</a:t>
            </a:r>
            <a:endParaRPr lang="en-US" dirty="0"/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value_counts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/>
              <a:t>restituisce</a:t>
            </a:r>
            <a:r>
              <a:rPr lang="en-US" dirty="0"/>
              <a:t> </a:t>
            </a:r>
            <a:r>
              <a:rPr lang="it-IT" dirty="0"/>
              <a:t>una nuova serie che associa ad ogni valore distinto il suo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occorrenze</a:t>
            </a:r>
            <a:r>
              <a:rPr lang="en-US" dirty="0"/>
              <a:t>, </a:t>
            </a:r>
            <a:r>
              <a:rPr lang="en-US" dirty="0" err="1"/>
              <a:t>partendo</a:t>
            </a:r>
            <a:r>
              <a:rPr lang="en-US" dirty="0"/>
              <a:t> dal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frequente</a:t>
            </a:r>
            <a:endParaRPr lang="en-US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D471B0FF-BFBA-4104-9A88-34172415C3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3231" y="1825625"/>
            <a:ext cx="4259537" cy="4351338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FAB4A0-B151-4DA5-98BF-625EB185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60D6AA-BEB0-4611-9E53-5F9A1ABD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20</a:t>
            </a:fld>
            <a:endParaRPr lang="it-IT"/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95996ECB-15F1-4D2B-85D3-9CC408776A6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37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83AF3F6-3903-4EEA-86A9-B32FDFFF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E9D40F-BF0D-42B9-BC9E-333C1070F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 dirty="0"/>
              <a:t>Alcuni metodi </a:t>
            </a:r>
          </a:p>
          <a:p>
            <a:pPr lvl="1"/>
            <a:r>
              <a:rPr lang="it-IT" dirty="0" err="1">
                <a:solidFill>
                  <a:schemeClr val="accent1"/>
                </a:solidFill>
              </a:rPr>
              <a:t>isna</a:t>
            </a:r>
            <a:r>
              <a:rPr lang="it-IT" dirty="0"/>
              <a:t> e </a:t>
            </a:r>
            <a:r>
              <a:rPr lang="it-IT" dirty="0" err="1">
                <a:solidFill>
                  <a:schemeClr val="accent1"/>
                </a:solidFill>
              </a:rPr>
              <a:t>notna</a:t>
            </a:r>
            <a:r>
              <a:rPr lang="it-IT" dirty="0"/>
              <a:t> </a:t>
            </a:r>
            <a:r>
              <a:rPr lang="en-US" dirty="0" err="1"/>
              <a:t>verificano</a:t>
            </a:r>
            <a:r>
              <a:rPr lang="en-US" dirty="0"/>
              <a:t> </a:t>
            </a:r>
            <a:r>
              <a:rPr lang="en-US" dirty="0" err="1"/>
              <a:t>quali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(non)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mancanti</a:t>
            </a:r>
            <a:r>
              <a:rPr lang="en-US" dirty="0"/>
              <a:t> e </a:t>
            </a:r>
            <a:r>
              <a:rPr lang="en-US" dirty="0" err="1"/>
              <a:t>restituiscono</a:t>
            </a:r>
            <a:r>
              <a:rPr lang="en-US" dirty="0"/>
              <a:t> una </a:t>
            </a:r>
            <a:r>
              <a:rPr lang="en-US" dirty="0" err="1"/>
              <a:t>serie</a:t>
            </a:r>
            <a:r>
              <a:rPr lang="en-US" dirty="0"/>
              <a:t> bool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count</a:t>
            </a:r>
            <a:r>
              <a:rPr lang="en-US" dirty="0"/>
              <a:t> </a:t>
            </a:r>
            <a:r>
              <a:rPr lang="en-US" dirty="0" err="1"/>
              <a:t>restituisce</a:t>
            </a:r>
            <a:r>
              <a:rPr lang="en-US" dirty="0"/>
              <a:t> il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it-IT" dirty="0"/>
              <a:t>di valori non NA nella serie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dropna</a:t>
            </a:r>
            <a:r>
              <a:rPr lang="en-US" dirty="0"/>
              <a:t> </a:t>
            </a:r>
            <a:r>
              <a:rPr lang="en-US" dirty="0" err="1"/>
              <a:t>rimuove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mancanti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serie</a:t>
            </a:r>
            <a:endParaRPr lang="en-US" dirty="0"/>
          </a:p>
          <a:p>
            <a:pPr lvl="2"/>
            <a:r>
              <a:rPr lang="it-IT" dirty="0"/>
              <a:t>di default, viene creata una </a:t>
            </a:r>
            <a:r>
              <a:rPr lang="en-US" dirty="0" err="1"/>
              <a:t>copia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serie</a:t>
            </a:r>
            <a:endParaRPr lang="en-US" dirty="0"/>
          </a:p>
          <a:p>
            <a:pPr lvl="2"/>
            <a:r>
              <a:rPr lang="en-US" dirty="0" err="1"/>
              <a:t>indicando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inplace</a:t>
            </a:r>
            <a:r>
              <a:rPr lang="en-US" dirty="0">
                <a:solidFill>
                  <a:schemeClr val="accent1"/>
                </a:solidFill>
              </a:rPr>
              <a:t>=True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invece</a:t>
            </a:r>
            <a:r>
              <a:rPr lang="en-US" dirty="0"/>
              <a:t> </a:t>
            </a:r>
            <a:r>
              <a:rPr lang="en-US" dirty="0" err="1"/>
              <a:t>modificata</a:t>
            </a:r>
            <a:r>
              <a:rPr lang="en-US" dirty="0"/>
              <a:t> la </a:t>
            </a:r>
            <a:r>
              <a:rPr lang="en-US" dirty="0" err="1"/>
              <a:t>serie</a:t>
            </a:r>
            <a:r>
              <a:rPr lang="en-US" dirty="0"/>
              <a:t> </a:t>
            </a:r>
            <a:r>
              <a:rPr lang="en-US" dirty="0" err="1"/>
              <a:t>stessa</a:t>
            </a:r>
            <a:endParaRPr lang="en-US" dirty="0"/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A137B964-66F3-4D3F-B7BC-B548D757D3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0052" y="1825625"/>
            <a:ext cx="3885896" cy="4351338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FAB4A0-B151-4DA5-98BF-625EB185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60D6AA-BEB0-4611-9E53-5F9A1ABD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21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DC095D2D-44C8-4334-97B4-1A73B1819CB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13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6E08C45-1088-4ABE-966A-D6307389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42322-2FBE-4690-9B98-9276F2C4E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fillna</a:t>
            </a:r>
            <a:r>
              <a:rPr lang="en-US" dirty="0"/>
              <a:t> </a:t>
            </a:r>
            <a:r>
              <a:rPr lang="en-US" dirty="0" err="1"/>
              <a:t>permette</a:t>
            </a:r>
            <a:r>
              <a:rPr lang="en-US" dirty="0"/>
              <a:t> </a:t>
            </a:r>
            <a:r>
              <a:rPr lang="it-IT" dirty="0"/>
              <a:t>di rimpiazzare i valori NA</a:t>
            </a:r>
          </a:p>
          <a:p>
            <a:pPr lvl="1"/>
            <a:r>
              <a:rPr lang="it-IT" dirty="0"/>
              <a:t>anche qui viene creata una copia a meno che non si </a:t>
            </a:r>
            <a:r>
              <a:rPr lang="en-US" dirty="0" err="1"/>
              <a:t>specifichi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inplace</a:t>
            </a:r>
            <a:r>
              <a:rPr lang="en-US" dirty="0">
                <a:solidFill>
                  <a:schemeClr val="accent1"/>
                </a:solidFill>
              </a:rPr>
              <a:t>=True</a:t>
            </a:r>
          </a:p>
          <a:p>
            <a:pPr lvl="1"/>
            <a:r>
              <a:rPr lang="it-IT" dirty="0"/>
              <a:t>Indicando un valore, tutti gli NA sono sostituiti con esso</a:t>
            </a:r>
          </a:p>
          <a:p>
            <a:pPr lvl="2"/>
            <a:r>
              <a:rPr lang="it-IT" dirty="0">
                <a:solidFill>
                  <a:srgbClr val="7030A0"/>
                </a:solidFill>
              </a:rPr>
              <a:t>è comune usare la media</a:t>
            </a:r>
          </a:p>
          <a:p>
            <a:pPr lvl="1"/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invece</a:t>
            </a:r>
            <a:r>
              <a:rPr lang="en-US" dirty="0"/>
              <a:t> il </a:t>
            </a:r>
            <a:r>
              <a:rPr lang="en-US" dirty="0" err="1"/>
              <a:t>parametro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method</a:t>
            </a:r>
            <a:r>
              <a:rPr lang="en-US" dirty="0"/>
              <a:t> </a:t>
            </a:r>
            <a:r>
              <a:rPr lang="en-US" dirty="0" err="1"/>
              <a:t>pari</a:t>
            </a:r>
            <a:r>
              <a:rPr lang="en-US" dirty="0"/>
              <a:t> a </a:t>
            </a:r>
            <a:r>
              <a:rPr lang="en-US" dirty="0" err="1">
                <a:solidFill>
                  <a:schemeClr val="accent1"/>
                </a:solidFill>
              </a:rPr>
              <a:t>ffill</a:t>
            </a:r>
            <a:r>
              <a:rPr lang="en-US" dirty="0"/>
              <a:t> o </a:t>
            </a:r>
            <a:r>
              <a:rPr lang="it-IT" dirty="0" err="1">
                <a:solidFill>
                  <a:schemeClr val="accent1"/>
                </a:solidFill>
              </a:rPr>
              <a:t>bfill</a:t>
            </a:r>
            <a:r>
              <a:rPr lang="it-IT" dirty="0"/>
              <a:t> ogni </a:t>
            </a:r>
            <a:r>
              <a:rPr lang="it-IT" dirty="0">
                <a:solidFill>
                  <a:schemeClr val="accent1"/>
                </a:solidFill>
              </a:rPr>
              <a:t>NA</a:t>
            </a:r>
            <a:r>
              <a:rPr lang="it-IT" dirty="0"/>
              <a:t> è sostituito col valore non </a:t>
            </a:r>
            <a:r>
              <a:rPr lang="it-IT" dirty="0">
                <a:solidFill>
                  <a:schemeClr val="accent1"/>
                </a:solidFill>
              </a:rPr>
              <a:t>NA</a:t>
            </a:r>
            <a:r>
              <a:rPr lang="it-IT" dirty="0"/>
              <a:t> prima o </a:t>
            </a:r>
            <a:r>
              <a:rPr lang="en-US" dirty="0"/>
              <a:t>dopo (se </a:t>
            </a:r>
            <a:r>
              <a:rPr lang="en-US" dirty="0" err="1"/>
              <a:t>esiste</a:t>
            </a:r>
            <a:r>
              <a:rPr lang="en-US" dirty="0"/>
              <a:t>!)</a:t>
            </a:r>
          </a:p>
          <a:p>
            <a:pPr lvl="2"/>
            <a:r>
              <a:rPr lang="en-US" dirty="0"/>
              <a:t>utile per </a:t>
            </a:r>
            <a:r>
              <a:rPr lang="en-US" dirty="0" err="1"/>
              <a:t>serie</a:t>
            </a:r>
            <a:r>
              <a:rPr lang="en-US" dirty="0"/>
              <a:t> </a:t>
            </a:r>
            <a:r>
              <a:rPr lang="en-US" dirty="0" err="1"/>
              <a:t>temporali</a:t>
            </a:r>
            <a:endParaRPr lang="en-US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D917AD74-A834-4A7D-93A7-877514B9ED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5640" y="1921562"/>
            <a:ext cx="4254719" cy="4159464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5C1F7F-2BD2-4BEE-A1C5-8DC23EFE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9F8CCD-C0FA-4800-8364-0282B113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22</a:t>
            </a:fld>
            <a:endParaRPr lang="it-IT"/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4F5FA6D8-B8B3-418F-A06F-2EA984B941F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45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6E08C45-1088-4ABE-966A-D6307389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Dataframe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42322-2FBE-4690-9B98-9276F2C4E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 dirty="0"/>
              <a:t>Un </a:t>
            </a:r>
            <a:r>
              <a:rPr lang="it-IT" dirty="0" err="1">
                <a:solidFill>
                  <a:srgbClr val="FF0000"/>
                </a:solidFill>
              </a:rPr>
              <a:t>DataFrame</a:t>
            </a:r>
            <a:r>
              <a:rPr lang="it-IT" dirty="0"/>
              <a:t> rappresenta un set di dati in forma relazionale </a:t>
            </a:r>
          </a:p>
          <a:p>
            <a:pPr lvl="1"/>
            <a:r>
              <a:rPr lang="it-IT" dirty="0"/>
              <a:t>Può essere visto come </a:t>
            </a:r>
            <a:r>
              <a:rPr lang="it-IT" dirty="0">
                <a:solidFill>
                  <a:srgbClr val="92D050"/>
                </a:solidFill>
              </a:rPr>
              <a:t>una sequenza di colonne</a:t>
            </a:r>
            <a:r>
              <a:rPr lang="it-IT" dirty="0"/>
              <a:t> rappresentate da serie di diverso tipo con </a:t>
            </a:r>
            <a:r>
              <a:rPr lang="it-IT" dirty="0">
                <a:solidFill>
                  <a:srgbClr val="7030A0"/>
                </a:solidFill>
              </a:rPr>
              <a:t>etichette condivise</a:t>
            </a:r>
          </a:p>
          <a:p>
            <a:pPr lvl="1"/>
            <a:r>
              <a:rPr lang="it-IT" dirty="0"/>
              <a:t>Le </a:t>
            </a:r>
            <a:r>
              <a:rPr lang="it-IT" dirty="0">
                <a:solidFill>
                  <a:srgbClr val="7030A0"/>
                </a:solidFill>
              </a:rPr>
              <a:t>etichette</a:t>
            </a:r>
            <a:r>
              <a:rPr lang="it-IT" dirty="0"/>
              <a:t> sono di solito identificatori univoci delle righe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Ogni serie (colonna) </a:t>
            </a:r>
            <a:r>
              <a:rPr lang="it-IT" dirty="0"/>
              <a:t>ha un nome, utilizzabile come chiave per </a:t>
            </a:r>
            <a:r>
              <a:rPr lang="en-US" dirty="0" err="1"/>
              <a:t>accedere</a:t>
            </a:r>
            <a:r>
              <a:rPr lang="en-US" dirty="0"/>
              <a:t> ad </a:t>
            </a:r>
            <a:r>
              <a:rPr lang="en-US" dirty="0" err="1"/>
              <a:t>essa</a:t>
            </a:r>
            <a:endParaRPr lang="en-US" dirty="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4120B8EC-10A6-4F06-8996-B0FC451710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111703"/>
            <a:ext cx="5181600" cy="1779181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5C1F7F-2BD2-4BEE-A1C5-8DC23EFE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9F8CCD-C0FA-4800-8364-0282B113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23</a:t>
            </a:fld>
            <a:endParaRPr lang="it-IT"/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9DEEA5A1-54EB-4FA9-AF8E-388DA6CC505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84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6E08C45-1088-4ABE-966A-D6307389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Dataframe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42322-2FBE-4690-9B98-9276F2C4E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Una </a:t>
            </a:r>
            <a:r>
              <a:rPr lang="en-US" dirty="0" err="1"/>
              <a:t>colonna</a:t>
            </a:r>
            <a:r>
              <a:rPr lang="en-US" dirty="0"/>
              <a:t> di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it-IT" dirty="0"/>
              <a:t>può essere estratta in forma di serie usando </a:t>
            </a:r>
            <a:r>
              <a:rPr lang="it-IT" dirty="0">
                <a:solidFill>
                  <a:srgbClr val="92D050"/>
                </a:solidFill>
              </a:rPr>
              <a:t>il suo nome </a:t>
            </a:r>
            <a:r>
              <a:rPr lang="en-US" dirty="0">
                <a:solidFill>
                  <a:srgbClr val="92D050"/>
                </a:solidFill>
              </a:rPr>
              <a:t>come </a:t>
            </a:r>
            <a:r>
              <a:rPr lang="en-US" dirty="0" err="1">
                <a:solidFill>
                  <a:srgbClr val="92D050"/>
                </a:solidFill>
              </a:rPr>
              <a:t>indice</a:t>
            </a:r>
            <a:endParaRPr lang="en-US" dirty="0">
              <a:solidFill>
                <a:srgbClr val="92D050"/>
              </a:solidFill>
            </a:endParaRPr>
          </a:p>
          <a:p>
            <a:pPr lvl="1"/>
            <a:r>
              <a:rPr lang="it-IT" dirty="0"/>
              <a:t>Se il nome è un </a:t>
            </a:r>
            <a:r>
              <a:rPr lang="en-US" dirty="0" err="1"/>
              <a:t>identificatore</a:t>
            </a:r>
            <a:r>
              <a:rPr lang="en-US" dirty="0"/>
              <a:t> Python </a:t>
            </a:r>
            <a:r>
              <a:rPr lang="en-US" dirty="0" err="1"/>
              <a:t>valido</a:t>
            </a:r>
            <a:r>
              <a:rPr lang="en-US" dirty="0"/>
              <a:t> </a:t>
            </a:r>
            <a:r>
              <a:rPr lang="it-IT" dirty="0"/>
              <a:t>non usato da </a:t>
            </a:r>
            <a:r>
              <a:rPr lang="it-IT" dirty="0" err="1"/>
              <a:t>pandas</a:t>
            </a:r>
            <a:r>
              <a:rPr lang="it-IT" dirty="0"/>
              <a:t>, si può </a:t>
            </a:r>
            <a:r>
              <a:rPr lang="en-US" dirty="0" err="1"/>
              <a:t>accedere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colonna</a:t>
            </a:r>
            <a:r>
              <a:rPr lang="en-US" dirty="0"/>
              <a:t> come se fosse un </a:t>
            </a:r>
            <a:r>
              <a:rPr lang="en-US" dirty="0" err="1"/>
              <a:t>attributo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	&gt;&gt;&gt; </a:t>
            </a:r>
            <a:r>
              <a:rPr lang="en-US" dirty="0" err="1">
                <a:solidFill>
                  <a:schemeClr val="accent1"/>
                </a:solidFill>
              </a:rPr>
              <a:t>df.year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E59BF9B9-494B-4D81-9677-A36ACD2135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2284" y="1905686"/>
            <a:ext cx="4521432" cy="4191215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5C1F7F-2BD2-4BEE-A1C5-8DC23EFE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9F8CCD-C0FA-4800-8364-0282B113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24</a:t>
            </a:fld>
            <a:endParaRPr lang="it-IT"/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DBE27682-D95B-45A7-84A6-52A60EB5C0E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6E08C45-1088-4ABE-966A-D6307389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Dataframe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42322-2FBE-4690-9B98-9276F2C4E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 err="1"/>
              <a:t>pandas</a:t>
            </a:r>
            <a:r>
              <a:rPr lang="it-IT" dirty="0"/>
              <a:t> fornisce varie funzioni per caricare </a:t>
            </a:r>
            <a:r>
              <a:rPr lang="it-IT" dirty="0" err="1"/>
              <a:t>DataFrame</a:t>
            </a:r>
            <a:r>
              <a:rPr lang="it-IT" dirty="0"/>
              <a:t> da sorgenti esterne</a:t>
            </a:r>
          </a:p>
          <a:p>
            <a:pPr lvl="1"/>
            <a:r>
              <a:rPr lang="it-IT" dirty="0"/>
              <a:t>Tra queste </a:t>
            </a:r>
            <a:r>
              <a:rPr lang="it-IT" dirty="0" err="1">
                <a:solidFill>
                  <a:schemeClr val="accent1"/>
                </a:solidFill>
              </a:rPr>
              <a:t>read_csv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consente di creare un </a:t>
            </a:r>
            <a:r>
              <a:rPr lang="it-IT" dirty="0" err="1"/>
              <a:t>DataFrame</a:t>
            </a:r>
            <a:r>
              <a:rPr lang="it-IT" dirty="0"/>
              <a:t> caricando i dati da un file CSV</a:t>
            </a:r>
          </a:p>
          <a:p>
            <a:pPr lvl="1"/>
            <a:r>
              <a:rPr lang="it-IT" dirty="0"/>
              <a:t>Va passato un oggetto file da cui leggere, oppure direttamente il nome di un file da aprire</a:t>
            </a:r>
          </a:p>
          <a:p>
            <a:pPr lvl="1"/>
            <a:r>
              <a:rPr lang="it-IT" dirty="0"/>
              <a:t>I dati letti sono convertiti automaticamente nei tipi appropriati (numeri interi, reali, etc.)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	&gt;&gt;&gt; data = </a:t>
            </a:r>
            <a:r>
              <a:rPr lang="en-US" dirty="0" err="1">
                <a:solidFill>
                  <a:schemeClr val="accent1"/>
                </a:solidFill>
              </a:rPr>
              <a:t>pd.read_csv</a:t>
            </a:r>
            <a:r>
              <a:rPr lang="en-US" dirty="0">
                <a:solidFill>
                  <a:schemeClr val="accent1"/>
                </a:solidFill>
              </a:rPr>
              <a:t>("mydata.csv")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5C1F7F-2BD2-4BEE-A1C5-8DC23EFE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9F8CCD-C0FA-4800-8364-0282B113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827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6E08C45-1088-4ABE-966A-D6307389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Dataframe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42322-2FBE-4690-9B98-9276F2C4E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Il metodo </a:t>
            </a:r>
            <a:r>
              <a:rPr lang="it-IT" dirty="0" err="1">
                <a:solidFill>
                  <a:schemeClr val="accent1"/>
                </a:solidFill>
              </a:rPr>
              <a:t>read_csv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ha molti parametri opzionali, ad es.:</a:t>
            </a:r>
          </a:p>
          <a:p>
            <a:pPr lvl="1"/>
            <a:r>
              <a:rPr lang="it-IT" dirty="0" err="1">
                <a:solidFill>
                  <a:schemeClr val="accent1"/>
                </a:solidFill>
              </a:rPr>
              <a:t>sep</a:t>
            </a:r>
            <a:r>
              <a:rPr lang="it-IT" dirty="0"/>
              <a:t>: separatore di colonna da usare (default “,”)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names</a:t>
            </a:r>
            <a:r>
              <a:rPr lang="it-IT" dirty="0"/>
              <a:t>: nomi delle colonne (di default letti dalla prima riga)</a:t>
            </a:r>
          </a:p>
          <a:p>
            <a:pPr lvl="1"/>
            <a:r>
              <a:rPr lang="it-IT" dirty="0" err="1">
                <a:solidFill>
                  <a:schemeClr val="accent1"/>
                </a:solidFill>
              </a:rPr>
              <a:t>index_col</a:t>
            </a:r>
            <a:r>
              <a:rPr lang="it-IT" dirty="0"/>
              <a:t>: numero della colonna da usare come indice, passando una lista di numeri si ottiene un indice a più livelli</a:t>
            </a:r>
          </a:p>
          <a:p>
            <a:pPr lvl="1"/>
            <a:r>
              <a:rPr lang="it-IT" dirty="0" err="1">
                <a:solidFill>
                  <a:schemeClr val="accent1"/>
                </a:solidFill>
              </a:rPr>
              <a:t>dtype</a:t>
            </a:r>
            <a:r>
              <a:rPr lang="it-IT" dirty="0"/>
              <a:t>: tipo di dati delle colonne</a:t>
            </a:r>
          </a:p>
          <a:p>
            <a:pPr lvl="2"/>
            <a:r>
              <a:rPr lang="it-IT" dirty="0"/>
              <a:t>Con </a:t>
            </a:r>
            <a:r>
              <a:rPr lang="it-IT" dirty="0" err="1"/>
              <a:t>dtype</a:t>
            </a:r>
            <a:r>
              <a:rPr lang="it-IT" dirty="0"/>
              <a:t> possiamo definire tipi di dati efficienti da usare </a:t>
            </a:r>
          </a:p>
          <a:p>
            <a:pPr lvl="1"/>
            <a:r>
              <a:rPr lang="it-IT" dirty="0" err="1">
                <a:solidFill>
                  <a:schemeClr val="accent1"/>
                </a:solidFill>
              </a:rPr>
              <a:t>nrows</a:t>
            </a:r>
            <a:r>
              <a:rPr lang="it-IT" dirty="0"/>
              <a:t>: massimo numero di righe da leggere </a:t>
            </a:r>
          </a:p>
          <a:p>
            <a:pPr lvl="2"/>
            <a:r>
              <a:rPr lang="it-IT" dirty="0"/>
              <a:t>Con </a:t>
            </a:r>
            <a:r>
              <a:rPr lang="it-IT" dirty="0" err="1"/>
              <a:t>nrows</a:t>
            </a:r>
            <a:r>
              <a:rPr lang="it-IT" dirty="0"/>
              <a:t> si possono importare poche righe per verificare preventivamente i tipi di dati da usare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5C1F7F-2BD2-4BEE-A1C5-8DC23EFE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9F8CCD-C0FA-4800-8364-0282B113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8364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986A734-1421-41AB-A32C-35BF376CF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preprocessing</a:t>
            </a:r>
            <a:endParaRPr lang="en-US" dirty="0"/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7623A7D1-6BCC-4DC7-A8CE-B6EA9E4F5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5CFC28-2E47-48BF-8D11-DCC3C8AE23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4C3A45-D521-4C44-8BED-C53EFC586A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68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782B6B-00EF-4599-99C8-8CC6AB27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preprocessing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F1EDE9-2DA7-4913-BD0F-DC0D52EDA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Data preprocessing plays a key role in a data analytics process [1]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</a:rPr>
              <a:t>It encompasses a broad range of activities that span from correcting errors to selecting the most relevant features for the analysis phase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</a:rPr>
              <a:t>There is no clear evidence, or rules defined, on how pre-processing transformations (</a:t>
            </a:r>
            <a:r>
              <a:rPr lang="en-US" dirty="0" err="1">
                <a:effectLst/>
                <a:latin typeface="Arial" panose="020B0604020202020204" pitchFamily="34" charset="0"/>
              </a:rPr>
              <a:t>e,g</a:t>
            </a:r>
            <a:r>
              <a:rPr lang="en-US" dirty="0">
                <a:effectLst/>
                <a:latin typeface="Arial" panose="020B0604020202020204" pitchFamily="34" charset="0"/>
              </a:rPr>
              <a:t>., normalization, discretization, etc.) impact the final results of the analysis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</a:rPr>
              <a:t>The problem is exacerbated when transformations are combined into pre-processing pipeline prototypes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</a:rPr>
              <a:t>Data scientists cannot easily foresee the impact of pipeline prototypes and hence require a method to discriminate between them and find the most relevant ones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5B4CF53-406A-46F8-A37C-76BAF009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D3A699E-1518-49ED-99B8-6613A841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28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92C8DDE-D26F-44B7-A79A-B043D9D95A3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it-IT" dirty="0"/>
              <a:t>[1] Joseph Giovanelli, </a:t>
            </a:r>
            <a:r>
              <a:rPr lang="it-IT" dirty="0" err="1"/>
              <a:t>Besim</a:t>
            </a:r>
            <a:r>
              <a:rPr lang="it-IT" dirty="0"/>
              <a:t> </a:t>
            </a:r>
            <a:r>
              <a:rPr lang="it-IT" dirty="0" err="1"/>
              <a:t>Bilalli</a:t>
            </a:r>
            <a:r>
              <a:rPr lang="it-IT" dirty="0"/>
              <a:t>, Alberto </a:t>
            </a:r>
            <a:r>
              <a:rPr lang="it-IT" dirty="0" err="1"/>
              <a:t>Abelló</a:t>
            </a:r>
            <a:r>
              <a:rPr lang="it-IT" dirty="0"/>
              <a:t>: </a:t>
            </a:r>
            <a:r>
              <a:rPr lang="it-IT" dirty="0" err="1"/>
              <a:t>Effective</a:t>
            </a:r>
            <a:r>
              <a:rPr lang="it-IT" dirty="0"/>
              <a:t> data </a:t>
            </a:r>
            <a:r>
              <a:rPr lang="it-IT" dirty="0" err="1"/>
              <a:t>pre</a:t>
            </a:r>
            <a:r>
              <a:rPr lang="it-IT" dirty="0"/>
              <a:t>-processing for </a:t>
            </a:r>
            <a:r>
              <a:rPr lang="it-IT" dirty="0" err="1"/>
              <a:t>AutoML</a:t>
            </a:r>
            <a:r>
              <a:rPr lang="it-IT" dirty="0"/>
              <a:t>. DOLAP 2021: 1-10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78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4F21C4-2E8E-4307-AC2E-138DEE20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preprocessing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9E0969-EC79-4A54-88AA-5E53F431E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preprocessing avoids “Garbage in, garbage out”</a:t>
            </a:r>
          </a:p>
          <a:p>
            <a:pPr lvl="1"/>
            <a:r>
              <a:rPr lang="en-US" dirty="0"/>
              <a:t>“Garbage in, garbage out” is particularly applicable to data mining and machine learning</a:t>
            </a:r>
          </a:p>
          <a:p>
            <a:pPr lvl="1"/>
            <a:r>
              <a:rPr lang="en-US" dirty="0"/>
              <a:t>Indeed, data-collection methods are often loosely controlled, resulting in:</a:t>
            </a:r>
          </a:p>
          <a:p>
            <a:pPr lvl="2"/>
            <a:r>
              <a:rPr lang="en-US" dirty="0"/>
              <a:t>Out-of-range values (e.g., Income: −100)</a:t>
            </a:r>
          </a:p>
          <a:p>
            <a:pPr lvl="2"/>
            <a:r>
              <a:rPr lang="en-US" dirty="0"/>
              <a:t>Impossible data combinations (e.g., Sex: Male, Pregnant: Yes) </a:t>
            </a:r>
          </a:p>
          <a:p>
            <a:pPr lvl="2"/>
            <a:r>
              <a:rPr lang="en-US" dirty="0"/>
              <a:t>Missing values</a:t>
            </a:r>
          </a:p>
          <a:p>
            <a:pPr lvl="2"/>
            <a:r>
              <a:rPr lang="en-US" dirty="0"/>
              <a:t>Inconsistent data among multiple sources</a:t>
            </a:r>
          </a:p>
          <a:p>
            <a:pPr lvl="2"/>
            <a:r>
              <a:rPr lang="en-US" dirty="0"/>
              <a:t>Etc.</a:t>
            </a:r>
          </a:p>
          <a:p>
            <a:r>
              <a:rPr lang="en-US" dirty="0"/>
              <a:t>Here, we focus on some of these problems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4A25AD8-9BD2-4880-8221-9028920E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8C07B8C-0BDB-439F-A5CB-76BE9E75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29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C4DF7A5-4A58-4E17-A82B-0CEB29A2C51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5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Linguaggio general-</a:t>
            </a:r>
            <a:r>
              <a:rPr lang="it-IT" dirty="0" err="1"/>
              <a:t>purpose</a:t>
            </a:r>
            <a:endParaRPr lang="it-IT" dirty="0"/>
          </a:p>
          <a:p>
            <a:pPr lvl="1"/>
            <a:r>
              <a:rPr lang="it-IT" dirty="0"/>
              <a:t>Usato per molteplici scopi (scripting, data science, etc.)</a:t>
            </a:r>
          </a:p>
          <a:p>
            <a:pPr lvl="1"/>
            <a:r>
              <a:rPr lang="en-US" dirty="0"/>
              <a:t>Facile da </a:t>
            </a:r>
            <a:r>
              <a:rPr lang="en-US" dirty="0" err="1"/>
              <a:t>imparare</a:t>
            </a:r>
            <a:endParaRPr lang="en-US" dirty="0"/>
          </a:p>
          <a:p>
            <a:pPr lvl="1"/>
            <a:r>
              <a:rPr lang="it-IT" dirty="0"/>
              <a:t>Usato per prototipazione e cicli di sviluppo rapidi</a:t>
            </a:r>
          </a:p>
          <a:p>
            <a:pPr lvl="1"/>
            <a:r>
              <a:rPr lang="en-US" dirty="0" err="1"/>
              <a:t>Popolarità</a:t>
            </a:r>
            <a:r>
              <a:rPr lang="en-US" dirty="0"/>
              <a:t> in </a:t>
            </a:r>
            <a:r>
              <a:rPr lang="en-US" dirty="0" err="1"/>
              <a:t>rapido</a:t>
            </a:r>
            <a:r>
              <a:rPr lang="en-US" dirty="0"/>
              <a:t> </a:t>
            </a:r>
            <a:r>
              <a:rPr lang="en-US" dirty="0" err="1"/>
              <a:t>aumento</a:t>
            </a:r>
            <a:r>
              <a:rPr lang="en-US" dirty="0"/>
              <a:t> </a:t>
            </a:r>
            <a:r>
              <a:rPr lang="en-US" dirty="0" err="1"/>
              <a:t>negli</a:t>
            </a:r>
            <a:r>
              <a:rPr lang="en-US" dirty="0"/>
              <a:t> </a:t>
            </a:r>
            <a:r>
              <a:rPr lang="en-US" dirty="0" err="1"/>
              <a:t>ultimi</a:t>
            </a:r>
            <a:r>
              <a:rPr lang="en-US" dirty="0"/>
              <a:t> anni</a:t>
            </a:r>
          </a:p>
          <a:p>
            <a:pPr lvl="2"/>
            <a:r>
              <a:rPr lang="it-IT" dirty="0"/>
              <a:t>Include una libreria standard di molte funzioni di uso comune</a:t>
            </a:r>
          </a:p>
          <a:p>
            <a:pPr lvl="2"/>
            <a:r>
              <a:rPr lang="en-US" dirty="0" err="1"/>
              <a:t>Ampia</a:t>
            </a:r>
            <a:r>
              <a:rPr lang="en-US" dirty="0"/>
              <a:t> </a:t>
            </a:r>
            <a:r>
              <a:rPr lang="en-US" dirty="0" err="1"/>
              <a:t>disponibilità</a:t>
            </a:r>
            <a:r>
              <a:rPr lang="en-US" dirty="0"/>
              <a:t> di </a:t>
            </a:r>
            <a:r>
              <a:rPr lang="en-US" dirty="0" err="1"/>
              <a:t>librerie</a:t>
            </a:r>
            <a:r>
              <a:rPr lang="en-US" dirty="0"/>
              <a:t> </a:t>
            </a:r>
            <a:r>
              <a:rPr lang="en-US" dirty="0" err="1"/>
              <a:t>esterne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D17D938C-CF19-4CFF-B3A0-3C57F6003F1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8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39600C-C00C-47AA-9B6A-CEA107C8A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preprocessing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66FEC4-12D0-4F8E-B584-63450100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Which transformations can we apply?</a:t>
            </a:r>
          </a:p>
          <a:p>
            <a:pPr lvl="1"/>
            <a:r>
              <a:rPr 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Encoding</a:t>
            </a:r>
            <a:r>
              <a:rPr lang="en-US" dirty="0">
                <a:effectLst/>
                <a:latin typeface="Arial" panose="020B0604020202020204" pitchFamily="34" charset="0"/>
              </a:rPr>
              <a:t>: transforming categorical attributes into continuous ones</a:t>
            </a:r>
          </a:p>
          <a:p>
            <a:pPr lvl="1"/>
            <a:r>
              <a:rPr 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Normalization</a:t>
            </a:r>
            <a:r>
              <a:rPr lang="en-US" dirty="0">
                <a:effectLst/>
                <a:latin typeface="Arial" panose="020B0604020202020204" pitchFamily="34" charset="0"/>
              </a:rPr>
              <a:t>: normalizing continuous attributes such that their values fall in the same range</a:t>
            </a:r>
          </a:p>
          <a:p>
            <a:pPr lvl="1"/>
            <a:r>
              <a:rPr 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Discretization</a:t>
            </a:r>
            <a:r>
              <a:rPr lang="en-US" dirty="0">
                <a:effectLst/>
                <a:latin typeface="Arial" panose="020B0604020202020204" pitchFamily="34" charset="0"/>
              </a:rPr>
              <a:t>: transforming continuous attributes into categorical ones</a:t>
            </a:r>
          </a:p>
          <a:p>
            <a:pPr lvl="1"/>
            <a:r>
              <a:rPr 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Imputation</a:t>
            </a:r>
            <a:r>
              <a:rPr lang="en-US" dirty="0">
                <a:effectLst/>
                <a:latin typeface="Arial" panose="020B0604020202020204" pitchFamily="34" charset="0"/>
              </a:rPr>
              <a:t>: imputing missing values</a:t>
            </a:r>
          </a:p>
          <a:p>
            <a:pPr lvl="1"/>
            <a:r>
              <a:rPr 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Rebalancing</a:t>
            </a:r>
            <a:r>
              <a:rPr lang="en-US" dirty="0">
                <a:effectLst/>
                <a:latin typeface="Arial" panose="020B0604020202020204" pitchFamily="34" charset="0"/>
              </a:rPr>
              <a:t>: adjusting the class distribution of a dataset (i.e., the ratio between the different classes/categories represented)</a:t>
            </a:r>
          </a:p>
          <a:p>
            <a:pPr lvl="1"/>
            <a:r>
              <a:rPr 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Feature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Engineering</a:t>
            </a:r>
            <a:r>
              <a:rPr lang="en-US" dirty="0">
                <a:effectLst/>
                <a:latin typeface="Arial" panose="020B0604020202020204" pitchFamily="34" charset="0"/>
              </a:rPr>
              <a:t>: defining the set of relevant attributes (variables, predictors) to be used in model construction</a:t>
            </a:r>
            <a:endParaRPr lang="en-US" dirty="0"/>
          </a:p>
          <a:p>
            <a:r>
              <a:rPr lang="en-US" dirty="0"/>
              <a:t>Things are even more complex when applying sequences of transformations</a:t>
            </a:r>
          </a:p>
          <a:p>
            <a:pPr lvl="1"/>
            <a:r>
              <a:rPr lang="it-IT" dirty="0"/>
              <a:t>E.g., </a:t>
            </a:r>
            <a:r>
              <a:rPr lang="it-IT" dirty="0" err="1"/>
              <a:t>normalization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applied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rebalancing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rebalancing</a:t>
            </a:r>
            <a:r>
              <a:rPr lang="it-IT" dirty="0"/>
              <a:t> (e.g., by </a:t>
            </a:r>
            <a:r>
              <a:rPr lang="it-IT" dirty="0" err="1"/>
              <a:t>resampling</a:t>
            </a:r>
            <a:r>
              <a:rPr lang="it-IT" dirty="0"/>
              <a:t>) </a:t>
            </a:r>
            <a:r>
              <a:rPr lang="it-IT" dirty="0" err="1"/>
              <a:t>alters</a:t>
            </a:r>
            <a:r>
              <a:rPr lang="it-IT" dirty="0"/>
              <a:t> </a:t>
            </a:r>
            <a:r>
              <a:rPr lang="it-IT" dirty="0" err="1"/>
              <a:t>average</a:t>
            </a:r>
            <a:r>
              <a:rPr lang="it-IT" dirty="0"/>
              <a:t> and standard </a:t>
            </a:r>
            <a:r>
              <a:rPr lang="it-IT" dirty="0" err="1"/>
              <a:t>deviations</a:t>
            </a:r>
            <a:endParaRPr lang="it-IT" dirty="0"/>
          </a:p>
          <a:p>
            <a:pPr lvl="1"/>
            <a:r>
              <a:rPr lang="it-IT" dirty="0"/>
              <a:t>E.g., </a:t>
            </a:r>
            <a:r>
              <a:rPr lang="it-IT" dirty="0" err="1"/>
              <a:t>applying</a:t>
            </a:r>
            <a:r>
              <a:rPr lang="it-IT" dirty="0"/>
              <a:t> feature engineering </a:t>
            </a:r>
            <a:r>
              <a:rPr lang="it-IT" dirty="0" err="1"/>
              <a:t>before</a:t>
            </a:r>
            <a:r>
              <a:rPr lang="it-IT" dirty="0"/>
              <a:t>/after </a:t>
            </a:r>
            <a:r>
              <a:rPr lang="it-IT" dirty="0" err="1"/>
              <a:t>rebalancing</a:t>
            </a:r>
            <a:r>
              <a:rPr lang="it-IT" dirty="0"/>
              <a:t> </a:t>
            </a:r>
            <a:r>
              <a:rPr lang="it-IT" dirty="0" err="1"/>
              <a:t>produces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depends</a:t>
            </a:r>
            <a:r>
              <a:rPr lang="it-IT" dirty="0"/>
              <a:t> on the dataset and </a:t>
            </a:r>
            <a:r>
              <a:rPr lang="it-IT" dirty="0" err="1"/>
              <a:t>algorithm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427855-B746-4D9D-A3E7-6793C72C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CC3B221-7D4C-4259-BCF8-4AD0F577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30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25823A0A-27BA-4A9D-AE0C-3B5E41C4B04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14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3CDFF1-EEB5-43C2-B217-8ADB89C6C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preprocessing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7843FD-0DD5-4691-9ACA-BADC11EDF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More an art </a:t>
            </a:r>
            <a:r>
              <a:rPr lang="it-IT" dirty="0" err="1"/>
              <a:t>than</a:t>
            </a:r>
            <a:r>
              <a:rPr lang="it-IT" dirty="0"/>
              <a:t> a science</a:t>
            </a:r>
          </a:p>
          <a:p>
            <a:endParaRPr lang="it-IT" dirty="0"/>
          </a:p>
          <a:p>
            <a:r>
              <a:rPr lang="it-IT" dirty="0"/>
              <a:t>First of </a:t>
            </a:r>
            <a:r>
              <a:rPr lang="it-IT" dirty="0" err="1"/>
              <a:t>all</a:t>
            </a:r>
            <a:r>
              <a:rPr lang="it-IT" dirty="0"/>
              <a:t>, take a look </a:t>
            </a:r>
            <a:r>
              <a:rPr lang="it-IT" dirty="0" err="1"/>
              <a:t>at</a:t>
            </a:r>
            <a:r>
              <a:rPr lang="it-IT" dirty="0"/>
              <a:t> the data</a:t>
            </a:r>
          </a:p>
          <a:p>
            <a:pPr lvl="1"/>
            <a:r>
              <a:rPr lang="en-US" dirty="0"/>
              <a:t>Data are usually spread across multiple (even inconsistent) documents/files </a:t>
            </a:r>
          </a:p>
          <a:p>
            <a:pPr lvl="2"/>
            <a:r>
              <a:rPr lang="en-US" dirty="0"/>
              <a:t>You need to merge them</a:t>
            </a:r>
          </a:p>
          <a:p>
            <a:pPr lvl="1"/>
            <a:r>
              <a:rPr lang="en-US" dirty="0"/>
              <a:t>Here, things are simple: you have already downloaded a single *.csv file with all the data</a:t>
            </a:r>
          </a:p>
          <a:p>
            <a:pPr lvl="1"/>
            <a:r>
              <a:rPr lang="en-US" dirty="0"/>
              <a:t>Visualization helps the process of understanding the data</a:t>
            </a:r>
          </a:p>
          <a:p>
            <a:endParaRPr lang="en-US" dirty="0"/>
          </a:p>
          <a:p>
            <a:r>
              <a:rPr lang="en-US" dirty="0"/>
              <a:t>Example of questions:</a:t>
            </a:r>
          </a:p>
          <a:p>
            <a:pPr lvl="1"/>
            <a:r>
              <a:rPr lang="en-US" dirty="0"/>
              <a:t>Which attributes (i.e., columns) are contained in the dataset?</a:t>
            </a:r>
          </a:p>
          <a:p>
            <a:pPr lvl="1"/>
            <a:r>
              <a:rPr lang="en-US" dirty="0"/>
              <a:t>Which is the distribution of each attribute?</a:t>
            </a:r>
          </a:p>
          <a:p>
            <a:pPr lvl="1"/>
            <a:r>
              <a:rPr lang="en-US" dirty="0"/>
              <a:t>Which is the range of each attribute?</a:t>
            </a:r>
          </a:p>
          <a:p>
            <a:pPr lvl="1"/>
            <a:r>
              <a:rPr lang="en-US" dirty="0"/>
              <a:t>How do we treat missing data?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4F1DD40-3B04-4401-8F63-69FB380D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16BA1F0-BB1C-4182-AC24-0C321879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31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89C549C9-DF46-4670-A464-221DF587B47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3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6A21E0-1E34-40AC-BE27-6F2391C4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01BF6D-52D6-4D1D-B065-9D0547860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Sono diffuse due diverse versioni major di Python</a:t>
            </a:r>
          </a:p>
          <a:p>
            <a:r>
              <a:rPr lang="it-IT" dirty="0"/>
              <a:t>Su Python 2 si basa molto software tutt’ora in uso</a:t>
            </a:r>
          </a:p>
          <a:p>
            <a:pPr lvl="1"/>
            <a:r>
              <a:rPr lang="it-IT" dirty="0"/>
              <a:t>Utilizzato di default in molte distribuzioni Linux e in Mac OS X</a:t>
            </a:r>
          </a:p>
          <a:p>
            <a:pPr lvl="1"/>
            <a:r>
              <a:rPr lang="it-IT" dirty="0"/>
              <a:t>L’ultima versione minor prevista è la 2.7, rilasciata nel 2010</a:t>
            </a:r>
          </a:p>
          <a:p>
            <a:pPr lvl="1"/>
            <a:r>
              <a:rPr lang="it-IT" dirty="0"/>
              <a:t>Il termine del supporto è previsto nel 2020</a:t>
            </a:r>
          </a:p>
          <a:p>
            <a:r>
              <a:rPr lang="it-IT" dirty="0"/>
              <a:t>Python 3 introduce novità incompatibili con Python 2</a:t>
            </a:r>
          </a:p>
          <a:p>
            <a:pPr lvl="1"/>
            <a:r>
              <a:rPr lang="it-IT" dirty="0"/>
              <a:t>Prima release nel 2008, ultima versione minor 3.6 del 2016</a:t>
            </a:r>
          </a:p>
          <a:p>
            <a:pPr lvl="1"/>
            <a:r>
              <a:rPr lang="it-IT" dirty="0"/>
              <a:t>Molte librerie di uso comune sono state (</a:t>
            </a:r>
            <a:r>
              <a:rPr lang="it-IT" dirty="0" err="1"/>
              <a:t>ri</a:t>
            </a:r>
            <a:r>
              <a:rPr lang="it-IT" dirty="0"/>
              <a:t>)scritte per funzionare con entrambe le versioni</a:t>
            </a:r>
          </a:p>
          <a:p>
            <a:r>
              <a:rPr lang="it-IT" dirty="0"/>
              <a:t>Useremo Python 3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B00CBA-32F6-4100-9D0B-F090E0DE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368C3FE-86E8-4A29-B39F-F8F6DD84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8BB80D19-4319-4291-8966-D11262C7343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6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ECEF97-9887-41B1-BD90-50B09057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5C2FE7-3B32-4648-856B-FA0AA0DCB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Un’istruzione Python è contenuta di default in una riga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print("Hello, world")</a:t>
            </a:r>
          </a:p>
          <a:p>
            <a:r>
              <a:rPr lang="it-IT" dirty="0"/>
              <a:t>Si possono però scrivere più istruzioni in riga separate con “;”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print("Hello"); print("world")</a:t>
            </a:r>
          </a:p>
          <a:p>
            <a:r>
              <a:rPr lang="it-IT" dirty="0"/>
              <a:t>I commenti sono introdotti da “</a:t>
            </a:r>
            <a:r>
              <a:rPr lang="it-IT" sz="1800" dirty="0">
                <a:solidFill>
                  <a:srgbClr val="00B050"/>
                </a:solidFill>
              </a:rPr>
              <a:t>#</a:t>
            </a:r>
            <a:r>
              <a:rPr lang="it-IT" dirty="0"/>
              <a:t>” e finiscono a fine riga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# </a:t>
            </a:r>
            <a:r>
              <a:rPr lang="en-US" dirty="0" err="1">
                <a:solidFill>
                  <a:srgbClr val="00B050"/>
                </a:solidFill>
              </a:rPr>
              <a:t>Questo</a:t>
            </a:r>
            <a:r>
              <a:rPr lang="en-US" dirty="0">
                <a:solidFill>
                  <a:srgbClr val="00B050"/>
                </a:solidFill>
              </a:rPr>
              <a:t> è un </a:t>
            </a:r>
            <a:r>
              <a:rPr lang="en-US" dirty="0" err="1">
                <a:solidFill>
                  <a:srgbClr val="00B050"/>
                </a:solidFill>
              </a:rPr>
              <a:t>commento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print("Hello, world") </a:t>
            </a:r>
            <a:r>
              <a:rPr lang="en-US" dirty="0">
                <a:solidFill>
                  <a:srgbClr val="00B050"/>
                </a:solidFill>
              </a:rPr>
              <a:t># </a:t>
            </a:r>
            <a:r>
              <a:rPr lang="en-US" dirty="0" err="1">
                <a:solidFill>
                  <a:srgbClr val="00B050"/>
                </a:solidFill>
              </a:rPr>
              <a:t>altro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commento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it-IT" dirty="0"/>
              <a:t>Si può far continuare un’istruzione in una riga successiva</a:t>
            </a:r>
          </a:p>
          <a:p>
            <a:pPr lvl="1"/>
            <a:r>
              <a:rPr lang="it-IT" dirty="0"/>
              <a:t>esplicitamente se la riga termina in “</a:t>
            </a:r>
            <a:r>
              <a:rPr lang="it-IT" dirty="0">
                <a:solidFill>
                  <a:schemeClr val="accent1"/>
                </a:solidFill>
              </a:rPr>
              <a:t>\</a:t>
            </a:r>
            <a:r>
              <a:rPr lang="it-IT" dirty="0"/>
              <a:t>”</a:t>
            </a:r>
          </a:p>
          <a:p>
            <a:pPr lvl="1"/>
            <a:r>
              <a:rPr lang="it-IT" dirty="0"/>
              <a:t>implicitamente se ci sono parentesi non chiuse (più comune)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print("Hello,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 	   “ + "world")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C18E7A-D4B7-4056-96E8-B8BE2841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C734B4-C34F-43F4-B8BD-84F76728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305555-DB4A-4438-A94A-472DDAA0483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9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23">
            <a:extLst>
              <a:ext uri="{FF2B5EF4-FFF2-40B4-BE49-F238E27FC236}">
                <a16:creationId xmlns:a16="http://schemas.microsoft.com/office/drawing/2014/main" id="{E90B6903-145F-49D2-ADF3-BF46A262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5C2FE7-3B32-4648-856B-FA0AA0DCB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 dirty="0"/>
              <a:t>In altri linguaggi i blocchi di codice (</a:t>
            </a:r>
            <a:r>
              <a:rPr lang="it-IT" dirty="0" err="1">
                <a:solidFill>
                  <a:schemeClr val="accent1"/>
                </a:solidFill>
              </a:rPr>
              <a:t>if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for</a:t>
            </a:r>
            <a:r>
              <a:rPr lang="it-IT" dirty="0"/>
              <a:t>, etc.) sono delimitati da simboli specifici (spesso “</a:t>
            </a:r>
            <a:r>
              <a:rPr lang="it-IT" dirty="0">
                <a:solidFill>
                  <a:schemeClr val="accent1"/>
                </a:solidFill>
              </a:rPr>
              <a:t>{</a:t>
            </a:r>
            <a:r>
              <a:rPr lang="it-IT" dirty="0"/>
              <a:t>” e “</a:t>
            </a:r>
            <a:r>
              <a:rPr lang="it-IT" dirty="0">
                <a:solidFill>
                  <a:schemeClr val="accent1"/>
                </a:solidFill>
              </a:rPr>
              <a:t>}</a:t>
            </a:r>
            <a:r>
              <a:rPr lang="it-IT" dirty="0"/>
              <a:t>”)</a:t>
            </a:r>
          </a:p>
          <a:p>
            <a:pPr lvl="1"/>
            <a:r>
              <a:rPr lang="it-IT" dirty="0"/>
              <a:t>L’indentazione è usata convenzionalmente per migliore leggibilità</a:t>
            </a:r>
          </a:p>
          <a:p>
            <a:r>
              <a:rPr lang="it-IT" dirty="0"/>
              <a:t>Python usa l’indentazione come sintassi per i blocchi</a:t>
            </a:r>
          </a:p>
          <a:p>
            <a:pPr lvl="1"/>
            <a:r>
              <a:rPr lang="it-IT" dirty="0"/>
              <a:t>Ogni riga che introduce un blocco (e.g., </a:t>
            </a:r>
            <a:r>
              <a:rPr lang="it-IT" dirty="0" err="1">
                <a:solidFill>
                  <a:schemeClr val="accent1"/>
                </a:solidFill>
              </a:rPr>
              <a:t>if</a:t>
            </a:r>
            <a:r>
              <a:rPr lang="it-IT" dirty="0"/>
              <a:t>) termina in “</a:t>
            </a:r>
            <a:r>
              <a:rPr lang="it-IT" dirty="0">
                <a:solidFill>
                  <a:schemeClr val="accent1"/>
                </a:solidFill>
              </a:rPr>
              <a:t>:</a:t>
            </a:r>
            <a:r>
              <a:rPr lang="it-IT" dirty="0"/>
              <a:t>”</a:t>
            </a:r>
          </a:p>
          <a:p>
            <a:pPr lvl="1"/>
            <a:r>
              <a:rPr lang="it-IT" dirty="0"/>
              <a:t>Le righe a pari livello sono indentate con pari numero di spazi</a:t>
            </a:r>
          </a:p>
          <a:p>
            <a:pPr lvl="1"/>
            <a:r>
              <a:rPr lang="it-IT" dirty="0"/>
              <a:t>Per indicare un blocco vuoto si usa la parola chiave “</a:t>
            </a:r>
            <a:r>
              <a:rPr lang="it-IT" dirty="0">
                <a:solidFill>
                  <a:schemeClr val="accent1"/>
                </a:solidFill>
              </a:rPr>
              <a:t>pass</a:t>
            </a:r>
            <a:r>
              <a:rPr lang="it-IT" dirty="0"/>
              <a:t>”</a:t>
            </a:r>
            <a:endParaRPr lang="en-US" dirty="0"/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CC7A97F0-627B-4098-A2DF-8EFBDFEB38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240888"/>
            <a:ext cx="5181600" cy="1520812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C18E7A-D4B7-4056-96E8-B8BE2841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C734B4-C34F-43F4-B8BD-84F76728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25" name="Segnaposto contenuto 24">
            <a:extLst>
              <a:ext uri="{FF2B5EF4-FFF2-40B4-BE49-F238E27FC236}">
                <a16:creationId xmlns:a16="http://schemas.microsoft.com/office/drawing/2014/main" id="{3E524D67-0E8C-457D-B3D0-002725D9373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5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6617099-F636-4B8B-84C8-C2A7F5573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5C2FE7-3B32-4648-856B-FA0AA0DCB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In Python ogni cosa è un oggetto: numeri, liste, funzioni, …</a:t>
            </a:r>
          </a:p>
          <a:p>
            <a:pPr lvl="1"/>
            <a:r>
              <a:rPr lang="it-IT" dirty="0"/>
              <a:t>Al contrario di Java, dove non sono oggetti valori </a:t>
            </a:r>
            <a:r>
              <a:rPr lang="it-IT" dirty="0" err="1">
                <a:solidFill>
                  <a:schemeClr val="accent1"/>
                </a:solidFill>
              </a:rPr>
              <a:t>int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float</a:t>
            </a:r>
            <a:r>
              <a:rPr lang="it-IT" dirty="0"/>
              <a:t>,…</a:t>
            </a:r>
          </a:p>
          <a:p>
            <a:r>
              <a:rPr lang="it-IT" dirty="0"/>
              <a:t>Ogni oggetto ha attributi e metodi, accessibili tramite la tipica </a:t>
            </a:r>
            <a:r>
              <a:rPr lang="en-US" dirty="0" err="1"/>
              <a:t>sintassi</a:t>
            </a:r>
            <a:r>
              <a:rPr lang="en-US" dirty="0"/>
              <a:t> 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oggetto.attributo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it-IT" dirty="0"/>
              <a:t>Il tipo di un oggetto ne determina gli attributi esistenti e le operazioni che si possono compiere su di esso</a:t>
            </a:r>
          </a:p>
          <a:p>
            <a:pPr lvl="1"/>
            <a:r>
              <a:rPr lang="it-IT" dirty="0"/>
              <a:t>I tipi degli oggetti sono noti solo durante l’esecuzione</a:t>
            </a:r>
          </a:p>
          <a:p>
            <a:pPr lvl="1"/>
            <a:r>
              <a:rPr lang="it-IT" dirty="0"/>
              <a:t>Al contrario di Java, dove i tipi degli oggetti sono verificati prima de</a:t>
            </a:r>
            <a:r>
              <a:rPr lang="en-US" dirty="0" err="1"/>
              <a:t>ll’esecuzione</a:t>
            </a:r>
            <a:endParaRPr lang="en-US" dirty="0"/>
          </a:p>
          <a:p>
            <a:r>
              <a:rPr lang="it-IT" dirty="0"/>
              <a:t>Oggetto predefinito </a:t>
            </a:r>
            <a:r>
              <a:rPr lang="it-IT" dirty="0">
                <a:solidFill>
                  <a:schemeClr val="accent1"/>
                </a:solidFill>
              </a:rPr>
              <a:t>None</a:t>
            </a:r>
            <a:r>
              <a:rPr lang="it-IT" dirty="0"/>
              <a:t> (di tipo </a:t>
            </a:r>
            <a:r>
              <a:rPr lang="it-IT" dirty="0" err="1">
                <a:solidFill>
                  <a:schemeClr val="accent1"/>
                </a:solidFill>
              </a:rPr>
              <a:t>NoneType</a:t>
            </a:r>
            <a:r>
              <a:rPr lang="it-IT" dirty="0"/>
              <a:t>) </a:t>
            </a:r>
            <a:r>
              <a:rPr lang="en-US" dirty="0"/>
              <a:t>indica </a:t>
            </a:r>
            <a:r>
              <a:rPr lang="en-US" dirty="0" err="1"/>
              <a:t>assenza</a:t>
            </a:r>
            <a:r>
              <a:rPr lang="en-US" dirty="0"/>
              <a:t> di </a:t>
            </a:r>
            <a:r>
              <a:rPr lang="en-US" dirty="0" err="1"/>
              <a:t>valore</a:t>
            </a:r>
            <a:endParaRPr lang="en-US" dirty="0"/>
          </a:p>
          <a:p>
            <a:pPr lvl="1"/>
            <a:r>
              <a:rPr lang="it-IT" dirty="0"/>
              <a:t>Simile a </a:t>
            </a:r>
            <a:r>
              <a:rPr lang="it-IT" dirty="0" err="1">
                <a:solidFill>
                  <a:schemeClr val="accent1"/>
                </a:solidFill>
              </a:rPr>
              <a:t>null</a:t>
            </a:r>
            <a:r>
              <a:rPr lang="it-IT" dirty="0"/>
              <a:t> in Java (che però non è un oggetto)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C18E7A-D4B7-4056-96E8-B8BE2841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C734B4-C34F-43F4-B8BD-84F76728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15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Python definisce diversi tipi di collezioni di oggetti</a:t>
            </a:r>
          </a:p>
          <a:p>
            <a:pPr lvl="1"/>
            <a:r>
              <a:rPr lang="it-IT" dirty="0"/>
              <a:t>Una collezione può contenere oggetti di tipi eterogenei</a:t>
            </a:r>
          </a:p>
          <a:p>
            <a:pPr lvl="1"/>
            <a:r>
              <a:rPr lang="it-IT" dirty="0"/>
              <a:t>Le collezioni sono oggetti a loro volta (possono essere innestate)</a:t>
            </a:r>
          </a:p>
          <a:p>
            <a:r>
              <a:rPr lang="it-IT" dirty="0"/>
              <a:t>Le collezioni si possono distinguere in mutabili e immutabili</a:t>
            </a:r>
          </a:p>
          <a:p>
            <a:pPr lvl="1"/>
            <a:r>
              <a:rPr lang="it-IT" dirty="0"/>
              <a:t>Solo nelle collezioni mutabili è possibile aggiungere, rimuovere e </a:t>
            </a:r>
            <a:r>
              <a:rPr lang="en-US" dirty="0" err="1"/>
              <a:t>sostituire</a:t>
            </a:r>
            <a:r>
              <a:rPr lang="en-US" dirty="0"/>
              <a:t> </a:t>
            </a:r>
            <a:r>
              <a:rPr lang="en-US" dirty="0" err="1"/>
              <a:t>elementi</a:t>
            </a:r>
            <a:endParaRPr lang="en-US" dirty="0"/>
          </a:p>
          <a:p>
            <a:pPr lvl="1"/>
            <a:r>
              <a:rPr lang="it-IT" dirty="0"/>
              <a:t>In alcune circostanze sono però richiesti oggetti immutabili</a:t>
            </a:r>
          </a:p>
          <a:p>
            <a:pPr lvl="1"/>
            <a:r>
              <a:rPr lang="it-IT" dirty="0"/>
              <a:t>Gli oggetti visti finora (numeri, booleani, stringhe) sono immutabili</a:t>
            </a:r>
          </a:p>
          <a:p>
            <a:r>
              <a:rPr lang="it-IT" dirty="0"/>
              <a:t>Le collezioni includono anche le stringhe (</a:t>
            </a:r>
            <a:r>
              <a:rPr lang="it-IT" dirty="0" err="1">
                <a:solidFill>
                  <a:schemeClr val="accent1"/>
                </a:solidFill>
              </a:rPr>
              <a:t>str</a:t>
            </a:r>
            <a:r>
              <a:rPr lang="it-IT" dirty="0"/>
              <a:t>), trattabili come </a:t>
            </a:r>
            <a:r>
              <a:rPr lang="en-US" dirty="0" err="1"/>
              <a:t>sequenze</a:t>
            </a:r>
            <a:r>
              <a:rPr lang="en-US" dirty="0"/>
              <a:t> </a:t>
            </a:r>
            <a:r>
              <a:rPr lang="en-US" dirty="0" err="1"/>
              <a:t>immutabili</a:t>
            </a:r>
            <a:r>
              <a:rPr lang="en-US" dirty="0"/>
              <a:t> di </a:t>
            </a:r>
            <a:r>
              <a:rPr lang="en-US" dirty="0" err="1"/>
              <a:t>caratteri</a:t>
            </a:r>
            <a:endParaRPr lang="en-US" dirty="0"/>
          </a:p>
          <a:p>
            <a:pPr lvl="1"/>
            <a:r>
              <a:rPr lang="it-IT" dirty="0"/>
              <a:t>Un carattere è una stringa lunga 1, non c’è un tipo di dato apposito</a:t>
            </a:r>
          </a:p>
          <a:p>
            <a:r>
              <a:rPr lang="it-IT" dirty="0"/>
              <a:t>Python fornisce funzionalità comuni per accedere a collezioni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38964073-B4ED-4C0A-B31B-CADFE0D438C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01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3893C-E8F2-409B-B10B-7FF34CD9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manipulation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4953C0-CA08-4D5E-8515-AA784DA7F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L’analisi dei dati è un’attività scientifica per comprendere e predire fenomeni di interesse</a:t>
            </a:r>
          </a:p>
          <a:p>
            <a:r>
              <a:rPr lang="it-IT" dirty="0"/>
              <a:t>Un processo di analisi di dati prevede diversi passaggi: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raccolta</a:t>
            </a:r>
            <a:r>
              <a:rPr lang="it-IT" dirty="0"/>
              <a:t> dei dati da una o più sorgenti (database, servizi Web, …)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comprensione</a:t>
            </a:r>
            <a:r>
              <a:rPr lang="it-IT" dirty="0"/>
              <a:t> della struttura e del significato dei dati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trasformazione</a:t>
            </a:r>
            <a:r>
              <a:rPr lang="it-IT" dirty="0"/>
              <a:t> e pulizia dei dati in una forma utile alle fasi successive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estrazione</a:t>
            </a:r>
            <a:r>
              <a:rPr lang="it-IT" dirty="0"/>
              <a:t> di conoscenza dai dati (statistiche, modelli predittivi, …)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validazione</a:t>
            </a:r>
            <a:r>
              <a:rPr lang="it-IT" dirty="0"/>
              <a:t> e interpretazione della conoscenza estratta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deployment</a:t>
            </a:r>
            <a:r>
              <a:rPr lang="it-IT" dirty="0"/>
              <a:t> della conoscenza (es. predizioni) in applicazioni</a:t>
            </a:r>
          </a:p>
          <a:p>
            <a:r>
              <a:rPr lang="it-IT" dirty="0"/>
              <a:t>Esiste software specifico per l’analisi di dati</a:t>
            </a:r>
          </a:p>
          <a:p>
            <a:pPr lvl="1"/>
            <a:r>
              <a:rPr lang="it-IT" dirty="0"/>
              <a:t>E.g., R è un ambiente open source efficiente per analisi statistiche, machine learning, data mining con un ampio numero di librerie esterne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B33E78A-30FF-4D1F-A0F8-6C029FEB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48D97F-42B6-4452-B50F-836AB13F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5D38B146-9C8E-4408-90FC-CC1EE2F4941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88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22962</TotalTime>
  <Words>2901</Words>
  <Application>Microsoft Office PowerPoint</Application>
  <PresentationFormat>Widescreen</PresentationFormat>
  <Paragraphs>318</Paragraphs>
  <Slides>31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CourierPrime</vt:lpstr>
      <vt:lpstr>Helvetica</vt:lpstr>
      <vt:lpstr>Wingdings</vt:lpstr>
      <vt:lpstr>Tema di Office</vt:lpstr>
      <vt:lpstr>Python &amp; Pandas</vt:lpstr>
      <vt:lpstr>Python</vt:lpstr>
      <vt:lpstr>Python</vt:lpstr>
      <vt:lpstr>Python</vt:lpstr>
      <vt:lpstr>Python</vt:lpstr>
      <vt:lpstr>Python</vt:lpstr>
      <vt:lpstr>Python</vt:lpstr>
      <vt:lpstr>Python</vt:lpstr>
      <vt:lpstr>Data manipulation</vt:lpstr>
      <vt:lpstr>Data manipulation</vt:lpstr>
      <vt:lpstr>Data manipulation</vt:lpstr>
      <vt:lpstr>Data manipulation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Dataframe</vt:lpstr>
      <vt:lpstr>Dataframe</vt:lpstr>
      <vt:lpstr>Dataframe</vt:lpstr>
      <vt:lpstr>Dataframe</vt:lpstr>
      <vt:lpstr>Data preprocessing</vt:lpstr>
      <vt:lpstr>Data preprocessing</vt:lpstr>
      <vt:lpstr>Data preprocessing</vt:lpstr>
      <vt:lpstr>Data preprocessing</vt:lpstr>
      <vt:lpstr>Data preprocessing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Business Intelligence</dc:title>
  <dc:creator>Matteo Francia</dc:creator>
  <cp:lastModifiedBy>Matteo Francia</cp:lastModifiedBy>
  <cp:revision>1141</cp:revision>
  <dcterms:created xsi:type="dcterms:W3CDTF">2019-03-06T18:10:20Z</dcterms:created>
  <dcterms:modified xsi:type="dcterms:W3CDTF">2021-06-23T15:23:37Z</dcterms:modified>
</cp:coreProperties>
</file>