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9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287" r:id="rId12"/>
    <p:sldId id="286" r:id="rId13"/>
    <p:sldId id="285" r:id="rId14"/>
    <p:sldId id="290" r:id="rId15"/>
    <p:sldId id="36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Driver can be run from the client (spark-shell) or from the AMP (for production)</a:t>
            </a:r>
          </a:p>
          <a:p>
            <a:endParaRPr lang="en-US" dirty="0"/>
          </a:p>
          <a:p>
            <a:r>
              <a:rPr lang="en-US" dirty="0"/>
              <a:t>https://spark.apache.org/docs/latest/running-on-yarn.html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 </a:t>
            </a:r>
            <a:r>
              <a:rPr lang="en-US" dirty="0"/>
              <a:t>cluster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mode, the Spark driver runs inside an application master process which is managed by YARN on the cluster, and the client can go away after initiating the application. In </a:t>
            </a:r>
            <a:r>
              <a:rPr lang="en-US" dirty="0"/>
              <a:t>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mode, the driver runs in the client process, and the application master is only used for requesting resources from YARN"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77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programming-guide.html#actions" TargetMode="External"/><Relationship Id="rId2" Type="http://schemas.openxmlformats.org/officeDocument/2006/relationships/hyperlink" Target="https://spark.apache.org/docs/latest/programming-guide.html#transform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Spark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b="1" dirty="0"/>
              <a:t>counts = </a:t>
            </a:r>
            <a:r>
              <a:rPr lang="en-US" b="1" dirty="0" err="1"/>
              <a:t>textFile</a:t>
            </a:r>
            <a:br>
              <a:rPr lang="en-US" b="1" dirty="0"/>
            </a:br>
            <a:r>
              <a:rPr lang="en-US" b="1" dirty="0"/>
              <a:t>	.</a:t>
            </a:r>
            <a:r>
              <a:rPr lang="en-US" b="1" dirty="0" err="1"/>
              <a:t>flatMap</a:t>
            </a:r>
            <a:r>
              <a:rPr lang="en-US" b="1" dirty="0"/>
              <a:t>(line =&gt; </a:t>
            </a:r>
            <a:r>
              <a:rPr lang="en-US" b="1" dirty="0" err="1"/>
              <a:t>line.split</a:t>
            </a:r>
            <a:r>
              <a:rPr lang="en-US" b="1" dirty="0"/>
              <a:t>(" "))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Cilindro 110">
            <a:extLst>
              <a:ext uri="{FF2B5EF4-FFF2-40B4-BE49-F238E27FC236}">
                <a16:creationId xmlns:a16="http://schemas.microsoft.com/office/drawing/2014/main" id="{A9FD53B2-AA14-4703-AC09-D446ABD55A49}"/>
              </a:ext>
            </a:extLst>
          </p:cNvPr>
          <p:cNvSpPr/>
          <p:nvPr/>
        </p:nvSpPr>
        <p:spPr>
          <a:xfrm>
            <a:off x="6176374" y="458566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sellaDiTesto 111">
            <a:extLst>
              <a:ext uri="{FF2B5EF4-FFF2-40B4-BE49-F238E27FC236}">
                <a16:creationId xmlns:a16="http://schemas.microsoft.com/office/drawing/2014/main" id="{17F753DF-FACC-4BA3-8638-5A1CAEFC3D57}"/>
              </a:ext>
            </a:extLst>
          </p:cNvPr>
          <p:cNvSpPr txBox="1"/>
          <p:nvPr/>
        </p:nvSpPr>
        <p:spPr>
          <a:xfrm>
            <a:off x="7244094" y="5734030"/>
            <a:ext cx="798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textFile</a:t>
            </a:r>
            <a:endParaRPr lang="en-US" sz="1600" dirty="0"/>
          </a:p>
        </p:txBody>
      </p:sp>
      <p:sp>
        <p:nvSpPr>
          <p:cNvPr id="35" name="Rettangolo arrotondato 112">
            <a:extLst>
              <a:ext uri="{FF2B5EF4-FFF2-40B4-BE49-F238E27FC236}">
                <a16:creationId xmlns:a16="http://schemas.microsoft.com/office/drawing/2014/main" id="{142D5FAD-C112-437E-9251-E7891E7A5BAF}"/>
              </a:ext>
            </a:extLst>
          </p:cNvPr>
          <p:cNvSpPr/>
          <p:nvPr/>
        </p:nvSpPr>
        <p:spPr>
          <a:xfrm>
            <a:off x="7315283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arrotondato 113">
            <a:extLst>
              <a:ext uri="{FF2B5EF4-FFF2-40B4-BE49-F238E27FC236}">
                <a16:creationId xmlns:a16="http://schemas.microsoft.com/office/drawing/2014/main" id="{EDB1B39C-EBB9-4221-9249-C422A8982844}"/>
              </a:ext>
            </a:extLst>
          </p:cNvPr>
          <p:cNvSpPr/>
          <p:nvPr/>
        </p:nvSpPr>
        <p:spPr>
          <a:xfrm>
            <a:off x="7394898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arrotondato 114">
            <a:extLst>
              <a:ext uri="{FF2B5EF4-FFF2-40B4-BE49-F238E27FC236}">
                <a16:creationId xmlns:a16="http://schemas.microsoft.com/office/drawing/2014/main" id="{FADA22A5-1D34-47E6-BE6D-1D43954388C5}"/>
              </a:ext>
            </a:extLst>
          </p:cNvPr>
          <p:cNvSpPr/>
          <p:nvPr/>
        </p:nvSpPr>
        <p:spPr>
          <a:xfrm>
            <a:off x="7390664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arrotondato 115">
            <a:extLst>
              <a:ext uri="{FF2B5EF4-FFF2-40B4-BE49-F238E27FC236}">
                <a16:creationId xmlns:a16="http://schemas.microsoft.com/office/drawing/2014/main" id="{3B1CE28A-86F8-4CA3-B6F2-1ACF8E2ACD37}"/>
              </a:ext>
            </a:extLst>
          </p:cNvPr>
          <p:cNvSpPr/>
          <p:nvPr/>
        </p:nvSpPr>
        <p:spPr>
          <a:xfrm>
            <a:off x="7390664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arrotondato 116">
            <a:extLst>
              <a:ext uri="{FF2B5EF4-FFF2-40B4-BE49-F238E27FC236}">
                <a16:creationId xmlns:a16="http://schemas.microsoft.com/office/drawing/2014/main" id="{C203339D-3DBA-4A65-96D1-CFB236317B5B}"/>
              </a:ext>
            </a:extLst>
          </p:cNvPr>
          <p:cNvSpPr/>
          <p:nvPr/>
        </p:nvSpPr>
        <p:spPr>
          <a:xfrm>
            <a:off x="7394897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arrotondato 117">
            <a:extLst>
              <a:ext uri="{FF2B5EF4-FFF2-40B4-BE49-F238E27FC236}">
                <a16:creationId xmlns:a16="http://schemas.microsoft.com/office/drawing/2014/main" id="{F8F8A2C6-EEDB-4820-94AC-1F8E6C3288FC}"/>
              </a:ext>
            </a:extLst>
          </p:cNvPr>
          <p:cNvSpPr/>
          <p:nvPr/>
        </p:nvSpPr>
        <p:spPr>
          <a:xfrm>
            <a:off x="8523306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arrotondato 118">
            <a:extLst>
              <a:ext uri="{FF2B5EF4-FFF2-40B4-BE49-F238E27FC236}">
                <a16:creationId xmlns:a16="http://schemas.microsoft.com/office/drawing/2014/main" id="{4DD1D9E3-6DC3-406B-A068-1A6B7B480D7A}"/>
              </a:ext>
            </a:extLst>
          </p:cNvPr>
          <p:cNvSpPr/>
          <p:nvPr/>
        </p:nvSpPr>
        <p:spPr>
          <a:xfrm>
            <a:off x="8602921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arrotondato 119">
            <a:extLst>
              <a:ext uri="{FF2B5EF4-FFF2-40B4-BE49-F238E27FC236}">
                <a16:creationId xmlns:a16="http://schemas.microsoft.com/office/drawing/2014/main" id="{9A966BF6-3CC3-4973-A170-B5EE09AA445B}"/>
              </a:ext>
            </a:extLst>
          </p:cNvPr>
          <p:cNvSpPr/>
          <p:nvPr/>
        </p:nvSpPr>
        <p:spPr>
          <a:xfrm>
            <a:off x="8598687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arrotondato 120">
            <a:extLst>
              <a:ext uri="{FF2B5EF4-FFF2-40B4-BE49-F238E27FC236}">
                <a16:creationId xmlns:a16="http://schemas.microsoft.com/office/drawing/2014/main" id="{7D19FFFA-9327-4804-B026-07993F54AB39}"/>
              </a:ext>
            </a:extLst>
          </p:cNvPr>
          <p:cNvSpPr/>
          <p:nvPr/>
        </p:nvSpPr>
        <p:spPr>
          <a:xfrm>
            <a:off x="8598687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arrotondato 121">
            <a:extLst>
              <a:ext uri="{FF2B5EF4-FFF2-40B4-BE49-F238E27FC236}">
                <a16:creationId xmlns:a16="http://schemas.microsoft.com/office/drawing/2014/main" id="{ACA12FBE-32B3-48C6-9F9C-814B31509E84}"/>
              </a:ext>
            </a:extLst>
          </p:cNvPr>
          <p:cNvSpPr/>
          <p:nvPr/>
        </p:nvSpPr>
        <p:spPr>
          <a:xfrm>
            <a:off x="8602920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2 133">
            <a:extLst>
              <a:ext uri="{FF2B5EF4-FFF2-40B4-BE49-F238E27FC236}">
                <a16:creationId xmlns:a16="http://schemas.microsoft.com/office/drawing/2014/main" id="{CE26145C-87B0-4B8A-BE70-7F3B0EB507B4}"/>
              </a:ext>
            </a:extLst>
          </p:cNvPr>
          <p:cNvCxnSpPr>
            <a:stCxn id="33" idx="4"/>
            <a:endCxn id="35" idx="1"/>
          </p:cNvCxnSpPr>
          <p:nvPr/>
        </p:nvCxnSpPr>
        <p:spPr>
          <a:xfrm>
            <a:off x="6708082" y="483060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34">
            <a:extLst>
              <a:ext uri="{FF2B5EF4-FFF2-40B4-BE49-F238E27FC236}">
                <a16:creationId xmlns:a16="http://schemas.microsoft.com/office/drawing/2014/main" id="{202535B7-96FE-4107-B206-CCAC43534817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>
            <a:off x="7900504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135">
            <a:extLst>
              <a:ext uri="{FF2B5EF4-FFF2-40B4-BE49-F238E27FC236}">
                <a16:creationId xmlns:a16="http://schemas.microsoft.com/office/drawing/2014/main" id="{9B918826-A00A-46C5-AD16-55391032D41E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>
            <a:off x="7896270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136">
            <a:extLst>
              <a:ext uri="{FF2B5EF4-FFF2-40B4-BE49-F238E27FC236}">
                <a16:creationId xmlns:a16="http://schemas.microsoft.com/office/drawing/2014/main" id="{772F54DC-AF2A-4C86-8F4F-556B0AA2EFBD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7896270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141">
            <a:extLst>
              <a:ext uri="{FF2B5EF4-FFF2-40B4-BE49-F238E27FC236}">
                <a16:creationId xmlns:a16="http://schemas.microsoft.com/office/drawing/2014/main" id="{70651D11-F827-4F8D-8197-DF0222A4A62E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7900503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158">
            <a:extLst>
              <a:ext uri="{FF2B5EF4-FFF2-40B4-BE49-F238E27FC236}">
                <a16:creationId xmlns:a16="http://schemas.microsoft.com/office/drawing/2014/main" id="{37E49222-A5E5-4ABC-813D-A5FFD13DD072}"/>
              </a:ext>
            </a:extLst>
          </p:cNvPr>
          <p:cNvSpPr txBox="1"/>
          <p:nvPr/>
        </p:nvSpPr>
        <p:spPr>
          <a:xfrm>
            <a:off x="8432304" y="5728540"/>
            <a:ext cx="83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flatMap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936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</a:t>
            </a:r>
            <a:r>
              <a:rPr lang="en-US" b="1" dirty="0"/>
              <a:t>map(lambda word: (word, 1))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3" name="Cilindro 110">
            <a:extLst>
              <a:ext uri="{FF2B5EF4-FFF2-40B4-BE49-F238E27FC236}">
                <a16:creationId xmlns:a16="http://schemas.microsoft.com/office/drawing/2014/main" id="{8D494D51-EFCB-415A-AA83-795AE49349B4}"/>
              </a:ext>
            </a:extLst>
          </p:cNvPr>
          <p:cNvSpPr/>
          <p:nvPr/>
        </p:nvSpPr>
        <p:spPr>
          <a:xfrm>
            <a:off x="6176374" y="458566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sellaDiTesto 111">
            <a:extLst>
              <a:ext uri="{FF2B5EF4-FFF2-40B4-BE49-F238E27FC236}">
                <a16:creationId xmlns:a16="http://schemas.microsoft.com/office/drawing/2014/main" id="{507EE634-3BFC-471F-8AF7-CFA8D89877A5}"/>
              </a:ext>
            </a:extLst>
          </p:cNvPr>
          <p:cNvSpPr txBox="1"/>
          <p:nvPr/>
        </p:nvSpPr>
        <p:spPr>
          <a:xfrm>
            <a:off x="7244094" y="5734030"/>
            <a:ext cx="798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textFile</a:t>
            </a:r>
            <a:endParaRPr lang="en-US" sz="1600" dirty="0"/>
          </a:p>
        </p:txBody>
      </p:sp>
      <p:sp>
        <p:nvSpPr>
          <p:cNvPr id="35" name="Rettangolo arrotondato 112">
            <a:extLst>
              <a:ext uri="{FF2B5EF4-FFF2-40B4-BE49-F238E27FC236}">
                <a16:creationId xmlns:a16="http://schemas.microsoft.com/office/drawing/2014/main" id="{0B9F844C-B619-4377-A4C5-E32390F7AF8B}"/>
              </a:ext>
            </a:extLst>
          </p:cNvPr>
          <p:cNvSpPr/>
          <p:nvPr/>
        </p:nvSpPr>
        <p:spPr>
          <a:xfrm>
            <a:off x="7315283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arrotondato 113">
            <a:extLst>
              <a:ext uri="{FF2B5EF4-FFF2-40B4-BE49-F238E27FC236}">
                <a16:creationId xmlns:a16="http://schemas.microsoft.com/office/drawing/2014/main" id="{1A8223F3-2303-43DB-AEDE-C73407B6DC53}"/>
              </a:ext>
            </a:extLst>
          </p:cNvPr>
          <p:cNvSpPr/>
          <p:nvPr/>
        </p:nvSpPr>
        <p:spPr>
          <a:xfrm>
            <a:off x="7394898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arrotondato 114">
            <a:extLst>
              <a:ext uri="{FF2B5EF4-FFF2-40B4-BE49-F238E27FC236}">
                <a16:creationId xmlns:a16="http://schemas.microsoft.com/office/drawing/2014/main" id="{1846F92E-77CF-40C7-BB01-F58412A870F4}"/>
              </a:ext>
            </a:extLst>
          </p:cNvPr>
          <p:cNvSpPr/>
          <p:nvPr/>
        </p:nvSpPr>
        <p:spPr>
          <a:xfrm>
            <a:off x="7390664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arrotondato 115">
            <a:extLst>
              <a:ext uri="{FF2B5EF4-FFF2-40B4-BE49-F238E27FC236}">
                <a16:creationId xmlns:a16="http://schemas.microsoft.com/office/drawing/2014/main" id="{5C61F3A8-7E86-4902-B4DD-86F4379C60DD}"/>
              </a:ext>
            </a:extLst>
          </p:cNvPr>
          <p:cNvSpPr/>
          <p:nvPr/>
        </p:nvSpPr>
        <p:spPr>
          <a:xfrm>
            <a:off x="7390664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arrotondato 116">
            <a:extLst>
              <a:ext uri="{FF2B5EF4-FFF2-40B4-BE49-F238E27FC236}">
                <a16:creationId xmlns:a16="http://schemas.microsoft.com/office/drawing/2014/main" id="{F2476883-BA69-4259-9867-C3ED728E44FA}"/>
              </a:ext>
            </a:extLst>
          </p:cNvPr>
          <p:cNvSpPr/>
          <p:nvPr/>
        </p:nvSpPr>
        <p:spPr>
          <a:xfrm>
            <a:off x="7394897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arrotondato 117">
            <a:extLst>
              <a:ext uri="{FF2B5EF4-FFF2-40B4-BE49-F238E27FC236}">
                <a16:creationId xmlns:a16="http://schemas.microsoft.com/office/drawing/2014/main" id="{DD3583B2-0B36-443C-BC16-67101EC7BC6A}"/>
              </a:ext>
            </a:extLst>
          </p:cNvPr>
          <p:cNvSpPr/>
          <p:nvPr/>
        </p:nvSpPr>
        <p:spPr>
          <a:xfrm>
            <a:off x="8523306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arrotondato 118">
            <a:extLst>
              <a:ext uri="{FF2B5EF4-FFF2-40B4-BE49-F238E27FC236}">
                <a16:creationId xmlns:a16="http://schemas.microsoft.com/office/drawing/2014/main" id="{6BCBAAD4-B201-45B8-BE61-7472A8C1029F}"/>
              </a:ext>
            </a:extLst>
          </p:cNvPr>
          <p:cNvSpPr/>
          <p:nvPr/>
        </p:nvSpPr>
        <p:spPr>
          <a:xfrm>
            <a:off x="8602921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arrotondato 119">
            <a:extLst>
              <a:ext uri="{FF2B5EF4-FFF2-40B4-BE49-F238E27FC236}">
                <a16:creationId xmlns:a16="http://schemas.microsoft.com/office/drawing/2014/main" id="{F640D37B-33F6-4CC3-8364-427473591FFC}"/>
              </a:ext>
            </a:extLst>
          </p:cNvPr>
          <p:cNvSpPr/>
          <p:nvPr/>
        </p:nvSpPr>
        <p:spPr>
          <a:xfrm>
            <a:off x="8598687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arrotondato 120">
            <a:extLst>
              <a:ext uri="{FF2B5EF4-FFF2-40B4-BE49-F238E27FC236}">
                <a16:creationId xmlns:a16="http://schemas.microsoft.com/office/drawing/2014/main" id="{FBF7ADE7-3128-4EF4-A799-731A9477DC05}"/>
              </a:ext>
            </a:extLst>
          </p:cNvPr>
          <p:cNvSpPr/>
          <p:nvPr/>
        </p:nvSpPr>
        <p:spPr>
          <a:xfrm>
            <a:off x="8598687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arrotondato 121">
            <a:extLst>
              <a:ext uri="{FF2B5EF4-FFF2-40B4-BE49-F238E27FC236}">
                <a16:creationId xmlns:a16="http://schemas.microsoft.com/office/drawing/2014/main" id="{6D9E5952-FBC6-43A2-A138-F9FAEAE68565}"/>
              </a:ext>
            </a:extLst>
          </p:cNvPr>
          <p:cNvSpPr/>
          <p:nvPr/>
        </p:nvSpPr>
        <p:spPr>
          <a:xfrm>
            <a:off x="8602920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tangolo arrotondato 122">
            <a:extLst>
              <a:ext uri="{FF2B5EF4-FFF2-40B4-BE49-F238E27FC236}">
                <a16:creationId xmlns:a16="http://schemas.microsoft.com/office/drawing/2014/main" id="{A6B696C0-54A0-46D1-9423-56335FB30276}"/>
              </a:ext>
            </a:extLst>
          </p:cNvPr>
          <p:cNvSpPr/>
          <p:nvPr/>
        </p:nvSpPr>
        <p:spPr>
          <a:xfrm>
            <a:off x="9731329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tangolo arrotondato 123">
            <a:extLst>
              <a:ext uri="{FF2B5EF4-FFF2-40B4-BE49-F238E27FC236}">
                <a16:creationId xmlns:a16="http://schemas.microsoft.com/office/drawing/2014/main" id="{AA8673FD-04CC-4E88-9312-17FD33C9FCF2}"/>
              </a:ext>
            </a:extLst>
          </p:cNvPr>
          <p:cNvSpPr/>
          <p:nvPr/>
        </p:nvSpPr>
        <p:spPr>
          <a:xfrm>
            <a:off x="9810944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tangolo arrotondato 124">
            <a:extLst>
              <a:ext uri="{FF2B5EF4-FFF2-40B4-BE49-F238E27FC236}">
                <a16:creationId xmlns:a16="http://schemas.microsoft.com/office/drawing/2014/main" id="{CE964C8F-6E1E-4D8D-A00E-881836A4D658}"/>
              </a:ext>
            </a:extLst>
          </p:cNvPr>
          <p:cNvSpPr/>
          <p:nvPr/>
        </p:nvSpPr>
        <p:spPr>
          <a:xfrm>
            <a:off x="9806710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tangolo arrotondato 125">
            <a:extLst>
              <a:ext uri="{FF2B5EF4-FFF2-40B4-BE49-F238E27FC236}">
                <a16:creationId xmlns:a16="http://schemas.microsoft.com/office/drawing/2014/main" id="{F0448170-9984-4AC6-B906-B304F1CEE6D7}"/>
              </a:ext>
            </a:extLst>
          </p:cNvPr>
          <p:cNvSpPr/>
          <p:nvPr/>
        </p:nvSpPr>
        <p:spPr>
          <a:xfrm>
            <a:off x="9806710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tangolo arrotondato 126">
            <a:extLst>
              <a:ext uri="{FF2B5EF4-FFF2-40B4-BE49-F238E27FC236}">
                <a16:creationId xmlns:a16="http://schemas.microsoft.com/office/drawing/2014/main" id="{310553CB-3EAD-4330-A4B0-783400112CBB}"/>
              </a:ext>
            </a:extLst>
          </p:cNvPr>
          <p:cNvSpPr/>
          <p:nvPr/>
        </p:nvSpPr>
        <p:spPr>
          <a:xfrm>
            <a:off x="9810943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2 133">
            <a:extLst>
              <a:ext uri="{FF2B5EF4-FFF2-40B4-BE49-F238E27FC236}">
                <a16:creationId xmlns:a16="http://schemas.microsoft.com/office/drawing/2014/main" id="{126F6FCD-56FB-49EF-8E27-420A3B6821B6}"/>
              </a:ext>
            </a:extLst>
          </p:cNvPr>
          <p:cNvCxnSpPr>
            <a:stCxn id="33" idx="4"/>
            <a:endCxn id="35" idx="1"/>
          </p:cNvCxnSpPr>
          <p:nvPr/>
        </p:nvCxnSpPr>
        <p:spPr>
          <a:xfrm>
            <a:off x="6708082" y="483060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34">
            <a:extLst>
              <a:ext uri="{FF2B5EF4-FFF2-40B4-BE49-F238E27FC236}">
                <a16:creationId xmlns:a16="http://schemas.microsoft.com/office/drawing/2014/main" id="{9A2E5764-1D88-4CC8-A5AD-549E222C4EC8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>
            <a:off x="7900504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135">
            <a:extLst>
              <a:ext uri="{FF2B5EF4-FFF2-40B4-BE49-F238E27FC236}">
                <a16:creationId xmlns:a16="http://schemas.microsoft.com/office/drawing/2014/main" id="{89E805D7-D24F-4D18-9FBB-F3C7B7CA9A8E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>
            <a:off x="7896270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136">
            <a:extLst>
              <a:ext uri="{FF2B5EF4-FFF2-40B4-BE49-F238E27FC236}">
                <a16:creationId xmlns:a16="http://schemas.microsoft.com/office/drawing/2014/main" id="{8A46A71B-9176-4077-B632-6554C4CAFDD5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7896270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141">
            <a:extLst>
              <a:ext uri="{FF2B5EF4-FFF2-40B4-BE49-F238E27FC236}">
                <a16:creationId xmlns:a16="http://schemas.microsoft.com/office/drawing/2014/main" id="{26FE8EC6-CFB8-4620-9111-427CAD41EA87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7900503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142">
            <a:extLst>
              <a:ext uri="{FF2B5EF4-FFF2-40B4-BE49-F238E27FC236}">
                <a16:creationId xmlns:a16="http://schemas.microsoft.com/office/drawing/2014/main" id="{2931D00A-A913-4562-8ADC-0396FA38D541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9108527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143">
            <a:extLst>
              <a:ext uri="{FF2B5EF4-FFF2-40B4-BE49-F238E27FC236}">
                <a16:creationId xmlns:a16="http://schemas.microsoft.com/office/drawing/2014/main" id="{1B2A1F30-1215-40C1-B570-87E68EBD074F}"/>
              </a:ext>
            </a:extLst>
          </p:cNvPr>
          <p:cNvCxnSpPr>
            <a:stCxn id="42" idx="3"/>
            <a:endCxn id="47" idx="1"/>
          </p:cNvCxnSpPr>
          <p:nvPr/>
        </p:nvCxnSpPr>
        <p:spPr>
          <a:xfrm>
            <a:off x="9104293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144">
            <a:extLst>
              <a:ext uri="{FF2B5EF4-FFF2-40B4-BE49-F238E27FC236}">
                <a16:creationId xmlns:a16="http://schemas.microsoft.com/office/drawing/2014/main" id="{3D1AA250-0AF4-4583-B431-41EA33E6B28B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>
            <a:off x="9104293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145">
            <a:extLst>
              <a:ext uri="{FF2B5EF4-FFF2-40B4-BE49-F238E27FC236}">
                <a16:creationId xmlns:a16="http://schemas.microsoft.com/office/drawing/2014/main" id="{F7FA3DE4-031E-45E6-93E1-BFAA856DED67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9108526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158">
            <a:extLst>
              <a:ext uri="{FF2B5EF4-FFF2-40B4-BE49-F238E27FC236}">
                <a16:creationId xmlns:a16="http://schemas.microsoft.com/office/drawing/2014/main" id="{050B59AD-2933-43E5-95C2-E56A6042D3A3}"/>
              </a:ext>
            </a:extLst>
          </p:cNvPr>
          <p:cNvSpPr txBox="1"/>
          <p:nvPr/>
        </p:nvSpPr>
        <p:spPr>
          <a:xfrm>
            <a:off x="8432304" y="5728540"/>
            <a:ext cx="83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flatMap</a:t>
            </a:r>
            <a:endParaRPr lang="en-US" sz="1600" dirty="0"/>
          </a:p>
        </p:txBody>
      </p:sp>
      <p:sp>
        <p:nvSpPr>
          <p:cNvPr id="76" name="CasellaDiTesto 159">
            <a:extLst>
              <a:ext uri="{FF2B5EF4-FFF2-40B4-BE49-F238E27FC236}">
                <a16:creationId xmlns:a16="http://schemas.microsoft.com/office/drawing/2014/main" id="{1DDF9B3E-B093-470A-9620-B9072D0E76D7}"/>
              </a:ext>
            </a:extLst>
          </p:cNvPr>
          <p:cNvSpPr txBox="1"/>
          <p:nvPr/>
        </p:nvSpPr>
        <p:spPr>
          <a:xfrm>
            <a:off x="9782834" y="573403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0101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.map(lambda word: (word, 1))</a:t>
            </a:r>
            <a:br>
              <a:rPr lang="en-US" dirty="0"/>
            </a:br>
            <a:r>
              <a:rPr lang="en-US" dirty="0"/>
              <a:t>	.</a:t>
            </a:r>
            <a:r>
              <a:rPr lang="en-US" b="1" dirty="0" err="1"/>
              <a:t>reduceByKey</a:t>
            </a:r>
            <a:r>
              <a:rPr lang="en-US" b="1" dirty="0"/>
              <a:t>(lambda a, b: a + b)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111" name="Cilindro 110"/>
          <p:cNvSpPr/>
          <p:nvPr/>
        </p:nvSpPr>
        <p:spPr>
          <a:xfrm>
            <a:off x="6176374" y="458566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asellaDiTesto 111"/>
          <p:cNvSpPr txBox="1"/>
          <p:nvPr/>
        </p:nvSpPr>
        <p:spPr>
          <a:xfrm>
            <a:off x="7244094" y="5734030"/>
            <a:ext cx="798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textFile</a:t>
            </a:r>
            <a:endParaRPr lang="en-US" sz="1600" dirty="0"/>
          </a:p>
        </p:txBody>
      </p:sp>
      <p:sp>
        <p:nvSpPr>
          <p:cNvPr id="113" name="Rettangolo arrotondato 112"/>
          <p:cNvSpPr/>
          <p:nvPr/>
        </p:nvSpPr>
        <p:spPr>
          <a:xfrm>
            <a:off x="7315283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ttangolo arrotondato 113"/>
          <p:cNvSpPr/>
          <p:nvPr/>
        </p:nvSpPr>
        <p:spPr>
          <a:xfrm>
            <a:off x="7394898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ttangolo arrotondato 114"/>
          <p:cNvSpPr/>
          <p:nvPr/>
        </p:nvSpPr>
        <p:spPr>
          <a:xfrm>
            <a:off x="7390664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ttangolo arrotondato 115"/>
          <p:cNvSpPr/>
          <p:nvPr/>
        </p:nvSpPr>
        <p:spPr>
          <a:xfrm>
            <a:off x="7390664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rrotondato 116"/>
          <p:cNvSpPr/>
          <p:nvPr/>
        </p:nvSpPr>
        <p:spPr>
          <a:xfrm>
            <a:off x="7394897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rrotondato 117"/>
          <p:cNvSpPr/>
          <p:nvPr/>
        </p:nvSpPr>
        <p:spPr>
          <a:xfrm>
            <a:off x="8523306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rrotondato 118"/>
          <p:cNvSpPr/>
          <p:nvPr/>
        </p:nvSpPr>
        <p:spPr>
          <a:xfrm>
            <a:off x="8602921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rrotondato 119"/>
          <p:cNvSpPr/>
          <p:nvPr/>
        </p:nvSpPr>
        <p:spPr>
          <a:xfrm>
            <a:off x="8598687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ttangolo arrotondato 120"/>
          <p:cNvSpPr/>
          <p:nvPr/>
        </p:nvSpPr>
        <p:spPr>
          <a:xfrm>
            <a:off x="8598687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ttangolo arrotondato 121"/>
          <p:cNvSpPr/>
          <p:nvPr/>
        </p:nvSpPr>
        <p:spPr>
          <a:xfrm>
            <a:off x="8602920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ttangolo arrotondato 122"/>
          <p:cNvSpPr/>
          <p:nvPr/>
        </p:nvSpPr>
        <p:spPr>
          <a:xfrm>
            <a:off x="9731329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ttangolo arrotondato 123"/>
          <p:cNvSpPr/>
          <p:nvPr/>
        </p:nvSpPr>
        <p:spPr>
          <a:xfrm>
            <a:off x="9810944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ttangolo arrotondato 124"/>
          <p:cNvSpPr/>
          <p:nvPr/>
        </p:nvSpPr>
        <p:spPr>
          <a:xfrm>
            <a:off x="9806710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ttangolo arrotondato 125"/>
          <p:cNvSpPr/>
          <p:nvPr/>
        </p:nvSpPr>
        <p:spPr>
          <a:xfrm>
            <a:off x="9806710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ttangolo arrotondato 126"/>
          <p:cNvSpPr/>
          <p:nvPr/>
        </p:nvSpPr>
        <p:spPr>
          <a:xfrm>
            <a:off x="9810943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ttangolo arrotondato 128"/>
          <p:cNvSpPr/>
          <p:nvPr/>
        </p:nvSpPr>
        <p:spPr>
          <a:xfrm>
            <a:off x="10939352" y="4192251"/>
            <a:ext cx="660401" cy="133465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ttangolo arrotondato 129"/>
          <p:cNvSpPr/>
          <p:nvPr/>
        </p:nvSpPr>
        <p:spPr>
          <a:xfrm>
            <a:off x="11018967" y="425998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ttangolo arrotondato 131"/>
          <p:cNvSpPr/>
          <p:nvPr/>
        </p:nvSpPr>
        <p:spPr>
          <a:xfrm>
            <a:off x="11014733" y="469686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ttangolo arrotondato 132"/>
          <p:cNvSpPr/>
          <p:nvPr/>
        </p:nvSpPr>
        <p:spPr>
          <a:xfrm>
            <a:off x="11014733" y="5132898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nettore 2 133"/>
          <p:cNvCxnSpPr>
            <a:stCxn id="111" idx="4"/>
            <a:endCxn id="113" idx="1"/>
          </p:cNvCxnSpPr>
          <p:nvPr/>
        </p:nvCxnSpPr>
        <p:spPr>
          <a:xfrm>
            <a:off x="6708082" y="483060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>
            <a:stCxn id="114" idx="3"/>
            <a:endCxn id="119" idx="1"/>
          </p:cNvCxnSpPr>
          <p:nvPr/>
        </p:nvCxnSpPr>
        <p:spPr>
          <a:xfrm>
            <a:off x="7900504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/>
          <p:cNvCxnSpPr>
            <a:stCxn id="115" idx="3"/>
            <a:endCxn id="120" idx="1"/>
          </p:cNvCxnSpPr>
          <p:nvPr/>
        </p:nvCxnSpPr>
        <p:spPr>
          <a:xfrm>
            <a:off x="7896270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16" idx="3"/>
            <a:endCxn id="121" idx="1"/>
          </p:cNvCxnSpPr>
          <p:nvPr/>
        </p:nvCxnSpPr>
        <p:spPr>
          <a:xfrm>
            <a:off x="7896270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/>
          <p:cNvCxnSpPr>
            <a:stCxn id="117" idx="3"/>
            <a:endCxn id="122" idx="1"/>
          </p:cNvCxnSpPr>
          <p:nvPr/>
        </p:nvCxnSpPr>
        <p:spPr>
          <a:xfrm>
            <a:off x="7900503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119" idx="3"/>
            <a:endCxn id="124" idx="1"/>
          </p:cNvCxnSpPr>
          <p:nvPr/>
        </p:nvCxnSpPr>
        <p:spPr>
          <a:xfrm>
            <a:off x="9108527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/>
          <p:cNvCxnSpPr>
            <a:stCxn id="120" idx="3"/>
            <a:endCxn id="125" idx="1"/>
          </p:cNvCxnSpPr>
          <p:nvPr/>
        </p:nvCxnSpPr>
        <p:spPr>
          <a:xfrm>
            <a:off x="9104293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stCxn id="121" idx="3"/>
            <a:endCxn id="126" idx="1"/>
          </p:cNvCxnSpPr>
          <p:nvPr/>
        </p:nvCxnSpPr>
        <p:spPr>
          <a:xfrm>
            <a:off x="9104293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122" idx="3"/>
            <a:endCxn id="127" idx="1"/>
          </p:cNvCxnSpPr>
          <p:nvPr/>
        </p:nvCxnSpPr>
        <p:spPr>
          <a:xfrm>
            <a:off x="9108526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124" idx="3"/>
            <a:endCxn id="130" idx="1"/>
          </p:cNvCxnSpPr>
          <p:nvPr/>
        </p:nvCxnSpPr>
        <p:spPr>
          <a:xfrm>
            <a:off x="10316550" y="417784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stCxn id="125" idx="3"/>
            <a:endCxn id="130" idx="1"/>
          </p:cNvCxnSpPr>
          <p:nvPr/>
        </p:nvCxnSpPr>
        <p:spPr>
          <a:xfrm flipV="1">
            <a:off x="10312316" y="4425086"/>
            <a:ext cx="706650" cy="1896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126" idx="3"/>
            <a:endCxn id="130" idx="1"/>
          </p:cNvCxnSpPr>
          <p:nvPr/>
        </p:nvCxnSpPr>
        <p:spPr>
          <a:xfrm flipV="1">
            <a:off x="10312316" y="4425085"/>
            <a:ext cx="706650" cy="62567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127" idx="3"/>
            <a:endCxn id="130" idx="1"/>
          </p:cNvCxnSpPr>
          <p:nvPr/>
        </p:nvCxnSpPr>
        <p:spPr>
          <a:xfrm flipV="1">
            <a:off x="10316550" y="4425086"/>
            <a:ext cx="702417" cy="10617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2 150"/>
          <p:cNvCxnSpPr>
            <a:stCxn id="124" idx="3"/>
            <a:endCxn id="132" idx="1"/>
          </p:cNvCxnSpPr>
          <p:nvPr/>
        </p:nvCxnSpPr>
        <p:spPr>
          <a:xfrm>
            <a:off x="10316550" y="4177845"/>
            <a:ext cx="698182" cy="6841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25" idx="3"/>
            <a:endCxn id="132" idx="1"/>
          </p:cNvCxnSpPr>
          <p:nvPr/>
        </p:nvCxnSpPr>
        <p:spPr>
          <a:xfrm>
            <a:off x="10312316" y="461472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26" idx="3"/>
            <a:endCxn id="133" idx="1"/>
          </p:cNvCxnSpPr>
          <p:nvPr/>
        </p:nvCxnSpPr>
        <p:spPr>
          <a:xfrm>
            <a:off x="10312316" y="5050758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27" idx="3"/>
            <a:endCxn id="132" idx="1"/>
          </p:cNvCxnSpPr>
          <p:nvPr/>
        </p:nvCxnSpPr>
        <p:spPr>
          <a:xfrm flipV="1">
            <a:off x="10316550" y="4861966"/>
            <a:ext cx="698183" cy="6248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25" idx="3"/>
            <a:endCxn id="133" idx="1"/>
          </p:cNvCxnSpPr>
          <p:nvPr/>
        </p:nvCxnSpPr>
        <p:spPr>
          <a:xfrm>
            <a:off x="10312316" y="4614724"/>
            <a:ext cx="702416" cy="683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126" idx="3"/>
            <a:endCxn id="132" idx="1"/>
          </p:cNvCxnSpPr>
          <p:nvPr/>
        </p:nvCxnSpPr>
        <p:spPr>
          <a:xfrm flipV="1">
            <a:off x="10312316" y="4861965"/>
            <a:ext cx="702416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127" idx="3"/>
            <a:endCxn id="133" idx="1"/>
          </p:cNvCxnSpPr>
          <p:nvPr/>
        </p:nvCxnSpPr>
        <p:spPr>
          <a:xfrm flipV="1">
            <a:off x="10316550" y="5297998"/>
            <a:ext cx="698183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124" idx="3"/>
            <a:endCxn id="133" idx="1"/>
          </p:cNvCxnSpPr>
          <p:nvPr/>
        </p:nvCxnSpPr>
        <p:spPr>
          <a:xfrm>
            <a:off x="10316550" y="4177844"/>
            <a:ext cx="698182" cy="11201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/>
          <p:cNvSpPr txBox="1"/>
          <p:nvPr/>
        </p:nvSpPr>
        <p:spPr>
          <a:xfrm>
            <a:off x="8432304" y="5728540"/>
            <a:ext cx="83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flatMap</a:t>
            </a:r>
            <a:endParaRPr lang="en-US" sz="1600" dirty="0"/>
          </a:p>
        </p:txBody>
      </p:sp>
      <p:sp>
        <p:nvSpPr>
          <p:cNvPr id="160" name="CasellaDiTesto 159"/>
          <p:cNvSpPr txBox="1"/>
          <p:nvPr/>
        </p:nvSpPr>
        <p:spPr>
          <a:xfrm>
            <a:off x="9782834" y="573403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map</a:t>
            </a:r>
          </a:p>
        </p:txBody>
      </p:sp>
      <p:sp>
        <p:nvSpPr>
          <p:cNvPr id="161" name="CasellaDiTesto 160"/>
          <p:cNvSpPr txBox="1"/>
          <p:nvPr/>
        </p:nvSpPr>
        <p:spPr>
          <a:xfrm>
            <a:off x="10889448" y="5579797"/>
            <a:ext cx="7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reduce</a:t>
            </a:r>
            <a:br>
              <a:rPr lang="en-US" sz="1600" dirty="0"/>
            </a:br>
            <a:r>
              <a:rPr lang="en-US" sz="1600" dirty="0" err="1"/>
              <a:t>ByKey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71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pPr marL="457200" lvl="1" indent="0">
              <a:buNone/>
            </a:pPr>
            <a:r>
              <a:rPr lang="en-US" dirty="0"/>
              <a:t>counts = </a:t>
            </a:r>
            <a:r>
              <a:rPr lang="en-US" dirty="0" err="1"/>
              <a:t>textFile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  <a:br>
              <a:rPr lang="en-US" dirty="0"/>
            </a:br>
            <a:r>
              <a:rPr lang="en-US" dirty="0"/>
              <a:t>	.map(lambda word: (word, 1))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</a:p>
          <a:p>
            <a:pPr marL="457200" lvl="1" indent="0">
              <a:buNone/>
            </a:pPr>
            <a:r>
              <a:rPr lang="en-US" b="1" dirty="0" err="1"/>
              <a:t>counts.saveAsTextFile</a:t>
            </a:r>
            <a:r>
              <a:rPr lang="en-US" b="1" dirty="0"/>
              <a:t>("</a:t>
            </a:r>
            <a:r>
              <a:rPr lang="en-US" b="1" dirty="0" err="1"/>
              <a:t>hdfs</a:t>
            </a:r>
            <a:r>
              <a:rPr lang="en-US" b="1" dirty="0"/>
              <a:t>://...")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ilindro 4"/>
          <p:cNvSpPr/>
          <p:nvPr/>
        </p:nvSpPr>
        <p:spPr>
          <a:xfrm>
            <a:off x="5218431" y="500595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6286151" y="6154320"/>
            <a:ext cx="798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textFile</a:t>
            </a:r>
            <a:endParaRPr lang="en-US" sz="1600" dirty="0"/>
          </a:p>
        </p:txBody>
      </p:sp>
      <p:sp>
        <p:nvSpPr>
          <p:cNvPr id="7" name="Rettangolo arrotondato 6"/>
          <p:cNvSpPr/>
          <p:nvPr/>
        </p:nvSpPr>
        <p:spPr>
          <a:xfrm>
            <a:off x="6357340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arrotondato 7"/>
          <p:cNvSpPr/>
          <p:nvPr/>
        </p:nvSpPr>
        <p:spPr>
          <a:xfrm>
            <a:off x="6436955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arrotondato 8"/>
          <p:cNvSpPr/>
          <p:nvPr/>
        </p:nvSpPr>
        <p:spPr>
          <a:xfrm>
            <a:off x="6432721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arrotondato 9"/>
          <p:cNvSpPr/>
          <p:nvPr/>
        </p:nvSpPr>
        <p:spPr>
          <a:xfrm>
            <a:off x="6432721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arrotondato 10"/>
          <p:cNvSpPr/>
          <p:nvPr/>
        </p:nvSpPr>
        <p:spPr>
          <a:xfrm>
            <a:off x="6436954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arrotondato 23"/>
          <p:cNvSpPr/>
          <p:nvPr/>
        </p:nvSpPr>
        <p:spPr>
          <a:xfrm>
            <a:off x="7565363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arrotondato 24"/>
          <p:cNvSpPr/>
          <p:nvPr/>
        </p:nvSpPr>
        <p:spPr>
          <a:xfrm>
            <a:off x="7644978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arrotondato 25"/>
          <p:cNvSpPr/>
          <p:nvPr/>
        </p:nvSpPr>
        <p:spPr>
          <a:xfrm>
            <a:off x="7640744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arrotondato 26"/>
          <p:cNvSpPr/>
          <p:nvPr/>
        </p:nvSpPr>
        <p:spPr>
          <a:xfrm>
            <a:off x="7640744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arrotondato 27"/>
          <p:cNvSpPr/>
          <p:nvPr/>
        </p:nvSpPr>
        <p:spPr>
          <a:xfrm>
            <a:off x="7644977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arrotondato 29"/>
          <p:cNvSpPr/>
          <p:nvPr/>
        </p:nvSpPr>
        <p:spPr>
          <a:xfrm>
            <a:off x="8773386" y="436530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arrotondato 30"/>
          <p:cNvSpPr/>
          <p:nvPr/>
        </p:nvSpPr>
        <p:spPr>
          <a:xfrm>
            <a:off x="8853001" y="443303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arrotondato 31"/>
          <p:cNvSpPr/>
          <p:nvPr/>
        </p:nvSpPr>
        <p:spPr>
          <a:xfrm>
            <a:off x="8848767" y="486991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arrotondato 32"/>
          <p:cNvSpPr/>
          <p:nvPr/>
        </p:nvSpPr>
        <p:spPr>
          <a:xfrm>
            <a:off x="8848767" y="530594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arrotondato 33"/>
          <p:cNvSpPr/>
          <p:nvPr/>
        </p:nvSpPr>
        <p:spPr>
          <a:xfrm>
            <a:off x="8853000" y="574198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arrotondato 35"/>
          <p:cNvSpPr/>
          <p:nvPr/>
        </p:nvSpPr>
        <p:spPr>
          <a:xfrm>
            <a:off x="9981409" y="4612541"/>
            <a:ext cx="660401" cy="133465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arrotondato 36"/>
          <p:cNvSpPr/>
          <p:nvPr/>
        </p:nvSpPr>
        <p:spPr>
          <a:xfrm>
            <a:off x="10061024" y="468027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arrotondato 37"/>
          <p:cNvSpPr/>
          <p:nvPr/>
        </p:nvSpPr>
        <p:spPr>
          <a:xfrm>
            <a:off x="10056790" y="511715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arrotondato 38"/>
          <p:cNvSpPr/>
          <p:nvPr/>
        </p:nvSpPr>
        <p:spPr>
          <a:xfrm>
            <a:off x="10056790" y="5553188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ilindro 41"/>
          <p:cNvSpPr/>
          <p:nvPr/>
        </p:nvSpPr>
        <p:spPr>
          <a:xfrm>
            <a:off x="11189431" y="5028177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ttore 2 43"/>
          <p:cNvCxnSpPr>
            <a:stCxn id="5" idx="4"/>
            <a:endCxn id="7" idx="1"/>
          </p:cNvCxnSpPr>
          <p:nvPr/>
        </p:nvCxnSpPr>
        <p:spPr>
          <a:xfrm>
            <a:off x="5750139" y="525089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8" idx="3"/>
            <a:endCxn id="25" idx="1"/>
          </p:cNvCxnSpPr>
          <p:nvPr/>
        </p:nvCxnSpPr>
        <p:spPr>
          <a:xfrm>
            <a:off x="6942561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9" idx="3"/>
            <a:endCxn id="26" idx="1"/>
          </p:cNvCxnSpPr>
          <p:nvPr/>
        </p:nvCxnSpPr>
        <p:spPr>
          <a:xfrm>
            <a:off x="6938327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10" idx="3"/>
            <a:endCxn id="27" idx="1"/>
          </p:cNvCxnSpPr>
          <p:nvPr/>
        </p:nvCxnSpPr>
        <p:spPr>
          <a:xfrm>
            <a:off x="6938327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1" idx="3"/>
            <a:endCxn id="28" idx="1"/>
          </p:cNvCxnSpPr>
          <p:nvPr/>
        </p:nvCxnSpPr>
        <p:spPr>
          <a:xfrm>
            <a:off x="6942560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25" idx="3"/>
            <a:endCxn id="31" idx="1"/>
          </p:cNvCxnSpPr>
          <p:nvPr/>
        </p:nvCxnSpPr>
        <p:spPr>
          <a:xfrm>
            <a:off x="8150584" y="459813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>
            <a:stCxn id="26" idx="3"/>
            <a:endCxn id="32" idx="1"/>
          </p:cNvCxnSpPr>
          <p:nvPr/>
        </p:nvCxnSpPr>
        <p:spPr>
          <a:xfrm>
            <a:off x="8146350" y="503501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27" idx="3"/>
            <a:endCxn id="33" idx="1"/>
          </p:cNvCxnSpPr>
          <p:nvPr/>
        </p:nvCxnSpPr>
        <p:spPr>
          <a:xfrm>
            <a:off x="8146350" y="547104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28" idx="3"/>
            <a:endCxn id="34" idx="1"/>
          </p:cNvCxnSpPr>
          <p:nvPr/>
        </p:nvCxnSpPr>
        <p:spPr>
          <a:xfrm>
            <a:off x="8150583" y="590708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31" idx="3"/>
            <a:endCxn id="37" idx="1"/>
          </p:cNvCxnSpPr>
          <p:nvPr/>
        </p:nvCxnSpPr>
        <p:spPr>
          <a:xfrm>
            <a:off x="9358607" y="459813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32" idx="3"/>
            <a:endCxn id="37" idx="1"/>
          </p:cNvCxnSpPr>
          <p:nvPr/>
        </p:nvCxnSpPr>
        <p:spPr>
          <a:xfrm flipV="1">
            <a:off x="9354373" y="4845376"/>
            <a:ext cx="706650" cy="1896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33" idx="3"/>
            <a:endCxn id="37" idx="1"/>
          </p:cNvCxnSpPr>
          <p:nvPr/>
        </p:nvCxnSpPr>
        <p:spPr>
          <a:xfrm flipV="1">
            <a:off x="9354373" y="4845375"/>
            <a:ext cx="706650" cy="62567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34" idx="3"/>
            <a:endCxn id="37" idx="1"/>
          </p:cNvCxnSpPr>
          <p:nvPr/>
        </p:nvCxnSpPr>
        <p:spPr>
          <a:xfrm flipV="1">
            <a:off x="9358607" y="4845376"/>
            <a:ext cx="702417" cy="10617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31" idx="3"/>
            <a:endCxn id="38" idx="1"/>
          </p:cNvCxnSpPr>
          <p:nvPr/>
        </p:nvCxnSpPr>
        <p:spPr>
          <a:xfrm>
            <a:off x="9358607" y="4598135"/>
            <a:ext cx="698182" cy="6841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32" idx="3"/>
            <a:endCxn id="38" idx="1"/>
          </p:cNvCxnSpPr>
          <p:nvPr/>
        </p:nvCxnSpPr>
        <p:spPr>
          <a:xfrm>
            <a:off x="9354373" y="503501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33" idx="3"/>
            <a:endCxn id="39" idx="1"/>
          </p:cNvCxnSpPr>
          <p:nvPr/>
        </p:nvCxnSpPr>
        <p:spPr>
          <a:xfrm>
            <a:off x="9354373" y="5471048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34" idx="3"/>
            <a:endCxn id="38" idx="1"/>
          </p:cNvCxnSpPr>
          <p:nvPr/>
        </p:nvCxnSpPr>
        <p:spPr>
          <a:xfrm flipV="1">
            <a:off x="9358607" y="5282256"/>
            <a:ext cx="698183" cy="6248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>
            <a:stCxn id="32" idx="3"/>
            <a:endCxn id="39" idx="1"/>
          </p:cNvCxnSpPr>
          <p:nvPr/>
        </p:nvCxnSpPr>
        <p:spPr>
          <a:xfrm>
            <a:off x="9354373" y="5035014"/>
            <a:ext cx="702416" cy="683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33" idx="3"/>
            <a:endCxn id="38" idx="1"/>
          </p:cNvCxnSpPr>
          <p:nvPr/>
        </p:nvCxnSpPr>
        <p:spPr>
          <a:xfrm flipV="1">
            <a:off x="9354373" y="5282255"/>
            <a:ext cx="702416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34" idx="3"/>
            <a:endCxn id="39" idx="1"/>
          </p:cNvCxnSpPr>
          <p:nvPr/>
        </p:nvCxnSpPr>
        <p:spPr>
          <a:xfrm flipV="1">
            <a:off x="9358607" y="5718288"/>
            <a:ext cx="698183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31" idx="3"/>
            <a:endCxn id="39" idx="1"/>
          </p:cNvCxnSpPr>
          <p:nvPr/>
        </p:nvCxnSpPr>
        <p:spPr>
          <a:xfrm>
            <a:off x="9358607" y="4598134"/>
            <a:ext cx="698182" cy="11201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2 130"/>
          <p:cNvCxnSpPr>
            <a:stCxn id="38" idx="3"/>
            <a:endCxn id="42" idx="2"/>
          </p:cNvCxnSpPr>
          <p:nvPr/>
        </p:nvCxnSpPr>
        <p:spPr>
          <a:xfrm flipV="1">
            <a:off x="10562397" y="5273121"/>
            <a:ext cx="627035" cy="91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7474361" y="6148830"/>
            <a:ext cx="83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flatMap</a:t>
            </a:r>
            <a:endParaRPr lang="en-US" sz="16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8824891" y="615432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map</a:t>
            </a:r>
          </a:p>
        </p:txBody>
      </p:sp>
      <p:sp>
        <p:nvSpPr>
          <p:cNvPr id="140" name="CasellaDiTesto 139"/>
          <p:cNvSpPr txBox="1"/>
          <p:nvPr/>
        </p:nvSpPr>
        <p:spPr>
          <a:xfrm>
            <a:off x="9931505" y="6000087"/>
            <a:ext cx="7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reduce</a:t>
            </a:r>
            <a:br>
              <a:rPr lang="en-US" sz="1600" dirty="0"/>
            </a:br>
            <a:r>
              <a:rPr lang="en-US" sz="1600" dirty="0" err="1"/>
              <a:t>ByKey</a:t>
            </a:r>
            <a:endParaRPr lang="en-US" sz="16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11043116" y="6002243"/>
            <a:ext cx="813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saveAs</a:t>
            </a:r>
            <a:br>
              <a:rPr lang="en-US" sz="1600" dirty="0"/>
            </a:br>
            <a:r>
              <a:rPr lang="en-US" sz="1600" dirty="0" err="1"/>
              <a:t>TextFile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65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ttore 1 59"/>
          <p:cNvCxnSpPr>
            <a:stCxn id="15" idx="2"/>
            <a:endCxn id="28" idx="0"/>
          </p:cNvCxnSpPr>
          <p:nvPr/>
        </p:nvCxnSpPr>
        <p:spPr>
          <a:xfrm flipH="1">
            <a:off x="6854491" y="3861443"/>
            <a:ext cx="218334" cy="5956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12" idx="2"/>
            <a:endCxn id="26" idx="2"/>
          </p:cNvCxnSpPr>
          <p:nvPr/>
        </p:nvCxnSpPr>
        <p:spPr>
          <a:xfrm flipV="1">
            <a:off x="6419491" y="2230238"/>
            <a:ext cx="825690" cy="790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10" idx="2"/>
          </p:cNvCxnSpPr>
          <p:nvPr/>
        </p:nvCxnSpPr>
        <p:spPr>
          <a:xfrm>
            <a:off x="3219015" y="4226772"/>
            <a:ext cx="7675" cy="10800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7 34"/>
          <p:cNvCxnSpPr>
            <a:stCxn id="5" idx="2"/>
            <a:endCxn id="8" idx="1"/>
          </p:cNvCxnSpPr>
          <p:nvPr/>
        </p:nvCxnSpPr>
        <p:spPr>
          <a:xfrm rot="5400000" flipH="1">
            <a:off x="3578895" y="2562624"/>
            <a:ext cx="489373" cy="973667"/>
          </a:xfrm>
          <a:prstGeom prst="curvedConnector4">
            <a:avLst>
              <a:gd name="adj1" fmla="val -173011"/>
              <a:gd name="adj2" fmla="val 19391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3"/>
            <a:endCxn id="13" idx="1"/>
          </p:cNvCxnSpPr>
          <p:nvPr/>
        </p:nvCxnSpPr>
        <p:spPr>
          <a:xfrm flipV="1">
            <a:off x="4979281" y="2723886"/>
            <a:ext cx="2377177" cy="3797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3"/>
            <a:endCxn id="16" idx="1"/>
          </p:cNvCxnSpPr>
          <p:nvPr/>
        </p:nvCxnSpPr>
        <p:spPr>
          <a:xfrm>
            <a:off x="4979280" y="3103642"/>
            <a:ext cx="2960646" cy="7312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representation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8" name="Gruppo 47"/>
          <p:cNvGrpSpPr/>
          <p:nvPr/>
        </p:nvGrpSpPr>
        <p:grpSpPr>
          <a:xfrm>
            <a:off x="3336748" y="2614270"/>
            <a:ext cx="1642533" cy="679873"/>
            <a:chOff x="1278466" y="2614887"/>
            <a:chExt cx="1642533" cy="679873"/>
          </a:xfrm>
        </p:grpSpPr>
        <p:sp>
          <p:nvSpPr>
            <p:cNvPr id="8" name="Rettangolo arrotondato 7"/>
            <p:cNvSpPr/>
            <p:nvPr/>
          </p:nvSpPr>
          <p:spPr>
            <a:xfrm>
              <a:off x="1278466" y="2614887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7" name="Rettangolo arrotondato 6"/>
            <p:cNvSpPr/>
            <p:nvPr/>
          </p:nvSpPr>
          <p:spPr>
            <a:xfrm>
              <a:off x="1380066" y="2694333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1481666" y="2805387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1583266" y="2913760"/>
              <a:ext cx="1337733" cy="381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RDD</a:t>
              </a:r>
            </a:p>
          </p:txBody>
        </p:sp>
      </p:grpSp>
      <p:sp>
        <p:nvSpPr>
          <p:cNvPr id="9" name="Rombo 8"/>
          <p:cNvSpPr/>
          <p:nvPr/>
        </p:nvSpPr>
        <p:spPr>
          <a:xfrm>
            <a:off x="2304614" y="3280105"/>
            <a:ext cx="1828800" cy="1524000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368107" y="3857439"/>
            <a:ext cx="17018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Transformations</a:t>
            </a:r>
          </a:p>
        </p:txBody>
      </p:sp>
      <p:sp>
        <p:nvSpPr>
          <p:cNvPr id="11" name="Rombo 10"/>
          <p:cNvSpPr/>
          <p:nvPr/>
        </p:nvSpPr>
        <p:spPr>
          <a:xfrm>
            <a:off x="5907257" y="2311745"/>
            <a:ext cx="1024466" cy="1049442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024991" y="2651800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7356457" y="2489805"/>
            <a:ext cx="855132" cy="468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Rombo 13"/>
          <p:cNvSpPr/>
          <p:nvPr/>
        </p:nvSpPr>
        <p:spPr>
          <a:xfrm>
            <a:off x="6560591" y="3152055"/>
            <a:ext cx="1024466" cy="1049442"/>
          </a:xfrm>
          <a:prstGeom prst="diamond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678325" y="3492110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7939926" y="3600801"/>
            <a:ext cx="855132" cy="468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1934581" y="1962498"/>
            <a:ext cx="3431673" cy="411369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sc.textFile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://...")</a:t>
            </a:r>
          </a:p>
        </p:txBody>
      </p:sp>
      <p:sp>
        <p:nvSpPr>
          <p:cNvPr id="23" name="Ovale 22"/>
          <p:cNvSpPr/>
          <p:nvPr/>
        </p:nvSpPr>
        <p:spPr>
          <a:xfrm>
            <a:off x="5137653" y="183885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2260000" y="5059748"/>
            <a:ext cx="6535057" cy="11149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counts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text_file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(lambda line: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line.split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 ")) \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.map(lambda word: (word, 1)) \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reduceByKey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(lambda a, b: a + b)</a:t>
            </a:r>
          </a:p>
        </p:txBody>
      </p:sp>
      <p:sp>
        <p:nvSpPr>
          <p:cNvPr id="25" name="Ovale 24"/>
          <p:cNvSpPr/>
          <p:nvPr/>
        </p:nvSpPr>
        <p:spPr>
          <a:xfrm>
            <a:off x="8566457" y="590870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923844" y="1818869"/>
            <a:ext cx="2642674" cy="4113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counts.collect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27" name="Ovale 26"/>
          <p:cNvSpPr/>
          <p:nvPr/>
        </p:nvSpPr>
        <p:spPr>
          <a:xfrm>
            <a:off x="8406666" y="1929489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073716" y="4457140"/>
            <a:ext cx="3561550" cy="411369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counts.saveAsTextFile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://...")</a:t>
            </a:r>
          </a:p>
        </p:txBody>
      </p:sp>
      <p:sp>
        <p:nvSpPr>
          <p:cNvPr id="29" name="Ovale 28"/>
          <p:cNvSpPr/>
          <p:nvPr/>
        </p:nvSpPr>
        <p:spPr>
          <a:xfrm>
            <a:off x="8566458" y="430961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6" name="Connettore 1 65"/>
          <p:cNvCxnSpPr>
            <a:stCxn id="8" idx="0"/>
          </p:cNvCxnSpPr>
          <p:nvPr/>
        </p:nvCxnSpPr>
        <p:spPr>
          <a:xfrm flipH="1" flipV="1">
            <a:off x="4002186" y="2392753"/>
            <a:ext cx="3429" cy="221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uses a </a:t>
            </a:r>
            <a:r>
              <a:rPr lang="en-US" i="1" dirty="0"/>
              <a:t>master/slave architecture</a:t>
            </a:r>
            <a:r>
              <a:rPr lang="en-US" dirty="0"/>
              <a:t> with one central coordinator (</a:t>
            </a:r>
            <a:r>
              <a:rPr lang="en-US" i="1" dirty="0"/>
              <a:t>driver</a:t>
            </a:r>
            <a:r>
              <a:rPr lang="en-US" dirty="0"/>
              <a:t>) and many distributed workers (</a:t>
            </a:r>
            <a:r>
              <a:rPr lang="en-US" i="1" dirty="0"/>
              <a:t>executors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driver and each executor are independent Java processes</a:t>
            </a:r>
          </a:p>
          <a:p>
            <a:pPr lvl="1"/>
            <a:r>
              <a:rPr lang="en-US" dirty="0"/>
              <a:t>Together they form a Spark </a:t>
            </a:r>
            <a:r>
              <a:rPr lang="en-US" i="1" dirty="0"/>
              <a:t>application</a:t>
            </a:r>
          </a:p>
          <a:p>
            <a:r>
              <a:rPr lang="en-US" dirty="0"/>
              <a:t>The architecture is independent of the cluster manager that Spark runs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uppo 5"/>
          <p:cNvGrpSpPr>
            <a:grpSpLocks noChangeAspect="1"/>
          </p:cNvGrpSpPr>
          <p:nvPr/>
        </p:nvGrpSpPr>
        <p:grpSpPr>
          <a:xfrm>
            <a:off x="2715260" y="4047068"/>
            <a:ext cx="6770453" cy="2117373"/>
            <a:chOff x="2203249" y="2969444"/>
            <a:chExt cx="7855813" cy="2456805"/>
          </a:xfrm>
        </p:grpSpPr>
        <p:sp>
          <p:nvSpPr>
            <p:cNvPr id="7" name="Rettangolo 6"/>
            <p:cNvSpPr/>
            <p:nvPr/>
          </p:nvSpPr>
          <p:spPr>
            <a:xfrm>
              <a:off x="5444142" y="3907582"/>
              <a:ext cx="1786218" cy="491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Cluster Manager</a:t>
              </a:r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2203249" y="3695450"/>
              <a:ext cx="1536515" cy="866751"/>
              <a:chOff x="1621410" y="3646950"/>
              <a:chExt cx="1639858" cy="925047"/>
            </a:xfrm>
          </p:grpSpPr>
          <p:sp>
            <p:nvSpPr>
              <p:cNvPr id="28" name="Rettangolo 27"/>
              <p:cNvSpPr/>
              <p:nvPr/>
            </p:nvSpPr>
            <p:spPr>
              <a:xfrm>
                <a:off x="1621410" y="3646950"/>
                <a:ext cx="1639858" cy="9250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/>
                  <a:t>Driver</a:t>
                </a:r>
                <a:endParaRPr lang="en-GB" sz="1400" dirty="0"/>
              </a:p>
            </p:txBody>
          </p:sp>
          <p:sp>
            <p:nvSpPr>
              <p:cNvPr id="29" name="Rettangolo 28"/>
              <p:cNvSpPr/>
              <p:nvPr/>
            </p:nvSpPr>
            <p:spPr>
              <a:xfrm>
                <a:off x="1679682" y="4045957"/>
                <a:ext cx="1496721" cy="444006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/>
                  <a:t>SparkContext</a:t>
                </a:r>
                <a:endParaRPr lang="en-GB" sz="1400" dirty="0"/>
              </a:p>
            </p:txBody>
          </p:sp>
        </p:grpSp>
        <p:grpSp>
          <p:nvGrpSpPr>
            <p:cNvPr id="9" name="Gruppo 8"/>
            <p:cNvGrpSpPr/>
            <p:nvPr/>
          </p:nvGrpSpPr>
          <p:grpSpPr>
            <a:xfrm>
              <a:off x="8254939" y="2969444"/>
              <a:ext cx="1751591" cy="813546"/>
              <a:chOff x="8825060" y="2328051"/>
              <a:chExt cx="2232581" cy="1036947"/>
            </a:xfrm>
          </p:grpSpPr>
          <p:sp>
            <p:nvSpPr>
              <p:cNvPr id="25" name="Rettangolo 24"/>
              <p:cNvSpPr/>
              <p:nvPr/>
            </p:nvSpPr>
            <p:spPr>
              <a:xfrm>
                <a:off x="8825060" y="2328051"/>
                <a:ext cx="2232581" cy="10369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 err="1"/>
                  <a:t>Executor</a:t>
                </a:r>
                <a:endParaRPr lang="en-GB" sz="1400" dirty="0"/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8905286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  <p:sp>
            <p:nvSpPr>
              <p:cNvPr id="27" name="Rettangolo 26"/>
              <p:cNvSpPr/>
              <p:nvPr/>
            </p:nvSpPr>
            <p:spPr>
              <a:xfrm>
                <a:off x="9980684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</p:grpSp>
        <p:cxnSp>
          <p:nvCxnSpPr>
            <p:cNvPr id="10" name="Connettore 2 9"/>
            <p:cNvCxnSpPr>
              <a:stCxn id="25" idx="2"/>
              <a:endCxn id="22" idx="0"/>
            </p:cNvCxnSpPr>
            <p:nvPr/>
          </p:nvCxnSpPr>
          <p:spPr>
            <a:xfrm flipH="1">
              <a:off x="9130734" y="3782990"/>
              <a:ext cx="1" cy="82971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>
              <a:stCxn id="28" idx="3"/>
              <a:endCxn id="7" idx="1"/>
            </p:cNvCxnSpPr>
            <p:nvPr/>
          </p:nvCxnSpPr>
          <p:spPr>
            <a:xfrm>
              <a:off x="3739764" y="4128826"/>
              <a:ext cx="1704378" cy="2444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/>
            <p:cNvCxnSpPr>
              <a:stCxn id="7" idx="3"/>
              <a:endCxn id="25" idx="1"/>
            </p:cNvCxnSpPr>
            <p:nvPr/>
          </p:nvCxnSpPr>
          <p:spPr>
            <a:xfrm flipV="1">
              <a:off x="7230360" y="3376217"/>
              <a:ext cx="1024579" cy="77705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/>
            <p:cNvCxnSpPr>
              <a:stCxn id="7" idx="3"/>
            </p:cNvCxnSpPr>
            <p:nvPr/>
          </p:nvCxnSpPr>
          <p:spPr>
            <a:xfrm>
              <a:off x="7230360" y="4153270"/>
              <a:ext cx="1024579" cy="93712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>
              <a:endCxn id="25" idx="1"/>
            </p:cNvCxnSpPr>
            <p:nvPr/>
          </p:nvCxnSpPr>
          <p:spPr>
            <a:xfrm flipV="1">
              <a:off x="3739764" y="3376217"/>
              <a:ext cx="4515175" cy="326230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/>
            <p:cNvCxnSpPr/>
            <p:nvPr/>
          </p:nvCxnSpPr>
          <p:spPr>
            <a:xfrm>
              <a:off x="3739764" y="4560043"/>
              <a:ext cx="4515175" cy="530350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3882787" y="3802020"/>
              <a:ext cx="1483370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resources</a:t>
              </a:r>
              <a:r>
                <a:rPr lang="it-IT" sz="1200" i="1" dirty="0">
                  <a:solidFill>
                    <a:schemeClr val="tx2"/>
                  </a:solidFill>
                </a:rPr>
                <a:t> </a:t>
              </a:r>
              <a:r>
                <a:rPr lang="it-IT" sz="1200" i="1" dirty="0" err="1">
                  <a:solidFill>
                    <a:schemeClr val="tx2"/>
                  </a:solidFill>
                </a:rPr>
                <a:t>request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858192" y="3249595"/>
              <a:ext cx="1266051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tasks</a:t>
              </a:r>
              <a:r>
                <a:rPr lang="it-IT" sz="1200" i="1" dirty="0">
                  <a:solidFill>
                    <a:schemeClr val="tx2"/>
                  </a:solidFill>
                </a:rPr>
                <a:t> and data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858192" y="4785135"/>
              <a:ext cx="1266051" cy="32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tasks</a:t>
              </a:r>
              <a:r>
                <a:rPr lang="it-IT" sz="1200" i="1" dirty="0">
                  <a:solidFill>
                    <a:schemeClr val="tx2"/>
                  </a:solidFill>
                </a:rPr>
                <a:t> and data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46303" y="3891659"/>
              <a:ext cx="1042109" cy="53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solidFill>
                    <a:schemeClr val="tx2"/>
                  </a:solidFill>
                </a:rPr>
                <a:t>resources</a:t>
              </a:r>
              <a:endParaRPr lang="it-IT" sz="1200" i="1" dirty="0">
                <a:solidFill>
                  <a:schemeClr val="tx2"/>
                </a:solidFill>
              </a:endParaRPr>
            </a:p>
            <a:p>
              <a:r>
                <a:rPr lang="it-IT" sz="1200" i="1" dirty="0" err="1">
                  <a:solidFill>
                    <a:schemeClr val="tx2"/>
                  </a:solidFill>
                </a:rPr>
                <a:t>assignment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9221253" y="3945286"/>
              <a:ext cx="837809" cy="53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solidFill>
                    <a:schemeClr val="tx2"/>
                  </a:solidFill>
                </a:rPr>
                <a:t>data</a:t>
              </a:r>
            </a:p>
            <a:p>
              <a:r>
                <a:rPr lang="it-IT" sz="1200" i="1" dirty="0" err="1">
                  <a:solidFill>
                    <a:schemeClr val="tx2"/>
                  </a:solidFill>
                </a:rPr>
                <a:t>shuffling</a:t>
              </a:r>
              <a:endParaRPr lang="en-GB" sz="1200" i="1" dirty="0">
                <a:solidFill>
                  <a:schemeClr val="tx2"/>
                </a:solidFill>
              </a:endParaRPr>
            </a:p>
          </p:txBody>
        </p:sp>
        <p:grpSp>
          <p:nvGrpSpPr>
            <p:cNvPr id="21" name="Gruppo 20"/>
            <p:cNvGrpSpPr/>
            <p:nvPr/>
          </p:nvGrpSpPr>
          <p:grpSpPr>
            <a:xfrm>
              <a:off x="8254938" y="4612703"/>
              <a:ext cx="1751591" cy="813546"/>
              <a:chOff x="8825060" y="2328051"/>
              <a:chExt cx="2232581" cy="1036947"/>
            </a:xfrm>
          </p:grpSpPr>
          <p:sp>
            <p:nvSpPr>
              <p:cNvPr id="22" name="Rettangolo 21"/>
              <p:cNvSpPr/>
              <p:nvPr/>
            </p:nvSpPr>
            <p:spPr>
              <a:xfrm>
                <a:off x="8825060" y="2328051"/>
                <a:ext cx="2232581" cy="1036947"/>
              </a:xfrm>
              <a:prstGeom prst="rect">
                <a:avLst/>
              </a:prstGeom>
              <a:solidFill>
                <a:srgbClr val="9DBF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it-IT" sz="1400" dirty="0" err="1"/>
                  <a:t>Executor</a:t>
                </a:r>
                <a:endParaRPr lang="en-GB" sz="1400" dirty="0"/>
              </a:p>
            </p:txBody>
          </p:sp>
          <p:sp>
            <p:nvSpPr>
              <p:cNvPr id="23" name="Rettangolo 22"/>
              <p:cNvSpPr/>
              <p:nvPr/>
            </p:nvSpPr>
            <p:spPr>
              <a:xfrm>
                <a:off x="8905286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9980684" y="2818614"/>
                <a:ext cx="995172" cy="419651"/>
              </a:xfrm>
              <a:prstGeom prst="rect">
                <a:avLst/>
              </a:prstGeom>
              <a:solidFill>
                <a:srgbClr val="689D9B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Task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9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fast and general-purpose execution engine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In-memory</a:t>
            </a:r>
            <a:r>
              <a:rPr lang="en-US" dirty="0"/>
              <a:t> data storage for very fast iterative queries</a:t>
            </a:r>
          </a:p>
          <a:p>
            <a:pPr lvl="1"/>
            <a:r>
              <a:rPr lang="en-US" dirty="0"/>
              <a:t>Easy </a:t>
            </a:r>
            <a:r>
              <a:rPr lang="en-US" dirty="0">
                <a:solidFill>
                  <a:srgbClr val="0070C0"/>
                </a:solidFill>
              </a:rPr>
              <a:t>interactive</a:t>
            </a:r>
            <a:r>
              <a:rPr lang="en-US" dirty="0"/>
              <a:t> data analysis</a:t>
            </a:r>
          </a:p>
          <a:p>
            <a:pPr lvl="1"/>
            <a:r>
              <a:rPr lang="en-US" dirty="0"/>
              <a:t>Combines </a:t>
            </a:r>
            <a:r>
              <a:rPr lang="en-US" dirty="0">
                <a:solidFill>
                  <a:srgbClr val="0070C0"/>
                </a:solidFill>
              </a:rPr>
              <a:t>different processing models </a:t>
            </a:r>
            <a:r>
              <a:rPr lang="en-US" dirty="0"/>
              <a:t>(machine learning, SQL, </a:t>
            </a:r>
            <a:br>
              <a:rPr lang="en-US" dirty="0"/>
            </a:br>
            <a:r>
              <a:rPr lang="en-US" dirty="0"/>
              <a:t>streaming, graph computation)</a:t>
            </a:r>
          </a:p>
          <a:p>
            <a:pPr lvl="1"/>
            <a:r>
              <a:rPr lang="en-US" dirty="0"/>
              <a:t>Provides (not only) a MapReduce-like engine..</a:t>
            </a:r>
          </a:p>
          <a:p>
            <a:pPr lvl="1"/>
            <a:r>
              <a:rPr lang="en-US" dirty="0"/>
              <a:t>..but it’s </a:t>
            </a:r>
            <a:r>
              <a:rPr lang="en-US" dirty="0">
                <a:solidFill>
                  <a:srgbClr val="0070C0"/>
                </a:solidFill>
              </a:rPr>
              <a:t>up to 100x faster</a:t>
            </a:r>
            <a:r>
              <a:rPr lang="en-US" dirty="0"/>
              <a:t> than Hadoop MapReduce</a:t>
            </a:r>
          </a:p>
          <a:p>
            <a:r>
              <a:rPr lang="en-US" dirty="0"/>
              <a:t>Compatible with Hadoop’s storage APIs</a:t>
            </a:r>
          </a:p>
          <a:p>
            <a:pPr lvl="1"/>
            <a:r>
              <a:rPr lang="en-US" dirty="0"/>
              <a:t>Can run on top of a Hadoop cluster</a:t>
            </a:r>
          </a:p>
          <a:p>
            <a:pPr lvl="1"/>
            <a:r>
              <a:rPr lang="en-US" dirty="0"/>
              <a:t>Can read/write to any database and any Hadoop-supported system, including HDFS, HBase, Parquet,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Spark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In-memory data caching</a:t>
            </a:r>
          </a:p>
          <a:p>
            <a:pPr lvl="1"/>
            <a:r>
              <a:rPr lang="en-US" dirty="0"/>
              <a:t>HDD is scanned once, then data is written to/read from RAM</a:t>
            </a:r>
          </a:p>
          <a:p>
            <a:r>
              <a:rPr lang="en-US" dirty="0">
                <a:solidFill>
                  <a:srgbClr val="FF0000"/>
                </a:solidFill>
              </a:rPr>
              <a:t>Lazy computations</a:t>
            </a:r>
          </a:p>
          <a:p>
            <a:pPr lvl="1"/>
            <a:r>
              <a:rPr lang="en-US" dirty="0"/>
              <a:t>The job is optimized before its execution</a:t>
            </a:r>
          </a:p>
          <a:p>
            <a:r>
              <a:rPr lang="en-US" dirty="0">
                <a:solidFill>
                  <a:srgbClr val="FF0000"/>
                </a:solidFill>
              </a:rPr>
              <a:t>Efficient pipelining</a:t>
            </a:r>
          </a:p>
          <a:p>
            <a:pPr lvl="1"/>
            <a:r>
              <a:rPr lang="en-US" dirty="0"/>
              <a:t>Writing to HDD is avoided as much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abstractions of Spark</a:t>
            </a:r>
          </a:p>
          <a:p>
            <a:r>
              <a:rPr lang="en-US" b="1" dirty="0">
                <a:solidFill>
                  <a:srgbClr val="FF0000"/>
                </a:solidFill>
              </a:rPr>
              <a:t>RDD – Resilient Distributed Dataset</a:t>
            </a:r>
          </a:p>
          <a:p>
            <a:pPr lvl="1"/>
            <a:r>
              <a:rPr lang="en-US" dirty="0"/>
              <a:t>An RDD is a collection of data items</a:t>
            </a:r>
          </a:p>
          <a:p>
            <a:pPr lvl="1"/>
            <a:r>
              <a:rPr lang="en-US" dirty="0"/>
              <a:t>It is split into partitions</a:t>
            </a:r>
          </a:p>
          <a:p>
            <a:pPr lvl="1"/>
            <a:r>
              <a:rPr lang="en-US" dirty="0"/>
              <a:t>It is stored in memory on the worker nodes of the cluster</a:t>
            </a:r>
          </a:p>
          <a:p>
            <a:r>
              <a:rPr lang="en-US" b="1" dirty="0">
                <a:solidFill>
                  <a:srgbClr val="FF0000"/>
                </a:solidFill>
              </a:rPr>
              <a:t>DAG – Direct Acyclic Graph</a:t>
            </a:r>
          </a:p>
          <a:p>
            <a:pPr lvl="1"/>
            <a:r>
              <a:rPr lang="en-US" dirty="0"/>
              <a:t>A DAG is a sequence of computations performed on data</a:t>
            </a:r>
          </a:p>
          <a:p>
            <a:pPr lvl="1"/>
            <a:r>
              <a:rPr lang="en-US" dirty="0"/>
              <a:t>Each node is an RDD</a:t>
            </a:r>
          </a:p>
          <a:p>
            <a:pPr lvl="1"/>
            <a:r>
              <a:rPr lang="en-US" dirty="0"/>
              <a:t>Each edge is a transformation of one RDD into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are immutable distributed collection of objects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Resilient</a:t>
            </a:r>
            <a:r>
              <a:rPr lang="en-US" dirty="0"/>
              <a:t>: automatically rebuild on failure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: the objects belonging to a given collection are split into </a:t>
            </a:r>
            <a:r>
              <a:rPr lang="en-US" i="1" dirty="0"/>
              <a:t>partitions </a:t>
            </a:r>
            <a:r>
              <a:rPr lang="en-US" dirty="0"/>
              <a:t>and spread across the nodes</a:t>
            </a:r>
          </a:p>
          <a:p>
            <a:pPr lvl="2"/>
            <a:r>
              <a:rPr lang="en-US" dirty="0"/>
              <a:t>RDDs can contain any type of Python, Java, or Scala objects</a:t>
            </a:r>
          </a:p>
          <a:p>
            <a:pPr lvl="2"/>
            <a:r>
              <a:rPr lang="en-US" dirty="0"/>
              <a:t>Distribution allows for scalability and locality-aware scheduling</a:t>
            </a:r>
          </a:p>
          <a:p>
            <a:pPr lvl="2"/>
            <a:r>
              <a:rPr lang="en-US" dirty="0"/>
              <a:t>Partitioning allows to control parallel processing</a:t>
            </a:r>
          </a:p>
          <a:p>
            <a:r>
              <a:rPr lang="en-US" dirty="0"/>
              <a:t>Fundamental characteristics (mostly from </a:t>
            </a:r>
            <a:r>
              <a:rPr lang="en-US" i="1" dirty="0"/>
              <a:t>pure functional programming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: once created, it can’t be modified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Lazily evaluated</a:t>
            </a:r>
            <a:r>
              <a:rPr lang="en-US" dirty="0"/>
              <a:t>: optimization before execution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Cacheable</a:t>
            </a:r>
            <a:r>
              <a:rPr lang="en-US" dirty="0"/>
              <a:t>: can persist in memory, spill to disk if necessary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Type inference</a:t>
            </a:r>
            <a:r>
              <a:rPr lang="en-US" dirty="0"/>
              <a:t>: data types are not declared but inferred (≠ dynamic typing)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offer two types of operations: </a:t>
            </a:r>
            <a:r>
              <a:rPr lang="en-US" i="1" dirty="0"/>
              <a:t>transformations </a:t>
            </a:r>
            <a:r>
              <a:rPr lang="en-US" dirty="0"/>
              <a:t>and </a:t>
            </a:r>
            <a:r>
              <a:rPr lang="en-US" i="1" dirty="0"/>
              <a:t>actions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Transformations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construct a new RDD from a previous one</a:t>
            </a:r>
          </a:p>
          <a:p>
            <a:pPr lvl="1"/>
            <a:r>
              <a:rPr lang="en-US" dirty="0"/>
              <a:t>E.g.: map,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filtering, etc.</a:t>
            </a:r>
          </a:p>
          <a:p>
            <a:pPr lvl="1"/>
            <a:r>
              <a:rPr lang="en-US" sz="1600" dirty="0">
                <a:hlinkClick r:id="rId2"/>
              </a:rPr>
              <a:t>https://spark.apache.org/docs/latest/programming-guide.html#transformations</a:t>
            </a:r>
            <a:r>
              <a:rPr lang="en-US" sz="1600" dirty="0"/>
              <a:t>  </a:t>
            </a:r>
          </a:p>
          <a:p>
            <a:r>
              <a:rPr lang="en-US" b="1" dirty="0">
                <a:solidFill>
                  <a:srgbClr val="FF0000"/>
                </a:solidFill>
              </a:rPr>
              <a:t>Actions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compute a result that is either returned to the driver program or saved to an external storage system (e.g., HDFS)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saveAsTextFile</a:t>
            </a:r>
            <a:r>
              <a:rPr lang="en-US" dirty="0"/>
              <a:t>, count, collect, etc.</a:t>
            </a:r>
          </a:p>
          <a:p>
            <a:pPr lvl="1"/>
            <a:r>
              <a:rPr lang="en-US" sz="1600" dirty="0">
                <a:hlinkClick r:id="rId3"/>
              </a:rPr>
              <a:t>https://spark.apache.org/docs/latest/programming-guide.html#actions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are </a:t>
            </a:r>
            <a:r>
              <a:rPr lang="en-US" b="1" dirty="0">
                <a:solidFill>
                  <a:srgbClr val="FF0000"/>
                </a:solidFill>
              </a:rPr>
              <a:t>lazily evaluated</a:t>
            </a:r>
            <a:r>
              <a:rPr lang="en-US" dirty="0"/>
              <a:t>, i.e., </a:t>
            </a:r>
            <a:r>
              <a:rPr lang="en-US" dirty="0">
                <a:solidFill>
                  <a:srgbClr val="FF0000"/>
                </a:solidFill>
              </a:rPr>
              <a:t>they are computed when they are used in an action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Until no action is fired, the data to be processed is not even accessed</a:t>
            </a:r>
          </a:p>
          <a:p>
            <a:r>
              <a:rPr lang="en-US" dirty="0"/>
              <a:t>Example (in Python)</a:t>
            </a:r>
          </a:p>
          <a:p>
            <a:pPr marL="457200" lvl="1" indent="0">
              <a:buNone/>
            </a:pPr>
            <a:r>
              <a:rPr lang="en-US" dirty="0" err="1"/>
              <a:t>sc</a:t>
            </a:r>
            <a:r>
              <a:rPr lang="en-US" dirty="0"/>
              <a:t> = new </a:t>
            </a:r>
            <a:r>
              <a:rPr lang="en-US" dirty="0" err="1"/>
              <a:t>SparkContext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rddLines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("myFile.txt")</a:t>
            </a:r>
          </a:p>
          <a:p>
            <a:pPr marL="457200" lvl="1" indent="0">
              <a:buNone/>
            </a:pPr>
            <a:r>
              <a:rPr lang="en-US" dirty="0"/>
              <a:t>rddLines2 = </a:t>
            </a:r>
            <a:r>
              <a:rPr lang="en-US" dirty="0" err="1"/>
              <a:t>rddLines.filter</a:t>
            </a:r>
            <a:r>
              <a:rPr lang="en-US" dirty="0"/>
              <a:t> (lambda line: "some text" in line)</a:t>
            </a:r>
          </a:p>
          <a:p>
            <a:pPr marL="457200" lvl="1" indent="0">
              <a:buNone/>
            </a:pPr>
            <a:r>
              <a:rPr lang="en-US" dirty="0"/>
              <a:t>rddLines2.first()</a:t>
            </a:r>
          </a:p>
          <a:p>
            <a:r>
              <a:rPr lang="en-US" dirty="0"/>
              <a:t>There is no need to compute and store everything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solidFill>
                  <a:srgbClr val="0070C0"/>
                </a:solidFill>
              </a:rPr>
              <a:t>Spark simply scans the file until it finds the first matching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arentesi graffa chiusa 4">
            <a:extLst>
              <a:ext uri="{FF2B5EF4-FFF2-40B4-BE49-F238E27FC236}">
                <a16:creationId xmlns:a16="http://schemas.microsoft.com/office/drawing/2014/main" id="{49CFF065-3AED-409F-93E9-F863ECFC269E}"/>
              </a:ext>
            </a:extLst>
          </p:cNvPr>
          <p:cNvSpPr/>
          <p:nvPr/>
        </p:nvSpPr>
        <p:spPr>
          <a:xfrm>
            <a:off x="7521408" y="3309974"/>
            <a:ext cx="245533" cy="8499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Parentesi graffa chiusa 5">
            <a:extLst>
              <a:ext uri="{FF2B5EF4-FFF2-40B4-BE49-F238E27FC236}">
                <a16:creationId xmlns:a16="http://schemas.microsoft.com/office/drawing/2014/main" id="{C2D136A5-9C81-4721-98ED-1A719BD40430}"/>
              </a:ext>
            </a:extLst>
          </p:cNvPr>
          <p:cNvSpPr/>
          <p:nvPr/>
        </p:nvSpPr>
        <p:spPr>
          <a:xfrm>
            <a:off x="7521408" y="4159954"/>
            <a:ext cx="245533" cy="2878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64A2F658-F966-44BF-8FDF-84B5D6740336}"/>
              </a:ext>
            </a:extLst>
          </p:cNvPr>
          <p:cNvSpPr txBox="1"/>
          <p:nvPr/>
        </p:nvSpPr>
        <p:spPr>
          <a:xfrm>
            <a:off x="7828169" y="3528529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Transformations</a:t>
            </a:r>
          </a:p>
        </p:txBody>
      </p:sp>
      <p:sp>
        <p:nvSpPr>
          <p:cNvPr id="10" name="CasellaDiTesto 7">
            <a:extLst>
              <a:ext uri="{FF2B5EF4-FFF2-40B4-BE49-F238E27FC236}">
                <a16:creationId xmlns:a16="http://schemas.microsoft.com/office/drawing/2014/main" id="{5D1EC4FA-53AA-4596-8037-2F5D05D59444}"/>
              </a:ext>
            </a:extLst>
          </p:cNvPr>
          <p:cNvSpPr txBox="1"/>
          <p:nvPr/>
        </p:nvSpPr>
        <p:spPr>
          <a:xfrm>
            <a:off x="7828169" y="41192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0349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user application and on the lineage graphs, </a:t>
            </a:r>
            <a:br>
              <a:rPr lang="en-US" dirty="0"/>
            </a:br>
            <a:r>
              <a:rPr lang="en-US" dirty="0"/>
              <a:t>Spark computes a </a:t>
            </a:r>
            <a:r>
              <a:rPr lang="en-US" dirty="0">
                <a:solidFill>
                  <a:srgbClr val="0070C0"/>
                </a:solidFill>
              </a:rPr>
              <a:t>logical execution plan </a:t>
            </a:r>
            <a:r>
              <a:rPr lang="en-US" dirty="0"/>
              <a:t>in the form of a DAG</a:t>
            </a:r>
          </a:p>
          <a:p>
            <a:pPr lvl="1"/>
            <a:r>
              <a:rPr lang="en-US" dirty="0"/>
              <a:t>Which is later transformed into a physical execution plan</a:t>
            </a:r>
          </a:p>
          <a:p>
            <a:r>
              <a:rPr lang="en-US" dirty="0"/>
              <a:t>The DAG (Directed Acyclic Graph) is </a:t>
            </a:r>
            <a:r>
              <a:rPr lang="en-US" dirty="0">
                <a:solidFill>
                  <a:srgbClr val="FF0000"/>
                </a:solidFill>
              </a:rPr>
              <a:t>a sequence of computations performed on data</a:t>
            </a:r>
          </a:p>
          <a:p>
            <a:pPr lvl="1"/>
            <a:r>
              <a:rPr lang="en-US" dirty="0"/>
              <a:t>Nodes are </a:t>
            </a:r>
            <a:r>
              <a:rPr lang="en-US" b="1" dirty="0"/>
              <a:t>RDDs</a:t>
            </a:r>
          </a:p>
          <a:p>
            <a:pPr lvl="1"/>
            <a:r>
              <a:rPr lang="en-US" dirty="0"/>
              <a:t>Edges are operations on RDDs</a:t>
            </a:r>
          </a:p>
          <a:p>
            <a:pPr lvl="1"/>
            <a:r>
              <a:rPr lang="en-US" dirty="0"/>
              <a:t>The graph is Directed: transformations from a partition A to a partition B</a:t>
            </a:r>
          </a:p>
          <a:p>
            <a:pPr lvl="1"/>
            <a:r>
              <a:rPr lang="en-US" dirty="0"/>
              <a:t>The graph is Acyclic: transformations cannot return an old partition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ADC-0E5D-4AE9-B17D-89ED029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116C-5A23-4498-8F2C-B2AC8CD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 in Scala</a:t>
            </a:r>
          </a:p>
          <a:p>
            <a:pPr marL="457200" lvl="1" indent="0">
              <a:buNone/>
            </a:pPr>
            <a:r>
              <a:rPr lang="en-US" b="1" dirty="0" err="1"/>
              <a:t>textFile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("</a:t>
            </a:r>
            <a:r>
              <a:rPr lang="en-US" b="1" dirty="0" err="1"/>
              <a:t>hdfs</a:t>
            </a:r>
            <a:r>
              <a:rPr lang="en-US" b="1" dirty="0"/>
              <a:t>://...")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0365-EEBF-46CC-AB3F-44615E8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1B48-F13D-41FB-ABE1-E8EB700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6380-3EB4-4EA2-BEA0-E6D401C527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ilindro 110">
            <a:extLst>
              <a:ext uri="{FF2B5EF4-FFF2-40B4-BE49-F238E27FC236}">
                <a16:creationId xmlns:a16="http://schemas.microsoft.com/office/drawing/2014/main" id="{48780B46-901E-4102-9048-2E8358BA7390}"/>
              </a:ext>
            </a:extLst>
          </p:cNvPr>
          <p:cNvSpPr/>
          <p:nvPr/>
        </p:nvSpPr>
        <p:spPr>
          <a:xfrm>
            <a:off x="6176374" y="4585664"/>
            <a:ext cx="531708" cy="489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11">
            <a:extLst>
              <a:ext uri="{FF2B5EF4-FFF2-40B4-BE49-F238E27FC236}">
                <a16:creationId xmlns:a16="http://schemas.microsoft.com/office/drawing/2014/main" id="{00D4EF86-EE87-49C5-A19E-7E3135BFBFF3}"/>
              </a:ext>
            </a:extLst>
          </p:cNvPr>
          <p:cNvSpPr txBox="1"/>
          <p:nvPr/>
        </p:nvSpPr>
        <p:spPr>
          <a:xfrm>
            <a:off x="7244094" y="5734030"/>
            <a:ext cx="798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textFile</a:t>
            </a:r>
            <a:endParaRPr lang="en-US" sz="1600" dirty="0"/>
          </a:p>
        </p:txBody>
      </p:sp>
      <p:sp>
        <p:nvSpPr>
          <p:cNvPr id="17" name="Rettangolo arrotondato 112">
            <a:extLst>
              <a:ext uri="{FF2B5EF4-FFF2-40B4-BE49-F238E27FC236}">
                <a16:creationId xmlns:a16="http://schemas.microsoft.com/office/drawing/2014/main" id="{91E68AFE-CC5D-43C1-84B1-81D50375761A}"/>
              </a:ext>
            </a:extLst>
          </p:cNvPr>
          <p:cNvSpPr/>
          <p:nvPr/>
        </p:nvSpPr>
        <p:spPr>
          <a:xfrm>
            <a:off x="7315283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arrotondato 113">
            <a:extLst>
              <a:ext uri="{FF2B5EF4-FFF2-40B4-BE49-F238E27FC236}">
                <a16:creationId xmlns:a16="http://schemas.microsoft.com/office/drawing/2014/main" id="{2ADC08E8-20DE-4BDA-88EB-828C2499F0AA}"/>
              </a:ext>
            </a:extLst>
          </p:cNvPr>
          <p:cNvSpPr/>
          <p:nvPr/>
        </p:nvSpPr>
        <p:spPr>
          <a:xfrm>
            <a:off x="7394898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arrotondato 114">
            <a:extLst>
              <a:ext uri="{FF2B5EF4-FFF2-40B4-BE49-F238E27FC236}">
                <a16:creationId xmlns:a16="http://schemas.microsoft.com/office/drawing/2014/main" id="{2E1E3F8E-EBE6-4A12-8E0A-FA69B3B914A3}"/>
              </a:ext>
            </a:extLst>
          </p:cNvPr>
          <p:cNvSpPr/>
          <p:nvPr/>
        </p:nvSpPr>
        <p:spPr>
          <a:xfrm>
            <a:off x="7390664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arrotondato 115">
            <a:extLst>
              <a:ext uri="{FF2B5EF4-FFF2-40B4-BE49-F238E27FC236}">
                <a16:creationId xmlns:a16="http://schemas.microsoft.com/office/drawing/2014/main" id="{2F10042A-9994-4A37-9075-3DC18D04546C}"/>
              </a:ext>
            </a:extLst>
          </p:cNvPr>
          <p:cNvSpPr/>
          <p:nvPr/>
        </p:nvSpPr>
        <p:spPr>
          <a:xfrm>
            <a:off x="7390664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arrotondato 116">
            <a:extLst>
              <a:ext uri="{FF2B5EF4-FFF2-40B4-BE49-F238E27FC236}">
                <a16:creationId xmlns:a16="http://schemas.microsoft.com/office/drawing/2014/main" id="{DA6AC134-8960-4A7B-A78D-C7229BE30EE1}"/>
              </a:ext>
            </a:extLst>
          </p:cNvPr>
          <p:cNvSpPr/>
          <p:nvPr/>
        </p:nvSpPr>
        <p:spPr>
          <a:xfrm>
            <a:off x="7394897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arrotondato 117">
            <a:extLst>
              <a:ext uri="{FF2B5EF4-FFF2-40B4-BE49-F238E27FC236}">
                <a16:creationId xmlns:a16="http://schemas.microsoft.com/office/drawing/2014/main" id="{FE3CD4C3-CB1B-493F-B366-7B72ADAF117B}"/>
              </a:ext>
            </a:extLst>
          </p:cNvPr>
          <p:cNvSpPr/>
          <p:nvPr/>
        </p:nvSpPr>
        <p:spPr>
          <a:xfrm>
            <a:off x="8523306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arrotondato 118">
            <a:extLst>
              <a:ext uri="{FF2B5EF4-FFF2-40B4-BE49-F238E27FC236}">
                <a16:creationId xmlns:a16="http://schemas.microsoft.com/office/drawing/2014/main" id="{3CEC7967-C5C3-46E3-94B7-4FDF97DA32A7}"/>
              </a:ext>
            </a:extLst>
          </p:cNvPr>
          <p:cNvSpPr/>
          <p:nvPr/>
        </p:nvSpPr>
        <p:spPr>
          <a:xfrm>
            <a:off x="8602921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arrotondato 119">
            <a:extLst>
              <a:ext uri="{FF2B5EF4-FFF2-40B4-BE49-F238E27FC236}">
                <a16:creationId xmlns:a16="http://schemas.microsoft.com/office/drawing/2014/main" id="{ADDAFDA4-5517-4188-9485-BB9E23ECA449}"/>
              </a:ext>
            </a:extLst>
          </p:cNvPr>
          <p:cNvSpPr/>
          <p:nvPr/>
        </p:nvSpPr>
        <p:spPr>
          <a:xfrm>
            <a:off x="8598687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arrotondato 120">
            <a:extLst>
              <a:ext uri="{FF2B5EF4-FFF2-40B4-BE49-F238E27FC236}">
                <a16:creationId xmlns:a16="http://schemas.microsoft.com/office/drawing/2014/main" id="{2D0029F1-9182-4C53-8BF6-70BB66E69575}"/>
              </a:ext>
            </a:extLst>
          </p:cNvPr>
          <p:cNvSpPr/>
          <p:nvPr/>
        </p:nvSpPr>
        <p:spPr>
          <a:xfrm>
            <a:off x="8598687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arrotondato 121">
            <a:extLst>
              <a:ext uri="{FF2B5EF4-FFF2-40B4-BE49-F238E27FC236}">
                <a16:creationId xmlns:a16="http://schemas.microsoft.com/office/drawing/2014/main" id="{D909F835-8F01-4923-BE72-39C54FAEE1A5}"/>
              </a:ext>
            </a:extLst>
          </p:cNvPr>
          <p:cNvSpPr/>
          <p:nvPr/>
        </p:nvSpPr>
        <p:spPr>
          <a:xfrm>
            <a:off x="8602920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arrotondato 122">
            <a:extLst>
              <a:ext uri="{FF2B5EF4-FFF2-40B4-BE49-F238E27FC236}">
                <a16:creationId xmlns:a16="http://schemas.microsoft.com/office/drawing/2014/main" id="{DB391DC6-5F22-4DB4-BA10-E476D7B07D16}"/>
              </a:ext>
            </a:extLst>
          </p:cNvPr>
          <p:cNvSpPr/>
          <p:nvPr/>
        </p:nvSpPr>
        <p:spPr>
          <a:xfrm>
            <a:off x="9731329" y="3945010"/>
            <a:ext cx="660401" cy="177800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arrotondato 123">
            <a:extLst>
              <a:ext uri="{FF2B5EF4-FFF2-40B4-BE49-F238E27FC236}">
                <a16:creationId xmlns:a16="http://schemas.microsoft.com/office/drawing/2014/main" id="{72673B64-EFE3-4571-8EF9-824A4E61AEA0}"/>
              </a:ext>
            </a:extLst>
          </p:cNvPr>
          <p:cNvSpPr/>
          <p:nvPr/>
        </p:nvSpPr>
        <p:spPr>
          <a:xfrm>
            <a:off x="9810944" y="401274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arrotondato 124">
            <a:extLst>
              <a:ext uri="{FF2B5EF4-FFF2-40B4-BE49-F238E27FC236}">
                <a16:creationId xmlns:a16="http://schemas.microsoft.com/office/drawing/2014/main" id="{0D8EB8C4-4AC1-4A75-9B14-B110F1336183}"/>
              </a:ext>
            </a:extLst>
          </p:cNvPr>
          <p:cNvSpPr/>
          <p:nvPr/>
        </p:nvSpPr>
        <p:spPr>
          <a:xfrm>
            <a:off x="9806710" y="4449624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arrotondato 125">
            <a:extLst>
              <a:ext uri="{FF2B5EF4-FFF2-40B4-BE49-F238E27FC236}">
                <a16:creationId xmlns:a16="http://schemas.microsoft.com/office/drawing/2014/main" id="{FED1EB21-354C-4BE0-8D8B-D564B0B6B0B2}"/>
              </a:ext>
            </a:extLst>
          </p:cNvPr>
          <p:cNvSpPr/>
          <p:nvPr/>
        </p:nvSpPr>
        <p:spPr>
          <a:xfrm>
            <a:off x="9806710" y="4885657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arrotondato 126">
            <a:extLst>
              <a:ext uri="{FF2B5EF4-FFF2-40B4-BE49-F238E27FC236}">
                <a16:creationId xmlns:a16="http://schemas.microsoft.com/office/drawing/2014/main" id="{C34F4628-2F48-412E-8FD3-21364DF908EB}"/>
              </a:ext>
            </a:extLst>
          </p:cNvPr>
          <p:cNvSpPr/>
          <p:nvPr/>
        </p:nvSpPr>
        <p:spPr>
          <a:xfrm>
            <a:off x="9810943" y="5321690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arrotondato 128">
            <a:extLst>
              <a:ext uri="{FF2B5EF4-FFF2-40B4-BE49-F238E27FC236}">
                <a16:creationId xmlns:a16="http://schemas.microsoft.com/office/drawing/2014/main" id="{C93E23A5-10EB-4EDE-A9E1-1DF6913EFCCC}"/>
              </a:ext>
            </a:extLst>
          </p:cNvPr>
          <p:cNvSpPr/>
          <p:nvPr/>
        </p:nvSpPr>
        <p:spPr>
          <a:xfrm>
            <a:off x="10939352" y="4192251"/>
            <a:ext cx="660401" cy="133465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arrotondato 129">
            <a:extLst>
              <a:ext uri="{FF2B5EF4-FFF2-40B4-BE49-F238E27FC236}">
                <a16:creationId xmlns:a16="http://schemas.microsoft.com/office/drawing/2014/main" id="{E65D8F3A-6882-4331-A379-B20A3A98FE05}"/>
              </a:ext>
            </a:extLst>
          </p:cNvPr>
          <p:cNvSpPr/>
          <p:nvPr/>
        </p:nvSpPr>
        <p:spPr>
          <a:xfrm>
            <a:off x="11018967" y="425998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arrotondato 131">
            <a:extLst>
              <a:ext uri="{FF2B5EF4-FFF2-40B4-BE49-F238E27FC236}">
                <a16:creationId xmlns:a16="http://schemas.microsoft.com/office/drawing/2014/main" id="{1B9E61B9-F203-43DC-A11B-26849479AB36}"/>
              </a:ext>
            </a:extLst>
          </p:cNvPr>
          <p:cNvSpPr/>
          <p:nvPr/>
        </p:nvSpPr>
        <p:spPr>
          <a:xfrm>
            <a:off x="11014733" y="4696865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tangolo arrotondato 132">
            <a:extLst>
              <a:ext uri="{FF2B5EF4-FFF2-40B4-BE49-F238E27FC236}">
                <a16:creationId xmlns:a16="http://schemas.microsoft.com/office/drawing/2014/main" id="{40F9EBD8-2E4C-4CDD-9092-FF2C6176C046}"/>
              </a:ext>
            </a:extLst>
          </p:cNvPr>
          <p:cNvSpPr/>
          <p:nvPr/>
        </p:nvSpPr>
        <p:spPr>
          <a:xfrm>
            <a:off x="11014733" y="5132898"/>
            <a:ext cx="505607" cy="33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133">
            <a:extLst>
              <a:ext uri="{FF2B5EF4-FFF2-40B4-BE49-F238E27FC236}">
                <a16:creationId xmlns:a16="http://schemas.microsoft.com/office/drawing/2014/main" id="{84B5FE8C-3908-4F04-821D-F53B2FC16754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>
            <a:off x="6708082" y="4830608"/>
            <a:ext cx="607200" cy="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134">
            <a:extLst>
              <a:ext uri="{FF2B5EF4-FFF2-40B4-BE49-F238E27FC236}">
                <a16:creationId xmlns:a16="http://schemas.microsoft.com/office/drawing/2014/main" id="{3CABAAA5-63ED-46CD-94BE-1905C209D4EC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7900504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135">
            <a:extLst>
              <a:ext uri="{FF2B5EF4-FFF2-40B4-BE49-F238E27FC236}">
                <a16:creationId xmlns:a16="http://schemas.microsoft.com/office/drawing/2014/main" id="{E15ECEB3-8274-4DF5-BE49-5010E117FF05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7896270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136">
            <a:extLst>
              <a:ext uri="{FF2B5EF4-FFF2-40B4-BE49-F238E27FC236}">
                <a16:creationId xmlns:a16="http://schemas.microsoft.com/office/drawing/2014/main" id="{AB172A0E-28AA-4320-901B-04F4B7F6B77A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7896270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141">
            <a:extLst>
              <a:ext uri="{FF2B5EF4-FFF2-40B4-BE49-F238E27FC236}">
                <a16:creationId xmlns:a16="http://schemas.microsoft.com/office/drawing/2014/main" id="{48A0F3D8-AD03-4D69-B2CB-8C9AC4E6DD4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7900503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142">
            <a:extLst>
              <a:ext uri="{FF2B5EF4-FFF2-40B4-BE49-F238E27FC236}">
                <a16:creationId xmlns:a16="http://schemas.microsoft.com/office/drawing/2014/main" id="{9213E370-4D7C-4E8E-9DFD-9DF099F87FFA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9108527" y="417784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143">
            <a:extLst>
              <a:ext uri="{FF2B5EF4-FFF2-40B4-BE49-F238E27FC236}">
                <a16:creationId xmlns:a16="http://schemas.microsoft.com/office/drawing/2014/main" id="{46EAF221-EFD8-4B82-A88B-73999ED9E43B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9104293" y="4614724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144">
            <a:extLst>
              <a:ext uri="{FF2B5EF4-FFF2-40B4-BE49-F238E27FC236}">
                <a16:creationId xmlns:a16="http://schemas.microsoft.com/office/drawing/2014/main" id="{A30165A6-7383-480F-81C0-56231A7547D0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9104293" y="5050757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145">
            <a:extLst>
              <a:ext uri="{FF2B5EF4-FFF2-40B4-BE49-F238E27FC236}">
                <a16:creationId xmlns:a16="http://schemas.microsoft.com/office/drawing/2014/main" id="{C4924A50-7F0B-4668-A680-0EF1E6E1B04D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9108526" y="5486790"/>
            <a:ext cx="70241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146">
            <a:extLst>
              <a:ext uri="{FF2B5EF4-FFF2-40B4-BE49-F238E27FC236}">
                <a16:creationId xmlns:a16="http://schemas.microsoft.com/office/drawing/2014/main" id="{EC726FE2-40C9-4625-BE2C-94B01385D192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>
            <a:off x="10316550" y="417784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147">
            <a:extLst>
              <a:ext uri="{FF2B5EF4-FFF2-40B4-BE49-F238E27FC236}">
                <a16:creationId xmlns:a16="http://schemas.microsoft.com/office/drawing/2014/main" id="{DC2A3EA8-B1E4-4578-A60C-C3EEB6A0311E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0312316" y="4425086"/>
            <a:ext cx="706650" cy="1896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148">
            <a:extLst>
              <a:ext uri="{FF2B5EF4-FFF2-40B4-BE49-F238E27FC236}">
                <a16:creationId xmlns:a16="http://schemas.microsoft.com/office/drawing/2014/main" id="{FB9ED176-EA5E-49C4-9CEA-D99A7F350627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10312316" y="4425085"/>
            <a:ext cx="706650" cy="62567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149">
            <a:extLst>
              <a:ext uri="{FF2B5EF4-FFF2-40B4-BE49-F238E27FC236}">
                <a16:creationId xmlns:a16="http://schemas.microsoft.com/office/drawing/2014/main" id="{32FA1323-43BF-4B2D-8DD5-908D6885A3E2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10316550" y="4425086"/>
            <a:ext cx="702417" cy="10617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150">
            <a:extLst>
              <a:ext uri="{FF2B5EF4-FFF2-40B4-BE49-F238E27FC236}">
                <a16:creationId xmlns:a16="http://schemas.microsoft.com/office/drawing/2014/main" id="{67E1DDD6-1F67-4264-8D04-F0F988E258B9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10316550" y="4177845"/>
            <a:ext cx="698182" cy="6841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151">
            <a:extLst>
              <a:ext uri="{FF2B5EF4-FFF2-40B4-BE49-F238E27FC236}">
                <a16:creationId xmlns:a16="http://schemas.microsoft.com/office/drawing/2014/main" id="{E9070C20-729E-4DD2-ADAB-E1943617452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10312316" y="4614725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152">
            <a:extLst>
              <a:ext uri="{FF2B5EF4-FFF2-40B4-BE49-F238E27FC236}">
                <a16:creationId xmlns:a16="http://schemas.microsoft.com/office/drawing/2014/main" id="{3DB889B1-8E60-49BB-94CA-746EC1304487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>
            <a:off x="10312316" y="5050758"/>
            <a:ext cx="702416" cy="24724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153">
            <a:extLst>
              <a:ext uri="{FF2B5EF4-FFF2-40B4-BE49-F238E27FC236}">
                <a16:creationId xmlns:a16="http://schemas.microsoft.com/office/drawing/2014/main" id="{DE850355-09D1-4EDF-A3B9-06162A2002AB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10316550" y="4861966"/>
            <a:ext cx="698183" cy="6248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154">
            <a:extLst>
              <a:ext uri="{FF2B5EF4-FFF2-40B4-BE49-F238E27FC236}">
                <a16:creationId xmlns:a16="http://schemas.microsoft.com/office/drawing/2014/main" id="{37F3596F-A65A-4ACA-958F-A6B163EF4F8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10312316" y="4614724"/>
            <a:ext cx="702416" cy="683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155">
            <a:extLst>
              <a:ext uri="{FF2B5EF4-FFF2-40B4-BE49-F238E27FC236}">
                <a16:creationId xmlns:a16="http://schemas.microsoft.com/office/drawing/2014/main" id="{146DB182-7A8D-4E6D-AFBB-660069596A4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10312316" y="4861965"/>
            <a:ext cx="702416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56">
            <a:extLst>
              <a:ext uri="{FF2B5EF4-FFF2-40B4-BE49-F238E27FC236}">
                <a16:creationId xmlns:a16="http://schemas.microsoft.com/office/drawing/2014/main" id="{3295E51F-05BE-4292-9F8C-6EE08D9060EF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10316550" y="5297998"/>
            <a:ext cx="698183" cy="1887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157">
            <a:extLst>
              <a:ext uri="{FF2B5EF4-FFF2-40B4-BE49-F238E27FC236}">
                <a16:creationId xmlns:a16="http://schemas.microsoft.com/office/drawing/2014/main" id="{3A495AD8-064B-42BC-98C3-C394396DB3CF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10316550" y="4177844"/>
            <a:ext cx="698182" cy="112015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158">
            <a:extLst>
              <a:ext uri="{FF2B5EF4-FFF2-40B4-BE49-F238E27FC236}">
                <a16:creationId xmlns:a16="http://schemas.microsoft.com/office/drawing/2014/main" id="{F0B8293E-2E64-4254-9228-6C5C4A131D5B}"/>
              </a:ext>
            </a:extLst>
          </p:cNvPr>
          <p:cNvSpPr txBox="1"/>
          <p:nvPr/>
        </p:nvSpPr>
        <p:spPr>
          <a:xfrm>
            <a:off x="8432304" y="5728540"/>
            <a:ext cx="83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flatMap</a:t>
            </a:r>
            <a:endParaRPr lang="en-US" sz="1600" dirty="0"/>
          </a:p>
        </p:txBody>
      </p:sp>
      <p:sp>
        <p:nvSpPr>
          <p:cNvPr id="58" name="CasellaDiTesto 159">
            <a:extLst>
              <a:ext uri="{FF2B5EF4-FFF2-40B4-BE49-F238E27FC236}">
                <a16:creationId xmlns:a16="http://schemas.microsoft.com/office/drawing/2014/main" id="{315B6E10-108F-4FF1-BAC1-5E26974BD3A7}"/>
              </a:ext>
            </a:extLst>
          </p:cNvPr>
          <p:cNvSpPr txBox="1"/>
          <p:nvPr/>
        </p:nvSpPr>
        <p:spPr>
          <a:xfrm>
            <a:off x="9782834" y="573403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map</a:t>
            </a:r>
          </a:p>
        </p:txBody>
      </p:sp>
      <p:sp>
        <p:nvSpPr>
          <p:cNvPr id="59" name="CasellaDiTesto 160">
            <a:extLst>
              <a:ext uri="{FF2B5EF4-FFF2-40B4-BE49-F238E27FC236}">
                <a16:creationId xmlns:a16="http://schemas.microsoft.com/office/drawing/2014/main" id="{9197E104-A876-4D91-8CC5-DA39089A53CB}"/>
              </a:ext>
            </a:extLst>
          </p:cNvPr>
          <p:cNvSpPr txBox="1"/>
          <p:nvPr/>
        </p:nvSpPr>
        <p:spPr>
          <a:xfrm>
            <a:off x="10889448" y="5579797"/>
            <a:ext cx="7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reduce</a:t>
            </a:r>
            <a:br>
              <a:rPr lang="en-US" sz="1600" dirty="0"/>
            </a:br>
            <a:r>
              <a:rPr lang="en-US" sz="1600" dirty="0" err="1"/>
              <a:t>ByKey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1670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22997</TotalTime>
  <Words>1154</Words>
  <Application>Microsoft Office PowerPoint</Application>
  <PresentationFormat>Widescreen</PresentationFormat>
  <Paragraphs>184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Big Data</vt:lpstr>
      <vt:lpstr>Spark</vt:lpstr>
      <vt:lpstr>What does Spark offer?</vt:lpstr>
      <vt:lpstr>Spark pillars</vt:lpstr>
      <vt:lpstr>RDD</vt:lpstr>
      <vt:lpstr>RDD operations</vt:lpstr>
      <vt:lpstr>RDD operations</vt:lpstr>
      <vt:lpstr>DAG</vt:lpstr>
      <vt:lpstr>DAG example</vt:lpstr>
      <vt:lpstr>DAG example</vt:lpstr>
      <vt:lpstr>DAG example</vt:lpstr>
      <vt:lpstr>DAG example</vt:lpstr>
      <vt:lpstr>DAG example</vt:lpstr>
      <vt:lpstr>Conceptual representation</vt:lpstr>
      <vt:lpstr>Spark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1151</cp:revision>
  <dcterms:created xsi:type="dcterms:W3CDTF">2019-03-06T18:10:20Z</dcterms:created>
  <dcterms:modified xsi:type="dcterms:W3CDTF">2021-07-08T10:03:46Z</dcterms:modified>
</cp:coreProperties>
</file>