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78" r:id="rId2"/>
    <p:sldId id="325" r:id="rId3"/>
    <p:sldId id="479" r:id="rId4"/>
    <p:sldId id="480" r:id="rId5"/>
    <p:sldId id="481" r:id="rId6"/>
    <p:sldId id="482" r:id="rId7"/>
    <p:sldId id="487" r:id="rId8"/>
    <p:sldId id="484" r:id="rId9"/>
    <p:sldId id="483" r:id="rId10"/>
    <p:sldId id="485" r:id="rId11"/>
    <p:sldId id="486" r:id="rId12"/>
    <p:sldId id="488" r:id="rId13"/>
    <p:sldId id="491" r:id="rId14"/>
    <p:sldId id="490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FF5050"/>
    <a:srgbClr val="F5F5F5"/>
    <a:srgbClr val="BC8C00"/>
    <a:srgbClr val="FFFF00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5874" autoAdjust="0"/>
  </p:normalViewPr>
  <p:slideViewPr>
    <p:cSldViewPr snapToGrid="0">
      <p:cViewPr>
        <p:scale>
          <a:sx n="66" d="100"/>
          <a:sy n="66" d="100"/>
        </p:scale>
        <p:origin x="1724" y="7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0CE1E2A-81A6-4607-9572-ADD8B531C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C1A257-1616-431C-A163-212629E42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7A90-1AFB-4FA1-ADF2-69FD2D1230B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D5EDFB-5622-4C61-B9D9-1DA05E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601B35-872B-4C78-BD36-825D03E0A2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E2D9A-5B89-4689-B04D-3FBBAA04CE2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6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495C-7C85-4DFE-8C2B-354A7A489EB6}" type="datetimeFigureOut">
              <a:rPr lang="it-IT" smtClean="0"/>
              <a:t>22/06/2021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E9EE-A74D-4412-94DD-33E68A974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76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88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0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1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72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85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6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/>
              <a:t>Matteo Francia – University of Bologna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38244904-21AE-45D0-AF1E-12336AFA4C18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BIG DATA – MODULO 2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20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.francia@unibo.it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g.csr.unibo.it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hyperlink" Target="http://gitready.com/advanced/2009/03/23/whats-inside-your-git-directory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0975-2E00-4234-ABD2-0A8FF193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Consolas" panose="020B0609020204030204" pitchFamily="49" charset="0"/>
              </a:rPr>
              <a:t>whoami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0149-E645-45F9-9DA0-3DFE1B77B9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Matteo Francia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m.francia@unibo.it</a:t>
            </a:r>
            <a:endParaRPr lang="en-US" dirty="0"/>
          </a:p>
          <a:p>
            <a:pPr lvl="1"/>
            <a:r>
              <a:rPr lang="en-US" dirty="0"/>
              <a:t>Research fellow @ </a:t>
            </a:r>
            <a:r>
              <a:rPr lang="en-US" dirty="0" err="1"/>
              <a:t>UniBO</a:t>
            </a:r>
            <a:endParaRPr lang="en-US" dirty="0"/>
          </a:p>
          <a:p>
            <a:pPr lvl="1"/>
            <a:r>
              <a:rPr lang="en-US" dirty="0"/>
              <a:t>Adjunct professor @ </a:t>
            </a:r>
            <a:r>
              <a:rPr lang="en-US" dirty="0" err="1"/>
              <a:t>UniBO</a:t>
            </a:r>
            <a:endParaRPr lang="en-US" dirty="0"/>
          </a:p>
          <a:p>
            <a:r>
              <a:rPr lang="en-US" dirty="0"/>
              <a:t>Research topics</a:t>
            </a:r>
          </a:p>
          <a:p>
            <a:pPr lvl="1"/>
            <a:r>
              <a:rPr lang="en-US" dirty="0"/>
              <a:t>Big data / database </a:t>
            </a:r>
          </a:p>
          <a:p>
            <a:pPr lvl="1"/>
            <a:r>
              <a:rPr lang="en-US" dirty="0"/>
              <a:t>Geo-spatial analytics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9CAB24A9-6B5A-4295-9949-C0FA38A23F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71318"/>
            <a:ext cx="5181600" cy="305995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FDC81-98DC-4027-B08D-07B436A6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FDB96-21A1-4C78-BA56-99EF5FE7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1</a:t>
            </a:fld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B04FDFC-1935-4E56-B7AA-4D1B9437853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https://big.csr.unibo.it/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7805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B1D3AD-4B8A-4449-A310-2251102D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Git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973EA0-D92F-4F54-9420-69EE76139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b="1" dirty="0"/>
              <a:t>Stages of Git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Modified - Changes have been made to a file but file has not been committed to Git Database yet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Staged - Marks a modified file to go into your next commit snapshot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Committed - Files have been committed to the Git Database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4FD481D-2218-4EA6-906F-819D16DB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E9C32F-33E0-44B5-8103-737E809A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54DFD313-DCE2-4542-A365-1CD14E2B3FB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hlinkClick r:id="rId2"/>
              </a:rPr>
              <a:t>http://git-scm.com/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2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54DFD313-DCE2-4542-A365-1CD14E2B3F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1699238"/>
            <a:ext cx="10515600" cy="435259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$ git config --global </a:t>
            </a:r>
            <a:r>
              <a:rPr lang="en-US" dirty="0" err="1">
                <a:latin typeface="Arial" panose="020B0604020202020204" pitchFamily="34" charset="0"/>
              </a:rPr>
              <a:t>user.email</a:t>
            </a:r>
            <a:r>
              <a:rPr lang="en-US" dirty="0">
                <a:latin typeface="Arial" panose="020B0604020202020204" pitchFamily="34" charset="0"/>
              </a:rPr>
              <a:t> "MyEmail@Zoho.com"</a:t>
            </a:r>
          </a:p>
          <a:p>
            <a:r>
              <a:rPr lang="en-US" dirty="0">
                <a:latin typeface="Arial" panose="020B0604020202020204" pitchFamily="34" charset="0"/>
              </a:rPr>
              <a:t>$ git config --global user.name "My Name"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# Check all available commands</a:t>
            </a:r>
          </a:p>
          <a:p>
            <a:r>
              <a:rPr lang="en-US" dirty="0">
                <a:latin typeface="Arial" panose="020B0604020202020204" pitchFamily="34" charset="0"/>
              </a:rPr>
              <a:t>$ git help -a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# Command specific help - user manual</a:t>
            </a:r>
          </a:p>
          <a:p>
            <a:r>
              <a:rPr lang="en-US" dirty="0">
                <a:latin typeface="Arial" panose="020B0604020202020204" pitchFamily="34" charset="0"/>
              </a:rPr>
              <a:t># git help &lt;</a:t>
            </a:r>
            <a:r>
              <a:rPr lang="en-US" dirty="0" err="1">
                <a:latin typeface="Arial" panose="020B0604020202020204" pitchFamily="34" charset="0"/>
              </a:rPr>
              <a:t>command_here</a:t>
            </a:r>
            <a:r>
              <a:rPr lang="en-US" dirty="0">
                <a:latin typeface="Arial" panose="020B0604020202020204" pitchFamily="34" charset="0"/>
              </a:rPr>
              <a:t>&gt;</a:t>
            </a:r>
          </a:p>
          <a:p>
            <a:r>
              <a:rPr lang="en-US" dirty="0">
                <a:latin typeface="Arial" panose="020B0604020202020204" pitchFamily="34" charset="0"/>
              </a:rPr>
              <a:t>$ git add --help</a:t>
            </a:r>
          </a:p>
          <a:p>
            <a:r>
              <a:rPr lang="en-US" dirty="0">
                <a:latin typeface="Arial" panose="020B0604020202020204" pitchFamily="34" charset="0"/>
              </a:rPr>
              <a:t>$ git commit --help</a:t>
            </a:r>
          </a:p>
          <a:p>
            <a:r>
              <a:rPr lang="en-US" dirty="0">
                <a:latin typeface="Arial" panose="020B0604020202020204" pitchFamily="34" charset="0"/>
              </a:rPr>
              <a:t>$ git </a:t>
            </a:r>
            <a:r>
              <a:rPr lang="en-US" dirty="0" err="1">
                <a:latin typeface="Arial" panose="020B0604020202020204" pitchFamily="34" charset="0"/>
              </a:rPr>
              <a:t>init</a:t>
            </a:r>
            <a:r>
              <a:rPr lang="en-US" dirty="0">
                <a:latin typeface="Arial" panose="020B0604020202020204" pitchFamily="34" charset="0"/>
              </a:rPr>
              <a:t> --help</a:t>
            </a:r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B1D3AD-4B8A-4449-A310-2251102D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Git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4FD481D-2218-4EA6-906F-819D16DB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E9C32F-33E0-44B5-8103-737E809A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399E0DA-FEE2-44D1-846A-25E2B55A59A2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07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BD383918-F367-427B-AB69-157DE1E9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Build </a:t>
            </a:r>
            <a:r>
              <a:rPr lang="it-IT" dirty="0" err="1"/>
              <a:t>automation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896F7389-FBA2-425C-9F14-42C2EE773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automation </a:t>
            </a:r>
          </a:p>
          <a:p>
            <a:pPr lvl="1"/>
            <a:r>
              <a:rPr lang="en-US" dirty="0"/>
              <a:t>the process of automating the creation of a software build and the associated processes </a:t>
            </a:r>
          </a:p>
          <a:p>
            <a:pPr lvl="1"/>
            <a:r>
              <a:rPr lang="en-US" dirty="0"/>
              <a:t>including: compiling computer source code into binary code, packaging binary code, and running automated tests.</a:t>
            </a:r>
          </a:p>
          <a:p>
            <a:endParaRPr lang="en-US" dirty="0"/>
          </a:p>
          <a:p>
            <a:r>
              <a:rPr lang="en-US" dirty="0"/>
              <a:t>Gradle </a:t>
            </a:r>
          </a:p>
          <a:p>
            <a:pPr lvl="1"/>
            <a:r>
              <a:rPr lang="en-US" dirty="0"/>
              <a:t>automate the building, testing, publishing, deployment of software packages</a:t>
            </a:r>
          </a:p>
          <a:p>
            <a:pPr lvl="1"/>
            <a:r>
              <a:rPr lang="en-US" dirty="0"/>
              <a:t>combine the power and flexibility of Ant with the dependency management and conventions of Maven into a more effective way to build</a:t>
            </a:r>
          </a:p>
          <a:p>
            <a:pPr lvl="1"/>
            <a:r>
              <a:rPr lang="en-US" dirty="0"/>
              <a:t>Powered by a Groovy DSL / Kotlin, Gradle provides a declarative way to describe all kinds of builds through sensible defaults</a:t>
            </a:r>
          </a:p>
          <a:p>
            <a:pPr lvl="1"/>
            <a:r>
              <a:rPr lang="en-US" dirty="0"/>
              <a:t>Gradle is quickly becoming the build system of choice for many open source projects, leading edge enterprises and legacy automation challenges.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8C9E330-A3D1-4415-86CA-4B8D0FB8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1FC42E1-0F5A-46AF-AC2D-7EA07A40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12</a:t>
            </a:fld>
            <a:endParaRPr lang="it-IT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0154D1C5-72E6-4991-80AD-142E2CF13BC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77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224382D-CE6B-4A3A-83DF-69077BBD493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└── &lt;project folder&gt; </a:t>
            </a:r>
          </a:p>
          <a:p>
            <a:r>
              <a:rPr lang="en-US" dirty="0"/>
              <a:t>	└── </a:t>
            </a:r>
            <a:r>
              <a:rPr lang="en-US" dirty="0" err="1"/>
              <a:t>build.gradle</a:t>
            </a:r>
            <a:r>
              <a:rPr lang="en-US" dirty="0"/>
              <a:t> </a:t>
            </a:r>
          </a:p>
          <a:p>
            <a:r>
              <a:rPr lang="en-US" dirty="0"/>
              <a:t>	└── </a:t>
            </a:r>
            <a:r>
              <a:rPr lang="en-US" dirty="0" err="1"/>
              <a:t>gradlew</a:t>
            </a:r>
            <a:r>
              <a:rPr lang="en-US" dirty="0"/>
              <a:t> </a:t>
            </a:r>
          </a:p>
          <a:p>
            <a:r>
              <a:rPr lang="en-US" dirty="0"/>
              <a:t>	└── gradlew.bat </a:t>
            </a:r>
          </a:p>
          <a:p>
            <a:r>
              <a:rPr lang="en-US" dirty="0"/>
              <a:t>	└── </a:t>
            </a:r>
            <a:r>
              <a:rPr lang="en-US" dirty="0" err="1"/>
              <a:t>gradle</a:t>
            </a:r>
            <a:r>
              <a:rPr lang="en-US" dirty="0"/>
              <a:t> </a:t>
            </a:r>
          </a:p>
          <a:p>
            <a:r>
              <a:rPr lang="en-US" dirty="0"/>
              <a:t>		└── wrapper </a:t>
            </a:r>
          </a:p>
          <a:p>
            <a:r>
              <a:rPr lang="en-US" dirty="0"/>
              <a:t>			└── gradle-wrapper.jar </a:t>
            </a:r>
          </a:p>
          <a:p>
            <a:r>
              <a:rPr lang="en-US" dirty="0"/>
              <a:t>			└── </a:t>
            </a:r>
            <a:r>
              <a:rPr lang="en-US" dirty="0" err="1"/>
              <a:t>gradle-wrapper.properties</a:t>
            </a:r>
            <a:r>
              <a:rPr lang="en-US" dirty="0"/>
              <a:t> 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EBD89067-7098-43A9-8508-269F7B56C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Gradle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714A24-4339-4114-8EB2-79CB1CE8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2792563-8E4E-4482-B658-ACD6190B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13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9B635AD-8379-41AB-8D67-10CE67AAB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in Gradle sits on top of two basic concepts: projects and tasks. </a:t>
            </a:r>
          </a:p>
          <a:p>
            <a:pPr lvl="1"/>
            <a:r>
              <a:rPr lang="en-US" dirty="0"/>
              <a:t>Every Gradle build is made up of one or more projects. </a:t>
            </a:r>
          </a:p>
          <a:p>
            <a:pPr lvl="1"/>
            <a:r>
              <a:rPr lang="en-US" dirty="0"/>
              <a:t>Each project is made up of one or more tasks. </a:t>
            </a:r>
          </a:p>
          <a:p>
            <a:pPr lvl="1"/>
            <a:r>
              <a:rPr lang="en-US" dirty="0"/>
              <a:t>A task represents some atomic piece of work which a build performs.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A191DE39-3877-424F-899E-EF860C2F37F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91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1691E954-EB49-4096-BF61-1734B34F51E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1690688"/>
            <a:ext cx="10515600" cy="4361149"/>
          </a:xfrm>
        </p:spPr>
        <p:txBody>
          <a:bodyPr/>
          <a:lstStyle/>
          <a:p>
            <a:r>
              <a:rPr lang="en-US" dirty="0"/>
              <a:t>apply plugin: 'java'</a:t>
            </a:r>
          </a:p>
          <a:p>
            <a:r>
              <a:rPr lang="en-US" dirty="0"/>
              <a:t>apply plugin: 'eclipse'</a:t>
            </a:r>
          </a:p>
          <a:p>
            <a:r>
              <a:rPr lang="en-US" dirty="0"/>
              <a:t>apply plugin: 'application'</a:t>
            </a:r>
          </a:p>
          <a:p>
            <a:r>
              <a:rPr lang="en-US" dirty="0" err="1"/>
              <a:t>mainClassName</a:t>
            </a:r>
            <a:r>
              <a:rPr lang="en-US" dirty="0"/>
              <a:t> = '</a:t>
            </a:r>
            <a:r>
              <a:rPr lang="en-US" dirty="0" err="1"/>
              <a:t>hello.HelloWorld</a:t>
            </a:r>
            <a:r>
              <a:rPr lang="en-US" dirty="0"/>
              <a:t>'</a:t>
            </a:r>
          </a:p>
          <a:p>
            <a:r>
              <a:rPr lang="en-US" dirty="0"/>
              <a:t>repositories { </a:t>
            </a:r>
          </a:p>
          <a:p>
            <a:r>
              <a:rPr lang="en-US" dirty="0"/>
              <a:t>    </a:t>
            </a:r>
            <a:r>
              <a:rPr lang="en-US" dirty="0" err="1"/>
              <a:t>mavenCentral</a:t>
            </a:r>
            <a:r>
              <a:rPr lang="en-US" dirty="0"/>
              <a:t>() 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sourceCompatibility</a:t>
            </a:r>
            <a:r>
              <a:rPr lang="en-US" dirty="0"/>
              <a:t> = 1.8</a:t>
            </a:r>
          </a:p>
          <a:p>
            <a:r>
              <a:rPr lang="en-US" dirty="0" err="1"/>
              <a:t>targetCompatibility</a:t>
            </a:r>
            <a:r>
              <a:rPr lang="en-US" dirty="0"/>
              <a:t> = 1.8</a:t>
            </a:r>
          </a:p>
          <a:p>
            <a:r>
              <a:rPr lang="en-US" dirty="0"/>
              <a:t>dependencies {</a:t>
            </a:r>
          </a:p>
          <a:p>
            <a:r>
              <a:rPr lang="en-US" dirty="0"/>
              <a:t>    implementation "joda-time:joda-time:2.2"</a:t>
            </a:r>
          </a:p>
          <a:p>
            <a:r>
              <a:rPr lang="en-US" dirty="0"/>
              <a:t>    </a:t>
            </a:r>
            <a:r>
              <a:rPr lang="en-US" dirty="0" err="1"/>
              <a:t>testImplementation</a:t>
            </a:r>
            <a:r>
              <a:rPr lang="en-US" dirty="0"/>
              <a:t> "junit:junit:4.12"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B3996E9-896B-429A-ACF2-985D45EE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build.gradle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920AF9B-517E-4E2E-994D-CE4A1B72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CC56418-50F2-4315-B54C-70FF4C16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14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0017F0F-C7F6-4E89-9725-05DBB7FF1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065414A-844B-4F20-8145-52D6CB9DAB68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1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986A734-1421-41AB-A32C-35BF376C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/>
          <a:lstStyle/>
          <a:p>
            <a:r>
              <a:rPr lang="it-IT" dirty="0"/>
              <a:t>Fundamentals</a:t>
            </a:r>
            <a:endParaRPr lang="en-US" dirty="0"/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623A7D1-6BCC-4DC7-A8CE-B6EA9E4F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5CFC28-2E47-48BF-8D11-DCC3C8AE23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4C3A45-D521-4C44-8BED-C53EFC586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6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B1D3AD-4B8A-4449-A310-2251102D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Code </a:t>
            </a:r>
            <a:r>
              <a:rPr lang="it-IT" dirty="0" err="1"/>
              <a:t>versioning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973EA0-D92F-4F54-9420-69EE76139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The need for a logical way to organize and control revisions has existed for almost as long as writing has existed</a:t>
            </a:r>
          </a:p>
          <a:p>
            <a:pPr lvl="1"/>
            <a:r>
              <a:rPr lang="en-US" dirty="0"/>
              <a:t>revision control became much more complicated when the era of computing began. </a:t>
            </a:r>
          </a:p>
          <a:p>
            <a:endParaRPr lang="en-US" dirty="0"/>
          </a:p>
          <a:p>
            <a:r>
              <a:rPr lang="en-US" dirty="0"/>
              <a:t>In software engineering, version control is a class of systems responsible for managing changes to computer programs and documents </a:t>
            </a:r>
          </a:p>
          <a:p>
            <a:pPr lvl="1"/>
            <a:r>
              <a:rPr lang="en-US" dirty="0"/>
              <a:t>Changes are usually identified by a number or letter code</a:t>
            </a:r>
          </a:p>
          <a:p>
            <a:pPr lvl="1"/>
            <a:r>
              <a:rPr lang="en-US" dirty="0"/>
              <a:t>For example, an initial set of files is "revision 1“</a:t>
            </a:r>
          </a:p>
          <a:p>
            <a:pPr lvl="1"/>
            <a:r>
              <a:rPr lang="en-US" dirty="0"/>
              <a:t>Each revision is associated with a timestamp and the person making the change</a:t>
            </a:r>
          </a:p>
          <a:p>
            <a:pPr lvl="1"/>
            <a:r>
              <a:rPr lang="en-US" dirty="0"/>
              <a:t>Revisions can be compared, restored, and with some types of files, merged. </a:t>
            </a:r>
          </a:p>
          <a:p>
            <a:pPr lvl="1"/>
            <a:r>
              <a:rPr lang="en-US" dirty="0"/>
              <a:t>Revision control allows for the ability to revert a document to a previous revision, which is critical for allowing editors to track each other's edits, correct mistakes, and defend against vandalism and spamming in wikis. </a:t>
            </a:r>
          </a:p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4FD481D-2218-4EA6-906F-819D16DB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E9C32F-33E0-44B5-8103-737E809A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8AA01D83-2128-46D4-8113-1A2DE8D6908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2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B1D3AD-4B8A-4449-A310-2251102D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Git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973EA0-D92F-4F54-9420-69EE76139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Created by Linus Torvalds, creator of Linux, in 2005</a:t>
            </a:r>
          </a:p>
          <a:p>
            <a:pPr lvl="1"/>
            <a:r>
              <a:rPr lang="en-US" dirty="0"/>
              <a:t>–Came out of Linux development community </a:t>
            </a:r>
          </a:p>
          <a:p>
            <a:pPr lvl="1"/>
            <a:r>
              <a:rPr lang="en-US" dirty="0"/>
              <a:t>Designed to do version control on Linux kernel </a:t>
            </a:r>
          </a:p>
          <a:p>
            <a:r>
              <a:rPr lang="en-US" dirty="0"/>
              <a:t>Goals of Git: </a:t>
            </a:r>
          </a:p>
          <a:p>
            <a:pPr lvl="1"/>
            <a:r>
              <a:rPr lang="en-US" dirty="0"/>
              <a:t>–Speed </a:t>
            </a:r>
          </a:p>
          <a:p>
            <a:pPr lvl="1"/>
            <a:r>
              <a:rPr lang="en-US" dirty="0"/>
              <a:t>–Support for non-linear development (thousands of parallel branches) </a:t>
            </a:r>
          </a:p>
          <a:p>
            <a:pPr lvl="1"/>
            <a:r>
              <a:rPr lang="en-US" dirty="0"/>
              <a:t>–Fully distributed </a:t>
            </a:r>
          </a:p>
          <a:p>
            <a:pPr lvl="1"/>
            <a:r>
              <a:rPr lang="en-US" dirty="0"/>
              <a:t>–Able to handle large projects efficiently </a:t>
            </a:r>
          </a:p>
          <a:p>
            <a:r>
              <a:rPr lang="en-US" dirty="0"/>
              <a:t>(A "git" is a cranky old man. Linus meant himself.)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4FD481D-2218-4EA6-906F-819D16DB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E9C32F-33E0-44B5-8103-737E809A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54DFD313-DCE2-4542-A365-1CD14E2B3FB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hlinkClick r:id="rId2"/>
              </a:rPr>
              <a:t>http://git-scm.com/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9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B1D3AD-4B8A-4449-A310-2251102D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Git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973EA0-D92F-4F54-9420-69EE76139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In git, mercurial, etc., you don't "checkout" from a central repo 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</a:rPr>
              <a:t>–you "clone" it and "pull" changes from it 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</a:rPr>
              <a:t>•Your local repo is a complete copy of everything on the remote server 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</a:rPr>
              <a:t>–yours is "just as good" as theirs 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•Many operations are local: 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</a:rPr>
              <a:t>–check in/out from local repo 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</a:rPr>
              <a:t>–commit changes to local repo 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</a:rPr>
              <a:t>–local repo keeps version history 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•When you're ready, you can "push" changes back to server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4FD481D-2218-4EA6-906F-819D16DB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E9C32F-33E0-44B5-8103-737E809A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54DFD313-DCE2-4542-A365-1CD14E2B3FB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hlinkClick r:id="rId2"/>
              </a:rPr>
              <a:t>http://git-scm.com/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1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B1D3AD-4B8A-4449-A310-2251102D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Git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973EA0-D92F-4F54-9420-69EE76139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Version control is a system that records changes to a file(s), over time.</a:t>
            </a:r>
          </a:p>
          <a:p>
            <a:r>
              <a:rPr lang="en-US" b="1" dirty="0"/>
              <a:t>Centralized Versioning vs. Distributed Versioning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Centralized version control focuses on synchronizing, tracking, and backing up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Distributed version control focuses on sharing changes. Every change has a unique id.</a:t>
            </a:r>
          </a:p>
          <a:p>
            <a:r>
              <a:rPr lang="en-US" b="1" dirty="0"/>
              <a:t>Why Use Git?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work offline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Collaborating with others is easy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Branching is easy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Branching is fast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Merging is easy.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4FD481D-2218-4EA6-906F-819D16DB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E9C32F-33E0-44B5-8103-737E809A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54DFD313-DCE2-4542-A365-1CD14E2B3FB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hlinkClick r:id="rId2"/>
              </a:rPr>
              <a:t>http://git-scm.com/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32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B1D3AD-4B8A-4449-A310-2251102D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Git</a:t>
            </a:r>
            <a:r>
              <a:rPr lang="it-IT" dirty="0"/>
              <a:t> flow</a:t>
            </a:r>
            <a:endParaRPr lang="en-US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E4DC5739-F19A-447D-8451-042623882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255" y="1700213"/>
            <a:ext cx="3283489" cy="4351337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4FD481D-2218-4EA6-906F-819D16DB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E9C32F-33E0-44B5-8103-737E809A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54DFD313-DCE2-4542-A365-1CD14E2B3FB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hlinkClick r:id="rId3"/>
              </a:rPr>
              <a:t>http://git-scm.com/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3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B1D3AD-4B8A-4449-A310-2251102D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Git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973EA0-D92F-4F54-9420-69EE76139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b="1" dirty="0"/>
              <a:t>Git Architecture</a:t>
            </a:r>
          </a:p>
          <a:p>
            <a:r>
              <a:rPr lang="en-US" b="1" dirty="0"/>
              <a:t>Repository</a:t>
            </a:r>
          </a:p>
          <a:p>
            <a:r>
              <a:rPr lang="en-US" dirty="0"/>
              <a:t>A set of files, directories, historical records, commits, and heads. Imagine it as a source code data structure, with the attribute that each source code “element” gives you access to its revision history, among other things.</a:t>
            </a:r>
          </a:p>
          <a:p>
            <a:r>
              <a:rPr lang="en-US" dirty="0"/>
              <a:t>A git repository is comprised of the .git directory &amp; working tree.</a:t>
            </a:r>
          </a:p>
          <a:p>
            <a:r>
              <a:rPr lang="en-US" b="1" dirty="0"/>
              <a:t>.git Directory (component of repository)</a:t>
            </a:r>
          </a:p>
          <a:p>
            <a:r>
              <a:rPr lang="en-US" dirty="0"/>
              <a:t>The .git directory contains all the configurations, logs, branches, HEAD, and more. </a:t>
            </a:r>
            <a:r>
              <a:rPr lang="en-US" dirty="0">
                <a:hlinkClick r:id="rId2"/>
              </a:rPr>
              <a:t>Detailed List.</a:t>
            </a:r>
            <a:endParaRPr lang="en-US" dirty="0"/>
          </a:p>
          <a:p>
            <a:r>
              <a:rPr lang="en-US" b="1" dirty="0"/>
              <a:t>Working Tree (component of repository)</a:t>
            </a:r>
          </a:p>
          <a:p>
            <a:r>
              <a:rPr lang="en-US" dirty="0"/>
              <a:t>This is basically the directories and files in your repository. It is often referred to as your working directory.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4FD481D-2218-4EA6-906F-819D16DB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E9C32F-33E0-44B5-8103-737E809A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54DFD313-DCE2-4542-A365-1CD14E2B3FB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hlinkClick r:id="rId3"/>
              </a:rPr>
              <a:t>http://git-scm.com/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2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B1D3AD-4B8A-4449-A310-2251102D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Git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973EA0-D92F-4F54-9420-69EE76139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b="1" dirty="0"/>
              <a:t>Commit</a:t>
            </a:r>
          </a:p>
          <a:p>
            <a:r>
              <a:rPr lang="en-US" dirty="0"/>
              <a:t>A git commit is a snapshot of a set of changes, or manipulations to your Working Tree. For example, if you added 5 files, and removed 2 others, these changes will be contained in a commit (or snapshot). This commit can then be pushed to other repositories, or not!</a:t>
            </a:r>
          </a:p>
          <a:p>
            <a:r>
              <a:rPr lang="en-US" b="1" dirty="0"/>
              <a:t>Branch</a:t>
            </a:r>
          </a:p>
          <a:p>
            <a:r>
              <a:rPr lang="en-US" dirty="0"/>
              <a:t>A branch is essentially a pointer to the last commit you made. As you go on committing, this pointer will automatically update to point to the latest commit.</a:t>
            </a:r>
          </a:p>
          <a:p>
            <a:r>
              <a:rPr lang="en-US" b="1" dirty="0"/>
              <a:t>Tag</a:t>
            </a:r>
          </a:p>
          <a:p>
            <a:r>
              <a:rPr lang="en-US" dirty="0"/>
              <a:t>A tag is a mark on specific point in history. Typically people use this functionality to mark release points (v1.0, and so on).</a:t>
            </a:r>
          </a:p>
          <a:p>
            <a:r>
              <a:rPr lang="en-US" b="1" dirty="0"/>
              <a:t>HEAD and head (component of .git </a:t>
            </a:r>
            <a:r>
              <a:rPr lang="en-US" b="1" dirty="0" err="1"/>
              <a:t>dir</a:t>
            </a:r>
            <a:r>
              <a:rPr lang="en-US" b="1" dirty="0"/>
              <a:t>)</a:t>
            </a:r>
          </a:p>
          <a:p>
            <a:r>
              <a:rPr lang="en-US" dirty="0"/>
              <a:t>HEAD is a pointer that points to the current branch. A repository only has 1 </a:t>
            </a:r>
            <a:r>
              <a:rPr lang="en-US" i="1" dirty="0"/>
              <a:t>active</a:t>
            </a:r>
            <a:r>
              <a:rPr lang="en-US" dirty="0"/>
              <a:t> HEAD. head is a pointer that points to any commit. A repository can have any number of heads.</a:t>
            </a:r>
          </a:p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4FD481D-2218-4EA6-906F-819D16DB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E9C32F-33E0-44B5-8103-737E809A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54DFD313-DCE2-4542-A365-1CD14E2B3FB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hlinkClick r:id="rId2"/>
              </a:rPr>
              <a:t>http://git-scm.com/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387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22802</TotalTime>
  <Words>1235</Words>
  <Application>Microsoft Office PowerPoint</Application>
  <PresentationFormat>Widescreen</PresentationFormat>
  <Paragraphs>160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CourierPrime</vt:lpstr>
      <vt:lpstr>Helvetica</vt:lpstr>
      <vt:lpstr>Wingdings</vt:lpstr>
      <vt:lpstr>Tema di Office</vt:lpstr>
      <vt:lpstr>whoami</vt:lpstr>
      <vt:lpstr>Fundamentals</vt:lpstr>
      <vt:lpstr>Code versioning</vt:lpstr>
      <vt:lpstr>Git</vt:lpstr>
      <vt:lpstr>Git</vt:lpstr>
      <vt:lpstr>Git</vt:lpstr>
      <vt:lpstr>Git flow</vt:lpstr>
      <vt:lpstr>Git</vt:lpstr>
      <vt:lpstr>Git</vt:lpstr>
      <vt:lpstr>Git</vt:lpstr>
      <vt:lpstr>Git</vt:lpstr>
      <vt:lpstr>Build automation</vt:lpstr>
      <vt:lpstr>Gradle</vt:lpstr>
      <vt:lpstr>build.gradle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Business Intelligence</dc:title>
  <dc:creator>Matteo Francia</dc:creator>
  <cp:lastModifiedBy>Matteo Francia</cp:lastModifiedBy>
  <cp:revision>1111</cp:revision>
  <dcterms:created xsi:type="dcterms:W3CDTF">2019-03-06T18:10:20Z</dcterms:created>
  <dcterms:modified xsi:type="dcterms:W3CDTF">2021-06-22T19:21:41Z</dcterms:modified>
</cp:coreProperties>
</file>