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25" r:id="rId2"/>
    <p:sldId id="478" r:id="rId3"/>
    <p:sldId id="496" r:id="rId4"/>
    <p:sldId id="486" r:id="rId5"/>
    <p:sldId id="489" r:id="rId6"/>
    <p:sldId id="491" r:id="rId7"/>
    <p:sldId id="490" r:id="rId8"/>
    <p:sldId id="479" r:id="rId9"/>
    <p:sldId id="338" r:id="rId10"/>
    <p:sldId id="289" r:id="rId11"/>
    <p:sldId id="303" r:id="rId12"/>
    <p:sldId id="481" r:id="rId13"/>
    <p:sldId id="482" r:id="rId14"/>
    <p:sldId id="483" r:id="rId15"/>
    <p:sldId id="484" r:id="rId16"/>
    <p:sldId id="492" r:id="rId17"/>
    <p:sldId id="485" r:id="rId18"/>
    <p:sldId id="495" r:id="rId19"/>
    <p:sldId id="488" r:id="rId20"/>
    <p:sldId id="487" r:id="rId21"/>
    <p:sldId id="494" r:id="rId22"/>
    <p:sldId id="493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5050"/>
    <a:srgbClr val="FC9B0C"/>
    <a:srgbClr val="00000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60E9-D416-E454-93CC-D861F9A2E114}" v="162" dt="2022-11-03T08:07:5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935" autoAdjust="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outlineViewPr>
    <p:cViewPr>
      <p:scale>
        <a:sx n="33" d="100"/>
        <a:sy n="33" d="100"/>
      </p:scale>
      <p:origin x="0" y="-1144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05/11/2022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w4bo/2022-bbs-dsaa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en-US" b="1" noProof="0" dirty="0"/>
              <a:t>Data Strategy &amp; Business Analytics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Sensing provides data to support contextual decisions</a:t>
            </a:r>
          </a:p>
          <a:p>
            <a:pPr lvl="1"/>
            <a:r>
              <a:rPr lang="en-US" noProof="0" dirty="0"/>
              <a:t>“World” and “Data” levels</a:t>
            </a:r>
          </a:p>
          <a:p>
            <a:pPr marL="0" indent="0">
              <a:buNone/>
            </a:pPr>
            <a:r>
              <a:rPr lang="en-US" noProof="0" dirty="0"/>
              <a:t>New challenges on </a:t>
            </a:r>
            <a:r>
              <a:rPr lang="en-US" noProof="0" dirty="0">
                <a:solidFill>
                  <a:srgbClr val="FF0000"/>
                </a:solidFill>
              </a:rPr>
              <a:t>unconventional</a:t>
            </a:r>
            <a:r>
              <a:rPr lang="en-US" noProof="0" dirty="0"/>
              <a:t> data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Unstructured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noProof="0" dirty="0"/>
              <a:t>Transformation requires </a:t>
            </a:r>
            <a:r>
              <a:rPr lang="en-US" noProof="0" dirty="0">
                <a:solidFill>
                  <a:srgbClr val="FF0000"/>
                </a:solidFill>
              </a:rPr>
              <a:t>type-aware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techniques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High availability and accessibility attract new data scientists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High</a:t>
            </a:r>
            <a:r>
              <a:rPr lang="en-US" noProof="0" dirty="0"/>
              <a:t> competence in business domain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Low</a:t>
            </a:r>
            <a:r>
              <a:rPr lang="en-US" noProof="0" dirty="0"/>
              <a:t> competence in computer science</a:t>
            </a:r>
            <a:endParaRPr lang="en-US" sz="2000" noProof="0" dirty="0"/>
          </a:p>
          <a:p>
            <a:pPr marL="0" indent="0">
              <a:buNone/>
            </a:pPr>
            <a:r>
              <a:rPr lang="en-US" noProof="0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11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Data transformation requires a structured approach</a:t>
            </a:r>
          </a:p>
          <a:p>
            <a:pPr lvl="1"/>
            <a:r>
              <a:rPr lang="en-US" noProof="0" dirty="0"/>
              <a:t>Choosing the best algorithm is only one of the success factors</a:t>
            </a:r>
          </a:p>
          <a:p>
            <a:r>
              <a:rPr lang="en-US" noProof="0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noProof="0" dirty="0"/>
              <a:t> is a model that describes common approaches for </a:t>
            </a:r>
            <a:r>
              <a:rPr lang="en-US" noProof="0"/>
              <a:t>data pipelines </a:t>
            </a:r>
            <a:r>
              <a:rPr lang="en-US" noProof="0" dirty="0"/>
              <a:t>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CRISP-DM breaks the process of data mining into six major phases</a:t>
            </a:r>
          </a:p>
          <a:p>
            <a:pPr lvl="1"/>
            <a:r>
              <a:rPr lang="en-US" noProof="0" dirty="0"/>
              <a:t>Business Understanding</a:t>
            </a:r>
          </a:p>
          <a:p>
            <a:pPr lvl="1"/>
            <a:r>
              <a:rPr lang="en-US" noProof="0" dirty="0"/>
              <a:t>Data Understanding</a:t>
            </a:r>
          </a:p>
          <a:p>
            <a:pPr lvl="1"/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Modeling</a:t>
            </a:r>
          </a:p>
          <a:p>
            <a:pPr lvl="1"/>
            <a:r>
              <a:rPr lang="en-US" noProof="0" dirty="0"/>
              <a:t>Evaluation</a:t>
            </a:r>
          </a:p>
          <a:p>
            <a:pPr lvl="1"/>
            <a:r>
              <a:rPr lang="en-US" noProof="0" dirty="0"/>
              <a:t>Deployment</a:t>
            </a:r>
          </a:p>
          <a:p>
            <a:r>
              <a:rPr lang="en-US" noProof="0" dirty="0"/>
              <a:t>The sequence of phases is not strict</a:t>
            </a:r>
          </a:p>
          <a:p>
            <a:pPr lvl="1"/>
            <a:r>
              <a:rPr lang="en-US" noProof="0" dirty="0"/>
              <a:t>Arrows indicate the most important and frequent dependencies between phases </a:t>
            </a:r>
          </a:p>
          <a:p>
            <a:pPr lvl="1"/>
            <a:r>
              <a:rPr lang="en-US" noProof="0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Understanding the domain</a:t>
            </a:r>
          </a:p>
          <a:p>
            <a:pPr lvl="1"/>
            <a:r>
              <a:rPr lang="en-US" noProof="0" dirty="0"/>
              <a:t>Understanding </a:t>
            </a:r>
            <a:r>
              <a:rPr lang="en-US" noProof="0" dirty="0">
                <a:solidFill>
                  <a:schemeClr val="accent1"/>
                </a:solidFill>
              </a:rPr>
              <a:t>project goals</a:t>
            </a:r>
            <a:r>
              <a:rPr lang="en-US" noProof="0" dirty="0"/>
              <a:t> from the user's point of view, </a:t>
            </a:r>
            <a:r>
              <a:rPr lang="en-US" noProof="0" dirty="0">
                <a:solidFill>
                  <a:schemeClr val="accent1"/>
                </a:solidFill>
              </a:rPr>
              <a:t>translate</a:t>
            </a:r>
            <a:r>
              <a:rPr lang="en-US" noProof="0" dirty="0"/>
              <a:t> the user's problem into a data mining problem, and </a:t>
            </a:r>
            <a:r>
              <a:rPr lang="en-US" noProof="0" dirty="0">
                <a:solidFill>
                  <a:schemeClr val="accent1"/>
                </a:solidFill>
              </a:rPr>
              <a:t>define</a:t>
            </a:r>
            <a:r>
              <a:rPr lang="en-US" noProof="0" dirty="0"/>
              <a:t> a project plan</a:t>
            </a:r>
          </a:p>
          <a:p>
            <a:r>
              <a:rPr lang="en-US" noProof="0" dirty="0"/>
              <a:t>Understanding the data</a:t>
            </a:r>
          </a:p>
          <a:p>
            <a:pPr lvl="1"/>
            <a:r>
              <a:rPr lang="en-US" noProof="0" dirty="0"/>
              <a:t>Preliminary data collection aimed at </a:t>
            </a:r>
            <a:r>
              <a:rPr lang="en-US" noProof="0" dirty="0">
                <a:solidFill>
                  <a:schemeClr val="accent1"/>
                </a:solidFill>
              </a:rPr>
              <a:t>identifying quality problems </a:t>
            </a:r>
            <a:r>
              <a:rPr lang="en-US" noProof="0" dirty="0"/>
              <a:t>and conducting </a:t>
            </a:r>
            <a:r>
              <a:rPr lang="en-US" noProof="0" dirty="0">
                <a:solidFill>
                  <a:schemeClr val="accent1"/>
                </a:solidFill>
              </a:rPr>
              <a:t>preliminary analyzes </a:t>
            </a:r>
            <a:r>
              <a:rPr lang="en-US" noProof="0" dirty="0"/>
              <a:t>to identify the salient characteristics</a:t>
            </a:r>
          </a:p>
          <a:p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Includes all the </a:t>
            </a:r>
            <a:r>
              <a:rPr lang="en-US" noProof="0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noProof="0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Model Creation</a:t>
            </a:r>
          </a:p>
          <a:p>
            <a:pPr lvl="1"/>
            <a:r>
              <a:rPr lang="en-US" noProof="0" dirty="0">
                <a:solidFill>
                  <a:schemeClr val="accent1"/>
                </a:solidFill>
              </a:rPr>
              <a:t>Several</a:t>
            </a:r>
            <a:r>
              <a:rPr lang="en-US" noProof="0" dirty="0"/>
              <a:t> data mining techniques are applied to the dataset also with different parameters in order to </a:t>
            </a:r>
            <a:r>
              <a:rPr lang="en-US" noProof="0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noProof="0" dirty="0"/>
              <a:t>Evaluation of model and results</a:t>
            </a:r>
          </a:p>
          <a:p>
            <a:pPr lvl="1"/>
            <a:r>
              <a:rPr lang="en-US" noProof="0" dirty="0"/>
              <a:t>The model(s) obtained from the previous phase are analyzed to </a:t>
            </a:r>
            <a:r>
              <a:rPr lang="en-US" noProof="0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noProof="0" dirty="0"/>
              <a:t>and robust to respond adequately to the user's objectives</a:t>
            </a:r>
          </a:p>
          <a:p>
            <a:r>
              <a:rPr lang="en-US" noProof="0" dirty="0"/>
              <a:t>Deployment</a:t>
            </a:r>
          </a:p>
          <a:p>
            <a:pPr lvl="1"/>
            <a:r>
              <a:rPr lang="en-US" noProof="0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full picture (data pipeline)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16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DFB35F-5EF0-4326-9951-7E9C0B3A4F74}"/>
              </a:ext>
            </a:extLst>
          </p:cNvPr>
          <p:cNvSpPr/>
          <p:nvPr/>
        </p:nvSpPr>
        <p:spPr>
          <a:xfrm>
            <a:off x="4842934" y="2638700"/>
            <a:ext cx="4849706" cy="114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CB3939-759B-521C-F955-0A3C979D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Disclaimer! (and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lesson</a:t>
            </a:r>
            <a:r>
              <a:rPr lang="it-IT" dirty="0"/>
              <a:t> </a:t>
            </a:r>
            <a:r>
              <a:rPr lang="it-IT" dirty="0" err="1"/>
              <a:t>learned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30EBE-80D9-7E29-0A1C-83DE7882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module</a:t>
            </a:r>
            <a:r>
              <a:rPr lang="it-IT" dirty="0"/>
              <a:t> covers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teaching</a:t>
            </a:r>
            <a:r>
              <a:rPr lang="it-IT" dirty="0"/>
              <a:t> </a:t>
            </a:r>
            <a:r>
              <a:rPr lang="it-IT" dirty="0" err="1"/>
              <a:t>material</a:t>
            </a:r>
            <a:endParaRPr lang="it-IT" dirty="0"/>
          </a:p>
          <a:p>
            <a:pPr lvl="1"/>
            <a:r>
              <a:rPr lang="it-IT" dirty="0"/>
              <a:t>Data Mining (6 CFU), Machine Learning (6 CFU)</a:t>
            </a:r>
          </a:p>
          <a:p>
            <a:pPr lvl="1"/>
            <a:r>
              <a:rPr lang="it-IT" dirty="0"/>
              <a:t>Business Intelligence (6 CFU), Big Data (6 CFU)</a:t>
            </a:r>
          </a:p>
          <a:p>
            <a:pPr lvl="1"/>
            <a:r>
              <a:rPr lang="it-IT" dirty="0"/>
              <a:t>1 CFU = 25h</a:t>
            </a:r>
            <a:r>
              <a:rPr lang="en-US" dirty="0"/>
              <a:t>, 24 CFU = 600h (almost a semester in University)</a:t>
            </a:r>
          </a:p>
          <a:p>
            <a:r>
              <a:rPr lang="en-US" dirty="0"/>
              <a:t>This module involves 3 abstraction levels: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Theory</a:t>
            </a:r>
            <a:r>
              <a:rPr lang="en-US" dirty="0"/>
              <a:t>: recall, understand, and discuss the main challenges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Map theoretical issues into practice</a:t>
            </a:r>
            <a:r>
              <a:rPr lang="en-US" dirty="0"/>
              <a:t>: slides</a:t>
            </a:r>
          </a:p>
          <a:p>
            <a:pPr lvl="1"/>
            <a:r>
              <a:rPr lang="en-US" dirty="0">
                <a:solidFill>
                  <a:srgbClr val="FF5050"/>
                </a:solidFill>
              </a:rPr>
              <a:t>Implementation</a:t>
            </a:r>
            <a:r>
              <a:rPr lang="en-US" dirty="0"/>
              <a:t>: notebooks</a:t>
            </a:r>
          </a:p>
          <a:p>
            <a:r>
              <a:rPr lang="en-US" dirty="0"/>
              <a:t>Our journey is just about 8 hours</a:t>
            </a:r>
          </a:p>
          <a:p>
            <a:pPr lvl="1"/>
            <a:r>
              <a:rPr lang="en-US" dirty="0"/>
              <a:t>We will discuss the integrated laboratory through the notebooks</a:t>
            </a:r>
          </a:p>
          <a:p>
            <a:pPr lvl="1"/>
            <a:r>
              <a:rPr lang="en-US" dirty="0"/>
              <a:t>There is not time to focus on the programming aspect, but you have them for posterior study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DA54DF-7D95-8CA4-3F88-83C51E3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C14BD9-8817-7BE4-90DA-2C7C57F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18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C109E0B-65D4-0056-E097-349058147A3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3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noProof="0" dirty="0"/>
              <a:t>This checklist can help you while building your projects</a:t>
            </a:r>
          </a:p>
          <a:p>
            <a:pPr lvl="1"/>
            <a:r>
              <a:rPr lang="en-US" sz="1400" noProof="0" dirty="0"/>
              <a:t>Frame the problem and look at the big picture</a:t>
            </a:r>
          </a:p>
          <a:p>
            <a:pPr lvl="1"/>
            <a:r>
              <a:rPr lang="en-US" sz="1400" noProof="0" dirty="0"/>
              <a:t>Get the data</a:t>
            </a:r>
          </a:p>
          <a:p>
            <a:pPr lvl="1"/>
            <a:r>
              <a:rPr lang="en-US" sz="1400" noProof="0" dirty="0"/>
              <a:t>Explore the data to gain insights</a:t>
            </a:r>
          </a:p>
          <a:p>
            <a:pPr lvl="1"/>
            <a:r>
              <a:rPr lang="en-US" sz="1400" noProof="0" dirty="0"/>
              <a:t>Prepare the data</a:t>
            </a:r>
          </a:p>
          <a:p>
            <a:pPr lvl="1"/>
            <a:r>
              <a:rPr lang="en-US" sz="1400" noProof="0" dirty="0"/>
              <a:t>Explore many different models and shortlist the best ones</a:t>
            </a:r>
          </a:p>
          <a:p>
            <a:pPr lvl="1"/>
            <a:r>
              <a:rPr lang="en-US" sz="1400" noProof="0" dirty="0"/>
              <a:t>Fine-tune your models and combine them</a:t>
            </a:r>
          </a:p>
          <a:p>
            <a:pPr lvl="1"/>
            <a:r>
              <a:rPr lang="en-US" sz="1400" noProof="0" dirty="0"/>
              <a:t>Present your solution</a:t>
            </a:r>
          </a:p>
          <a:p>
            <a:pPr lvl="1"/>
            <a:r>
              <a:rPr lang="en-US" sz="1400" noProof="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Matteo Francia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Research fellow @ UniBO</a:t>
            </a:r>
          </a:p>
          <a:p>
            <a:pPr lvl="1"/>
            <a:r>
              <a:rPr lang="en-US" noProof="0" dirty="0"/>
              <a:t>Adjunct professor @ UniBO</a:t>
            </a:r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</a:t>
            </a:r>
          </a:p>
          <a:p>
            <a:pPr lvl="1"/>
            <a:r>
              <a:rPr lang="en-US" noProof="0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4"/>
              </a:rPr>
              <a:t>https://big.csr.unibo.it/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>
                <a:latin typeface="Helvetica"/>
                <a:cs typeface="Helvetica"/>
              </a:rPr>
              <a:t>DSAA 202 (</a:t>
            </a:r>
            <a:r>
              <a:rPr lang="en-US" noProof="0" dirty="0">
                <a:latin typeface="Helvetica"/>
                <a:cs typeface="Helvetica"/>
              </a:rPr>
              <a:t>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30626"/>
              </p:ext>
            </p:extLst>
          </p:nvPr>
        </p:nvGraphicFramePr>
        <p:xfrm>
          <a:off x="838200" y="2909350"/>
          <a:ext cx="9182319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278">
                  <a:extLst>
                    <a:ext uri="{9D8B030D-6E8A-4147-A177-3AD203B41FA5}">
                      <a16:colId xmlns:a16="http://schemas.microsoft.com/office/drawing/2014/main" val="1198972467"/>
                    </a:ext>
                  </a:extLst>
                </a:gridCol>
                <a:gridCol w="1333278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6515763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Helvetica"/>
                          <a:cs typeface="Helvetica"/>
                        </a:rPr>
                        <a:t>Activity</a:t>
                      </a:r>
                      <a:endParaRPr lang="en-US" sz="1600" b="0" i="0" noProof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14:15 – 15:30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integrated analytics and Python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15:30 – 15:40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/>
                          <a:cs typeface="Helvetica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15:40 – 16:30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16:30 – 16:40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16:40 – 17.45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9:15 – 10:30</a:t>
                      </a:r>
                      <a:endParaRPr lang="it-IT" sz="1400" b="0" i="0" baseline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massive data processing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10:30 – 10:40 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10:40</a:t>
                      </a: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 - 11:30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Hands on big data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11:30 – 11:40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11:40 – 13:00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DSAA 2021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/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Data mining 2022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02976E-8815-E89F-F779-3A764130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6EA80A-D97B-2BBA-B828-C73CA9594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materials</a:t>
            </a:r>
            <a:r>
              <a:rPr lang="it-IT" dirty="0"/>
              <a:t> are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https://github.com/w4bo/2022-bbs-dsaa</a:t>
            </a:r>
            <a:r>
              <a:rPr lang="it-IT" dirty="0"/>
              <a:t> </a:t>
            </a:r>
            <a:endParaRPr lang="en-US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364F01E5-0266-31E9-C1BE-21A4B435DD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08669"/>
            <a:ext cx="5181600" cy="1985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BC8A29-66BC-DD28-8701-58DCE950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8009D-A832-CCA6-0779-556F03D5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F5EAA4-D446-15A2-0460-143DC796FE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C4F8822-CD3F-0B74-857D-D15B82FA3A9E}"/>
              </a:ext>
            </a:extLst>
          </p:cNvPr>
          <p:cNvSpPr/>
          <p:nvPr/>
        </p:nvSpPr>
        <p:spPr>
          <a:xfrm>
            <a:off x="10769600" y="2978527"/>
            <a:ext cx="636693" cy="3651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7BC855C-A464-728B-86D9-1CAA92E49A80}"/>
              </a:ext>
            </a:extLst>
          </p:cNvPr>
          <p:cNvSpPr/>
          <p:nvPr/>
        </p:nvSpPr>
        <p:spPr>
          <a:xfrm>
            <a:off x="8991600" y="4580230"/>
            <a:ext cx="870373" cy="365125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CF0710AB-3E73-7409-8260-97FA5104A6CC}"/>
              </a:ext>
            </a:extLst>
          </p:cNvPr>
          <p:cNvSpPr/>
          <p:nvPr/>
        </p:nvSpPr>
        <p:spPr>
          <a:xfrm>
            <a:off x="11177693" y="266212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9107C878-E885-F64B-FADB-C83060BFB52E}"/>
              </a:ext>
            </a:extLst>
          </p:cNvPr>
          <p:cNvSpPr/>
          <p:nvPr/>
        </p:nvSpPr>
        <p:spPr>
          <a:xfrm>
            <a:off x="9659620" y="47954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en-US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7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Expand `</a:t>
            </a:r>
            <a:r>
              <a:rPr lang="en-US" sz="1400" noProof="0" dirty="0" err="1"/>
              <a:t>bbsstudent</a:t>
            </a:r>
            <a:r>
              <a:rPr lang="en-US" sz="1400" noProof="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noProof="0" dirty="0"/>
              <a:t>Strategies to </a:t>
            </a:r>
            <a:r>
              <a:rPr lang="en-US" noProof="0" dirty="0">
                <a:solidFill>
                  <a:srgbClr val="FF0000"/>
                </a:solidFill>
              </a:rPr>
              <a:t>transform</a:t>
            </a:r>
            <a:r>
              <a:rPr lang="en-US" noProof="0" dirty="0"/>
              <a:t> raw data into decision-making insights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Analytics</a:t>
            </a:r>
            <a:endParaRPr lang="en-US" noProof="0" dirty="0"/>
          </a:p>
          <a:p>
            <a:pPr lvl="1"/>
            <a:r>
              <a:rPr lang="en-US" noProof="0" dirty="0"/>
              <a:t>A catch-all term for a variety of different business intelligence and application-related initiatives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solidFill>
                  <a:srgbClr val="FF0000"/>
                </a:solidFill>
              </a:rPr>
              <a:t>process</a:t>
            </a:r>
            <a:r>
              <a:rPr lang="en-US" noProof="0" dirty="0"/>
              <a:t> of analyzing data from a particular domain (e.g., sales and supply chain)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noProof="0" dirty="0"/>
              <a:t>(Semi-)Autonomous </a:t>
            </a:r>
            <a:r>
              <a:rPr lang="en-US" noProof="0" dirty="0">
                <a:solidFill>
                  <a:srgbClr val="FF0000"/>
                </a:solidFill>
              </a:rPr>
              <a:t>transformation</a:t>
            </a:r>
            <a:r>
              <a:rPr lang="en-US" noProof="0" dirty="0"/>
              <a:t> of data using techniques and tools, to discover deeper insights, make predictions, or generate recommendations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Integrated Analytics</a:t>
            </a:r>
            <a:r>
              <a:rPr lang="en-US" b="1" noProof="0" dirty="0"/>
              <a:t> </a:t>
            </a:r>
            <a:r>
              <a:rPr lang="en-US" noProof="0" dirty="0"/>
              <a:t>(Lab)</a:t>
            </a:r>
          </a:p>
          <a:p>
            <a:pPr lvl="1"/>
            <a:r>
              <a:rPr lang="en-US" noProof="0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8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2"/>
              </a:rPr>
              <a:t>https://www.gartner.com/en/information-technology/glossary?glossarykeyword=analytics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noProof="0" dirty="0"/>
              <a:t>Family of transformations are usually abstracted in the “knowledge pyramid”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Data: </a:t>
            </a:r>
            <a:r>
              <a:rPr lang="en-US" noProof="0" dirty="0"/>
              <a:t>symbols representing real-word objects (e.g., store product sales)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Information:</a:t>
            </a:r>
            <a:r>
              <a:rPr lang="en-US" noProof="0" dirty="0"/>
              <a:t> processed data (e.g., query the product with highest profit)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Knowledge: </a:t>
            </a:r>
            <a:r>
              <a:rPr lang="en-US" noProof="0" dirty="0"/>
              <a:t>understanding (e.g., mine products often sold together)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Wisdom: </a:t>
            </a:r>
            <a:r>
              <a:rPr lang="en-US" noProof="0" dirty="0"/>
              <a:t>knowledge in action (e.g., discount products to optimize profits)</a:t>
            </a:r>
          </a:p>
          <a:p>
            <a:pPr lvl="1"/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23768</TotalTime>
  <Words>1637</Words>
  <Application>Microsoft Office PowerPoint</Application>
  <PresentationFormat>Widescreen</PresentationFormat>
  <Paragraphs>328</Paragraphs>
  <Slides>22</Slides>
  <Notes>3</Notes>
  <HiddenSlides>8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Data Strategy &amp; Business Analytics</vt:lpstr>
      <vt:lpstr>whoami</vt:lpstr>
      <vt:lpstr>Materials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The full picture (data pipeline)</vt:lpstr>
      <vt:lpstr>GOAL of this lab</vt:lpstr>
      <vt:lpstr>Disclaimer! (and my lesson learned)</vt:lpstr>
      <vt:lpstr>Integrated analytics lab</vt:lpstr>
      <vt:lpstr>DSAA 202 (Tentative) Time Schedule</vt:lpstr>
      <vt:lpstr>DSAA 2021 (Tentative) Time Schedule</vt:lpstr>
      <vt:lpstr>Data mining 2022 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1180</cp:revision>
  <dcterms:created xsi:type="dcterms:W3CDTF">2019-03-06T18:10:20Z</dcterms:created>
  <dcterms:modified xsi:type="dcterms:W3CDTF">2022-11-05T10:52:58Z</dcterms:modified>
</cp:coreProperties>
</file>