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98" r:id="rId2"/>
    <p:sldId id="470" r:id="rId3"/>
    <p:sldId id="302" r:id="rId4"/>
    <p:sldId id="307" r:id="rId5"/>
    <p:sldId id="311" r:id="rId6"/>
    <p:sldId id="310" r:id="rId7"/>
    <p:sldId id="315" r:id="rId8"/>
    <p:sldId id="303" r:id="rId9"/>
    <p:sldId id="318" r:id="rId10"/>
    <p:sldId id="330" r:id="rId11"/>
    <p:sldId id="331" r:id="rId12"/>
    <p:sldId id="332" r:id="rId13"/>
    <p:sldId id="334" r:id="rId14"/>
    <p:sldId id="335" r:id="rId15"/>
    <p:sldId id="337" r:id="rId16"/>
    <p:sldId id="338" r:id="rId17"/>
    <p:sldId id="373" r:id="rId18"/>
    <p:sldId id="374" r:id="rId19"/>
    <p:sldId id="397" r:id="rId20"/>
    <p:sldId id="395" r:id="rId21"/>
    <p:sldId id="398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71" r:id="rId30"/>
    <p:sldId id="411" r:id="rId31"/>
    <p:sldId id="407" r:id="rId32"/>
    <p:sldId id="469" r:id="rId33"/>
    <p:sldId id="408" r:id="rId34"/>
    <p:sldId id="409" r:id="rId35"/>
    <p:sldId id="410" r:id="rId36"/>
    <p:sldId id="413" r:id="rId37"/>
    <p:sldId id="414" r:id="rId38"/>
    <p:sldId id="314" r:id="rId39"/>
    <p:sldId id="415" r:id="rId40"/>
    <p:sldId id="416" r:id="rId41"/>
    <p:sldId id="417" r:id="rId42"/>
    <p:sldId id="418" r:id="rId43"/>
    <p:sldId id="419" r:id="rId44"/>
    <p:sldId id="278" r:id="rId45"/>
    <p:sldId id="421" r:id="rId46"/>
    <p:sldId id="422" r:id="rId47"/>
    <p:sldId id="423" r:id="rId48"/>
    <p:sldId id="424" r:id="rId49"/>
    <p:sldId id="425" r:id="rId50"/>
    <p:sldId id="435" r:id="rId51"/>
    <p:sldId id="427" r:id="rId52"/>
    <p:sldId id="428" r:id="rId53"/>
    <p:sldId id="429" r:id="rId54"/>
    <p:sldId id="430" r:id="rId55"/>
    <p:sldId id="431" r:id="rId56"/>
    <p:sldId id="433" r:id="rId57"/>
    <p:sldId id="434" r:id="rId58"/>
    <p:sldId id="444" r:id="rId59"/>
    <p:sldId id="445" r:id="rId60"/>
    <p:sldId id="446" r:id="rId61"/>
    <p:sldId id="447" r:id="rId62"/>
    <p:sldId id="448" r:id="rId63"/>
    <p:sldId id="449" r:id="rId64"/>
    <p:sldId id="468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  <p:sldId id="461" r:id="rId76"/>
    <p:sldId id="462" r:id="rId77"/>
    <p:sldId id="464" r:id="rId78"/>
    <p:sldId id="465" r:id="rId79"/>
    <p:sldId id="466" r:id="rId80"/>
    <p:sldId id="436" r:id="rId81"/>
    <p:sldId id="437" r:id="rId82"/>
    <p:sldId id="438" r:id="rId83"/>
    <p:sldId id="439" r:id="rId84"/>
    <p:sldId id="440" r:id="rId85"/>
    <p:sldId id="441" r:id="rId86"/>
    <p:sldId id="442" r:id="rId87"/>
    <p:sldId id="443" r:id="rId88"/>
    <p:sldId id="300" r:id="rId8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43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02/28/23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28/02/2023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 dirty="0"/>
              <a:t>‹n.›</a:t>
            </a:r>
          </a:p>
        </p:txBody>
      </p:sp>
    </p:spTree>
    <p:extLst>
      <p:ext uri="{BB962C8B-B14F-4D97-AF65-F5344CB8AC3E}">
        <p14:creationId xmlns:p14="http://schemas.microsoft.com/office/powerpoint/2010/main" val="3107324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Sum: 1 </a:t>
            </a:r>
            <a:r>
              <a:rPr lang="it-IT" dirty="0">
                <a:sym typeface="Wingdings" panose="05000000000000000000" pitchFamily="2" charset="2"/>
              </a:rPr>
              <a:t> è come se facessi riferimento ad un campo che è valorizzato sempre ad 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7002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en-US"/>
              <a:t>‹n.›</a:t>
            </a:r>
          </a:p>
        </p:txBody>
      </p:sp>
    </p:spTree>
    <p:extLst>
      <p:ext uri="{BB962C8B-B14F-4D97-AF65-F5344CB8AC3E}">
        <p14:creationId xmlns:p14="http://schemas.microsoft.com/office/powerpoint/2010/main" val="250426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Rispetto al mondo relazionale, mancano i join (anche se esiste un meccanismo che li ricalca) e le transazioni multi-documento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125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46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5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5222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703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153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34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Le espressioni più semplici sono inclusione (1), esclusione (0) o il riferimento a campi ($</a:t>
            </a:r>
            <a:r>
              <a:rPr lang="it-IT" dirty="0" err="1"/>
              <a:t>nomeCampo</a:t>
            </a:r>
            <a:r>
              <a:rPr lang="it-IT" dirty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67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73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1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02/28/23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8377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t-IT" noProof="0" dirty="0" err="1"/>
              <a:t>NoSQL</a:t>
            </a:r>
            <a:r>
              <a:rPr lang="it-IT" noProof="0" dirty="0"/>
              <a:t> </a:t>
            </a:r>
            <a:r>
              <a:rPr lang="it-IT" noProof="0" dirty="0" err="1"/>
              <a:t>document-oriented</a:t>
            </a:r>
            <a:r>
              <a:rPr lang="it-IT" noProof="0" dirty="0"/>
              <a:t>: </a:t>
            </a:r>
            <a:r>
              <a:rPr lang="it-IT" noProof="0" dirty="0" err="1"/>
              <a:t>MongoDB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ware.org/smart-data-models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g.csr.unibo.i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gAatZK" TargetMode="External"/><Relationship Id="rId2" Type="http://schemas.openxmlformats.org/officeDocument/2006/relationships/hyperlink" Target="https://raw.githubusercontent.com/mongodb/docs-assets/primer-dataset/primer-dataset.json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elp.com/dataset_challeng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Miserlou/c5cd8364bf9b2420bb29/raw/2bf258763cdddd704f8ffd3ea9a3e81d25e2c6f6/cities.json" TargetMode="External"/><Relationship Id="rId2" Type="http://schemas.openxmlformats.org/officeDocument/2006/relationships/hyperlink" Target="http://www.mediafire.com/file/ju52cn1eadiydz6/NBA2016.json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mongodb.com/basics/b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800" noProof="0" dirty="0"/>
              <a:t>NoSQL document-oriented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200" noProof="0" dirty="0"/>
              <a:t>Matteo Francia, </a:t>
            </a:r>
            <a:r>
              <a:rPr lang="en-US" sz="3200" noProof="0" dirty="0" err="1"/>
              <a:t>Ph.D</a:t>
            </a:r>
            <a:r>
              <a:rPr lang="en-US" sz="3200" dirty="0"/>
              <a:t>.</a:t>
            </a:r>
            <a:endParaRPr lang="en-US" sz="3200" noProof="0" dirty="0"/>
          </a:p>
          <a:p>
            <a:pPr algn="ctr"/>
            <a:r>
              <a:rPr lang="en-US" sz="2400" noProof="0" dirty="0"/>
              <a:t>m.francia@unibo.it</a:t>
            </a:r>
          </a:p>
        </p:txBody>
      </p:sp>
    </p:spTree>
    <p:extLst>
      <p:ext uri="{BB962C8B-B14F-4D97-AF65-F5344CB8AC3E}">
        <p14:creationId xmlns:p14="http://schemas.microsoft.com/office/powerpoint/2010/main" val="32299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Modellazione</a:t>
            </a:r>
            <a:r>
              <a:rPr lang="en-US" dirty="0"/>
              <a:t> di </a:t>
            </a:r>
            <a:r>
              <a:rPr lang="en-US" dirty="0" err="1"/>
              <a:t>documenti</a:t>
            </a:r>
            <a:r>
              <a:rPr lang="en-US" dirty="0"/>
              <a:t>: un </a:t>
            </a:r>
            <a:r>
              <a:rPr lang="en-US" dirty="0" err="1"/>
              <a:t>esempio</a:t>
            </a:r>
            <a:endParaRPr lang="en-US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752600"/>
            <a:ext cx="5449291" cy="419100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2346960" y="1845734"/>
            <a:ext cx="7543801" cy="40233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Tipico caso d’uso: clienti, ordini, prodotti</a:t>
            </a:r>
          </a:p>
        </p:txBody>
      </p:sp>
    </p:spTree>
    <p:extLst>
      <p:ext uri="{BB962C8B-B14F-4D97-AF65-F5344CB8AC3E}">
        <p14:creationId xmlns:p14="http://schemas.microsoft.com/office/powerpoint/2010/main" val="363349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Modellazione</a:t>
            </a:r>
            <a:r>
              <a:rPr lang="en-US" dirty="0"/>
              <a:t> di </a:t>
            </a:r>
            <a:r>
              <a:rPr lang="en-US" dirty="0" err="1"/>
              <a:t>documenti</a:t>
            </a:r>
            <a:r>
              <a:rPr lang="en-US" dirty="0"/>
              <a:t>: un </a:t>
            </a:r>
            <a:r>
              <a:rPr lang="en-US" dirty="0" err="1"/>
              <a:t>esempio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88" y="1777854"/>
            <a:ext cx="6117530" cy="4165746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2346960" y="1845734"/>
            <a:ext cx="7543801" cy="4023360"/>
          </a:xfrm>
          <a:prstGeom prst="rect">
            <a:avLst/>
          </a:prstGeom>
        </p:spPr>
        <p:txBody>
          <a:bodyPr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Modellazione relazionale</a:t>
            </a:r>
          </a:p>
        </p:txBody>
      </p:sp>
    </p:spTree>
    <p:extLst>
      <p:ext uri="{BB962C8B-B14F-4D97-AF65-F5344CB8AC3E}">
        <p14:creationId xmlns:p14="http://schemas.microsoft.com/office/powerpoint/2010/main" val="344758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810656"/>
            <a:ext cx="5449291" cy="4191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Modellazione</a:t>
            </a:r>
            <a:r>
              <a:rPr lang="en-US" dirty="0"/>
              <a:t> di </a:t>
            </a:r>
            <a:r>
              <a:rPr lang="en-US" dirty="0" err="1"/>
              <a:t>documenti</a:t>
            </a:r>
            <a:r>
              <a:rPr lang="en-US" dirty="0"/>
              <a:t>: un </a:t>
            </a:r>
            <a:r>
              <a:rPr lang="en-US" dirty="0" err="1"/>
              <a:t>esempio</a:t>
            </a:r>
            <a:endParaRPr lang="en-US" dirty="0"/>
          </a:p>
        </p:txBody>
      </p:sp>
      <p:sp>
        <p:nvSpPr>
          <p:cNvPr id="4" name="Figura a mano libera 3"/>
          <p:cNvSpPr/>
          <p:nvPr/>
        </p:nvSpPr>
        <p:spPr>
          <a:xfrm>
            <a:off x="2984310" y="1795418"/>
            <a:ext cx="5965035" cy="4206239"/>
          </a:xfrm>
          <a:custGeom>
            <a:avLst/>
            <a:gdLst>
              <a:gd name="connsiteX0" fmla="*/ 2297152 w 6266986"/>
              <a:gd name="connsiteY0" fmla="*/ 44605 h 4795024"/>
              <a:gd name="connsiteX1" fmla="*/ 2334322 w 6266986"/>
              <a:gd name="connsiteY1" fmla="*/ 1665249 h 4795024"/>
              <a:gd name="connsiteX2" fmla="*/ 0 w 6266986"/>
              <a:gd name="connsiteY2" fmla="*/ 1650380 h 4795024"/>
              <a:gd name="connsiteX3" fmla="*/ 29737 w 6266986"/>
              <a:gd name="connsiteY3" fmla="*/ 4795024 h 4795024"/>
              <a:gd name="connsiteX4" fmla="*/ 6266986 w 6266986"/>
              <a:gd name="connsiteY4" fmla="*/ 4780156 h 4795024"/>
              <a:gd name="connsiteX5" fmla="*/ 6110869 w 6266986"/>
              <a:gd name="connsiteY5" fmla="*/ 0 h 4795024"/>
              <a:gd name="connsiteX6" fmla="*/ 2297152 w 6266986"/>
              <a:gd name="connsiteY6" fmla="*/ 44605 h 4795024"/>
              <a:gd name="connsiteX0" fmla="*/ 2297152 w 6266986"/>
              <a:gd name="connsiteY0" fmla="*/ 0 h 4750419"/>
              <a:gd name="connsiteX1" fmla="*/ 2334322 w 6266986"/>
              <a:gd name="connsiteY1" fmla="*/ 1620644 h 4750419"/>
              <a:gd name="connsiteX2" fmla="*/ 0 w 6266986"/>
              <a:gd name="connsiteY2" fmla="*/ 1605775 h 4750419"/>
              <a:gd name="connsiteX3" fmla="*/ 29737 w 6266986"/>
              <a:gd name="connsiteY3" fmla="*/ 4750419 h 4750419"/>
              <a:gd name="connsiteX4" fmla="*/ 6266986 w 6266986"/>
              <a:gd name="connsiteY4" fmla="*/ 4735551 h 4750419"/>
              <a:gd name="connsiteX5" fmla="*/ 6118303 w 6266986"/>
              <a:gd name="connsiteY5" fmla="*/ 7434 h 4750419"/>
              <a:gd name="connsiteX6" fmla="*/ 2297152 w 6266986"/>
              <a:gd name="connsiteY6" fmla="*/ 0 h 4750419"/>
              <a:gd name="connsiteX0" fmla="*/ 2297152 w 6155474"/>
              <a:gd name="connsiteY0" fmla="*/ 0 h 4757854"/>
              <a:gd name="connsiteX1" fmla="*/ 2334322 w 6155474"/>
              <a:gd name="connsiteY1" fmla="*/ 1620644 h 4757854"/>
              <a:gd name="connsiteX2" fmla="*/ 0 w 6155474"/>
              <a:gd name="connsiteY2" fmla="*/ 1605775 h 4757854"/>
              <a:gd name="connsiteX3" fmla="*/ 29737 w 6155474"/>
              <a:gd name="connsiteY3" fmla="*/ 4750419 h 4757854"/>
              <a:gd name="connsiteX4" fmla="*/ 6155474 w 6155474"/>
              <a:gd name="connsiteY4" fmla="*/ 4757854 h 4757854"/>
              <a:gd name="connsiteX5" fmla="*/ 6118303 w 6155474"/>
              <a:gd name="connsiteY5" fmla="*/ 7434 h 4757854"/>
              <a:gd name="connsiteX6" fmla="*/ 2297152 w 6155474"/>
              <a:gd name="connsiteY6" fmla="*/ 0 h 4757854"/>
              <a:gd name="connsiteX0" fmla="*/ 2297152 w 6155474"/>
              <a:gd name="connsiteY0" fmla="*/ 0 h 4757854"/>
              <a:gd name="connsiteX1" fmla="*/ 2334322 w 6155474"/>
              <a:gd name="connsiteY1" fmla="*/ 1620644 h 4757854"/>
              <a:gd name="connsiteX2" fmla="*/ 0 w 6155474"/>
              <a:gd name="connsiteY2" fmla="*/ 1605775 h 4757854"/>
              <a:gd name="connsiteX3" fmla="*/ 29737 w 6155474"/>
              <a:gd name="connsiteY3" fmla="*/ 4750419 h 4757854"/>
              <a:gd name="connsiteX4" fmla="*/ 6155474 w 6155474"/>
              <a:gd name="connsiteY4" fmla="*/ 4757854 h 4757854"/>
              <a:gd name="connsiteX5" fmla="*/ 6140606 w 6155474"/>
              <a:gd name="connsiteY5" fmla="*/ 22302 h 4757854"/>
              <a:gd name="connsiteX6" fmla="*/ 2297152 w 6155474"/>
              <a:gd name="connsiteY6" fmla="*/ 0 h 475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5474" h="4757854">
                <a:moveTo>
                  <a:pt x="2297152" y="0"/>
                </a:moveTo>
                <a:lnTo>
                  <a:pt x="2334322" y="1620644"/>
                </a:lnTo>
                <a:lnTo>
                  <a:pt x="0" y="1605775"/>
                </a:lnTo>
                <a:lnTo>
                  <a:pt x="29737" y="4750419"/>
                </a:lnTo>
                <a:lnTo>
                  <a:pt x="6155474" y="4757854"/>
                </a:lnTo>
                <a:lnTo>
                  <a:pt x="6140606" y="22302"/>
                </a:lnTo>
                <a:lnTo>
                  <a:pt x="2297152" y="0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3226420" y="1795417"/>
            <a:ext cx="1421780" cy="4335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Una possibile modellazione di documenti</a:t>
            </a:r>
          </a:p>
        </p:txBody>
      </p:sp>
    </p:spTree>
    <p:extLst>
      <p:ext uri="{BB962C8B-B14F-4D97-AF65-F5344CB8AC3E}">
        <p14:creationId xmlns:p14="http://schemas.microsoft.com/office/powerpoint/2010/main" val="283891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Modellazione</a:t>
            </a:r>
            <a:r>
              <a:rPr lang="en-US" dirty="0"/>
              <a:t> di </a:t>
            </a:r>
            <a:r>
              <a:rPr lang="en-US" dirty="0" err="1"/>
              <a:t>documenti</a:t>
            </a:r>
            <a:r>
              <a:rPr lang="en-US" dirty="0"/>
              <a:t>: un </a:t>
            </a:r>
            <a:r>
              <a:rPr lang="en-US" dirty="0" err="1"/>
              <a:t>esempio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b="76158"/>
          <a:stretch/>
        </p:blipFill>
        <p:spPr>
          <a:xfrm>
            <a:off x="2159924" y="1918304"/>
            <a:ext cx="3803076" cy="122634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/>
          <a:srcRect t="23642"/>
          <a:stretch/>
        </p:blipFill>
        <p:spPr>
          <a:xfrm>
            <a:off x="5963001" y="1918304"/>
            <a:ext cx="4024321" cy="4156090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96139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1810656"/>
            <a:ext cx="5449291" cy="4191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Modellazione</a:t>
            </a:r>
            <a:r>
              <a:rPr lang="en-US" dirty="0"/>
              <a:t> di </a:t>
            </a:r>
            <a:r>
              <a:rPr lang="en-US" dirty="0" err="1"/>
              <a:t>documenti</a:t>
            </a:r>
            <a:r>
              <a:rPr lang="en-US" dirty="0"/>
              <a:t>: un </a:t>
            </a:r>
            <a:r>
              <a:rPr lang="en-US" dirty="0" err="1"/>
              <a:t>esempio</a:t>
            </a:r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26420" y="1795417"/>
            <a:ext cx="5722924" cy="4335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Una modellazione alternativa </a:t>
            </a:r>
          </a:p>
        </p:txBody>
      </p:sp>
    </p:spTree>
    <p:extLst>
      <p:ext uri="{BB962C8B-B14F-4D97-AF65-F5344CB8AC3E}">
        <p14:creationId xmlns:p14="http://schemas.microsoft.com/office/powerpoint/2010/main" val="22179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97280" y="362463"/>
            <a:ext cx="10058400" cy="75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Modellazione</a:t>
            </a:r>
            <a:r>
              <a:rPr lang="en-US" dirty="0"/>
              <a:t> di </a:t>
            </a:r>
            <a:r>
              <a:rPr lang="en-US" dirty="0" err="1"/>
              <a:t>documenti</a:t>
            </a:r>
            <a:r>
              <a:rPr lang="en-US" dirty="0"/>
              <a:t>: un </a:t>
            </a:r>
            <a:r>
              <a:rPr lang="en-US" dirty="0" err="1"/>
              <a:t>esempio</a:t>
            </a:r>
            <a:endParaRPr lang="en-US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69" y="1918855"/>
            <a:ext cx="3996421" cy="3733800"/>
          </a:xfrm>
          <a:prstGeom prst="rect">
            <a:avLst/>
          </a:prstGeom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1097280" y="1243914"/>
            <a:ext cx="10058400" cy="462518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267918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Modellazione</a:t>
            </a:r>
            <a:r>
              <a:rPr lang="en-US" dirty="0"/>
              <a:t> di </a:t>
            </a:r>
            <a:r>
              <a:rPr lang="en-US" dirty="0" err="1"/>
              <a:t>documenti</a:t>
            </a:r>
            <a:r>
              <a:rPr lang="en-US" dirty="0"/>
              <a:t>: </a:t>
            </a:r>
            <a:r>
              <a:rPr lang="en-US" dirty="0" err="1"/>
              <a:t>progettazione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1097280" y="1243913"/>
            <a:ext cx="10058400" cy="4987281"/>
          </a:xfrm>
        </p:spPr>
        <p:txBody>
          <a:bodyPr>
            <a:normAutofit/>
          </a:bodyPr>
          <a:lstStyle/>
          <a:p>
            <a:r>
              <a:rPr lang="en-US" dirty="0"/>
              <a:t>Aggregate data modeling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aggregato</a:t>
            </a:r>
            <a:r>
              <a:rPr lang="en-US" dirty="0"/>
              <a:t> è un </a:t>
            </a:r>
            <a:r>
              <a:rPr lang="en-US" dirty="0" err="1"/>
              <a:t>insieme</a:t>
            </a:r>
            <a:r>
              <a:rPr lang="en-US" dirty="0"/>
              <a:t> di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legati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loro</a:t>
            </a:r>
            <a:r>
              <a:rPr lang="en-US" dirty="0"/>
              <a:t> 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trattati</a:t>
            </a:r>
            <a:r>
              <a:rPr lang="en-US" dirty="0"/>
              <a:t> in </a:t>
            </a:r>
            <a:r>
              <a:rPr lang="en-US" dirty="0" err="1"/>
              <a:t>blocco</a:t>
            </a:r>
            <a:endParaRPr lang="en-US" dirty="0"/>
          </a:p>
          <a:p>
            <a:pPr lvl="1"/>
            <a:r>
              <a:rPr lang="en-US" dirty="0"/>
              <a:t>Un </a:t>
            </a:r>
            <a:r>
              <a:rPr lang="en-US" dirty="0" err="1"/>
              <a:t>aggregato</a:t>
            </a:r>
            <a:r>
              <a:rPr lang="en-US" dirty="0"/>
              <a:t> è </a:t>
            </a:r>
            <a:r>
              <a:rPr lang="en-US" dirty="0" err="1"/>
              <a:t>un’unità</a:t>
            </a:r>
            <a:r>
              <a:rPr lang="en-US" dirty="0"/>
              <a:t> per la </a:t>
            </a:r>
            <a:r>
              <a:rPr lang="en-US" dirty="0" err="1"/>
              <a:t>manipolazione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consistenza</a:t>
            </a:r>
            <a:endParaRPr lang="en-US" dirty="0"/>
          </a:p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aggregati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+ Facilitano il lavoro degli sviluppatori software</a:t>
            </a:r>
            <a:r>
              <a:rPr lang="en-US" dirty="0"/>
              <a:t>, che spesso manipolano i dati attraverso strutture aggregate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+ Facili da gestire in un sistema distribuito</a:t>
            </a:r>
          </a:p>
          <a:p>
            <a:pPr lvl="2"/>
            <a:r>
              <a:rPr lang="en-US" dirty="0"/>
              <a:t>I dati che devono essere manipolati insieme (e.g., gli ordini ed i relativi dettagli) vengono modellati nello stesso aggregato – e quindi risiedono nello stesso nodo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- Duplicazione dei dati </a:t>
            </a:r>
            <a:r>
              <a:rPr lang="en-US" dirty="0"/>
              <a:t>memorizzati in livelli innestati (e rischio di inconsistenze)</a:t>
            </a:r>
          </a:p>
          <a:p>
            <a:r>
              <a:rPr lang="en-US" b="1" dirty="0"/>
              <a:t>Non esiste strategia universale per la definizione degli aggregati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Dipende unicamente da come si intende manipolare i dati</a:t>
            </a:r>
          </a:p>
        </p:txBody>
      </p:sp>
    </p:spTree>
    <p:extLst>
      <p:ext uri="{BB962C8B-B14F-4D97-AF65-F5344CB8AC3E}">
        <p14:creationId xmlns:p14="http://schemas.microsoft.com/office/powerpoint/2010/main" val="12026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d’uso</a:t>
            </a:r>
            <a:endParaRPr lang="en-US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noProof="0" dirty="0"/>
              <a:t>Diversi contesti posso trarre beneficio dall’utilizzo di un database documentale</a:t>
            </a:r>
          </a:p>
          <a:p>
            <a:pPr lvl="1"/>
            <a:r>
              <a:rPr lang="en-US" b="1" noProof="0" dirty="0"/>
              <a:t>Log di eventi / web </a:t>
            </a:r>
            <a:r>
              <a:rPr lang="en-US" b="1" noProof="0" dirty="0" err="1"/>
              <a:t>services</a:t>
            </a:r>
            <a:endParaRPr lang="en-US" b="1" noProof="0" dirty="0"/>
          </a:p>
          <a:p>
            <a:pPr lvl="2"/>
            <a:r>
              <a:rPr lang="en-US" noProof="0" dirty="0" err="1"/>
              <a:t>Repository</a:t>
            </a:r>
            <a:r>
              <a:rPr lang="en-US" noProof="0" dirty="0"/>
              <a:t> centrali per </a:t>
            </a:r>
            <a:r>
              <a:rPr lang="en-US" dirty="0"/>
              <a:t>la memorizzazioni di log di eventi di diverse applicazioni</a:t>
            </a:r>
          </a:p>
          <a:p>
            <a:pPr lvl="1"/>
            <a:r>
              <a:rPr lang="en-US" b="1" noProof="0" dirty="0"/>
              <a:t>CMS, piattaforme di blogging</a:t>
            </a:r>
          </a:p>
          <a:p>
            <a:pPr lvl="2"/>
            <a:r>
              <a:rPr lang="en-US" noProof="0" dirty="0"/>
              <a:t>Assenza di uno schema predefinito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/>
              <a:t> adatti per CMS, gestione di siti web, commenti, profili utente</a:t>
            </a:r>
          </a:p>
          <a:p>
            <a:pPr lvl="1"/>
            <a:r>
              <a:rPr lang="en-US" b="1" noProof="0" dirty="0"/>
              <a:t>Web Analytics o Real-Time Analytics</a:t>
            </a:r>
          </a:p>
          <a:p>
            <a:pPr lvl="2"/>
            <a:r>
              <a:rPr lang="en-US" noProof="0" dirty="0" err="1">
                <a:solidFill>
                  <a:srgbClr val="0070C0"/>
                </a:solidFill>
              </a:rPr>
              <a:t>Indicizzazione</a:t>
            </a:r>
            <a:r>
              <a:rPr lang="en-US" noProof="0" dirty="0">
                <a:solidFill>
                  <a:srgbClr val="0070C0"/>
                </a:solidFill>
              </a:rPr>
              <a:t> di </a:t>
            </a:r>
            <a:r>
              <a:rPr lang="en-US" noProof="0" dirty="0" err="1">
                <a:solidFill>
                  <a:srgbClr val="0070C0"/>
                </a:solidFill>
              </a:rPr>
              <a:t>contenuti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testuali</a:t>
            </a:r>
            <a:r>
              <a:rPr lang="en-US" noProof="0" dirty="0"/>
              <a:t> </a:t>
            </a:r>
            <a:r>
              <a:rPr lang="en-US" noProof="0" dirty="0">
                <a:sym typeface="Wingdings" panose="05000000000000000000" pitchFamily="2" charset="2"/>
              </a:rPr>
              <a:t></a:t>
            </a:r>
            <a:r>
              <a:rPr lang="en-US" noProof="0" dirty="0"/>
              <a:t> </a:t>
            </a:r>
            <a:r>
              <a:rPr lang="en-US" dirty="0"/>
              <a:t>real-time sentiment analysis, social media monitoring</a:t>
            </a:r>
            <a:endParaRPr lang="en-US" noProof="0" dirty="0"/>
          </a:p>
          <a:p>
            <a:pPr lvl="1"/>
            <a:r>
              <a:rPr lang="en-US" b="1" noProof="0" dirty="0"/>
              <a:t>Applicazioni di e-commerce</a:t>
            </a:r>
          </a:p>
          <a:p>
            <a:pPr lvl="2"/>
            <a:r>
              <a:rPr lang="en-US" noProof="0" dirty="0">
                <a:solidFill>
                  <a:srgbClr val="0070C0"/>
                </a:solidFill>
              </a:rPr>
              <a:t>Flessibilità sullo schema </a:t>
            </a:r>
            <a:r>
              <a:rPr lang="en-US" noProof="0" dirty="0"/>
              <a:t>per memorizzare prodotti e ordini</a:t>
            </a:r>
          </a:p>
          <a:p>
            <a:pPr lvl="2"/>
            <a:r>
              <a:rPr lang="en-US" noProof="0" dirty="0"/>
              <a:t>Evoluzione del modello dati senza incorrere in costi di </a:t>
            </a:r>
            <a:r>
              <a:rPr lang="en-US" noProof="0" dirty="0" err="1"/>
              <a:t>refactory</a:t>
            </a:r>
            <a:r>
              <a:rPr lang="en-US" noProof="0" dirty="0"/>
              <a:t> o di migrazione</a:t>
            </a:r>
            <a:endParaRPr lang="en-US" dirty="0"/>
          </a:p>
          <a:p>
            <a:r>
              <a:rPr lang="en-US" noProof="0" dirty="0"/>
              <a:t>Ma ci sono anche aspetti negativi da considerare</a:t>
            </a:r>
          </a:p>
          <a:p>
            <a:pPr lvl="1"/>
            <a:r>
              <a:rPr lang="en-US" dirty="0"/>
              <a:t>Aggregate data </a:t>
            </a:r>
            <a:r>
              <a:rPr lang="en-US" dirty="0" err="1"/>
              <a:t>modeling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fonte di duplicazione e inconsistenze</a:t>
            </a:r>
            <a:endParaRPr lang="en-US" dirty="0"/>
          </a:p>
          <a:p>
            <a:pPr lvl="1"/>
            <a:r>
              <a:rPr lang="en-US" dirty="0" err="1"/>
              <a:t>Schemaless</a:t>
            </a:r>
            <a:r>
              <a:rPr lang="en-US" dirty="0"/>
              <a:t> è un vantaggio in scrittura, non in lettura</a:t>
            </a:r>
          </a:p>
          <a:p>
            <a:pPr lvl="1"/>
            <a:r>
              <a:rPr lang="en-US" noProof="0" dirty="0"/>
              <a:t>Non ideale per un carico di lavoro analitico (OLAP)</a:t>
            </a:r>
          </a:p>
        </p:txBody>
      </p:sp>
    </p:spTree>
    <p:extLst>
      <p:ext uri="{BB962C8B-B14F-4D97-AF65-F5344CB8AC3E}">
        <p14:creationId xmlns:p14="http://schemas.microsoft.com/office/powerpoint/2010/main" val="36884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Casi</a:t>
            </a:r>
            <a:r>
              <a:rPr lang="en-US" noProof="0" dirty="0"/>
              <a:t> </a:t>
            </a:r>
            <a:r>
              <a:rPr lang="en-US" noProof="0" dirty="0" err="1"/>
              <a:t>d’uso</a:t>
            </a:r>
            <a:r>
              <a:rPr lang="en-US" noProof="0" dirty="0"/>
              <a:t> </a:t>
            </a:r>
            <a:r>
              <a:rPr lang="en-US" noProof="0" dirty="0" err="1"/>
              <a:t>reali</a:t>
            </a:r>
            <a:endParaRPr lang="en-US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noProof="0" dirty="0" err="1"/>
              <a:t>Servizi</a:t>
            </a:r>
            <a:r>
              <a:rPr lang="en-US" b="1" noProof="0" dirty="0"/>
              <a:t> di advertising</a:t>
            </a:r>
          </a:p>
          <a:p>
            <a:pPr lvl="1"/>
            <a:r>
              <a:rPr lang="en-US" noProof="0" dirty="0"/>
              <a:t>MongoDB </a:t>
            </a:r>
            <a:r>
              <a:rPr lang="en-US" noProof="0" dirty="0" err="1"/>
              <a:t>nasce</a:t>
            </a:r>
            <a:r>
              <a:rPr lang="en-US" noProof="0" dirty="0"/>
              <a:t> come </a:t>
            </a:r>
            <a:r>
              <a:rPr lang="en-US" noProof="0" dirty="0" err="1"/>
              <a:t>sistema</a:t>
            </a:r>
            <a:r>
              <a:rPr lang="en-US" noProof="0" dirty="0"/>
              <a:t> di </a:t>
            </a:r>
            <a:r>
              <a:rPr lang="en-US" noProof="0" dirty="0" err="1"/>
              <a:t>gestione</a:t>
            </a:r>
            <a:r>
              <a:rPr lang="en-US" noProof="0" dirty="0"/>
              <a:t> di banner </a:t>
            </a:r>
            <a:r>
              <a:rPr lang="en-US" noProof="0" dirty="0" err="1"/>
              <a:t>pubblicitari</a:t>
            </a:r>
            <a:endParaRPr lang="en-US" noProof="0" dirty="0"/>
          </a:p>
          <a:p>
            <a:pPr lvl="2"/>
            <a:r>
              <a:rPr lang="en-US" dirty="0"/>
              <a:t>Il </a:t>
            </a:r>
            <a:r>
              <a:rPr lang="en-US" dirty="0" err="1"/>
              <a:t>servizio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disponibile</a:t>
            </a:r>
            <a:r>
              <a:rPr lang="en-US" dirty="0"/>
              <a:t> 24/7 e molto </a:t>
            </a:r>
            <a:r>
              <a:rPr lang="en-US" dirty="0" err="1"/>
              <a:t>efficiente</a:t>
            </a:r>
            <a:endParaRPr lang="en-US" dirty="0"/>
          </a:p>
          <a:p>
            <a:pPr lvl="2"/>
            <a:r>
              <a:rPr lang="en-US" dirty="0" err="1"/>
              <a:t>Necessarie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</a:t>
            </a:r>
            <a:r>
              <a:rPr lang="en-US" dirty="0" err="1"/>
              <a:t>complesse</a:t>
            </a:r>
            <a:r>
              <a:rPr lang="en-US" dirty="0"/>
              <a:t> per </a:t>
            </a:r>
            <a:r>
              <a:rPr lang="en-US" dirty="0" err="1"/>
              <a:t>trovare</a:t>
            </a:r>
            <a:r>
              <a:rPr lang="en-US" dirty="0"/>
              <a:t> il banner giusto in base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interessi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persona</a:t>
            </a:r>
          </a:p>
          <a:p>
            <a:pPr lvl="2"/>
            <a:r>
              <a:rPr lang="en-US" dirty="0" err="1"/>
              <a:t>Necessità</a:t>
            </a:r>
            <a:r>
              <a:rPr lang="en-US" dirty="0"/>
              <a:t> di </a:t>
            </a:r>
            <a:r>
              <a:rPr lang="en-US" dirty="0" err="1"/>
              <a:t>gestire</a:t>
            </a:r>
            <a:r>
              <a:rPr lang="en-US" dirty="0"/>
              <a:t> </a:t>
            </a:r>
            <a:r>
              <a:rPr lang="en-US" dirty="0" err="1"/>
              <a:t>tipologie</a:t>
            </a:r>
            <a:r>
              <a:rPr lang="en-US" dirty="0"/>
              <a:t> diverse di ad e di </a:t>
            </a:r>
            <a:r>
              <a:rPr lang="en-US" dirty="0" err="1"/>
              <a:t>avere</a:t>
            </a:r>
            <a:r>
              <a:rPr lang="en-US" dirty="0"/>
              <a:t> una </a:t>
            </a:r>
            <a:r>
              <a:rPr lang="en-US" dirty="0" err="1"/>
              <a:t>reportistica</a:t>
            </a:r>
            <a:r>
              <a:rPr lang="en-US" dirty="0"/>
              <a:t> </a:t>
            </a:r>
            <a:r>
              <a:rPr lang="en-US" dirty="0" err="1"/>
              <a:t>dettagliata</a:t>
            </a:r>
            <a:endParaRPr lang="en-US" dirty="0"/>
          </a:p>
          <a:p>
            <a:r>
              <a:rPr lang="en-US" b="1" dirty="0"/>
              <a:t>Internet of Things</a:t>
            </a:r>
          </a:p>
          <a:p>
            <a:pPr lvl="1"/>
            <a:r>
              <a:rPr lang="en-US" dirty="0" err="1"/>
              <a:t>Gestione</a:t>
            </a:r>
            <a:r>
              <a:rPr lang="en-US" dirty="0"/>
              <a:t> real-time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generati</a:t>
            </a:r>
            <a:r>
              <a:rPr lang="en-US" dirty="0"/>
              <a:t> da </a:t>
            </a:r>
            <a:r>
              <a:rPr lang="en-US" dirty="0" err="1"/>
              <a:t>sensori</a:t>
            </a:r>
            <a:endParaRPr lang="en-US" dirty="0"/>
          </a:p>
          <a:p>
            <a:pPr lvl="1"/>
            <a:r>
              <a:rPr lang="en-US" dirty="0"/>
              <a:t>Bosch </a:t>
            </a:r>
            <a:r>
              <a:rPr lang="en-US" dirty="0" err="1"/>
              <a:t>utilizza</a:t>
            </a:r>
            <a:r>
              <a:rPr lang="en-US" dirty="0"/>
              <a:t> MongoDB per </a:t>
            </a:r>
            <a:r>
              <a:rPr lang="en-US" dirty="0" err="1"/>
              <a:t>catturare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da </a:t>
            </a:r>
            <a:r>
              <a:rPr lang="en-US" dirty="0" err="1"/>
              <a:t>automobili</a:t>
            </a:r>
            <a:r>
              <a:rPr lang="en-US" dirty="0"/>
              <a:t> (</a:t>
            </a:r>
            <a:r>
              <a:rPr lang="en-US" dirty="0" err="1"/>
              <a:t>sistema</a:t>
            </a:r>
            <a:r>
              <a:rPr lang="en-US" dirty="0"/>
              <a:t> di </a:t>
            </a:r>
            <a:r>
              <a:rPr lang="en-US" dirty="0" err="1"/>
              <a:t>frenata</a:t>
            </a:r>
            <a:r>
              <a:rPr lang="en-US" dirty="0"/>
              <a:t>, </a:t>
            </a:r>
            <a:r>
              <a:rPr lang="en-US" dirty="0" err="1"/>
              <a:t>servosterzo</a:t>
            </a:r>
            <a:r>
              <a:rPr lang="en-US" dirty="0"/>
              <a:t>, </a:t>
            </a:r>
            <a:r>
              <a:rPr lang="en-US" dirty="0" err="1"/>
              <a:t>tergicristalli</a:t>
            </a:r>
            <a:r>
              <a:rPr lang="en-US" dirty="0"/>
              <a:t>, </a:t>
            </a:r>
            <a:r>
              <a:rPr lang="en-US" dirty="0" err="1"/>
              <a:t>ecc</a:t>
            </a:r>
            <a:r>
              <a:rPr lang="en-US" dirty="0"/>
              <a:t>.) e da </a:t>
            </a:r>
            <a:r>
              <a:rPr lang="en-US" dirty="0" err="1"/>
              <a:t>strumenti</a:t>
            </a:r>
            <a:r>
              <a:rPr lang="en-US" dirty="0"/>
              <a:t> di </a:t>
            </a:r>
            <a:r>
              <a:rPr lang="en-US" dirty="0" err="1"/>
              <a:t>manutenzione</a:t>
            </a:r>
            <a:r>
              <a:rPr lang="en-US" dirty="0"/>
              <a:t> di </a:t>
            </a:r>
            <a:r>
              <a:rPr lang="en-US" dirty="0" err="1"/>
              <a:t>velivoli</a:t>
            </a:r>
            <a:endParaRPr lang="en-US" dirty="0"/>
          </a:p>
          <a:p>
            <a:pPr lvl="2"/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regole</a:t>
            </a:r>
            <a:r>
              <a:rPr lang="en-US" dirty="0"/>
              <a:t> di business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avvisano</a:t>
            </a:r>
            <a:r>
              <a:rPr lang="en-US" dirty="0"/>
              <a:t> il </a:t>
            </a:r>
            <a:r>
              <a:rPr lang="en-US" dirty="0" err="1"/>
              <a:t>pilota</a:t>
            </a:r>
            <a:r>
              <a:rPr lang="en-US" dirty="0"/>
              <a:t> 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pressione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freni</a:t>
            </a:r>
            <a:r>
              <a:rPr lang="en-US" dirty="0"/>
              <a:t> </a:t>
            </a:r>
            <a:r>
              <a:rPr lang="en-US" dirty="0" err="1"/>
              <a:t>calata</a:t>
            </a:r>
            <a:r>
              <a:rPr lang="en-US" dirty="0"/>
              <a:t> sotto un </a:t>
            </a:r>
            <a:r>
              <a:rPr lang="en-US" dirty="0" err="1"/>
              <a:t>livello</a:t>
            </a:r>
            <a:r>
              <a:rPr lang="en-US" dirty="0"/>
              <a:t> </a:t>
            </a:r>
            <a:r>
              <a:rPr lang="en-US" dirty="0" err="1"/>
              <a:t>critico</a:t>
            </a:r>
            <a:r>
              <a:rPr lang="en-US" dirty="0"/>
              <a:t>, o </a:t>
            </a:r>
            <a:r>
              <a:rPr lang="en-US" dirty="0" err="1"/>
              <a:t>avvisano</a:t>
            </a:r>
            <a:r>
              <a:rPr lang="en-US" dirty="0"/>
              <a:t> </a:t>
            </a:r>
            <a:r>
              <a:rPr lang="en-US" dirty="0" err="1"/>
              <a:t>l'operaio</a:t>
            </a:r>
            <a:r>
              <a:rPr lang="en-US" dirty="0"/>
              <a:t> se uno </a:t>
            </a:r>
            <a:r>
              <a:rPr lang="en-US" dirty="0" err="1"/>
              <a:t>strumento</a:t>
            </a:r>
            <a:r>
              <a:rPr lang="en-US" dirty="0"/>
              <a:t> è </a:t>
            </a:r>
            <a:r>
              <a:rPr lang="en-US" dirty="0" err="1"/>
              <a:t>utilizzato</a:t>
            </a:r>
            <a:r>
              <a:rPr lang="en-US" dirty="0"/>
              <a:t> in </a:t>
            </a:r>
            <a:r>
              <a:rPr lang="en-US" dirty="0" err="1"/>
              <a:t>maniera</a:t>
            </a:r>
            <a:r>
              <a:rPr lang="en-US" dirty="0"/>
              <a:t> </a:t>
            </a:r>
            <a:r>
              <a:rPr lang="en-US" dirty="0" err="1"/>
              <a:t>impropria</a:t>
            </a:r>
            <a:endParaRPr lang="en-US" dirty="0"/>
          </a:p>
          <a:p>
            <a:pPr lvl="1"/>
            <a:r>
              <a:rPr lang="en-US" dirty="0"/>
              <a:t>Technogym </a:t>
            </a:r>
            <a:r>
              <a:rPr lang="en-US" dirty="0" err="1"/>
              <a:t>utilizza</a:t>
            </a:r>
            <a:r>
              <a:rPr lang="en-US" dirty="0"/>
              <a:t> MongoDB per </a:t>
            </a:r>
            <a:r>
              <a:rPr lang="en-US" dirty="0" err="1"/>
              <a:t>catturare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dagli</a:t>
            </a:r>
            <a:r>
              <a:rPr lang="en-US" dirty="0"/>
              <a:t> </a:t>
            </a:r>
            <a:r>
              <a:rPr lang="en-US" dirty="0" err="1"/>
              <a:t>attrezzi</a:t>
            </a:r>
            <a:r>
              <a:rPr lang="en-US" dirty="0"/>
              <a:t> </a:t>
            </a:r>
            <a:r>
              <a:rPr lang="en-US" dirty="0" err="1"/>
              <a:t>connessi</a:t>
            </a:r>
            <a:endParaRPr lang="en-US" dirty="0"/>
          </a:p>
          <a:p>
            <a:pPr lvl="1"/>
            <a:r>
              <a:rPr lang="en-US" dirty="0"/>
              <a:t>FIWARE smart data models: </a:t>
            </a:r>
            <a:r>
              <a:rPr lang="en-US" dirty="0">
                <a:hlinkClick r:id="rId2"/>
              </a:rPr>
              <a:t>https://www.fiware.org/smart-data-models/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non</a:t>
            </a:r>
            <a:r>
              <a:rPr lang="en-US" dirty="0"/>
              <a:t> </a:t>
            </a:r>
            <a:r>
              <a:rPr lang="en-US" dirty="0" err="1"/>
              <a:t>approfondiremo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2"/>
                </a:solidFill>
              </a:rPr>
              <a:t>Sharding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r>
              <a:rPr lang="en-US" sz="2000" dirty="0" err="1"/>
              <a:t>Criteri</a:t>
            </a:r>
            <a:r>
              <a:rPr lang="en-US" sz="2000" dirty="0"/>
              <a:t> di </a:t>
            </a:r>
            <a:r>
              <a:rPr lang="en-US" sz="2000" dirty="0" err="1"/>
              <a:t>distribuzione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endParaRPr lang="en-US" sz="2000" dirty="0"/>
          </a:p>
          <a:p>
            <a:pPr lvl="1"/>
            <a:r>
              <a:rPr lang="en-US" sz="2000" dirty="0" err="1"/>
              <a:t>Replicazione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endParaRPr lang="en-US" sz="2000" dirty="0"/>
          </a:p>
          <a:p>
            <a:pPr lvl="1"/>
            <a:r>
              <a:rPr lang="en-US" sz="2000" dirty="0" err="1"/>
              <a:t>Architettura</a:t>
            </a:r>
            <a:r>
              <a:rPr lang="en-US" sz="2000" dirty="0"/>
              <a:t> master-slave di </a:t>
            </a:r>
            <a:r>
              <a:rPr lang="en-US" sz="2000" dirty="0" err="1"/>
              <a:t>ReplicaSet</a:t>
            </a:r>
            <a:endParaRPr lang="en-US" sz="2000" dirty="0"/>
          </a:p>
          <a:p>
            <a:pPr lvl="1"/>
            <a:r>
              <a:rPr lang="en-US" sz="2000" dirty="0"/>
              <a:t>Eventual consistency (</a:t>
            </a:r>
            <a:r>
              <a:rPr lang="en-US" sz="2000" dirty="0" err="1"/>
              <a:t>teorema</a:t>
            </a:r>
            <a:r>
              <a:rPr lang="en-US" sz="2000" dirty="0"/>
              <a:t> CAP)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Polyglot persistence</a:t>
            </a:r>
          </a:p>
          <a:p>
            <a:r>
              <a:rPr lang="en-US" sz="2400" dirty="0" err="1">
                <a:solidFill>
                  <a:schemeClr val="accent2"/>
                </a:solidFill>
              </a:rPr>
              <a:t>Amministrazione</a:t>
            </a:r>
            <a:r>
              <a:rPr lang="en-US" sz="2400" dirty="0">
                <a:solidFill>
                  <a:schemeClr val="accent2"/>
                </a:solidFill>
              </a:rPr>
              <a:t> DB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GUI</a:t>
            </a:r>
          </a:p>
          <a:p>
            <a:pPr lvl="1"/>
            <a:r>
              <a:rPr lang="en-US" sz="2200" dirty="0"/>
              <a:t>MongoDB Compass</a:t>
            </a:r>
          </a:p>
          <a:p>
            <a:pPr lvl="1"/>
            <a:r>
              <a:rPr lang="en-US" sz="2200" dirty="0"/>
              <a:t>MongoDB Atlas</a:t>
            </a:r>
          </a:p>
          <a:p>
            <a:pPr lvl="1"/>
            <a:r>
              <a:rPr lang="en-US" sz="2200" dirty="0"/>
              <a:t>Studio 3T</a:t>
            </a:r>
          </a:p>
          <a:p>
            <a:r>
              <a:rPr lang="en-US" sz="2400" dirty="0" err="1">
                <a:solidFill>
                  <a:schemeClr val="accent2"/>
                </a:solidFill>
              </a:rPr>
              <a:t>Integrazione</a:t>
            </a:r>
            <a:r>
              <a:rPr lang="en-US" sz="2400" dirty="0">
                <a:solidFill>
                  <a:schemeClr val="accent2"/>
                </a:solidFill>
              </a:rPr>
              <a:t> con </a:t>
            </a:r>
            <a:r>
              <a:rPr lang="en-US" sz="2400" dirty="0" err="1">
                <a:solidFill>
                  <a:schemeClr val="accent2"/>
                </a:solidFill>
              </a:rPr>
              <a:t>applicazioni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BCAFF4-6298-479F-9135-2116F846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</a:t>
            </a:r>
            <a:r>
              <a:rPr lang="en-US" dirty="0" err="1"/>
              <a:t>am</a:t>
            </a:r>
            <a:r>
              <a:rPr lang="en-US" dirty="0"/>
              <a:t> 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79CA73-7E8F-45D4-AC56-E25F5CC68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Matteo Francia, </a:t>
            </a:r>
            <a:r>
              <a:rPr lang="en-US" dirty="0" err="1"/>
              <a:t>Ph.D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Assistant professor @ </a:t>
            </a:r>
            <a:r>
              <a:rPr lang="en-US" dirty="0" err="1"/>
              <a:t>UniBO</a:t>
            </a:r>
            <a:endParaRPr lang="en-US" dirty="0"/>
          </a:p>
          <a:p>
            <a:pPr lvl="1"/>
            <a:r>
              <a:rPr lang="en-US" dirty="0"/>
              <a:t>BIG: Business Intelligence Group (</a:t>
            </a:r>
            <a:r>
              <a:rPr lang="en-US" dirty="0">
                <a:hlinkClick r:id="rId2"/>
              </a:rPr>
              <a:t>http://big.csr.unibo.it/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Thanks to Enrico Gallinucci for </a:t>
            </a:r>
            <a:r>
              <a:rPr lang="en-US" dirty="0" err="1"/>
              <a:t>these</a:t>
            </a:r>
            <a:r>
              <a:rPr lang="en-US" dirty="0"/>
              <a:t> slides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C2807A-AD31-4263-9E01-BA0C4B90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4A2126-8624-4249-ADE5-6170018C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9F170E-9FF4-4591-AB67-4D3A3A7158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4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started with MongoDB</a:t>
            </a:r>
            <a:endParaRPr lang="en-US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2598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Introduzione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/>
              <a:t>I database document-oriented </a:t>
            </a:r>
            <a:r>
              <a:rPr lang="en-US" noProof="0" dirty="0" err="1"/>
              <a:t>sostituiscono</a:t>
            </a:r>
            <a:r>
              <a:rPr lang="en-US" noProof="0" dirty="0"/>
              <a:t> il </a:t>
            </a:r>
            <a:r>
              <a:rPr lang="en-US" noProof="0" dirty="0" err="1"/>
              <a:t>concetto</a:t>
            </a:r>
            <a:r>
              <a:rPr lang="en-US" noProof="0" dirty="0"/>
              <a:t> di </a:t>
            </a:r>
            <a:r>
              <a:rPr lang="en-US" i="1" noProof="0" dirty="0" err="1"/>
              <a:t>riga</a:t>
            </a:r>
            <a:r>
              <a:rPr lang="en-US" noProof="0" dirty="0"/>
              <a:t> con un </a:t>
            </a:r>
            <a:r>
              <a:rPr lang="en-US" noProof="0" dirty="0" err="1"/>
              <a:t>modello</a:t>
            </a:r>
            <a:r>
              <a:rPr lang="en-US" noProof="0" dirty="0"/>
              <a:t> </a:t>
            </a:r>
            <a:r>
              <a:rPr lang="en-US" noProof="0" dirty="0" err="1"/>
              <a:t>più</a:t>
            </a:r>
            <a:r>
              <a:rPr lang="en-US" noProof="0" dirty="0"/>
              <a:t> </a:t>
            </a:r>
            <a:r>
              <a:rPr lang="en-US" noProof="0" dirty="0" err="1"/>
              <a:t>flessibile</a:t>
            </a:r>
            <a:r>
              <a:rPr lang="en-US" noProof="0" dirty="0"/>
              <a:t>: il </a:t>
            </a:r>
            <a:r>
              <a:rPr lang="en-US" b="1" i="1" noProof="0" dirty="0" err="1"/>
              <a:t>documento</a:t>
            </a:r>
            <a:endParaRPr lang="en-US" b="1" i="1" noProof="0" dirty="0"/>
          </a:p>
          <a:p>
            <a:pPr lvl="1"/>
            <a:r>
              <a:rPr lang="en-US" noProof="0" dirty="0" err="1"/>
              <a:t>Possibilità</a:t>
            </a:r>
            <a:r>
              <a:rPr lang="en-US" noProof="0" dirty="0"/>
              <a:t> di </a:t>
            </a:r>
            <a:r>
              <a:rPr lang="en-US" noProof="0" dirty="0" err="1"/>
              <a:t>rappresentare</a:t>
            </a:r>
            <a:r>
              <a:rPr lang="en-US" noProof="0" dirty="0"/>
              <a:t> </a:t>
            </a:r>
            <a:r>
              <a:rPr lang="en-US" noProof="0" dirty="0" err="1"/>
              <a:t>relazioni</a:t>
            </a:r>
            <a:r>
              <a:rPr lang="en-US" noProof="0" dirty="0"/>
              <a:t> </a:t>
            </a:r>
            <a:r>
              <a:rPr lang="en-US" noProof="0" dirty="0" err="1">
                <a:solidFill>
                  <a:srgbClr val="FF0000"/>
                </a:solidFill>
              </a:rPr>
              <a:t>gerarchiche</a:t>
            </a:r>
            <a:r>
              <a:rPr lang="en-US" noProof="0" dirty="0">
                <a:solidFill>
                  <a:srgbClr val="FF0000"/>
                </a:solidFill>
              </a:rPr>
              <a:t> </a:t>
            </a:r>
            <a:r>
              <a:rPr lang="en-US" noProof="0" dirty="0" err="1">
                <a:solidFill>
                  <a:srgbClr val="FF0000"/>
                </a:solidFill>
              </a:rPr>
              <a:t>complesse</a:t>
            </a:r>
            <a:r>
              <a:rPr lang="en-US" noProof="0" dirty="0">
                <a:solidFill>
                  <a:srgbClr val="FF0000"/>
                </a:solidFill>
              </a:rPr>
              <a:t> in un </a:t>
            </a:r>
            <a:r>
              <a:rPr lang="en-US" noProof="0" dirty="0" err="1">
                <a:solidFill>
                  <a:srgbClr val="FF0000"/>
                </a:solidFill>
              </a:rPr>
              <a:t>unico</a:t>
            </a:r>
            <a:r>
              <a:rPr lang="en-US" noProof="0" dirty="0">
                <a:solidFill>
                  <a:srgbClr val="FF0000"/>
                </a:solidFill>
              </a:rPr>
              <a:t> </a:t>
            </a:r>
            <a:r>
              <a:rPr lang="en-US" noProof="0" dirty="0" err="1">
                <a:solidFill>
                  <a:srgbClr val="FF0000"/>
                </a:solidFill>
              </a:rPr>
              <a:t>documento</a:t>
            </a:r>
            <a:endParaRPr lang="en-US" noProof="0" dirty="0">
              <a:solidFill>
                <a:srgbClr val="FF0000"/>
              </a:solidFill>
            </a:endParaRPr>
          </a:p>
          <a:p>
            <a:pPr lvl="1"/>
            <a:r>
              <a:rPr lang="en-US" noProof="0" dirty="0">
                <a:solidFill>
                  <a:srgbClr val="0070C0"/>
                </a:solidFill>
              </a:rPr>
              <a:t>Non </a:t>
            </a:r>
            <a:r>
              <a:rPr lang="en-US" noProof="0" dirty="0" err="1">
                <a:solidFill>
                  <a:srgbClr val="0070C0"/>
                </a:solidFill>
              </a:rPr>
              <a:t>esiste</a:t>
            </a:r>
            <a:r>
              <a:rPr lang="en-US" noProof="0" dirty="0">
                <a:solidFill>
                  <a:srgbClr val="0070C0"/>
                </a:solidFill>
              </a:rPr>
              <a:t> uno schema </a:t>
            </a:r>
            <a:r>
              <a:rPr lang="en-US" noProof="0" dirty="0" err="1">
                <a:solidFill>
                  <a:srgbClr val="0070C0"/>
                </a:solidFill>
              </a:rPr>
              <a:t>predefinito</a:t>
            </a:r>
            <a:endParaRPr lang="en-US" noProof="0" dirty="0">
              <a:solidFill>
                <a:srgbClr val="0070C0"/>
              </a:solidFill>
            </a:endParaRPr>
          </a:p>
          <a:p>
            <a:r>
              <a:rPr lang="en-US" noProof="0" dirty="0" err="1"/>
              <a:t>Alcune</a:t>
            </a:r>
            <a:r>
              <a:rPr lang="en-US" noProof="0" dirty="0"/>
              <a:t> </a:t>
            </a:r>
            <a:r>
              <a:rPr lang="en-US" noProof="0" dirty="0" err="1"/>
              <a:t>delle</a:t>
            </a:r>
            <a:r>
              <a:rPr lang="en-US" noProof="0" dirty="0"/>
              <a:t> </a:t>
            </a:r>
            <a:r>
              <a:rPr lang="en-US" noProof="0" dirty="0" err="1"/>
              <a:t>caratteristiche</a:t>
            </a:r>
            <a:r>
              <a:rPr lang="en-US" noProof="0" dirty="0"/>
              <a:t> </a:t>
            </a:r>
            <a:r>
              <a:rPr lang="en-US" noProof="0" dirty="0" err="1"/>
              <a:t>principali</a:t>
            </a:r>
            <a:r>
              <a:rPr lang="en-US" noProof="0" dirty="0"/>
              <a:t>:</a:t>
            </a:r>
          </a:p>
          <a:p>
            <a:pPr lvl="1"/>
            <a:r>
              <a:rPr lang="en-US" b="1" noProof="0" dirty="0"/>
              <a:t>Tanti </a:t>
            </a:r>
            <a:r>
              <a:rPr lang="en-US" b="1" noProof="0" dirty="0" err="1"/>
              <a:t>indici</a:t>
            </a:r>
            <a:r>
              <a:rPr lang="en-US" b="1" noProof="0" dirty="0"/>
              <a:t> a </a:t>
            </a:r>
            <a:r>
              <a:rPr lang="en-US" b="1" noProof="0" dirty="0" err="1"/>
              <a:t>disposizione</a:t>
            </a:r>
            <a:r>
              <a:rPr lang="en-US" b="1" noProof="0" dirty="0"/>
              <a:t>: </a:t>
            </a:r>
            <a:r>
              <a:rPr lang="en-US" b="1" noProof="0" dirty="0" err="1"/>
              <a:t>composti</a:t>
            </a:r>
            <a:r>
              <a:rPr lang="en-US" b="1" noProof="0" dirty="0"/>
              <a:t>, geo-</a:t>
            </a:r>
            <a:r>
              <a:rPr lang="en-US" b="1" noProof="0" dirty="0" err="1"/>
              <a:t>spaziali</a:t>
            </a:r>
            <a:r>
              <a:rPr lang="en-US" b="1" noProof="0" dirty="0"/>
              <a:t>, full-text</a:t>
            </a:r>
          </a:p>
          <a:p>
            <a:pPr lvl="1"/>
            <a:r>
              <a:rPr lang="en-US" noProof="0" dirty="0"/>
              <a:t>Un </a:t>
            </a:r>
            <a:r>
              <a:rPr lang="en-US" noProof="0" dirty="0" err="1"/>
              <a:t>meccanismo</a:t>
            </a:r>
            <a:r>
              <a:rPr lang="en-US" noProof="0" dirty="0"/>
              <a:t> di </a:t>
            </a:r>
            <a:r>
              <a:rPr lang="en-US" i="1" noProof="0" dirty="0">
                <a:solidFill>
                  <a:srgbClr val="FF0000"/>
                </a:solidFill>
              </a:rPr>
              <a:t>aggregation pipeline </a:t>
            </a:r>
            <a:r>
              <a:rPr lang="en-US" noProof="0" dirty="0"/>
              <a:t>per </a:t>
            </a:r>
            <a:r>
              <a:rPr lang="en-US" noProof="0" dirty="0" err="1"/>
              <a:t>costruire</a:t>
            </a:r>
            <a:r>
              <a:rPr lang="en-US" noProof="0" dirty="0"/>
              <a:t> </a:t>
            </a:r>
            <a:r>
              <a:rPr lang="en-US" noProof="0" dirty="0" err="1"/>
              <a:t>aggregazioni</a:t>
            </a:r>
            <a:r>
              <a:rPr lang="en-US" noProof="0" dirty="0"/>
              <a:t> </a:t>
            </a:r>
            <a:r>
              <a:rPr lang="en-US" noProof="0" dirty="0" err="1"/>
              <a:t>complesse</a:t>
            </a:r>
            <a:r>
              <a:rPr lang="en-US" noProof="0" dirty="0"/>
              <a:t> </a:t>
            </a:r>
            <a:r>
              <a:rPr lang="en-US" noProof="0" dirty="0" err="1"/>
              <a:t>attraverso</a:t>
            </a:r>
            <a:r>
              <a:rPr lang="en-US" noProof="0" dirty="0"/>
              <a:t> la </a:t>
            </a:r>
            <a:r>
              <a:rPr lang="en-US" noProof="0" dirty="0" err="1"/>
              <a:t>concatenazione</a:t>
            </a:r>
            <a:r>
              <a:rPr lang="en-US" noProof="0" dirty="0"/>
              <a:t> di </a:t>
            </a:r>
            <a:r>
              <a:rPr lang="en-US" noProof="0" dirty="0" err="1"/>
              <a:t>piccoli</a:t>
            </a:r>
            <a:r>
              <a:rPr lang="en-US" noProof="0" dirty="0"/>
              <a:t> «</a:t>
            </a:r>
            <a:r>
              <a:rPr lang="en-US" noProof="0" dirty="0" err="1"/>
              <a:t>pezzi</a:t>
            </a:r>
            <a:r>
              <a:rPr lang="en-US" noProof="0" dirty="0"/>
              <a:t>»</a:t>
            </a:r>
          </a:p>
          <a:p>
            <a:pPr lvl="1"/>
            <a:r>
              <a:rPr lang="en-US" b="1" noProof="0" dirty="0" err="1"/>
              <a:t>Diversi</a:t>
            </a:r>
            <a:r>
              <a:rPr lang="en-US" b="1" noProof="0" dirty="0"/>
              <a:t> tipi di </a:t>
            </a:r>
            <a:r>
              <a:rPr lang="en-US" b="1" noProof="0" dirty="0" err="1"/>
              <a:t>collezione</a:t>
            </a:r>
            <a:r>
              <a:rPr lang="en-US" b="1" noProof="0" dirty="0"/>
              <a:t>: time-to-live, fixed-size</a:t>
            </a:r>
          </a:p>
          <a:p>
            <a:pPr lvl="1"/>
            <a:r>
              <a:rPr lang="en-US" noProof="0" dirty="0" err="1"/>
              <a:t>Possibilità</a:t>
            </a:r>
            <a:r>
              <a:rPr lang="en-US" noProof="0" dirty="0"/>
              <a:t> di </a:t>
            </a:r>
            <a:r>
              <a:rPr lang="en-US" noProof="0" dirty="0" err="1"/>
              <a:t>usare</a:t>
            </a:r>
            <a:r>
              <a:rPr lang="en-US" noProof="0" dirty="0"/>
              <a:t> </a:t>
            </a:r>
            <a:r>
              <a:rPr lang="en-US" noProof="0" dirty="0">
                <a:solidFill>
                  <a:srgbClr val="0070C0"/>
                </a:solidFill>
              </a:rPr>
              <a:t>script </a:t>
            </a:r>
            <a:r>
              <a:rPr lang="en-US" noProof="0" dirty="0" err="1">
                <a:solidFill>
                  <a:srgbClr val="0070C0"/>
                </a:solidFill>
              </a:rPr>
              <a:t>nel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linguaggio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Javascipt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/>
              <a:t>per </a:t>
            </a:r>
            <a:r>
              <a:rPr lang="en-US" noProof="0" dirty="0" err="1"/>
              <a:t>manipolare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dati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6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Documenti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>
                <a:solidFill>
                  <a:srgbClr val="0070C0"/>
                </a:solidFill>
              </a:rPr>
              <a:t>I </a:t>
            </a:r>
            <a:r>
              <a:rPr lang="en-US" noProof="0" dirty="0" err="1">
                <a:solidFill>
                  <a:srgbClr val="0070C0"/>
                </a:solidFill>
              </a:rPr>
              <a:t>documenti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corrispondono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sostanzialmente</a:t>
            </a:r>
            <a:r>
              <a:rPr lang="en-US" noProof="0" dirty="0">
                <a:solidFill>
                  <a:srgbClr val="0070C0"/>
                </a:solidFill>
              </a:rPr>
              <a:t> a </a:t>
            </a:r>
            <a:r>
              <a:rPr lang="en-US" noProof="0" dirty="0" err="1">
                <a:solidFill>
                  <a:srgbClr val="0070C0"/>
                </a:solidFill>
              </a:rPr>
              <a:t>oggetti</a:t>
            </a:r>
            <a:r>
              <a:rPr lang="en-US" noProof="0" dirty="0">
                <a:solidFill>
                  <a:srgbClr val="0070C0"/>
                </a:solidFill>
              </a:rPr>
              <a:t> JSON</a:t>
            </a:r>
          </a:p>
          <a:p>
            <a:pPr lvl="1"/>
            <a:r>
              <a:rPr lang="en-US" noProof="0" dirty="0"/>
              <a:t>E’ </a:t>
            </a:r>
            <a:r>
              <a:rPr lang="en-US" noProof="0" dirty="0" err="1"/>
              <a:t>possibile</a:t>
            </a:r>
            <a:r>
              <a:rPr lang="en-US" noProof="0" dirty="0"/>
              <a:t> </a:t>
            </a:r>
            <a:r>
              <a:rPr lang="en-US" noProof="0" dirty="0" err="1"/>
              <a:t>utilizzare</a:t>
            </a:r>
            <a:r>
              <a:rPr lang="en-US" noProof="0" dirty="0"/>
              <a:t> tipi di </a:t>
            </a:r>
            <a:r>
              <a:rPr lang="en-US" noProof="0" dirty="0" err="1"/>
              <a:t>dato</a:t>
            </a:r>
            <a:r>
              <a:rPr lang="en-US" noProof="0" dirty="0"/>
              <a:t> </a:t>
            </a:r>
            <a:r>
              <a:rPr lang="en-US" noProof="0" dirty="0" err="1"/>
              <a:t>che</a:t>
            </a:r>
            <a:r>
              <a:rPr lang="en-US" noProof="0" dirty="0"/>
              <a:t> il </a:t>
            </a:r>
            <a:r>
              <a:rPr lang="en-US" noProof="0" dirty="0" err="1"/>
              <a:t>formalismo</a:t>
            </a:r>
            <a:r>
              <a:rPr lang="en-US" noProof="0" dirty="0"/>
              <a:t> JSON non </a:t>
            </a:r>
            <a:r>
              <a:rPr lang="en-US" noProof="0" dirty="0" err="1"/>
              <a:t>prevede</a:t>
            </a:r>
            <a:endParaRPr lang="en-US" noProof="0" dirty="0"/>
          </a:p>
          <a:p>
            <a:r>
              <a:rPr lang="en-US" noProof="0" dirty="0"/>
              <a:t>In </a:t>
            </a:r>
            <a:r>
              <a:rPr lang="en-US" noProof="0" dirty="0" err="1"/>
              <a:t>generale</a:t>
            </a:r>
            <a:r>
              <a:rPr lang="en-US" noProof="0" dirty="0"/>
              <a:t>, </a:t>
            </a:r>
            <a:r>
              <a:rPr lang="en-US" noProof="0" dirty="0" err="1"/>
              <a:t>sono</a:t>
            </a:r>
            <a:r>
              <a:rPr lang="en-US" noProof="0" dirty="0"/>
              <a:t> </a:t>
            </a:r>
            <a:r>
              <a:rPr lang="en-US" noProof="0" dirty="0" err="1">
                <a:solidFill>
                  <a:srgbClr val="FF0000"/>
                </a:solidFill>
              </a:rPr>
              <a:t>ricorsivamente</a:t>
            </a:r>
            <a:r>
              <a:rPr lang="en-US" noProof="0" dirty="0"/>
              <a:t> </a:t>
            </a:r>
            <a:r>
              <a:rPr lang="en-US" noProof="0" dirty="0" err="1"/>
              <a:t>definiti</a:t>
            </a:r>
            <a:r>
              <a:rPr lang="en-US" noProof="0" dirty="0"/>
              <a:t> </a:t>
            </a:r>
            <a:r>
              <a:rPr lang="en-US" b="1" noProof="0" dirty="0"/>
              <a:t>come </a:t>
            </a:r>
            <a:r>
              <a:rPr lang="en-US" b="1" i="1" noProof="0" dirty="0" err="1"/>
              <a:t>oggetti</a:t>
            </a:r>
            <a:r>
              <a:rPr lang="en-US" b="1" noProof="0" dirty="0"/>
              <a:t> </a:t>
            </a:r>
            <a:r>
              <a:rPr lang="en-US" b="1" noProof="0" dirty="0" err="1"/>
              <a:t>composti</a:t>
            </a:r>
            <a:r>
              <a:rPr lang="en-US" b="1" noProof="0" dirty="0"/>
              <a:t> da </a:t>
            </a:r>
            <a:r>
              <a:rPr lang="en-US" b="1" noProof="0" dirty="0" err="1"/>
              <a:t>coppie</a:t>
            </a:r>
            <a:r>
              <a:rPr lang="en-US" b="1" noProof="0" dirty="0"/>
              <a:t> ordinate </a:t>
            </a:r>
            <a:r>
              <a:rPr lang="en-US" b="1" noProof="0" dirty="0" err="1"/>
              <a:t>chiave-valore</a:t>
            </a:r>
            <a:r>
              <a:rPr lang="en-US" noProof="0" dirty="0"/>
              <a:t>, in cui:</a:t>
            </a:r>
          </a:p>
          <a:p>
            <a:pPr lvl="1"/>
            <a:r>
              <a:rPr lang="en-US" noProof="0" dirty="0">
                <a:solidFill>
                  <a:srgbClr val="0070C0"/>
                </a:solidFill>
              </a:rPr>
              <a:t>La </a:t>
            </a:r>
            <a:r>
              <a:rPr lang="en-US" i="1" noProof="0" dirty="0" err="1">
                <a:solidFill>
                  <a:srgbClr val="0070C0"/>
                </a:solidFill>
              </a:rPr>
              <a:t>chiave</a:t>
            </a:r>
            <a:r>
              <a:rPr lang="en-US" noProof="0" dirty="0">
                <a:solidFill>
                  <a:srgbClr val="0070C0"/>
                </a:solidFill>
              </a:rPr>
              <a:t> è una </a:t>
            </a:r>
            <a:r>
              <a:rPr lang="en-US" noProof="0" dirty="0" err="1">
                <a:solidFill>
                  <a:srgbClr val="0070C0"/>
                </a:solidFill>
              </a:rPr>
              <a:t>stringa</a:t>
            </a:r>
            <a:r>
              <a:rPr lang="en-US" noProof="0" dirty="0">
                <a:solidFill>
                  <a:srgbClr val="0070C0"/>
                </a:solidFill>
              </a:rPr>
              <a:t> case-sensitive</a:t>
            </a:r>
          </a:p>
          <a:p>
            <a:pPr lvl="2"/>
            <a:r>
              <a:rPr lang="en-US" noProof="0" dirty="0"/>
              <a:t>Non </a:t>
            </a:r>
            <a:r>
              <a:rPr lang="en-US" noProof="0" dirty="0" err="1"/>
              <a:t>si</a:t>
            </a:r>
            <a:r>
              <a:rPr lang="en-US" noProof="0" dirty="0"/>
              <a:t> </a:t>
            </a:r>
            <a:r>
              <a:rPr lang="en-US" noProof="0" dirty="0" err="1"/>
              <a:t>possono</a:t>
            </a:r>
            <a:r>
              <a:rPr lang="en-US" noProof="0" dirty="0"/>
              <a:t> </a:t>
            </a:r>
            <a:r>
              <a:rPr lang="en-US" noProof="0" dirty="0" err="1"/>
              <a:t>usare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caratteri</a:t>
            </a:r>
            <a:r>
              <a:rPr lang="en-US" noProof="0" dirty="0"/>
              <a:t> “.” e “$”</a:t>
            </a:r>
          </a:p>
          <a:p>
            <a:pPr lvl="2"/>
            <a:r>
              <a:rPr lang="en-US" noProof="0" dirty="0"/>
              <a:t>Non </a:t>
            </a:r>
            <a:r>
              <a:rPr lang="en-US" noProof="0" dirty="0" err="1"/>
              <a:t>possono</a:t>
            </a:r>
            <a:r>
              <a:rPr lang="en-US" noProof="0" dirty="0"/>
              <a:t> </a:t>
            </a:r>
            <a:r>
              <a:rPr lang="en-US" noProof="0" dirty="0" err="1"/>
              <a:t>esistere</a:t>
            </a:r>
            <a:r>
              <a:rPr lang="en-US" noProof="0" dirty="0"/>
              <a:t> due </a:t>
            </a:r>
            <a:r>
              <a:rPr lang="en-US" noProof="0" dirty="0" err="1"/>
              <a:t>chiavi</a:t>
            </a:r>
            <a:r>
              <a:rPr lang="en-US" noProof="0" dirty="0"/>
              <a:t> </a:t>
            </a:r>
            <a:r>
              <a:rPr lang="en-US" noProof="0" dirty="0" err="1"/>
              <a:t>identiche</a:t>
            </a:r>
            <a:r>
              <a:rPr lang="en-US" noProof="0" dirty="0"/>
              <a:t> </a:t>
            </a:r>
            <a:r>
              <a:rPr lang="en-US" noProof="0" dirty="0" err="1"/>
              <a:t>all’interno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</a:t>
            </a:r>
            <a:r>
              <a:rPr lang="en-US" noProof="0" dirty="0" err="1"/>
              <a:t>stesso</a:t>
            </a:r>
            <a:r>
              <a:rPr lang="en-US" noProof="0" dirty="0"/>
              <a:t> </a:t>
            </a:r>
            <a:r>
              <a:rPr lang="en-US" noProof="0" dirty="0" err="1"/>
              <a:t>oggetto</a:t>
            </a:r>
            <a:endParaRPr lang="en-US" noProof="0" dirty="0"/>
          </a:p>
          <a:p>
            <a:pPr lvl="1"/>
            <a:r>
              <a:rPr lang="en-US" noProof="0" dirty="0">
                <a:solidFill>
                  <a:srgbClr val="0070C0"/>
                </a:solidFill>
              </a:rPr>
              <a:t>Il </a:t>
            </a:r>
            <a:r>
              <a:rPr lang="en-US" i="1" noProof="0" dirty="0" err="1">
                <a:solidFill>
                  <a:srgbClr val="0070C0"/>
                </a:solidFill>
              </a:rPr>
              <a:t>valore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può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essere</a:t>
            </a:r>
            <a:r>
              <a:rPr lang="en-US" noProof="0" dirty="0">
                <a:solidFill>
                  <a:srgbClr val="0070C0"/>
                </a:solidFill>
              </a:rPr>
              <a:t> di </a:t>
            </a:r>
            <a:r>
              <a:rPr lang="en-US" noProof="0" dirty="0" err="1">
                <a:solidFill>
                  <a:srgbClr val="0070C0"/>
                </a:solidFill>
              </a:rPr>
              <a:t>diversi</a:t>
            </a:r>
            <a:r>
              <a:rPr lang="en-US" noProof="0" dirty="0">
                <a:solidFill>
                  <a:srgbClr val="0070C0"/>
                </a:solidFill>
              </a:rPr>
              <a:t> tipi:</a:t>
            </a:r>
          </a:p>
          <a:p>
            <a:pPr lvl="2"/>
            <a:r>
              <a:rPr lang="en-US" noProof="0" dirty="0">
                <a:solidFill>
                  <a:srgbClr val="FF0000"/>
                </a:solidFill>
              </a:rPr>
              <a:t>Un </a:t>
            </a:r>
            <a:r>
              <a:rPr lang="en-US" i="1" noProof="0" dirty="0" err="1">
                <a:solidFill>
                  <a:srgbClr val="FF0000"/>
                </a:solidFill>
              </a:rPr>
              <a:t>tipo</a:t>
            </a:r>
            <a:r>
              <a:rPr lang="en-US" i="1" noProof="0" dirty="0">
                <a:solidFill>
                  <a:srgbClr val="FF0000"/>
                </a:solidFill>
              </a:rPr>
              <a:t> semplice </a:t>
            </a:r>
            <a:r>
              <a:rPr lang="en-US" noProof="0" dirty="0"/>
              <a:t>(e.g., </a:t>
            </a:r>
            <a:r>
              <a:rPr lang="en-US" noProof="0" dirty="0" err="1"/>
              <a:t>stringa</a:t>
            </a:r>
            <a:r>
              <a:rPr lang="en-US" noProof="0" dirty="0"/>
              <a:t>, </a:t>
            </a:r>
            <a:r>
              <a:rPr lang="en-US" noProof="0" dirty="0" err="1"/>
              <a:t>numero</a:t>
            </a:r>
            <a:r>
              <a:rPr lang="en-US" noProof="0" dirty="0"/>
              <a:t>, data, </a:t>
            </a:r>
            <a:r>
              <a:rPr lang="en-US" noProof="0" dirty="0" err="1"/>
              <a:t>ecc</a:t>
            </a:r>
            <a:r>
              <a:rPr lang="en-US" noProof="0" dirty="0"/>
              <a:t>.)</a:t>
            </a:r>
          </a:p>
          <a:p>
            <a:pPr lvl="2"/>
            <a:r>
              <a:rPr lang="en-US" noProof="0" dirty="0">
                <a:solidFill>
                  <a:srgbClr val="FF0000"/>
                </a:solidFill>
              </a:rPr>
              <a:t>Un </a:t>
            </a:r>
            <a:r>
              <a:rPr lang="en-US" noProof="0" dirty="0" err="1">
                <a:solidFill>
                  <a:srgbClr val="FF0000"/>
                </a:solidFill>
              </a:rPr>
              <a:t>altro</a:t>
            </a:r>
            <a:r>
              <a:rPr lang="en-US" noProof="0" dirty="0">
                <a:solidFill>
                  <a:srgbClr val="FF0000"/>
                </a:solidFill>
              </a:rPr>
              <a:t> </a:t>
            </a:r>
            <a:r>
              <a:rPr lang="en-US" i="1" noProof="0" dirty="0" err="1">
                <a:solidFill>
                  <a:srgbClr val="FF0000"/>
                </a:solidFill>
              </a:rPr>
              <a:t>oggetto</a:t>
            </a:r>
            <a:endParaRPr lang="en-US" i="1" noProof="0" dirty="0">
              <a:solidFill>
                <a:srgbClr val="FF0000"/>
              </a:solidFill>
            </a:endParaRPr>
          </a:p>
          <a:p>
            <a:pPr lvl="2"/>
            <a:r>
              <a:rPr lang="en-US" noProof="0" dirty="0">
                <a:solidFill>
                  <a:srgbClr val="FF0000"/>
                </a:solidFill>
              </a:rPr>
              <a:t>Un </a:t>
            </a:r>
            <a:r>
              <a:rPr lang="en-US" i="1" noProof="0" dirty="0">
                <a:solidFill>
                  <a:srgbClr val="FF0000"/>
                </a:solidFill>
              </a:rPr>
              <a:t>array</a:t>
            </a:r>
            <a:r>
              <a:rPr lang="en-US" noProof="0" dirty="0">
                <a:solidFill>
                  <a:srgbClr val="FF0000"/>
                </a:solidFill>
              </a:rPr>
              <a:t> di </a:t>
            </a:r>
            <a:r>
              <a:rPr lang="en-US" noProof="0" dirty="0" err="1">
                <a:solidFill>
                  <a:srgbClr val="FF0000"/>
                </a:solidFill>
              </a:rPr>
              <a:t>valori</a:t>
            </a:r>
            <a:endParaRPr lang="en-US" noProof="0" dirty="0">
              <a:solidFill>
                <a:srgbClr val="FF0000"/>
              </a:solidFill>
            </a:endParaRPr>
          </a:p>
          <a:p>
            <a:pPr lvl="1"/>
            <a:r>
              <a:rPr lang="en-US" noProof="0" dirty="0" err="1"/>
              <a:t>Generalmente</a:t>
            </a:r>
            <a:r>
              <a:rPr lang="en-US" noProof="0" dirty="0"/>
              <a:t>, </a:t>
            </a:r>
            <a:r>
              <a:rPr lang="en-US" noProof="0" dirty="0" err="1"/>
              <a:t>l’ordine</a:t>
            </a:r>
            <a:r>
              <a:rPr lang="en-US" noProof="0" dirty="0"/>
              <a:t> </a:t>
            </a:r>
            <a:r>
              <a:rPr lang="en-US" noProof="0" dirty="0" err="1"/>
              <a:t>delle</a:t>
            </a:r>
            <a:r>
              <a:rPr lang="en-US" noProof="0" dirty="0"/>
              <a:t> </a:t>
            </a:r>
            <a:r>
              <a:rPr lang="en-US" noProof="0" dirty="0" err="1"/>
              <a:t>chiavi</a:t>
            </a:r>
            <a:r>
              <a:rPr lang="en-US" noProof="0" dirty="0"/>
              <a:t> non è </a:t>
            </a:r>
            <a:r>
              <a:rPr lang="en-US" noProof="0" dirty="0" err="1"/>
              <a:t>importante</a:t>
            </a:r>
            <a:endParaRPr lang="en-US" noProof="0" dirty="0"/>
          </a:p>
          <a:p>
            <a:pPr lvl="1"/>
            <a:r>
              <a:rPr lang="en-US" dirty="0"/>
              <a:t>In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inserito</a:t>
            </a:r>
            <a:r>
              <a:rPr lang="en-US" dirty="0"/>
              <a:t> un campo </a:t>
            </a:r>
            <a:r>
              <a:rPr lang="en-US" dirty="0" err="1"/>
              <a:t>speciale</a:t>
            </a:r>
            <a:r>
              <a:rPr lang="en-US" dirty="0"/>
              <a:t>, </a:t>
            </a:r>
            <a:r>
              <a:rPr lang="en-US" dirty="0" err="1"/>
              <a:t>identificato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b="1" i="1" dirty="0"/>
              <a:t>_id</a:t>
            </a:r>
            <a:r>
              <a:rPr lang="en-US" dirty="0"/>
              <a:t>, il cui </a:t>
            </a:r>
            <a:r>
              <a:rPr lang="en-US" dirty="0" err="1"/>
              <a:t>valore</a:t>
            </a:r>
            <a:r>
              <a:rPr lang="en-US" dirty="0"/>
              <a:t> è </a:t>
            </a:r>
            <a:r>
              <a:rPr lang="en-US" dirty="0" err="1"/>
              <a:t>unico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collezione</a:t>
            </a:r>
            <a:r>
              <a:rPr lang="en-US" dirty="0"/>
              <a:t> (</a:t>
            </a:r>
            <a:r>
              <a:rPr lang="en-US" dirty="0" err="1"/>
              <a:t>corrisponde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primaria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613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Documenti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Un </a:t>
            </a:r>
            <a:r>
              <a:rPr lang="en-US" noProof="0" dirty="0" err="1"/>
              <a:t>esempio</a:t>
            </a:r>
            <a:endParaRPr lang="en-US" noProof="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"_id": </a:t>
            </a: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"info": 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"Enrico", 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dataNascita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("1988-08-04T20:42:00.000Z")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interessi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Calcetto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Viaggi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"Serie TV"]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didattica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"Big Data",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Università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 Bologna"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},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Introduzione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ai database NoSQL",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tipologia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": "IFTS"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461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Collezioni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Una </a:t>
            </a:r>
            <a:r>
              <a:rPr lang="en-US" noProof="0" dirty="0" err="1"/>
              <a:t>collezione</a:t>
            </a:r>
            <a:r>
              <a:rPr lang="en-US" noProof="0" dirty="0"/>
              <a:t> è </a:t>
            </a:r>
            <a:r>
              <a:rPr lang="en-US" noProof="0" dirty="0" err="1"/>
              <a:t>costituita</a:t>
            </a:r>
            <a:r>
              <a:rPr lang="en-US" noProof="0" dirty="0"/>
              <a:t> da un </a:t>
            </a:r>
            <a:r>
              <a:rPr lang="en-US" noProof="0" dirty="0" err="1"/>
              <a:t>insieme</a:t>
            </a:r>
            <a:r>
              <a:rPr lang="en-US" noProof="0" dirty="0"/>
              <a:t> di </a:t>
            </a:r>
            <a:r>
              <a:rPr lang="en-US" noProof="0" dirty="0" err="1"/>
              <a:t>documenti</a:t>
            </a:r>
            <a:endParaRPr lang="en-US" noProof="0" dirty="0"/>
          </a:p>
          <a:p>
            <a:pPr lvl="1"/>
            <a:r>
              <a:rPr lang="en-US" noProof="0" dirty="0"/>
              <a:t>Non </a:t>
            </a:r>
            <a:r>
              <a:rPr lang="en-US" noProof="0" dirty="0" err="1"/>
              <a:t>esiste</a:t>
            </a:r>
            <a:r>
              <a:rPr lang="en-US" noProof="0" dirty="0"/>
              <a:t> uno schema di base (</a:t>
            </a:r>
            <a:r>
              <a:rPr lang="en-US" noProof="0" dirty="0" err="1"/>
              <a:t>schemaless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 err="1"/>
              <a:t>Perché</a:t>
            </a:r>
            <a:r>
              <a:rPr lang="en-US" noProof="0" dirty="0"/>
              <a:t> </a:t>
            </a:r>
            <a:r>
              <a:rPr lang="en-US" noProof="0" dirty="0" err="1"/>
              <a:t>creare</a:t>
            </a:r>
            <a:r>
              <a:rPr lang="en-US" noProof="0" dirty="0"/>
              <a:t> </a:t>
            </a:r>
            <a:r>
              <a:rPr lang="en-US" noProof="0" dirty="0" err="1"/>
              <a:t>più</a:t>
            </a:r>
            <a:r>
              <a:rPr lang="en-US" noProof="0" dirty="0"/>
              <a:t> </a:t>
            </a:r>
            <a:r>
              <a:rPr lang="en-US" noProof="0" dirty="0" err="1"/>
              <a:t>collezioni</a:t>
            </a:r>
            <a:r>
              <a:rPr lang="en-US" noProof="0" dirty="0"/>
              <a:t> </a:t>
            </a:r>
            <a:r>
              <a:rPr lang="en-US" noProof="0" dirty="0" err="1"/>
              <a:t>invece</a:t>
            </a:r>
            <a:r>
              <a:rPr lang="en-US" noProof="0" dirty="0"/>
              <a:t> </a:t>
            </a:r>
            <a:r>
              <a:rPr lang="en-US" noProof="0" dirty="0" err="1"/>
              <a:t>che</a:t>
            </a:r>
            <a:r>
              <a:rPr lang="en-US" noProof="0" dirty="0"/>
              <a:t> </a:t>
            </a:r>
            <a:r>
              <a:rPr lang="en-US" noProof="0" dirty="0" err="1"/>
              <a:t>tenerne</a:t>
            </a:r>
            <a:r>
              <a:rPr lang="en-US" noProof="0" dirty="0"/>
              <a:t> una sola?</a:t>
            </a:r>
          </a:p>
          <a:p>
            <a:pPr lvl="2"/>
            <a:r>
              <a:rPr lang="en-US" noProof="0" dirty="0" err="1"/>
              <a:t>Comodità</a:t>
            </a:r>
            <a:endParaRPr lang="en-US" noProof="0" dirty="0"/>
          </a:p>
          <a:p>
            <a:pPr lvl="2"/>
            <a:r>
              <a:rPr lang="en-US" noProof="0" dirty="0"/>
              <a:t>Performance</a:t>
            </a:r>
          </a:p>
          <a:p>
            <a:pPr lvl="2"/>
            <a:r>
              <a:rPr lang="en-US" noProof="0" dirty="0"/>
              <a:t>Data locality</a:t>
            </a:r>
          </a:p>
          <a:p>
            <a:pPr lvl="2"/>
            <a:r>
              <a:rPr lang="en-US" noProof="0" dirty="0" err="1"/>
              <a:t>Indici</a:t>
            </a:r>
            <a:r>
              <a:rPr lang="en-US" noProof="0" dirty="0"/>
              <a:t> </a:t>
            </a:r>
            <a:r>
              <a:rPr lang="en-US" noProof="0" dirty="0" err="1"/>
              <a:t>diversi</a:t>
            </a:r>
            <a:r>
              <a:rPr lang="en-US" noProof="0" dirty="0"/>
              <a:t> in </a:t>
            </a:r>
            <a:r>
              <a:rPr lang="en-US" noProof="0" dirty="0" err="1"/>
              <a:t>collezioni</a:t>
            </a:r>
            <a:r>
              <a:rPr lang="en-US" noProof="0" dirty="0"/>
              <a:t> diverse</a:t>
            </a:r>
          </a:p>
          <a:p>
            <a:r>
              <a:rPr lang="en-US" noProof="0" dirty="0"/>
              <a:t>Una </a:t>
            </a:r>
            <a:r>
              <a:rPr lang="en-US" noProof="0" dirty="0" err="1"/>
              <a:t>collezione</a:t>
            </a:r>
            <a:r>
              <a:rPr lang="en-US" noProof="0" dirty="0"/>
              <a:t> è </a:t>
            </a:r>
            <a:r>
              <a:rPr lang="en-US" noProof="0" dirty="0" err="1"/>
              <a:t>identificata</a:t>
            </a:r>
            <a:r>
              <a:rPr lang="en-US" noProof="0" dirty="0"/>
              <a:t> da un </a:t>
            </a:r>
            <a:r>
              <a:rPr lang="en-US" noProof="0" dirty="0" err="1"/>
              <a:t>nome</a:t>
            </a:r>
            <a:endParaRPr lang="en-US" noProof="0" dirty="0"/>
          </a:p>
          <a:p>
            <a:pPr lvl="1"/>
            <a:r>
              <a:rPr lang="en-US" noProof="0" dirty="0"/>
              <a:t>Non </a:t>
            </a:r>
            <a:r>
              <a:rPr lang="en-US" noProof="0" dirty="0" err="1"/>
              <a:t>si</a:t>
            </a:r>
            <a:r>
              <a:rPr lang="en-US" noProof="0" dirty="0"/>
              <a:t> </a:t>
            </a:r>
            <a:r>
              <a:rPr lang="en-US" noProof="0" dirty="0" err="1"/>
              <a:t>può</a:t>
            </a:r>
            <a:r>
              <a:rPr lang="en-US" noProof="0" dirty="0"/>
              <a:t> </a:t>
            </a:r>
            <a:r>
              <a:rPr lang="en-US" noProof="0" dirty="0" err="1"/>
              <a:t>usare</a:t>
            </a:r>
            <a:r>
              <a:rPr lang="en-US" noProof="0" dirty="0"/>
              <a:t> il carattere “$”, ma </a:t>
            </a:r>
            <a:r>
              <a:rPr lang="en-US" noProof="0" dirty="0" err="1"/>
              <a:t>si</a:t>
            </a:r>
            <a:r>
              <a:rPr lang="en-US" noProof="0" dirty="0"/>
              <a:t> </a:t>
            </a:r>
            <a:r>
              <a:rPr lang="en-US" noProof="0" dirty="0" err="1"/>
              <a:t>può</a:t>
            </a:r>
            <a:r>
              <a:rPr lang="en-US" noProof="0" dirty="0"/>
              <a:t> </a:t>
            </a:r>
            <a:r>
              <a:rPr lang="en-US" noProof="0" dirty="0" err="1"/>
              <a:t>usare</a:t>
            </a:r>
            <a:r>
              <a:rPr lang="en-US" noProof="0" dirty="0"/>
              <a:t> il “.”, in </a:t>
            </a:r>
            <a:r>
              <a:rPr lang="en-US" noProof="0" dirty="0" err="1"/>
              <a:t>particolare</a:t>
            </a:r>
            <a:r>
              <a:rPr lang="en-US" noProof="0" dirty="0"/>
              <a:t> per </a:t>
            </a:r>
            <a:r>
              <a:rPr lang="en-US" noProof="0" dirty="0" err="1"/>
              <a:t>organizzare</a:t>
            </a:r>
            <a:r>
              <a:rPr lang="en-US" noProof="0" dirty="0"/>
              <a:t> </a:t>
            </a:r>
            <a:r>
              <a:rPr lang="en-US" noProof="0" dirty="0" err="1"/>
              <a:t>concettualmente</a:t>
            </a:r>
            <a:r>
              <a:rPr lang="en-US" noProof="0" dirty="0"/>
              <a:t> le </a:t>
            </a:r>
            <a:r>
              <a:rPr lang="en-US" noProof="0" dirty="0" err="1"/>
              <a:t>collezioni</a:t>
            </a:r>
            <a:r>
              <a:rPr lang="en-US" noProof="0" dirty="0"/>
              <a:t> in sotto-</a:t>
            </a:r>
            <a:r>
              <a:rPr lang="en-US" noProof="0" dirty="0" err="1"/>
              <a:t>collezioni</a:t>
            </a:r>
            <a:endParaRPr lang="en-US" noProof="0" dirty="0"/>
          </a:p>
          <a:p>
            <a:pPr lvl="2"/>
            <a:r>
              <a:rPr lang="en-US" noProof="0" dirty="0"/>
              <a:t>E.g., </a:t>
            </a:r>
            <a:r>
              <a:rPr lang="en-US" noProof="0" dirty="0" err="1"/>
              <a:t>blog.posts</a:t>
            </a:r>
            <a:r>
              <a:rPr lang="en-US" noProof="0" dirty="0"/>
              <a:t>, </a:t>
            </a:r>
            <a:r>
              <a:rPr lang="en-US" noProof="0" dirty="0" err="1"/>
              <a:t>blog.authors</a:t>
            </a:r>
            <a:r>
              <a:rPr lang="en-US" noProof="0" dirty="0"/>
              <a:t>, </a:t>
            </a:r>
            <a:r>
              <a:rPr lang="en-US" noProof="0" dirty="0" err="1"/>
              <a:t>ec.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7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/>
              <a:t>Un’istanza</a:t>
            </a:r>
            <a:r>
              <a:rPr lang="en-US" noProof="0" dirty="0"/>
              <a:t> di MongoDB </a:t>
            </a:r>
            <a:r>
              <a:rPr lang="en-US" noProof="0" dirty="0" err="1"/>
              <a:t>può</a:t>
            </a:r>
            <a:r>
              <a:rPr lang="en-US" noProof="0" dirty="0"/>
              <a:t> </a:t>
            </a:r>
            <a:r>
              <a:rPr lang="en-US" noProof="0" dirty="0" err="1"/>
              <a:t>contenere</a:t>
            </a:r>
            <a:r>
              <a:rPr lang="en-US" noProof="0" dirty="0"/>
              <a:t> tanti database, </a:t>
            </a:r>
            <a:r>
              <a:rPr lang="en-US" noProof="0" dirty="0" err="1"/>
              <a:t>ciascuno</a:t>
            </a:r>
            <a:r>
              <a:rPr lang="en-US" noProof="0" dirty="0"/>
              <a:t> </a:t>
            </a:r>
            <a:r>
              <a:rPr lang="en-US" noProof="0" dirty="0" err="1"/>
              <a:t>dei</a:t>
            </a:r>
            <a:r>
              <a:rPr lang="en-US" noProof="0" dirty="0"/>
              <a:t> </a:t>
            </a:r>
            <a:r>
              <a:rPr lang="en-US" noProof="0" dirty="0" err="1"/>
              <a:t>quali</a:t>
            </a:r>
            <a:r>
              <a:rPr lang="en-US" noProof="0" dirty="0"/>
              <a:t> </a:t>
            </a:r>
            <a:r>
              <a:rPr lang="en-US" noProof="0" dirty="0" err="1"/>
              <a:t>può</a:t>
            </a:r>
            <a:r>
              <a:rPr lang="en-US" noProof="0" dirty="0"/>
              <a:t> </a:t>
            </a:r>
            <a:r>
              <a:rPr lang="en-US" noProof="0" dirty="0" err="1"/>
              <a:t>ospitare</a:t>
            </a:r>
            <a:r>
              <a:rPr lang="en-US" noProof="0" dirty="0"/>
              <a:t> </a:t>
            </a:r>
            <a:r>
              <a:rPr lang="en-US" noProof="0" dirty="0" err="1"/>
              <a:t>tante</a:t>
            </a:r>
            <a:r>
              <a:rPr lang="en-US" noProof="0" dirty="0"/>
              <a:t> </a:t>
            </a:r>
            <a:r>
              <a:rPr lang="en-US" noProof="0" dirty="0" err="1"/>
              <a:t>collezioni</a:t>
            </a:r>
            <a:br>
              <a:rPr lang="en-US" noProof="0" dirty="0"/>
            </a:br>
            <a:endParaRPr lang="en-US" noProof="0" dirty="0"/>
          </a:p>
          <a:p>
            <a:r>
              <a:rPr lang="en-US" noProof="0" dirty="0" err="1"/>
              <a:t>Ogni</a:t>
            </a:r>
            <a:r>
              <a:rPr lang="en-US" noProof="0" dirty="0"/>
              <a:t> database ha il </a:t>
            </a:r>
            <a:r>
              <a:rPr lang="en-US" noProof="0" dirty="0" err="1"/>
              <a:t>suo</a:t>
            </a:r>
            <a:r>
              <a:rPr lang="en-US" noProof="0" dirty="0"/>
              <a:t> </a:t>
            </a:r>
            <a:r>
              <a:rPr lang="en-US" noProof="0" dirty="0" err="1"/>
              <a:t>meccanismo</a:t>
            </a:r>
            <a:r>
              <a:rPr lang="en-US" noProof="0" dirty="0"/>
              <a:t> di </a:t>
            </a:r>
            <a:r>
              <a:rPr lang="en-US" noProof="0" dirty="0" err="1"/>
              <a:t>gestione</a:t>
            </a:r>
            <a:r>
              <a:rPr lang="en-US" noProof="0" dirty="0"/>
              <a:t> </a:t>
            </a:r>
            <a:r>
              <a:rPr lang="en-US" noProof="0" dirty="0" err="1"/>
              <a:t>dei</a:t>
            </a:r>
            <a:r>
              <a:rPr lang="en-US" noProof="0" dirty="0"/>
              <a:t> </a:t>
            </a:r>
            <a:r>
              <a:rPr lang="en-US" noProof="0" dirty="0" err="1"/>
              <a:t>permessi</a:t>
            </a:r>
            <a:endParaRPr lang="en-US" noProof="0" dirty="0"/>
          </a:p>
          <a:p>
            <a:pPr lvl="1"/>
            <a:r>
              <a:rPr lang="en-US" noProof="0" dirty="0">
                <a:solidFill>
                  <a:srgbClr val="0070C0"/>
                </a:solidFill>
              </a:rPr>
              <a:t>Di </a:t>
            </a:r>
            <a:r>
              <a:rPr lang="en-US" noProof="0" dirty="0" err="1">
                <a:solidFill>
                  <a:srgbClr val="0070C0"/>
                </a:solidFill>
              </a:rPr>
              <a:t>norma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si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utilizza</a:t>
            </a:r>
            <a:r>
              <a:rPr lang="en-US" noProof="0" dirty="0">
                <a:solidFill>
                  <a:srgbClr val="0070C0"/>
                </a:solidFill>
              </a:rPr>
              <a:t> un database per </a:t>
            </a:r>
            <a:r>
              <a:rPr lang="en-US" noProof="0" dirty="0" err="1">
                <a:solidFill>
                  <a:srgbClr val="0070C0"/>
                </a:solidFill>
              </a:rPr>
              <a:t>ogni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applicazione</a:t>
            </a:r>
            <a:endParaRPr lang="en-US" noProof="0" dirty="0">
              <a:solidFill>
                <a:srgbClr val="0070C0"/>
              </a:solidFill>
            </a:endParaRPr>
          </a:p>
          <a:p>
            <a:endParaRPr lang="en-US" noProof="0" dirty="0">
              <a:solidFill>
                <a:srgbClr val="0070C0"/>
              </a:solidFill>
            </a:endParaRPr>
          </a:p>
          <a:p>
            <a:r>
              <a:rPr lang="en-US" noProof="0" dirty="0"/>
              <a:t>I database </a:t>
            </a:r>
            <a:r>
              <a:rPr lang="en-US" noProof="0" dirty="0" err="1"/>
              <a:t>sono</a:t>
            </a:r>
            <a:r>
              <a:rPr lang="en-US" noProof="0" dirty="0"/>
              <a:t> </a:t>
            </a:r>
            <a:r>
              <a:rPr lang="en-US" noProof="0" dirty="0" err="1"/>
              <a:t>identificati</a:t>
            </a:r>
            <a:r>
              <a:rPr lang="en-US" noProof="0" dirty="0"/>
              <a:t> da un </a:t>
            </a:r>
            <a:r>
              <a:rPr lang="en-US" noProof="0" dirty="0" err="1"/>
              <a:t>nome</a:t>
            </a:r>
            <a:endParaRPr lang="en-US" noProof="0" dirty="0"/>
          </a:p>
          <a:p>
            <a:pPr lvl="1"/>
            <a:r>
              <a:rPr lang="en-US" noProof="0" dirty="0"/>
              <a:t>Ci </a:t>
            </a:r>
            <a:r>
              <a:rPr lang="en-US" noProof="0" dirty="0" err="1"/>
              <a:t>sono</a:t>
            </a:r>
            <a:r>
              <a:rPr lang="en-US" noProof="0" dirty="0"/>
              <a:t> </a:t>
            </a:r>
            <a:r>
              <a:rPr lang="en-US" noProof="0" dirty="0" err="1"/>
              <a:t>molte</a:t>
            </a:r>
            <a:r>
              <a:rPr lang="en-US" noProof="0" dirty="0"/>
              <a:t> </a:t>
            </a:r>
            <a:r>
              <a:rPr lang="en-US" noProof="0" dirty="0" err="1"/>
              <a:t>restrizioni</a:t>
            </a:r>
            <a:r>
              <a:rPr lang="en-US" noProof="0" dirty="0"/>
              <a:t> sui </a:t>
            </a:r>
            <a:r>
              <a:rPr lang="en-US" noProof="0" dirty="0" err="1"/>
              <a:t>caratteri</a:t>
            </a:r>
            <a:r>
              <a:rPr lang="en-US" noProof="0" dirty="0"/>
              <a:t> (</a:t>
            </a:r>
            <a:r>
              <a:rPr lang="en-US" noProof="0" dirty="0" err="1"/>
              <a:t>usare</a:t>
            </a:r>
            <a:r>
              <a:rPr lang="en-US" noProof="0" dirty="0"/>
              <a:t> </a:t>
            </a:r>
            <a:r>
              <a:rPr lang="en-US" noProof="0" dirty="0" err="1"/>
              <a:t>caratteri</a:t>
            </a:r>
            <a:r>
              <a:rPr lang="en-US" noProof="0" dirty="0"/>
              <a:t> </a:t>
            </a:r>
            <a:r>
              <a:rPr lang="en-US" noProof="0" dirty="0" err="1"/>
              <a:t>alfanumerici</a:t>
            </a:r>
            <a:r>
              <a:rPr lang="en-US" noProof="0" dirty="0"/>
              <a:t> ASCII)</a:t>
            </a:r>
          </a:p>
        </p:txBody>
      </p:sp>
    </p:spTree>
    <p:extLst>
      <p:ext uri="{BB962C8B-B14F-4D97-AF65-F5344CB8AC3E}">
        <p14:creationId xmlns:p14="http://schemas.microsoft.com/office/powerpoint/2010/main" val="195844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Alcuni</a:t>
            </a:r>
            <a:r>
              <a:rPr lang="en-US" noProof="0" dirty="0"/>
              <a:t> database </a:t>
            </a:r>
            <a:r>
              <a:rPr lang="en-US" noProof="0" dirty="0" err="1"/>
              <a:t>sono</a:t>
            </a:r>
            <a:r>
              <a:rPr lang="en-US" noProof="0" dirty="0"/>
              <a:t> </a:t>
            </a:r>
            <a:r>
              <a:rPr lang="en-US" noProof="0" dirty="0" err="1"/>
              <a:t>riservati</a:t>
            </a:r>
            <a:endParaRPr lang="en-US" noProof="0" dirty="0"/>
          </a:p>
          <a:p>
            <a:r>
              <a:rPr lang="en-US" b="1" noProof="0" dirty="0"/>
              <a:t>admin</a:t>
            </a:r>
          </a:p>
          <a:p>
            <a:pPr lvl="1"/>
            <a:r>
              <a:rPr lang="en-US" noProof="0" dirty="0"/>
              <a:t>E’ il database </a:t>
            </a:r>
            <a:r>
              <a:rPr lang="en-US" noProof="0" dirty="0" err="1"/>
              <a:t>principale</a:t>
            </a:r>
            <a:r>
              <a:rPr lang="en-US" noProof="0" dirty="0"/>
              <a:t> in termini di </a:t>
            </a:r>
            <a:r>
              <a:rPr lang="en-US" noProof="0" dirty="0" err="1">
                <a:solidFill>
                  <a:srgbClr val="FF0000"/>
                </a:solidFill>
              </a:rPr>
              <a:t>autenticazione</a:t>
            </a:r>
            <a:r>
              <a:rPr lang="en-US" noProof="0" dirty="0"/>
              <a:t>;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utenti</a:t>
            </a:r>
            <a:r>
              <a:rPr lang="en-US" noProof="0" dirty="0"/>
              <a:t> </a:t>
            </a:r>
            <a:r>
              <a:rPr lang="en-US" noProof="0" dirty="0" err="1"/>
              <a:t>assegnati</a:t>
            </a:r>
            <a:r>
              <a:rPr lang="en-US" noProof="0" dirty="0"/>
              <a:t> a </a:t>
            </a:r>
            <a:r>
              <a:rPr lang="en-US" noProof="0" dirty="0" err="1"/>
              <a:t>questo</a:t>
            </a:r>
            <a:r>
              <a:rPr lang="en-US" noProof="0" dirty="0"/>
              <a:t> database </a:t>
            </a:r>
            <a:r>
              <a:rPr lang="en-US" noProof="0" dirty="0" err="1"/>
              <a:t>possono</a:t>
            </a:r>
            <a:r>
              <a:rPr lang="en-US" noProof="0" dirty="0"/>
              <a:t> </a:t>
            </a:r>
            <a:r>
              <a:rPr lang="en-US" noProof="0" dirty="0" err="1"/>
              <a:t>accedere</a:t>
            </a:r>
            <a:r>
              <a:rPr lang="en-US" noProof="0" dirty="0"/>
              <a:t> </a:t>
            </a:r>
            <a:r>
              <a:rPr lang="en-US" noProof="0" dirty="0" err="1"/>
              <a:t>anche</a:t>
            </a:r>
            <a:r>
              <a:rPr lang="en-US" noProof="0" dirty="0"/>
              <a:t> a tutti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altri</a:t>
            </a:r>
            <a:endParaRPr lang="en-US" noProof="0" dirty="0"/>
          </a:p>
          <a:p>
            <a:pPr lvl="1"/>
            <a:r>
              <a:rPr lang="en-US" noProof="0" dirty="0" err="1"/>
              <a:t>Alcuni</a:t>
            </a:r>
            <a:r>
              <a:rPr lang="en-US" noProof="0" dirty="0"/>
              <a:t> </a:t>
            </a:r>
            <a:r>
              <a:rPr lang="en-US" noProof="0" dirty="0" err="1"/>
              <a:t>comandi</a:t>
            </a:r>
            <a:r>
              <a:rPr lang="en-US" noProof="0" dirty="0"/>
              <a:t> </a:t>
            </a:r>
            <a:r>
              <a:rPr lang="en-US" noProof="0" dirty="0" err="1"/>
              <a:t>possono</a:t>
            </a:r>
            <a:r>
              <a:rPr lang="en-US" noProof="0" dirty="0"/>
              <a:t> </a:t>
            </a:r>
            <a:r>
              <a:rPr lang="en-US" noProof="0" dirty="0" err="1"/>
              <a:t>essere</a:t>
            </a:r>
            <a:r>
              <a:rPr lang="en-US" noProof="0" dirty="0"/>
              <a:t> </a:t>
            </a:r>
            <a:r>
              <a:rPr lang="en-US" noProof="0" dirty="0" err="1"/>
              <a:t>eseguiti</a:t>
            </a:r>
            <a:r>
              <a:rPr lang="en-US" noProof="0" dirty="0"/>
              <a:t> solo da </a:t>
            </a:r>
            <a:r>
              <a:rPr lang="en-US" noProof="0" dirty="0" err="1"/>
              <a:t>questo</a:t>
            </a:r>
            <a:r>
              <a:rPr lang="en-US" noProof="0" dirty="0"/>
              <a:t> database (e.g., </a:t>
            </a:r>
            <a:r>
              <a:rPr lang="en-US" noProof="0" dirty="0" err="1"/>
              <a:t>elencare</a:t>
            </a:r>
            <a:r>
              <a:rPr lang="en-US" noProof="0" dirty="0"/>
              <a:t> tutti </a:t>
            </a:r>
            <a:r>
              <a:rPr lang="en-US" noProof="0" dirty="0" err="1"/>
              <a:t>i</a:t>
            </a:r>
            <a:r>
              <a:rPr lang="en-US" noProof="0" dirty="0"/>
              <a:t> database, </a:t>
            </a:r>
            <a:r>
              <a:rPr lang="en-US" noProof="0" dirty="0" err="1"/>
              <a:t>spegnere</a:t>
            </a:r>
            <a:r>
              <a:rPr lang="en-US" noProof="0" dirty="0"/>
              <a:t> il server)</a:t>
            </a:r>
          </a:p>
          <a:p>
            <a:r>
              <a:rPr lang="en-US" b="1" noProof="0" dirty="0"/>
              <a:t>local</a:t>
            </a:r>
          </a:p>
          <a:p>
            <a:pPr lvl="1"/>
            <a:r>
              <a:rPr lang="en-US" noProof="0" dirty="0"/>
              <a:t>In un cluster, ne </a:t>
            </a:r>
            <a:r>
              <a:rPr lang="en-US" noProof="0" dirty="0" err="1"/>
              <a:t>esiste</a:t>
            </a:r>
            <a:r>
              <a:rPr lang="en-US" noProof="0" dirty="0"/>
              <a:t> </a:t>
            </a:r>
            <a:r>
              <a:rPr lang="en-US" noProof="0" dirty="0">
                <a:solidFill>
                  <a:srgbClr val="FF0000"/>
                </a:solidFill>
              </a:rPr>
              <a:t>uno per </a:t>
            </a:r>
            <a:r>
              <a:rPr lang="en-US" noProof="0" dirty="0" err="1">
                <a:solidFill>
                  <a:srgbClr val="FF0000"/>
                </a:solidFill>
              </a:rPr>
              <a:t>ogni</a:t>
            </a:r>
            <a:r>
              <a:rPr lang="en-US" noProof="0" dirty="0">
                <a:solidFill>
                  <a:srgbClr val="FF0000"/>
                </a:solidFill>
              </a:rPr>
              <a:t> </a:t>
            </a:r>
            <a:r>
              <a:rPr lang="en-US" noProof="0" dirty="0" err="1">
                <a:solidFill>
                  <a:srgbClr val="FF0000"/>
                </a:solidFill>
              </a:rPr>
              <a:t>macchina</a:t>
            </a:r>
            <a:r>
              <a:rPr lang="en-US" noProof="0" dirty="0">
                <a:solidFill>
                  <a:srgbClr val="FF0000"/>
                </a:solidFill>
              </a:rPr>
              <a:t> </a:t>
            </a:r>
            <a:r>
              <a:rPr lang="en-US" noProof="0" dirty="0"/>
              <a:t>in cui è </a:t>
            </a:r>
            <a:r>
              <a:rPr lang="en-US" noProof="0" dirty="0" err="1"/>
              <a:t>installato</a:t>
            </a:r>
            <a:r>
              <a:rPr lang="en-US" noProof="0" dirty="0"/>
              <a:t> MongoDB</a:t>
            </a:r>
          </a:p>
          <a:p>
            <a:pPr lvl="1"/>
            <a:r>
              <a:rPr lang="en-US" noProof="0" dirty="0" err="1"/>
              <a:t>Può</a:t>
            </a:r>
            <a:r>
              <a:rPr lang="en-US" noProof="0" dirty="0"/>
              <a:t> </a:t>
            </a:r>
            <a:r>
              <a:rPr lang="en-US" noProof="0" dirty="0" err="1"/>
              <a:t>essere</a:t>
            </a:r>
            <a:r>
              <a:rPr lang="en-US" noProof="0" dirty="0"/>
              <a:t> </a:t>
            </a:r>
            <a:r>
              <a:rPr lang="en-US" noProof="0" dirty="0" err="1"/>
              <a:t>usato</a:t>
            </a:r>
            <a:r>
              <a:rPr lang="en-US" noProof="0" dirty="0"/>
              <a:t> per </a:t>
            </a:r>
            <a:r>
              <a:rPr lang="en-US" noProof="0" dirty="0" err="1"/>
              <a:t>memorizzare</a:t>
            </a:r>
            <a:r>
              <a:rPr lang="en-US" noProof="0" dirty="0"/>
              <a:t> </a:t>
            </a:r>
            <a:r>
              <a:rPr lang="en-US" noProof="0" dirty="0" err="1">
                <a:solidFill>
                  <a:srgbClr val="0070C0"/>
                </a:solidFill>
              </a:rPr>
              <a:t>dati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che</a:t>
            </a:r>
            <a:r>
              <a:rPr lang="en-US" noProof="0" dirty="0">
                <a:solidFill>
                  <a:srgbClr val="0070C0"/>
                </a:solidFill>
              </a:rPr>
              <a:t> non </a:t>
            </a:r>
            <a:r>
              <a:rPr lang="en-US" noProof="0" dirty="0" err="1">
                <a:solidFill>
                  <a:srgbClr val="0070C0"/>
                </a:solidFill>
              </a:rPr>
              <a:t>devono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essere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distribuiti</a:t>
            </a:r>
            <a:endParaRPr lang="en-US" noProof="0" dirty="0">
              <a:solidFill>
                <a:srgbClr val="0070C0"/>
              </a:solidFill>
            </a:endParaRPr>
          </a:p>
          <a:p>
            <a:r>
              <a:rPr lang="en-US" b="1" noProof="0" dirty="0"/>
              <a:t>config</a:t>
            </a:r>
          </a:p>
          <a:p>
            <a:pPr lvl="1"/>
            <a:r>
              <a:rPr lang="en-US" noProof="0" dirty="0" err="1"/>
              <a:t>Memorizza</a:t>
            </a:r>
            <a:r>
              <a:rPr lang="en-US" noProof="0" dirty="0"/>
              <a:t> </a:t>
            </a:r>
            <a:r>
              <a:rPr lang="en-US" noProof="0" dirty="0" err="1"/>
              <a:t>informazioni</a:t>
            </a:r>
            <a:r>
              <a:rPr lang="en-US" noProof="0" dirty="0"/>
              <a:t> </a:t>
            </a:r>
            <a:r>
              <a:rPr lang="en-US" noProof="0" dirty="0" err="1"/>
              <a:t>utili</a:t>
            </a:r>
            <a:r>
              <a:rPr lang="en-US" noProof="0" dirty="0"/>
              <a:t> per </a:t>
            </a:r>
            <a:r>
              <a:rPr lang="en-US" noProof="0" dirty="0" err="1"/>
              <a:t>l’utilizzo</a:t>
            </a:r>
            <a:r>
              <a:rPr lang="en-US" noProof="0" dirty="0"/>
              <a:t> in </a:t>
            </a:r>
            <a:r>
              <a:rPr lang="en-US" noProof="0" dirty="0" err="1"/>
              <a:t>modalità</a:t>
            </a:r>
            <a:r>
              <a:rPr lang="en-US" noProof="0" dirty="0"/>
              <a:t> </a:t>
            </a:r>
            <a:r>
              <a:rPr lang="en-US" noProof="0" dirty="0" err="1"/>
              <a:t>distribuita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1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Connessione</a:t>
            </a:r>
            <a:r>
              <a:rPr lang="en-US" noProof="0" dirty="0"/>
              <a:t> via shell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MongoDB </a:t>
            </a:r>
            <a:r>
              <a:rPr lang="en-US" noProof="0" dirty="0" err="1"/>
              <a:t>mette</a:t>
            </a:r>
            <a:r>
              <a:rPr lang="en-US" noProof="0" dirty="0"/>
              <a:t> a </a:t>
            </a:r>
            <a:r>
              <a:rPr lang="en-US" noProof="0" dirty="0" err="1"/>
              <a:t>disposizione</a:t>
            </a:r>
            <a:r>
              <a:rPr lang="en-US" noProof="0" dirty="0"/>
              <a:t> una </a:t>
            </a:r>
            <a:r>
              <a:rPr lang="en-US" b="1" noProof="0" dirty="0"/>
              <a:t>shell </a:t>
            </a:r>
            <a:r>
              <a:rPr lang="en-US" b="1" noProof="0" dirty="0" err="1"/>
              <a:t>Javascript</a:t>
            </a:r>
            <a:r>
              <a:rPr lang="en-US" b="1" noProof="0" dirty="0"/>
              <a:t> a </a:t>
            </a:r>
            <a:r>
              <a:rPr lang="en-US" b="1" noProof="0" dirty="0" err="1"/>
              <a:t>linea</a:t>
            </a:r>
            <a:r>
              <a:rPr lang="en-US" b="1" noProof="0" dirty="0"/>
              <a:t> di </a:t>
            </a:r>
            <a:r>
              <a:rPr lang="en-US" b="1" noProof="0" dirty="0" err="1"/>
              <a:t>comando</a:t>
            </a:r>
            <a:r>
              <a:rPr lang="en-US" noProof="0" dirty="0"/>
              <a:t> con la quale </a:t>
            </a:r>
            <a:r>
              <a:rPr lang="en-US" noProof="0" dirty="0" err="1"/>
              <a:t>interagire</a:t>
            </a:r>
            <a:r>
              <a:rPr lang="en-US" noProof="0" dirty="0"/>
              <a:t> col database</a:t>
            </a:r>
          </a:p>
          <a:p>
            <a:r>
              <a:rPr lang="en-US" noProof="0" dirty="0"/>
              <a:t>Come </a:t>
            </a:r>
            <a:r>
              <a:rPr lang="en-US" noProof="0" dirty="0" err="1"/>
              <a:t>aprirla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 err="1"/>
              <a:t>Aprire</a:t>
            </a:r>
            <a:r>
              <a:rPr lang="en-US" noProof="0" dirty="0"/>
              <a:t> </a:t>
            </a:r>
            <a:r>
              <a:rPr lang="en-US" noProof="0" dirty="0" err="1"/>
              <a:t>l’interfaccia</a:t>
            </a:r>
            <a:r>
              <a:rPr lang="en-US" noProof="0" dirty="0"/>
              <a:t> a </a:t>
            </a:r>
            <a:r>
              <a:rPr lang="en-US" noProof="0" dirty="0" err="1"/>
              <a:t>linea</a:t>
            </a:r>
            <a:r>
              <a:rPr lang="en-US" noProof="0" dirty="0"/>
              <a:t> di </a:t>
            </a:r>
            <a:r>
              <a:rPr lang="en-US" noProof="0" dirty="0" err="1"/>
              <a:t>comando</a:t>
            </a:r>
            <a:r>
              <a:rPr lang="en-US" noProof="0" dirty="0"/>
              <a:t> di Windows (Start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 err="1"/>
              <a:t>Andare</a:t>
            </a:r>
            <a:r>
              <a:rPr lang="en-US" noProof="0" dirty="0"/>
              <a:t> </a:t>
            </a:r>
            <a:r>
              <a:rPr lang="en-US" noProof="0" dirty="0" err="1"/>
              <a:t>nella</a:t>
            </a:r>
            <a:r>
              <a:rPr lang="en-US" noProof="0" dirty="0"/>
              <a:t> </a:t>
            </a:r>
            <a:r>
              <a:rPr lang="en-US" noProof="0" dirty="0" err="1"/>
              <a:t>cartella</a:t>
            </a:r>
            <a:r>
              <a:rPr lang="en-US" noProof="0" dirty="0"/>
              <a:t> </a:t>
            </a:r>
            <a:r>
              <a:rPr lang="en-US" noProof="0" dirty="0" err="1"/>
              <a:t>d’installazione</a:t>
            </a:r>
            <a:endParaRPr lang="en-US" noProof="0" dirty="0"/>
          </a:p>
          <a:p>
            <a:pPr lvl="2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cd C:\Program Files\MongoDB\Server\[version]\bin</a:t>
            </a:r>
          </a:p>
          <a:p>
            <a:pPr lvl="1"/>
            <a:r>
              <a:rPr lang="en-US" noProof="0" dirty="0" err="1"/>
              <a:t>Lanciare</a:t>
            </a:r>
            <a:r>
              <a:rPr lang="en-US" noProof="0" dirty="0"/>
              <a:t> </a:t>
            </a:r>
            <a:r>
              <a:rPr lang="en-US" noProof="0" dirty="0" err="1"/>
              <a:t>l’eseguibile</a:t>
            </a:r>
            <a:r>
              <a:rPr lang="en-US" noProof="0" dirty="0"/>
              <a:t> </a:t>
            </a:r>
          </a:p>
          <a:p>
            <a:pPr lvl="2"/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mongo</a:t>
            </a:r>
          </a:p>
          <a:p>
            <a:pPr lvl="1"/>
            <a:r>
              <a:rPr lang="en-US" noProof="0" dirty="0">
                <a:cs typeface="Courier New" panose="02070309020205020404" pitchFamily="49" charset="0"/>
              </a:rPr>
              <a:t>La shell </a:t>
            </a:r>
            <a:r>
              <a:rPr lang="en-US" noProof="0" dirty="0" err="1">
                <a:cs typeface="Courier New" panose="02070309020205020404" pitchFamily="49" charset="0"/>
              </a:rPr>
              <a:t>si</a:t>
            </a:r>
            <a:r>
              <a:rPr lang="en-US" noProof="0" dirty="0">
                <a:cs typeface="Courier New" panose="02070309020205020404" pitchFamily="49" charset="0"/>
              </a:rPr>
              <a:t> </a:t>
            </a:r>
            <a:r>
              <a:rPr lang="en-US" noProof="0" dirty="0" err="1">
                <a:cs typeface="Courier New" panose="02070309020205020404" pitchFamily="49" charset="0"/>
              </a:rPr>
              <a:t>collega</a:t>
            </a:r>
            <a:r>
              <a:rPr lang="en-US" noProof="0" dirty="0">
                <a:cs typeface="Courier New" panose="02070309020205020404" pitchFamily="49" charset="0"/>
              </a:rPr>
              <a:t> ad un database </a:t>
            </a:r>
            <a:r>
              <a:rPr lang="en-US" noProof="0" dirty="0" err="1">
                <a:cs typeface="Courier New" panose="02070309020205020404" pitchFamily="49" charset="0"/>
              </a:rPr>
              <a:t>vuoto</a:t>
            </a:r>
            <a:r>
              <a:rPr lang="en-US" noProof="0" dirty="0">
                <a:cs typeface="Courier New" panose="02070309020205020404" pitchFamily="49" charset="0"/>
              </a:rPr>
              <a:t> </a:t>
            </a:r>
            <a:r>
              <a:rPr lang="en-US" i="1" noProof="0" dirty="0">
                <a:cs typeface="Courier New" panose="02070309020205020404" pitchFamily="49" charset="0"/>
              </a:rPr>
              <a:t>test</a:t>
            </a:r>
          </a:p>
          <a:p>
            <a:r>
              <a:rPr lang="en-US" noProof="0" dirty="0">
                <a:cs typeface="Courier New" panose="02070309020205020404" pitchFamily="49" charset="0"/>
              </a:rPr>
              <a:t>La shell è </a:t>
            </a:r>
            <a:r>
              <a:rPr lang="en-US" noProof="0" dirty="0" err="1">
                <a:cs typeface="Courier New" panose="02070309020205020404" pitchFamily="49" charset="0"/>
              </a:rPr>
              <a:t>sia</a:t>
            </a:r>
            <a:r>
              <a:rPr lang="en-US" noProof="0" dirty="0">
                <a:cs typeface="Courier New" panose="02070309020205020404" pitchFamily="49" charset="0"/>
              </a:rPr>
              <a:t> un client MongoDB e </a:t>
            </a:r>
            <a:r>
              <a:rPr lang="en-US" noProof="0" dirty="0" err="1">
                <a:cs typeface="Courier New" panose="02070309020205020404" pitchFamily="49" charset="0"/>
              </a:rPr>
              <a:t>che</a:t>
            </a:r>
            <a:r>
              <a:rPr lang="en-US" noProof="0" dirty="0">
                <a:cs typeface="Courier New" panose="02070309020205020404" pitchFamily="49" charset="0"/>
              </a:rPr>
              <a:t> un </a:t>
            </a:r>
            <a:r>
              <a:rPr lang="en-US" noProof="0" dirty="0" err="1">
                <a:cs typeface="Courier New" panose="02070309020205020404" pitchFamily="49" charset="0"/>
              </a:rPr>
              <a:t>interprete</a:t>
            </a:r>
            <a:r>
              <a:rPr lang="en-US" noProof="0" dirty="0">
                <a:cs typeface="Courier New" panose="02070309020205020404" pitchFamily="49" charset="0"/>
              </a:rPr>
              <a:t> </a:t>
            </a:r>
            <a:r>
              <a:rPr lang="en-US" noProof="0" dirty="0" err="1">
                <a:cs typeface="Courier New" panose="02070309020205020404" pitchFamily="49" charset="0"/>
              </a:rPr>
              <a:t>Javascript</a:t>
            </a:r>
            <a:endParaRPr lang="en-US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Connessione</a:t>
            </a:r>
            <a:r>
              <a:rPr lang="en-US" noProof="0" dirty="0"/>
              <a:t> via Robo3T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noProof="0" dirty="0" err="1"/>
              <a:t>erché</a:t>
            </a:r>
            <a:r>
              <a:rPr lang="en-US" noProof="0" dirty="0"/>
              <a:t> Robo3T?</a:t>
            </a:r>
          </a:p>
          <a:p>
            <a:pPr lvl="1"/>
            <a:r>
              <a:rPr lang="en-US" noProof="0" dirty="0" err="1"/>
              <a:t>Semplifica</a:t>
            </a:r>
            <a:r>
              <a:rPr lang="en-US" noProof="0" dirty="0"/>
              <a:t> la </a:t>
            </a:r>
            <a:r>
              <a:rPr lang="en-US" noProof="0" dirty="0" err="1"/>
              <a:t>gestione</a:t>
            </a:r>
            <a:r>
              <a:rPr lang="en-US" noProof="0" dirty="0"/>
              <a:t> e la</a:t>
            </a:r>
            <a:br>
              <a:rPr lang="en-US" noProof="0" dirty="0"/>
            </a:br>
            <a:r>
              <a:rPr lang="en-US" noProof="0" dirty="0" err="1"/>
              <a:t>navigazione</a:t>
            </a:r>
            <a:r>
              <a:rPr lang="en-US" noProof="0" dirty="0"/>
              <a:t> del database</a:t>
            </a:r>
          </a:p>
          <a:p>
            <a:pPr lvl="1"/>
            <a:r>
              <a:rPr lang="en-US" noProof="0" dirty="0" err="1"/>
              <a:t>Incorpora</a:t>
            </a:r>
            <a:r>
              <a:rPr lang="en-US" noProof="0" dirty="0"/>
              <a:t> una shell di MongoDB</a:t>
            </a:r>
          </a:p>
          <a:p>
            <a:r>
              <a:rPr lang="en-US" dirty="0" err="1"/>
              <a:t>Parametri</a:t>
            </a:r>
            <a:r>
              <a:rPr lang="en-US" dirty="0"/>
              <a:t>:</a:t>
            </a:r>
          </a:p>
          <a:p>
            <a:pPr lvl="1"/>
            <a:r>
              <a:rPr lang="en-US" noProof="0" dirty="0" err="1"/>
              <a:t>Connessione</a:t>
            </a:r>
            <a:r>
              <a:rPr lang="en-US" noProof="0" dirty="0"/>
              <a:t> a localhost</a:t>
            </a:r>
          </a:p>
          <a:p>
            <a:pPr lvl="1"/>
            <a:r>
              <a:rPr lang="en-US" dirty="0"/>
              <a:t>Porta 27017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170" y="1482936"/>
            <a:ext cx="6169837" cy="427448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861893" y="5539857"/>
            <a:ext cx="329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Robo3T è la nuova versione di </a:t>
            </a:r>
            <a:r>
              <a:rPr lang="it-IT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Robomongo</a:t>
            </a:r>
            <a:endParaRPr lang="it-IT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egnaposto contenuto 30">
            <a:extLst>
              <a:ext uri="{FF2B5EF4-FFF2-40B4-BE49-F238E27FC236}">
                <a16:creationId xmlns:a16="http://schemas.microsoft.com/office/drawing/2014/main" id="{6E85222E-9F56-4174-80FD-3EC242745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5661B3-8921-4954-B994-F4B308AB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components</a:t>
            </a:r>
            <a:endParaRPr lang="en-US" dirty="0"/>
          </a:p>
        </p:txBody>
      </p:sp>
      <p:sp>
        <p:nvSpPr>
          <p:cNvPr id="30" name="Segnaposto contenuto 29">
            <a:extLst>
              <a:ext uri="{FF2B5EF4-FFF2-40B4-BE49-F238E27FC236}">
                <a16:creationId xmlns:a16="http://schemas.microsoft.com/office/drawing/2014/main" id="{BD30A081-5099-417F-A805-71D5D7F230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Deployed</a:t>
            </a:r>
            <a:r>
              <a:rPr lang="en-US" dirty="0"/>
              <a:t> on a </a:t>
            </a:r>
            <a:r>
              <a:rPr lang="en-US" dirty="0" err="1"/>
              <a:t>docker</a:t>
            </a:r>
            <a:r>
              <a:rPr lang="en-US" dirty="0"/>
              <a:t> container</a:t>
            </a:r>
          </a:p>
          <a:p>
            <a:pPr lvl="1"/>
            <a:r>
              <a:rPr lang="en-US" dirty="0" err="1"/>
              <a:t>Already</a:t>
            </a:r>
            <a:r>
              <a:rPr lang="en-US" dirty="0"/>
              <a:t> </a:t>
            </a:r>
            <a:r>
              <a:rPr lang="en-US" dirty="0" err="1"/>
              <a:t>contains</a:t>
            </a:r>
            <a:r>
              <a:rPr lang="en-US" dirty="0"/>
              <a:t> the data</a:t>
            </a:r>
          </a:p>
          <a:p>
            <a:pPr lvl="1"/>
            <a:r>
              <a:rPr lang="en-US" dirty="0"/>
              <a:t>Check </a:t>
            </a:r>
            <a:r>
              <a:rPr lang="en-US" dirty="0" err="1">
                <a:latin typeface="Consolas" panose="020B0609020204030204" pitchFamily="49" charset="0"/>
              </a:rPr>
              <a:t>docker-compose.yml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Querying the data, two alternatives:</a:t>
            </a:r>
          </a:p>
          <a:p>
            <a:pPr lvl="1"/>
            <a:r>
              <a:rPr lang="en-US" dirty="0"/>
              <a:t>Robo3T (external program)</a:t>
            </a:r>
          </a:p>
          <a:p>
            <a:pPr lvl="1"/>
            <a:r>
              <a:rPr lang="en-US" dirty="0"/>
              <a:t>Nodejs (check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</a:p>
        </p:txBody>
      </p:sp>
      <p:sp>
        <p:nvSpPr>
          <p:cNvPr id="32" name="Segnaposto contenuto 31">
            <a:extLst>
              <a:ext uri="{FF2B5EF4-FFF2-40B4-BE49-F238E27FC236}">
                <a16:creationId xmlns:a16="http://schemas.microsoft.com/office/drawing/2014/main" id="{C27DC771-C02F-46BD-92A8-FF5BCCE1F7A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DD193815-2AFD-4A05-B479-7263D3260ACB}"/>
              </a:ext>
            </a:extLst>
          </p:cNvPr>
          <p:cNvGrpSpPr/>
          <p:nvPr/>
        </p:nvGrpSpPr>
        <p:grpSpPr>
          <a:xfrm>
            <a:off x="7120467" y="2318314"/>
            <a:ext cx="3285067" cy="3303552"/>
            <a:chOff x="7233916" y="2318314"/>
            <a:chExt cx="3285067" cy="3303552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4C5CD7C-DBC0-462E-8982-ADA44DE9D067}"/>
                </a:ext>
              </a:extLst>
            </p:cNvPr>
            <p:cNvSpPr/>
            <p:nvPr/>
          </p:nvSpPr>
          <p:spPr>
            <a:xfrm>
              <a:off x="7233916" y="4402666"/>
              <a:ext cx="3285067" cy="1219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ctr"/>
              <a:endPara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ctr"/>
              <a:endPara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algn="ctr"/>
              <a:r>
                <a:rPr lang="it-IT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Docker container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2C49BBF8-C38A-40CD-A5FB-390817B29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43890" y="4766658"/>
              <a:ext cx="1521621" cy="383857"/>
            </a:xfrm>
            <a:prstGeom prst="rect">
              <a:avLst/>
            </a:prstGeom>
          </p:spPr>
        </p:pic>
        <p:pic>
          <p:nvPicPr>
            <p:cNvPr id="12" name="Elemento grafico 11" descr="Database con riempimento a tinta unita">
              <a:extLst>
                <a:ext uri="{FF2B5EF4-FFF2-40B4-BE49-F238E27FC236}">
                  <a16:creationId xmlns:a16="http://schemas.microsoft.com/office/drawing/2014/main" id="{795CC85D-1C1F-43CA-9FB0-A83BD60F4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31872" y="4602385"/>
              <a:ext cx="692780" cy="692780"/>
            </a:xfrm>
            <a:prstGeom prst="rect">
              <a:avLst/>
            </a:prstGeom>
          </p:spPr>
        </p:pic>
        <p:pic>
          <p:nvPicPr>
            <p:cNvPr id="13" name="Elemento grafico 12" descr="Database con riempimento a tinta unita">
              <a:extLst>
                <a:ext uri="{FF2B5EF4-FFF2-40B4-BE49-F238E27FC236}">
                  <a16:creationId xmlns:a16="http://schemas.microsoft.com/office/drawing/2014/main" id="{B9CA0935-83AB-464C-82CB-8BCEC3A2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98960" y="4612196"/>
              <a:ext cx="692780" cy="692780"/>
            </a:xfrm>
            <a:prstGeom prst="rect">
              <a:avLst/>
            </a:prstGeom>
          </p:spPr>
        </p:pic>
        <p:pic>
          <p:nvPicPr>
            <p:cNvPr id="21" name="Elemento grafico 20">
              <a:extLst>
                <a:ext uri="{FF2B5EF4-FFF2-40B4-BE49-F238E27FC236}">
                  <a16:creationId xmlns:a16="http://schemas.microsoft.com/office/drawing/2014/main" id="{3CEC3DE7-8EE1-4665-BCC8-2314DFAC3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32762" y="2485263"/>
              <a:ext cx="1446893" cy="885302"/>
            </a:xfrm>
            <a:prstGeom prst="rect">
              <a:avLst/>
            </a:prstGeom>
          </p:spPr>
        </p:pic>
        <p:pic>
          <p:nvPicPr>
            <p:cNvPr id="24" name="Immagine 23" descr="Immagine che contiene clipart, grafica vettoriale&#10;&#10;Descrizione generata automaticamente">
              <a:extLst>
                <a:ext uri="{FF2B5EF4-FFF2-40B4-BE49-F238E27FC236}">
                  <a16:creationId xmlns:a16="http://schemas.microsoft.com/office/drawing/2014/main" id="{DC0BBC33-CFB3-4ACF-82B8-706A711A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1233" y="2318314"/>
              <a:ext cx="1219200" cy="1219200"/>
            </a:xfrm>
            <a:prstGeom prst="rect">
              <a:avLst/>
            </a:prstGeom>
          </p:spPr>
        </p:pic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ED1369AF-2B65-423F-B0C0-4D83338FA540}"/>
                </a:ext>
              </a:extLst>
            </p:cNvPr>
            <p:cNvCxnSpPr>
              <a:cxnSpLocks/>
            </p:cNvCxnSpPr>
            <p:nvPr/>
          </p:nvCxnSpPr>
          <p:spPr>
            <a:xfrm>
              <a:off x="8056208" y="3596641"/>
              <a:ext cx="0" cy="69765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03589C91-9A04-4A13-93A0-C75064D4A6E8}"/>
                </a:ext>
              </a:extLst>
            </p:cNvPr>
            <p:cNvCxnSpPr>
              <a:cxnSpLocks/>
            </p:cNvCxnSpPr>
            <p:nvPr/>
          </p:nvCxnSpPr>
          <p:spPr>
            <a:xfrm>
              <a:off x="9700833" y="3660988"/>
              <a:ext cx="0" cy="69765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64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Perché</a:t>
            </a:r>
            <a:r>
              <a:rPr lang="en-US" noProof="0" dirty="0"/>
              <a:t> NoSQL?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Connessione</a:t>
            </a:r>
            <a:r>
              <a:rPr lang="en-US" dirty="0"/>
              <a:t> ad un cluster</a:t>
            </a:r>
          </a:p>
        </p:txBody>
      </p:sp>
      <p:grpSp>
        <p:nvGrpSpPr>
          <p:cNvPr id="12" name="Gruppo 11"/>
          <p:cNvGrpSpPr/>
          <p:nvPr/>
        </p:nvGrpSpPr>
        <p:grpSpPr>
          <a:xfrm>
            <a:off x="1547916" y="1525268"/>
            <a:ext cx="9157128" cy="4339731"/>
            <a:chOff x="1137247" y="1626868"/>
            <a:chExt cx="9157128" cy="4339731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2031" y="1626868"/>
              <a:ext cx="5772344" cy="4062732"/>
            </a:xfrm>
            <a:prstGeom prst="rect">
              <a:avLst/>
            </a:prstGeom>
          </p:spPr>
        </p:pic>
        <p:sp>
          <p:nvSpPr>
            <p:cNvPr id="6" name="CasellaDiTesto 5"/>
            <p:cNvSpPr txBox="1"/>
            <p:nvPr/>
          </p:nvSpPr>
          <p:spPr>
            <a:xfrm>
              <a:off x="1697784" y="1930401"/>
              <a:ext cx="21473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Porta 27020</a:t>
              </a:r>
            </a:p>
            <a:p>
              <a:pPr algn="r"/>
              <a:r>
                <a:rPr lang="it-IT" dirty="0"/>
                <a:t>- Accesso a collezioni</a:t>
              </a:r>
              <a:br>
                <a:rPr lang="it-IT" dirty="0"/>
              </a:br>
              <a:r>
                <a:rPr lang="it-IT" dirty="0"/>
                <a:t>distribuite (</a:t>
              </a:r>
              <a:r>
                <a:rPr lang="it-IT" i="1" dirty="0" err="1"/>
                <a:t>sharded</a:t>
              </a:r>
              <a:r>
                <a:rPr lang="it-IT" dirty="0"/>
                <a:t>)</a:t>
              </a: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1137247" y="4766270"/>
              <a:ext cx="27079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dirty="0"/>
                <a:t>Porta 27017 o 27018</a:t>
              </a:r>
            </a:p>
            <a:p>
              <a:pPr algn="r"/>
              <a:r>
                <a:rPr lang="it-IT" dirty="0"/>
                <a:t>- Accesso a collezioni locali</a:t>
              </a:r>
            </a:p>
            <a:p>
              <a:pPr algn="r"/>
              <a:r>
                <a:rPr lang="it-IT" dirty="0"/>
                <a:t>- Accesso a porzioni locali delle collezioni distribuite</a:t>
              </a:r>
            </a:p>
          </p:txBody>
        </p:sp>
        <p:cxnSp>
          <p:nvCxnSpPr>
            <p:cNvPr id="9" name="Connettore 2 8"/>
            <p:cNvCxnSpPr>
              <a:stCxn id="6" idx="3"/>
            </p:cNvCxnSpPr>
            <p:nvPr/>
          </p:nvCxnSpPr>
          <p:spPr>
            <a:xfrm flipV="1">
              <a:off x="3845168" y="2391508"/>
              <a:ext cx="734647" cy="558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2 9"/>
            <p:cNvCxnSpPr/>
            <p:nvPr/>
          </p:nvCxnSpPr>
          <p:spPr>
            <a:xfrm flipV="1">
              <a:off x="3845168" y="5366434"/>
              <a:ext cx="930032" cy="558"/>
            </a:xfrm>
            <a:prstGeom prst="straightConnector1">
              <a:avLst/>
            </a:prstGeom>
            <a:ln w="444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29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Collezioni</a:t>
            </a:r>
            <a:r>
              <a:rPr lang="en-US" noProof="0" dirty="0"/>
              <a:t> per le </a:t>
            </a:r>
            <a:r>
              <a:rPr lang="en-US" noProof="0" dirty="0" err="1"/>
              <a:t>esercitazioni</a:t>
            </a:r>
            <a:r>
              <a:rPr lang="en-US" noProof="0" dirty="0"/>
              <a:t> (1)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Ristoranti</a:t>
            </a:r>
            <a:endParaRPr lang="en-US" noProof="0" dirty="0"/>
          </a:p>
          <a:p>
            <a:pPr lvl="1"/>
            <a:r>
              <a:rPr lang="en-US" noProof="0" dirty="0">
                <a:hlinkClick r:id="rId2"/>
              </a:rPr>
              <a:t>https://raw.githubusercontent.com/mongodb/docs-assets/primer-dataset/primer-dataset.json</a:t>
            </a:r>
            <a:endParaRPr lang="en-US" noProof="0" dirty="0"/>
          </a:p>
          <a:p>
            <a:pPr lvl="1"/>
            <a:r>
              <a:rPr lang="en-US" noProof="0" dirty="0"/>
              <a:t>25359 </a:t>
            </a:r>
            <a:r>
              <a:rPr lang="en-US" noProof="0" dirty="0" err="1"/>
              <a:t>documenti</a:t>
            </a:r>
            <a:r>
              <a:rPr lang="en-US" noProof="0" dirty="0"/>
              <a:t> </a:t>
            </a:r>
            <a:r>
              <a:rPr lang="en-US" noProof="0" dirty="0" err="1"/>
              <a:t>relativi</a:t>
            </a:r>
            <a:r>
              <a:rPr lang="en-US" noProof="0" dirty="0"/>
              <a:t> a </a:t>
            </a:r>
            <a:r>
              <a:rPr lang="en-US" noProof="0" dirty="0" err="1"/>
              <a:t>ristoranti</a:t>
            </a:r>
            <a:r>
              <a:rPr lang="en-US" noProof="0" dirty="0"/>
              <a:t> (</a:t>
            </a:r>
            <a:r>
              <a:rPr lang="en-US" noProof="0" dirty="0" err="1"/>
              <a:t>nome</a:t>
            </a:r>
            <a:r>
              <a:rPr lang="en-US" noProof="0" dirty="0"/>
              <a:t>, </a:t>
            </a:r>
            <a:r>
              <a:rPr lang="en-US" noProof="0" dirty="0" err="1"/>
              <a:t>indirizzo</a:t>
            </a:r>
            <a:r>
              <a:rPr lang="en-US" noProof="0" dirty="0"/>
              <a:t>, </a:t>
            </a:r>
            <a:r>
              <a:rPr lang="en-US" noProof="0" dirty="0" err="1"/>
              <a:t>tipo</a:t>
            </a:r>
            <a:r>
              <a:rPr lang="en-US" noProof="0" dirty="0"/>
              <a:t> di cucina, </a:t>
            </a:r>
            <a:r>
              <a:rPr lang="en-US" noProof="0" dirty="0" err="1"/>
              <a:t>voti</a:t>
            </a:r>
            <a:r>
              <a:rPr lang="en-US" noProof="0" dirty="0"/>
              <a:t>)</a:t>
            </a:r>
          </a:p>
          <a:p>
            <a:r>
              <a:rPr lang="en-US" noProof="0" dirty="0"/>
              <a:t>Partite NBA</a:t>
            </a:r>
          </a:p>
          <a:p>
            <a:pPr lvl="1"/>
            <a:r>
              <a:rPr lang="en-US" noProof="0" dirty="0">
                <a:hlinkClick r:id="rId3"/>
              </a:rPr>
              <a:t>http://bit.ly/1gAatZK</a:t>
            </a:r>
            <a:endParaRPr lang="en-US" noProof="0" dirty="0"/>
          </a:p>
          <a:p>
            <a:pPr lvl="1"/>
            <a:r>
              <a:rPr lang="en-US" noProof="0" dirty="0"/>
              <a:t>31686 </a:t>
            </a:r>
            <a:r>
              <a:rPr lang="en-US" noProof="0" dirty="0" err="1"/>
              <a:t>documenti</a:t>
            </a:r>
            <a:r>
              <a:rPr lang="en-US" noProof="0" dirty="0"/>
              <a:t> </a:t>
            </a:r>
            <a:r>
              <a:rPr lang="en-US" noProof="0" dirty="0" err="1"/>
              <a:t>relativi</a:t>
            </a:r>
            <a:r>
              <a:rPr lang="en-US" noProof="0" dirty="0"/>
              <a:t> a 30 anni di partite </a:t>
            </a:r>
            <a:r>
              <a:rPr lang="en-US" noProof="0" dirty="0" err="1"/>
              <a:t>dell’NBA</a:t>
            </a:r>
            <a:r>
              <a:rPr lang="en-US" noProof="0" dirty="0"/>
              <a:t> (data, rose, </a:t>
            </a:r>
            <a:r>
              <a:rPr lang="en-US" noProof="0" dirty="0" err="1"/>
              <a:t>statistiche</a:t>
            </a:r>
            <a:r>
              <a:rPr lang="en-US" noProof="0" dirty="0"/>
              <a:t>) </a:t>
            </a:r>
          </a:p>
          <a:p>
            <a:r>
              <a:rPr lang="en-US" dirty="0"/>
              <a:t>Yelp</a:t>
            </a:r>
          </a:p>
          <a:p>
            <a:pPr lvl="1"/>
            <a:r>
              <a:rPr lang="en-US" dirty="0">
                <a:hlinkClick r:id="rId4"/>
              </a:rPr>
              <a:t>https://www.yelp.com/dataset_challenge</a:t>
            </a:r>
            <a:endParaRPr lang="en-US" dirty="0"/>
          </a:p>
          <a:p>
            <a:pPr lvl="1"/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reali</a:t>
            </a:r>
            <a:r>
              <a:rPr lang="en-US" dirty="0"/>
              <a:t> </a:t>
            </a:r>
            <a:r>
              <a:rPr lang="en-US" dirty="0" err="1"/>
              <a:t>messi</a:t>
            </a:r>
            <a:r>
              <a:rPr lang="en-US" dirty="0"/>
              <a:t> a </a:t>
            </a:r>
            <a:r>
              <a:rPr lang="en-US" dirty="0" err="1"/>
              <a:t>disposizione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scientifica</a:t>
            </a:r>
            <a:endParaRPr lang="en-US" dirty="0"/>
          </a:p>
          <a:p>
            <a:pPr lvl="2"/>
            <a:r>
              <a:rPr lang="en-US" dirty="0" err="1"/>
              <a:t>Più</a:t>
            </a:r>
            <a:r>
              <a:rPr lang="en-US" dirty="0"/>
              <a:t> di 50.000$ </a:t>
            </a:r>
            <a:r>
              <a:rPr lang="en-US" dirty="0" err="1"/>
              <a:t>distribuiti</a:t>
            </a:r>
            <a:r>
              <a:rPr lang="en-US" dirty="0"/>
              <a:t> in </a:t>
            </a:r>
            <a:r>
              <a:rPr lang="en-US" dirty="0" err="1"/>
              <a:t>competizioni</a:t>
            </a:r>
            <a:r>
              <a:rPr lang="en-US" dirty="0"/>
              <a:t>, </a:t>
            </a:r>
            <a:r>
              <a:rPr lang="en-US" dirty="0" err="1"/>
              <a:t>più</a:t>
            </a:r>
            <a:r>
              <a:rPr lang="en-US" dirty="0"/>
              <a:t> di 100 paper </a:t>
            </a:r>
            <a:r>
              <a:rPr lang="en-US" dirty="0" err="1"/>
              <a:t>accademici</a:t>
            </a:r>
            <a:endParaRPr lang="en-US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mongorestore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--collection games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C:\games.bson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176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Collezioni</a:t>
            </a:r>
            <a:r>
              <a:rPr lang="en-US" noProof="0" dirty="0"/>
              <a:t> per le </a:t>
            </a:r>
            <a:r>
              <a:rPr lang="en-US" noProof="0" dirty="0" err="1"/>
              <a:t>esercitazioni</a:t>
            </a:r>
            <a:r>
              <a:rPr lang="en-US" noProof="0" dirty="0"/>
              <a:t> (2)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Statistiche</a:t>
            </a:r>
            <a:r>
              <a:rPr lang="en-US" dirty="0"/>
              <a:t> NBA</a:t>
            </a:r>
          </a:p>
          <a:p>
            <a:pPr lvl="1"/>
            <a:r>
              <a:rPr lang="en-US" dirty="0">
                <a:hlinkClick r:id="rId2"/>
              </a:rPr>
              <a:t>http://www.mediafire.com/file/ju52cn1eadiydz6/NBA2016.json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contenente</a:t>
            </a:r>
            <a:r>
              <a:rPr lang="en-US" dirty="0"/>
              <a:t> </a:t>
            </a:r>
            <a:r>
              <a:rPr lang="en-US" dirty="0" err="1"/>
              <a:t>statistiche</a:t>
            </a:r>
            <a:r>
              <a:rPr lang="en-US" dirty="0"/>
              <a:t> relative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stagione</a:t>
            </a:r>
            <a:r>
              <a:rPr lang="en-US" dirty="0"/>
              <a:t> 2016/17 per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giocatori</a:t>
            </a:r>
            <a:r>
              <a:rPr lang="en-US" dirty="0"/>
              <a:t> e </a:t>
            </a:r>
            <a:r>
              <a:rPr lang="en-US" dirty="0" err="1"/>
              <a:t>tutte</a:t>
            </a:r>
            <a:r>
              <a:rPr lang="en-US" dirty="0"/>
              <a:t> le </a:t>
            </a:r>
            <a:r>
              <a:rPr lang="en-US" dirty="0" err="1"/>
              <a:t>squadre</a:t>
            </a:r>
            <a:endParaRPr lang="en-US" dirty="0"/>
          </a:p>
          <a:p>
            <a:pPr lvl="1"/>
            <a:r>
              <a:rPr lang="en-US" dirty="0" err="1"/>
              <a:t>Modificato</a:t>
            </a:r>
            <a:r>
              <a:rPr lang="en-US" dirty="0"/>
              <a:t> per </a:t>
            </a:r>
            <a:r>
              <a:rPr lang="en-US" dirty="0" err="1"/>
              <a:t>separare</a:t>
            </a:r>
            <a:r>
              <a:rPr lang="en-US" dirty="0"/>
              <a:t> le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giocatori</a:t>
            </a:r>
            <a:r>
              <a:rPr lang="en-US" dirty="0"/>
              <a:t> e </a:t>
            </a:r>
            <a:r>
              <a:rPr lang="en-US" dirty="0" err="1"/>
              <a:t>squadre</a:t>
            </a:r>
            <a:r>
              <a:rPr lang="en-US" dirty="0"/>
              <a:t> in due file</a:t>
            </a:r>
          </a:p>
          <a:p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città</a:t>
            </a:r>
            <a:r>
              <a:rPr lang="en-US" dirty="0"/>
              <a:t> USA</a:t>
            </a:r>
          </a:p>
          <a:p>
            <a:pPr lvl="1"/>
            <a:r>
              <a:rPr lang="en-US" dirty="0">
                <a:hlinkClick r:id="rId3"/>
              </a:rPr>
              <a:t>https://gist.githubusercontent.com/Miserlou/c5cd8364bf9b2420bb29/raw/2bf258763cdddd704f8ffd3ea9a3e81d25e2c6f6/cities.json</a:t>
            </a:r>
            <a:endParaRPr lang="en-US" dirty="0"/>
          </a:p>
          <a:p>
            <a:pPr lvl="1"/>
            <a:r>
              <a:rPr lang="en-US" dirty="0"/>
              <a:t>1000 </a:t>
            </a:r>
            <a:r>
              <a:rPr lang="en-US" dirty="0" err="1"/>
              <a:t>documenti</a:t>
            </a:r>
            <a:r>
              <a:rPr lang="en-US" dirty="0"/>
              <a:t> con </a:t>
            </a:r>
            <a:r>
              <a:rPr lang="en-US" dirty="0" err="1"/>
              <a:t>statistiche</a:t>
            </a:r>
            <a:r>
              <a:rPr lang="en-US" dirty="0"/>
              <a:t>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città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popolose</a:t>
            </a:r>
            <a:r>
              <a:rPr lang="en-US" dirty="0"/>
              <a:t>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Uniti</a:t>
            </a:r>
            <a:r>
              <a:rPr lang="en-US" dirty="0"/>
              <a:t> </a:t>
            </a:r>
            <a:r>
              <a:rPr lang="en-US" dirty="0" err="1"/>
              <a:t>d’America</a:t>
            </a:r>
            <a:endParaRPr lang="en-US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mongoimport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--collection nba2016players 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test C:\nba2016players.json 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85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Strumenti</a:t>
            </a:r>
            <a:r>
              <a:rPr lang="en-US" dirty="0"/>
              <a:t> di import/export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B07CA6-F411-4FDC-8634-2958BD1A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CB26B7-C613-4A72-B297-39CDF18040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https://www.mongodb.com/basics/bson</a:t>
            </a:r>
            <a:r>
              <a:rPr lang="en-US" dirty="0"/>
              <a:t> </a:t>
            </a:r>
          </a:p>
        </p:txBody>
      </p:sp>
      <p:pic>
        <p:nvPicPr>
          <p:cNvPr id="6" name="Picture 2" descr="http://i0.wp.com/liliankasem.azurewebsites.net/wp-content/uploads/2016/07/JSON.png?fit=512%2C5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39" y="2646762"/>
            <a:ext cx="836092" cy="83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3240039" y="4229857"/>
            <a:ext cx="836092" cy="836092"/>
            <a:chOff x="1716039" y="2483892"/>
            <a:chExt cx="836092" cy="836092"/>
          </a:xfrm>
        </p:grpSpPr>
        <p:pic>
          <p:nvPicPr>
            <p:cNvPr id="1026" name="Picture 2" descr="http://i0.wp.com/liliankasem.azurewebsites.net/wp-content/uploads/2016/07/JSON.png?fit=512%2C5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039" y="2483892"/>
              <a:ext cx="836092" cy="8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magin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0" t="25737" r="35935" b="38163"/>
            <a:stretch/>
          </p:blipFill>
          <p:spPr>
            <a:xfrm>
              <a:off x="1716040" y="2871776"/>
              <a:ext cx="128636" cy="180322"/>
            </a:xfrm>
            <a:prstGeom prst="rect">
              <a:avLst/>
            </a:prstGeom>
          </p:spPr>
        </p:pic>
      </p:grpSp>
      <p:pic>
        <p:nvPicPr>
          <p:cNvPr id="1028" name="Picture 4" descr="http://db.cse.ohio-state.edu/images/d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22425" y="3445960"/>
            <a:ext cx="815124" cy="90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shajahanbasha.in/wp-content/uploads/2016/04/mongodb-logo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88" y="4080547"/>
            <a:ext cx="537195" cy="5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4 9"/>
          <p:cNvCxnSpPr>
            <a:stCxn id="1028" idx="0"/>
            <a:endCxn id="6" idx="0"/>
          </p:cNvCxnSpPr>
          <p:nvPr/>
        </p:nvCxnSpPr>
        <p:spPr>
          <a:xfrm rot="16200000" flipV="1">
            <a:off x="5444439" y="860410"/>
            <a:ext cx="799197" cy="4371902"/>
          </a:xfrm>
          <a:prstGeom prst="bentConnector3">
            <a:avLst>
              <a:gd name="adj1" fmla="val 128604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4 11"/>
          <p:cNvCxnSpPr>
            <a:stCxn id="6" idx="3"/>
          </p:cNvCxnSpPr>
          <p:nvPr/>
        </p:nvCxnSpPr>
        <p:spPr>
          <a:xfrm>
            <a:off x="4076131" y="3064808"/>
            <a:ext cx="3546294" cy="634166"/>
          </a:xfrm>
          <a:prstGeom prst="bentConnector3">
            <a:avLst>
              <a:gd name="adj1" fmla="val 88677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4 14"/>
          <p:cNvCxnSpPr>
            <a:stCxn id="1028" idx="2"/>
            <a:endCxn id="1026" idx="2"/>
          </p:cNvCxnSpPr>
          <p:nvPr/>
        </p:nvCxnSpPr>
        <p:spPr>
          <a:xfrm rot="5400000">
            <a:off x="5485635" y="2521595"/>
            <a:ext cx="716805" cy="4371902"/>
          </a:xfrm>
          <a:prstGeom prst="bentConnector3">
            <a:avLst>
              <a:gd name="adj1" fmla="val 131892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4 16"/>
          <p:cNvCxnSpPr>
            <a:stCxn id="1026" idx="3"/>
            <a:endCxn id="1028" idx="3"/>
          </p:cNvCxnSpPr>
          <p:nvPr/>
        </p:nvCxnSpPr>
        <p:spPr>
          <a:xfrm flipV="1">
            <a:off x="4076131" y="3897553"/>
            <a:ext cx="3546294" cy="750351"/>
          </a:xfrm>
          <a:prstGeom prst="bentConnector3">
            <a:avLst>
              <a:gd name="adj1" fmla="val 89035"/>
            </a:avLst>
          </a:prstGeom>
          <a:ln w="25400">
            <a:solidFill>
              <a:srgbClr val="0070C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5143500" y="2051635"/>
            <a:ext cx="145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mongoexport</a:t>
            </a:r>
            <a:endParaRPr lang="it-IT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5117042" y="27008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mongoimport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5143501" y="4229857"/>
            <a:ext cx="151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mongorestore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143500" y="491482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mongodump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031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Comandi</a:t>
            </a:r>
            <a:r>
              <a:rPr lang="en-US" noProof="0" dirty="0"/>
              <a:t> di base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La </a:t>
            </a:r>
            <a:r>
              <a:rPr lang="en-US" noProof="0" dirty="0" err="1"/>
              <a:t>maggior</a:t>
            </a:r>
            <a:r>
              <a:rPr lang="en-US" noProof="0" dirty="0"/>
              <a:t> </a:t>
            </a:r>
            <a:r>
              <a:rPr lang="en-US" noProof="0" dirty="0" err="1"/>
              <a:t>parte</a:t>
            </a:r>
            <a:r>
              <a:rPr lang="en-US" noProof="0" dirty="0"/>
              <a:t> </a:t>
            </a:r>
            <a:r>
              <a:rPr lang="en-US" noProof="0" dirty="0" err="1"/>
              <a:t>dei</a:t>
            </a:r>
            <a:r>
              <a:rPr lang="en-US" noProof="0" dirty="0"/>
              <a:t> </a:t>
            </a:r>
            <a:r>
              <a:rPr lang="en-US" noProof="0" dirty="0" err="1"/>
              <a:t>comandi</a:t>
            </a:r>
            <a:r>
              <a:rPr lang="en-US" noProof="0" dirty="0"/>
              <a:t> di MongoDB </a:t>
            </a:r>
            <a:r>
              <a:rPr lang="en-US" noProof="0" dirty="0" err="1"/>
              <a:t>sono</a:t>
            </a:r>
            <a:r>
              <a:rPr lang="en-US" noProof="0" dirty="0"/>
              <a:t> </a:t>
            </a:r>
            <a:r>
              <a:rPr lang="en-US" noProof="0" dirty="0" err="1"/>
              <a:t>metodi</a:t>
            </a:r>
            <a:r>
              <a:rPr lang="en-US" noProof="0" dirty="0"/>
              <a:t> </a:t>
            </a:r>
            <a:r>
              <a:rPr lang="en-US" noProof="0" dirty="0" err="1"/>
              <a:t>dell’oggetto</a:t>
            </a:r>
            <a:r>
              <a:rPr lang="en-US" noProof="0" dirty="0"/>
              <a:t> </a:t>
            </a:r>
            <a:r>
              <a:rPr lang="en-US" noProof="0" dirty="0" err="1"/>
              <a:t>db</a:t>
            </a:r>
            <a:endParaRPr lang="en-US" noProof="0" dirty="0"/>
          </a:p>
          <a:p>
            <a:r>
              <a:rPr lang="en-US" noProof="0" dirty="0"/>
              <a:t>Di base, la shell </a:t>
            </a:r>
            <a:r>
              <a:rPr lang="en-US" noProof="0" dirty="0" err="1"/>
              <a:t>si</a:t>
            </a:r>
            <a:r>
              <a:rPr lang="en-US" noProof="0" dirty="0"/>
              <a:t> </a:t>
            </a:r>
            <a:r>
              <a:rPr lang="en-US" noProof="0" dirty="0" err="1"/>
              <a:t>collega</a:t>
            </a:r>
            <a:r>
              <a:rPr lang="en-US" noProof="0" dirty="0"/>
              <a:t> al database </a:t>
            </a:r>
            <a:r>
              <a:rPr lang="en-US" noProof="0" dirty="0" err="1"/>
              <a:t>vuoto</a:t>
            </a:r>
            <a:r>
              <a:rPr lang="en-US" noProof="0" dirty="0"/>
              <a:t> </a:t>
            </a:r>
            <a:r>
              <a:rPr lang="en-US" i="1" noProof="0" dirty="0"/>
              <a:t>test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600" dirty="0"/>
              <a:t> </a:t>
            </a:r>
            <a:r>
              <a:rPr lang="en-US" noProof="0" dirty="0"/>
              <a:t>– </a:t>
            </a:r>
            <a:r>
              <a:rPr lang="en-US" noProof="0" dirty="0" err="1"/>
              <a:t>mostra</a:t>
            </a:r>
            <a:r>
              <a:rPr lang="en-US" noProof="0" dirty="0"/>
              <a:t> il </a:t>
            </a:r>
            <a:r>
              <a:rPr lang="en-US" noProof="0" dirty="0" err="1"/>
              <a:t>nome</a:t>
            </a:r>
            <a:r>
              <a:rPr lang="en-US" noProof="0" dirty="0"/>
              <a:t> del database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db.</a:t>
            </a:r>
            <a:r>
              <a:rPr lang="en-US" noProof="0" dirty="0"/>
              <a:t> +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en-US" sz="1600" dirty="0"/>
              <a:t> </a:t>
            </a:r>
            <a:r>
              <a:rPr lang="en-US" noProof="0" dirty="0"/>
              <a:t>– </a:t>
            </a:r>
            <a:r>
              <a:rPr lang="en-US" noProof="0" dirty="0" err="1"/>
              <a:t>mostra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metodi</a:t>
            </a:r>
            <a:r>
              <a:rPr lang="en-US" noProof="0" dirty="0"/>
              <a:t> </a:t>
            </a:r>
            <a:r>
              <a:rPr lang="en-US" noProof="0" dirty="0" err="1"/>
              <a:t>richiamabili</a:t>
            </a:r>
            <a:endParaRPr lang="en-US" noProof="0" dirty="0"/>
          </a:p>
          <a:p>
            <a:r>
              <a:rPr lang="en-US" noProof="0" dirty="0" err="1"/>
              <a:t>Alcuni</a:t>
            </a:r>
            <a:r>
              <a:rPr lang="en-US" noProof="0" dirty="0"/>
              <a:t> </a:t>
            </a:r>
            <a:r>
              <a:rPr lang="en-US" noProof="0" dirty="0" err="1"/>
              <a:t>esempi</a:t>
            </a:r>
            <a:endParaRPr lang="en-US" noProof="0" dirty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db.getMongo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getDBs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noProof="0" dirty="0"/>
              <a:t>– </a:t>
            </a:r>
            <a:r>
              <a:rPr lang="en-US" noProof="0" dirty="0" err="1"/>
              <a:t>mostra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database </a:t>
            </a:r>
            <a:r>
              <a:rPr lang="en-US" noProof="0" dirty="0" err="1"/>
              <a:t>presenti</a:t>
            </a:r>
            <a:r>
              <a:rPr lang="en-US" noProof="0" dirty="0"/>
              <a:t> </a:t>
            </a:r>
            <a:r>
              <a:rPr lang="en-US" noProof="0" dirty="0" err="1"/>
              <a:t>nell’istanza</a:t>
            </a:r>
            <a:endParaRPr lang="en-US" noProof="0" dirty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db.getCollectionNames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noProof="0" dirty="0"/>
              <a:t> – </a:t>
            </a:r>
            <a:r>
              <a:rPr lang="en-US" noProof="0" dirty="0" err="1"/>
              <a:t>mostra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nomi</a:t>
            </a:r>
            <a:r>
              <a:rPr lang="en-US" noProof="0" dirty="0"/>
              <a:t> </a:t>
            </a:r>
            <a:r>
              <a:rPr lang="en-US" noProof="0" dirty="0" err="1"/>
              <a:t>delle</a:t>
            </a:r>
            <a:r>
              <a:rPr lang="en-US" noProof="0" dirty="0"/>
              <a:t> </a:t>
            </a:r>
            <a:r>
              <a:rPr lang="en-US" noProof="0" dirty="0" err="1"/>
              <a:t>collezioni</a:t>
            </a:r>
            <a:r>
              <a:rPr lang="en-US" noProof="0" dirty="0"/>
              <a:t> </a:t>
            </a:r>
            <a:r>
              <a:rPr lang="en-US" noProof="0" dirty="0" err="1"/>
              <a:t>nel</a:t>
            </a:r>
            <a:r>
              <a:rPr lang="en-US" noProof="0" dirty="0"/>
              <a:t> DB </a:t>
            </a:r>
            <a:r>
              <a:rPr lang="en-US" noProof="0" dirty="0" err="1"/>
              <a:t>corrente</a:t>
            </a:r>
            <a:endParaRPr lang="en-US" noProof="0" dirty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db.getSisterDB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("foo")</a:t>
            </a:r>
            <a:r>
              <a:rPr lang="en-US" noProof="0" dirty="0"/>
              <a:t>– </a:t>
            </a:r>
            <a:r>
              <a:rPr lang="en-US" noProof="0" dirty="0" err="1"/>
              <a:t>passa</a:t>
            </a:r>
            <a:r>
              <a:rPr lang="en-US" noProof="0" dirty="0"/>
              <a:t> al database foo</a:t>
            </a:r>
          </a:p>
          <a:p>
            <a:r>
              <a:rPr lang="en-US" noProof="0" dirty="0"/>
              <a:t>Per </a:t>
            </a:r>
            <a:r>
              <a:rPr lang="en-US" noProof="0" dirty="0" err="1"/>
              <a:t>lavorare</a:t>
            </a:r>
            <a:r>
              <a:rPr lang="en-US" noProof="0" dirty="0"/>
              <a:t> </a:t>
            </a:r>
            <a:r>
              <a:rPr lang="en-US" noProof="0" dirty="0" err="1"/>
              <a:t>su</a:t>
            </a:r>
            <a:r>
              <a:rPr lang="en-US" noProof="0" dirty="0"/>
              <a:t> una </a:t>
            </a:r>
            <a:r>
              <a:rPr lang="en-US" noProof="0" dirty="0" err="1"/>
              <a:t>collezione</a:t>
            </a:r>
            <a:r>
              <a:rPr lang="en-US" noProof="0" dirty="0"/>
              <a:t>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db.[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].[method]([parameters])</a:t>
            </a:r>
          </a:p>
        </p:txBody>
      </p:sp>
    </p:spTree>
    <p:extLst>
      <p:ext uri="{BB962C8B-B14F-4D97-AF65-F5344CB8AC3E}">
        <p14:creationId xmlns:p14="http://schemas.microsoft.com/office/powerpoint/2010/main" val="329507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Comandi</a:t>
            </a:r>
            <a:r>
              <a:rPr lang="en-US" noProof="0" dirty="0"/>
              <a:t> </a:t>
            </a:r>
            <a:r>
              <a:rPr lang="en-US" noProof="0" dirty="0" err="1"/>
              <a:t>principali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/>
              <a:t>Interrogazione</a:t>
            </a:r>
            <a:r>
              <a:rPr lang="en-US" noProof="0" dirty="0"/>
              <a:t> </a:t>
            </a:r>
            <a:r>
              <a:rPr lang="en-US" noProof="0" dirty="0" err="1"/>
              <a:t>dei</a:t>
            </a:r>
            <a:r>
              <a:rPr lang="en-US" noProof="0" dirty="0"/>
              <a:t> </a:t>
            </a:r>
            <a:r>
              <a:rPr lang="en-US" noProof="0" dirty="0" err="1"/>
              <a:t>dati</a:t>
            </a:r>
            <a:r>
              <a:rPr lang="en-US" noProof="0" dirty="0"/>
              <a:t> </a:t>
            </a:r>
          </a:p>
          <a:p>
            <a:pPr lvl="1"/>
            <a:r>
              <a:rPr lang="en-US" noProof="0" dirty="0">
                <a:solidFill>
                  <a:schemeClr val="accent2"/>
                </a:solidFill>
              </a:rPr>
              <a:t>Find</a:t>
            </a:r>
            <a:r>
              <a:rPr lang="en-US" noProof="0" dirty="0"/>
              <a:t>, </a:t>
            </a:r>
            <a:r>
              <a:rPr lang="en-US" noProof="0" dirty="0" err="1">
                <a:solidFill>
                  <a:schemeClr val="accent2"/>
                </a:solidFill>
              </a:rPr>
              <a:t>FindOne</a:t>
            </a:r>
            <a:r>
              <a:rPr lang="en-US" noProof="0" dirty="0"/>
              <a:t> – </a:t>
            </a:r>
            <a:r>
              <a:rPr lang="en-US" noProof="0" dirty="0" err="1"/>
              <a:t>modalità</a:t>
            </a:r>
            <a:r>
              <a:rPr lang="en-US" noProof="0" dirty="0"/>
              <a:t> </a:t>
            </a:r>
            <a:r>
              <a:rPr lang="en-US" noProof="0" dirty="0" err="1"/>
              <a:t>semplici</a:t>
            </a:r>
            <a:r>
              <a:rPr lang="en-US" noProof="0" dirty="0"/>
              <a:t> per </a:t>
            </a:r>
            <a:r>
              <a:rPr lang="en-US" noProof="0" dirty="0" err="1"/>
              <a:t>effettuare</a:t>
            </a:r>
            <a:r>
              <a:rPr lang="en-US" noProof="0" dirty="0"/>
              <a:t> </a:t>
            </a:r>
            <a:r>
              <a:rPr lang="en-US" noProof="0" dirty="0" err="1"/>
              <a:t>letture</a:t>
            </a:r>
            <a:r>
              <a:rPr lang="en-US" noProof="0" dirty="0"/>
              <a:t> con </a:t>
            </a:r>
            <a:r>
              <a:rPr lang="en-US" noProof="0" dirty="0" err="1"/>
              <a:t>proiezioni</a:t>
            </a:r>
            <a:r>
              <a:rPr lang="en-US" noProof="0" dirty="0"/>
              <a:t> e </a:t>
            </a:r>
            <a:r>
              <a:rPr lang="en-US" noProof="0" dirty="0" err="1"/>
              <a:t>selezioni</a:t>
            </a:r>
            <a:endParaRPr lang="en-US" noProof="0" dirty="0"/>
          </a:p>
          <a:p>
            <a:pPr lvl="1"/>
            <a:r>
              <a:rPr lang="en-US" dirty="0">
                <a:solidFill>
                  <a:schemeClr val="accent2"/>
                </a:solidFill>
              </a:rPr>
              <a:t>Count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Distinct</a:t>
            </a:r>
            <a:r>
              <a:rPr lang="en-US" dirty="0"/>
              <a:t> –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semplici</a:t>
            </a:r>
            <a:r>
              <a:rPr lang="en-US" dirty="0"/>
              <a:t> per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aggregazioni</a:t>
            </a:r>
            <a:r>
              <a:rPr lang="en-US" dirty="0"/>
              <a:t> di </a:t>
            </a:r>
            <a:r>
              <a:rPr lang="en-US" dirty="0" err="1"/>
              <a:t>dati</a:t>
            </a:r>
            <a:endParaRPr lang="en-US" noProof="0" dirty="0"/>
          </a:p>
          <a:p>
            <a:pPr lvl="1"/>
            <a:r>
              <a:rPr lang="en-US" noProof="0" dirty="0">
                <a:solidFill>
                  <a:schemeClr val="accent2"/>
                </a:solidFill>
              </a:rPr>
              <a:t>Aggregate</a:t>
            </a:r>
            <a:r>
              <a:rPr lang="en-US" noProof="0" dirty="0"/>
              <a:t> – </a:t>
            </a:r>
            <a:r>
              <a:rPr lang="en-US" noProof="0" dirty="0" err="1"/>
              <a:t>modalità</a:t>
            </a:r>
            <a:r>
              <a:rPr lang="en-US" noProof="0" dirty="0"/>
              <a:t> </a:t>
            </a:r>
            <a:r>
              <a:rPr lang="en-US" noProof="0" dirty="0" err="1"/>
              <a:t>avanzata</a:t>
            </a:r>
            <a:r>
              <a:rPr lang="en-US" noProof="0" dirty="0"/>
              <a:t> per </a:t>
            </a:r>
            <a:r>
              <a:rPr lang="en-US" noProof="0" dirty="0" err="1"/>
              <a:t>effettuare</a:t>
            </a:r>
            <a:r>
              <a:rPr lang="en-US" noProof="0" dirty="0"/>
              <a:t> </a:t>
            </a:r>
            <a:r>
              <a:rPr lang="en-US" noProof="0" dirty="0" err="1"/>
              <a:t>aggregazioni</a:t>
            </a:r>
            <a:r>
              <a:rPr lang="en-US" noProof="0" dirty="0"/>
              <a:t> di </a:t>
            </a:r>
            <a:r>
              <a:rPr lang="en-US" noProof="0" dirty="0" err="1"/>
              <a:t>dati</a:t>
            </a:r>
            <a:r>
              <a:rPr lang="en-US" noProof="0" dirty="0"/>
              <a:t> </a:t>
            </a:r>
            <a:r>
              <a:rPr lang="en-US" noProof="0" dirty="0" err="1"/>
              <a:t>attraverso</a:t>
            </a:r>
            <a:r>
              <a:rPr lang="en-US" noProof="0" dirty="0"/>
              <a:t> la </a:t>
            </a:r>
            <a:r>
              <a:rPr lang="en-US" noProof="0" dirty="0" err="1"/>
              <a:t>concatenazioni</a:t>
            </a:r>
            <a:r>
              <a:rPr lang="en-US" noProof="0" dirty="0"/>
              <a:t> di </a:t>
            </a:r>
            <a:r>
              <a:rPr lang="en-US" noProof="0" dirty="0" err="1"/>
              <a:t>operazioni</a:t>
            </a:r>
            <a:r>
              <a:rPr lang="en-US" noProof="0" dirty="0"/>
              <a:t> </a:t>
            </a:r>
            <a:r>
              <a:rPr lang="en-US" noProof="0" dirty="0" err="1"/>
              <a:t>più</a:t>
            </a:r>
            <a:r>
              <a:rPr lang="en-US" noProof="0" dirty="0"/>
              <a:t> </a:t>
            </a:r>
            <a:r>
              <a:rPr lang="en-US" noProof="0" dirty="0" err="1"/>
              <a:t>semplici</a:t>
            </a:r>
            <a:r>
              <a:rPr lang="en-US" noProof="0" dirty="0"/>
              <a:t> (match, unfold, group, </a:t>
            </a:r>
            <a:r>
              <a:rPr lang="en-US" noProof="0" dirty="0" err="1"/>
              <a:t>ecc</a:t>
            </a:r>
            <a:r>
              <a:rPr lang="en-US" noProof="0" dirty="0"/>
              <a:t>.)</a:t>
            </a:r>
          </a:p>
          <a:p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dei</a:t>
            </a:r>
            <a:r>
              <a:rPr lang="en-US" noProof="0" dirty="0"/>
              <a:t> </a:t>
            </a:r>
            <a:r>
              <a:rPr lang="en-US" noProof="0" dirty="0" err="1"/>
              <a:t>dati</a:t>
            </a:r>
            <a:endParaRPr lang="en-US" noProof="0" dirty="0"/>
          </a:p>
          <a:p>
            <a:pPr lvl="1"/>
            <a:r>
              <a:rPr lang="en-US" noProof="0" dirty="0">
                <a:solidFill>
                  <a:schemeClr val="accent2"/>
                </a:solidFill>
              </a:rPr>
              <a:t>Insert</a:t>
            </a:r>
            <a:r>
              <a:rPr lang="en-US" noProof="0" dirty="0"/>
              <a:t>, </a:t>
            </a:r>
            <a:r>
              <a:rPr lang="en-US" noProof="0" dirty="0">
                <a:solidFill>
                  <a:schemeClr val="accent2"/>
                </a:solidFill>
              </a:rPr>
              <a:t>Delete</a:t>
            </a:r>
            <a:r>
              <a:rPr lang="en-US" noProof="0" dirty="0"/>
              <a:t>, </a:t>
            </a:r>
            <a:r>
              <a:rPr lang="en-US" noProof="0" dirty="0">
                <a:solidFill>
                  <a:schemeClr val="accent2"/>
                </a:solidFill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369622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query language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501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Il </a:t>
            </a:r>
            <a:r>
              <a:rPr lang="en-US" noProof="0" dirty="0" err="1"/>
              <a:t>comando</a:t>
            </a:r>
            <a:r>
              <a:rPr lang="en-US" noProof="0" dirty="0"/>
              <a:t> Find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È il </a:t>
            </a:r>
            <a:r>
              <a:rPr lang="en-US" noProof="0" dirty="0" err="1"/>
              <a:t>comando</a:t>
            </a:r>
            <a:r>
              <a:rPr lang="en-US" noProof="0" dirty="0"/>
              <a:t> </a:t>
            </a:r>
            <a:r>
              <a:rPr lang="en-US" noProof="0" dirty="0" err="1"/>
              <a:t>che</a:t>
            </a:r>
            <a:r>
              <a:rPr lang="en-US" noProof="0" dirty="0"/>
              <a:t> </a:t>
            </a:r>
            <a:r>
              <a:rPr lang="en-US" noProof="0" dirty="0" err="1"/>
              <a:t>permette</a:t>
            </a:r>
            <a:r>
              <a:rPr lang="en-US" noProof="0" dirty="0"/>
              <a:t> di </a:t>
            </a:r>
            <a:r>
              <a:rPr lang="en-US" noProof="0" dirty="0" err="1"/>
              <a:t>eseguire</a:t>
            </a:r>
            <a:r>
              <a:rPr lang="en-US" noProof="0" dirty="0"/>
              <a:t> </a:t>
            </a:r>
            <a:r>
              <a:rPr lang="en-US" noProof="0" dirty="0" err="1"/>
              <a:t>interrogazioni</a:t>
            </a:r>
            <a:r>
              <a:rPr lang="en-US" noProof="0" dirty="0"/>
              <a:t> (query) </a:t>
            </a:r>
            <a:r>
              <a:rPr lang="en-US" noProof="0" dirty="0" err="1"/>
              <a:t>sul</a:t>
            </a:r>
            <a:r>
              <a:rPr lang="en-US" noProof="0" dirty="0"/>
              <a:t> DB</a:t>
            </a:r>
          </a:p>
          <a:p>
            <a:r>
              <a:rPr lang="en-US" noProof="0" dirty="0"/>
              <a:t>La forma di base è: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db.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.find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([[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],[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en-US" noProof="0" dirty="0"/>
              <a:t>Dove</a:t>
            </a:r>
          </a:p>
          <a:p>
            <a:pPr lvl="1"/>
            <a:r>
              <a:rPr lang="en-US" noProof="0" dirty="0" err="1">
                <a:solidFill>
                  <a:srgbClr val="FF0000"/>
                </a:solidFill>
                <a:latin typeface="Consolas" panose="020B0609020204030204" pitchFamily="49" charset="0"/>
              </a:rPr>
              <a:t>nomeCollezione</a:t>
            </a:r>
            <a:r>
              <a:rPr lang="en-US" noProof="0" dirty="0"/>
              <a:t> </a:t>
            </a:r>
            <a:r>
              <a:rPr lang="en-US" noProof="0" dirty="0" err="1"/>
              <a:t>va</a:t>
            </a:r>
            <a:r>
              <a:rPr lang="en-US" noProof="0" dirty="0"/>
              <a:t> </a:t>
            </a:r>
            <a:r>
              <a:rPr lang="en-US" noProof="0" dirty="0" err="1"/>
              <a:t>sostituito</a:t>
            </a:r>
            <a:r>
              <a:rPr lang="en-US" noProof="0" dirty="0"/>
              <a:t> col </a:t>
            </a:r>
            <a:r>
              <a:rPr lang="en-US" noProof="0" dirty="0" err="1"/>
              <a:t>nome</a:t>
            </a:r>
            <a:r>
              <a:rPr lang="en-US" noProof="0" dirty="0"/>
              <a:t> </a:t>
            </a:r>
            <a:r>
              <a:rPr lang="en-US" noProof="0" dirty="0" err="1"/>
              <a:t>della</a:t>
            </a:r>
            <a:r>
              <a:rPr lang="en-US" noProof="0" dirty="0"/>
              <a:t> </a:t>
            </a:r>
            <a:r>
              <a:rPr lang="en-US" noProof="0" dirty="0" err="1"/>
              <a:t>collezione</a:t>
            </a:r>
            <a:r>
              <a:rPr lang="en-US" noProof="0" dirty="0"/>
              <a:t> da </a:t>
            </a:r>
            <a:r>
              <a:rPr lang="en-US" noProof="0" dirty="0" err="1"/>
              <a:t>interrogare</a:t>
            </a:r>
            <a:r>
              <a:rPr lang="en-US" noProof="0" dirty="0"/>
              <a:t>;</a:t>
            </a:r>
            <a:br>
              <a:rPr lang="en-US" noProof="0" dirty="0"/>
            </a:br>
            <a:r>
              <a:rPr lang="en-US" noProof="0" dirty="0" err="1"/>
              <a:t>corrispettivo</a:t>
            </a:r>
            <a:r>
              <a:rPr lang="en-US" noProof="0" dirty="0"/>
              <a:t> SQL: </a:t>
            </a:r>
            <a:r>
              <a:rPr lang="en-US" noProof="0" dirty="0">
                <a:solidFill>
                  <a:srgbClr val="FF0000"/>
                </a:solidFill>
              </a:rPr>
              <a:t>FROM</a:t>
            </a:r>
            <a:r>
              <a:rPr lang="en-US" noProof="0" dirty="0"/>
              <a:t> (ma </a:t>
            </a:r>
            <a:r>
              <a:rPr lang="en-US" noProof="0" dirty="0" err="1"/>
              <a:t>limitato</a:t>
            </a:r>
            <a:r>
              <a:rPr lang="en-US" noProof="0" dirty="0"/>
              <a:t> ad </a:t>
            </a:r>
            <a:r>
              <a:rPr lang="en-US" noProof="0" dirty="0" err="1"/>
              <a:t>un’unica</a:t>
            </a:r>
            <a:r>
              <a:rPr lang="en-US" noProof="0" dirty="0"/>
              <a:t> </a:t>
            </a:r>
            <a:r>
              <a:rPr lang="en-US" noProof="0" dirty="0" err="1"/>
              <a:t>collezione</a:t>
            </a:r>
            <a:r>
              <a:rPr lang="en-US" noProof="0" dirty="0"/>
              <a:t>)</a:t>
            </a:r>
          </a:p>
          <a:p>
            <a:pPr lvl="1"/>
            <a:r>
              <a:rPr lang="en-US" noProof="0" dirty="0"/>
              <a:t>[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en-US" noProof="0" dirty="0"/>
              <a:t>] è un (</a:t>
            </a:r>
            <a:r>
              <a:rPr lang="en-US" noProof="0" dirty="0" err="1"/>
              <a:t>eventuale</a:t>
            </a:r>
            <a:r>
              <a:rPr lang="en-US" noProof="0" dirty="0"/>
              <a:t>) </a:t>
            </a:r>
            <a:r>
              <a:rPr lang="en-US" noProof="0" dirty="0" err="1"/>
              <a:t>oggetto</a:t>
            </a:r>
            <a:r>
              <a:rPr lang="en-US" noProof="0" dirty="0"/>
              <a:t> </a:t>
            </a:r>
            <a:r>
              <a:rPr lang="en-US" noProof="0" dirty="0" err="1"/>
              <a:t>che</a:t>
            </a:r>
            <a:r>
              <a:rPr lang="en-US" noProof="0" dirty="0"/>
              <a:t> </a:t>
            </a:r>
            <a:r>
              <a:rPr lang="en-US" noProof="0" dirty="0" err="1"/>
              <a:t>contiene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criteri</a:t>
            </a:r>
            <a:r>
              <a:rPr lang="en-US" noProof="0" dirty="0"/>
              <a:t> di </a:t>
            </a:r>
            <a:r>
              <a:rPr lang="en-US" noProof="0" dirty="0" err="1"/>
              <a:t>ricerca</a:t>
            </a:r>
            <a:r>
              <a:rPr lang="en-US" noProof="0" dirty="0"/>
              <a:t>; </a:t>
            </a:r>
            <a:r>
              <a:rPr lang="en-US" noProof="0" dirty="0" err="1"/>
              <a:t>corrispettivo</a:t>
            </a:r>
            <a:r>
              <a:rPr lang="en-US" noProof="0" dirty="0"/>
              <a:t> </a:t>
            </a:r>
            <a:r>
              <a:rPr lang="en-US" dirty="0"/>
              <a:t>SQL</a:t>
            </a:r>
            <a:r>
              <a:rPr lang="en-US" noProof="0" dirty="0"/>
              <a:t>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noProof="0" dirty="0"/>
              <a:t>[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en-US" noProof="0" dirty="0"/>
              <a:t>] è un (</a:t>
            </a:r>
            <a:r>
              <a:rPr lang="en-US" noProof="0" dirty="0" err="1"/>
              <a:t>eventuale</a:t>
            </a:r>
            <a:r>
              <a:rPr lang="en-US" noProof="0" dirty="0"/>
              <a:t>) </a:t>
            </a:r>
            <a:r>
              <a:rPr lang="en-US" noProof="0" dirty="0" err="1"/>
              <a:t>oggetto</a:t>
            </a:r>
            <a:r>
              <a:rPr lang="en-US" noProof="0" dirty="0"/>
              <a:t> </a:t>
            </a:r>
            <a:r>
              <a:rPr lang="en-US" noProof="0" dirty="0" err="1"/>
              <a:t>che</a:t>
            </a:r>
            <a:r>
              <a:rPr lang="en-US" noProof="0" dirty="0"/>
              <a:t> </a:t>
            </a:r>
            <a:r>
              <a:rPr lang="en-US" noProof="0" dirty="0" err="1"/>
              <a:t>contiene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criteri</a:t>
            </a:r>
            <a:r>
              <a:rPr lang="en-US" noProof="0" dirty="0"/>
              <a:t> di </a:t>
            </a:r>
            <a:r>
              <a:rPr lang="en-US" noProof="0" dirty="0" err="1"/>
              <a:t>ricerca</a:t>
            </a:r>
            <a:r>
              <a:rPr lang="en-US" noProof="0" dirty="0"/>
              <a:t>; </a:t>
            </a:r>
            <a:r>
              <a:rPr lang="en-US" noProof="0" dirty="0" err="1"/>
              <a:t>corrispettivo</a:t>
            </a:r>
            <a:r>
              <a:rPr lang="en-US" noProof="0" dirty="0"/>
              <a:t> </a:t>
            </a:r>
            <a:r>
              <a:rPr lang="en-US" dirty="0"/>
              <a:t>SQL</a:t>
            </a:r>
            <a:r>
              <a:rPr lang="en-US" noProof="0" dirty="0"/>
              <a:t>: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7098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Il </a:t>
            </a:r>
            <a:r>
              <a:rPr lang="en-US" noProof="0" dirty="0" err="1"/>
              <a:t>comando</a:t>
            </a:r>
            <a:r>
              <a:rPr lang="en-US" noProof="0" dirty="0"/>
              <a:t> Find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MongoDB</a:t>
            </a: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db.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.find(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.sort(</a:t>
            </a:r>
            <a:r>
              <a:rPr lang="en-US" dirty="0" err="1">
                <a:solidFill>
                  <a:srgbClr val="FF92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attrs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FE23F26-D7A5-4E7E-ADBF-9AD76EFCE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Relational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FF92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attrs</a:t>
            </a:r>
            <a:endParaRPr lang="en-US" dirty="0">
              <a:solidFill>
                <a:srgbClr val="FF923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29637A9-119A-49DA-BD12-AAC58B377D80}" type="slidenum">
              <a:rPr lang="en-US" smtClean="0"/>
              <a:pPr algn="l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40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comando</a:t>
            </a:r>
            <a:r>
              <a:rPr lang="en-US" dirty="0"/>
              <a:t> Find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esempi</a:t>
            </a:r>
            <a:endParaRPr lang="en-US" dirty="0"/>
          </a:p>
          <a:p>
            <a:r>
              <a:rPr lang="en-US" sz="1900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en-US" sz="19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</a:t>
            </a:r>
            <a:r>
              <a:rPr lang="en-US" sz="1900" dirty="0" err="1">
                <a:latin typeface="+mj-lt"/>
                <a:cs typeface="Courier New" panose="02070309020205020404" pitchFamily="49" charset="0"/>
              </a:rPr>
              <a:t>.find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/>
              <a:t>Restituisce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endParaRPr lang="en-US" dirty="0"/>
          </a:p>
          <a:p>
            <a:r>
              <a:rPr lang="en-US" sz="1900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en-US" sz="19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</a:t>
            </a:r>
            <a:r>
              <a:rPr lang="en-US" sz="1900" dirty="0" err="1">
                <a:latin typeface="+mj-lt"/>
                <a:cs typeface="Courier New" panose="02070309020205020404" pitchFamily="49" charset="0"/>
              </a:rPr>
              <a:t>.findOne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/>
              <a:t>Restituisce</a:t>
            </a:r>
            <a:r>
              <a:rPr lang="en-US" dirty="0"/>
              <a:t> solo il primo </a:t>
            </a:r>
            <a:r>
              <a:rPr lang="en-US" dirty="0" err="1"/>
              <a:t>documenti</a:t>
            </a:r>
            <a:endParaRPr lang="en-US" dirty="0"/>
          </a:p>
          <a:p>
            <a:r>
              <a:rPr lang="en-US" sz="1900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en-US" sz="19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</a:t>
            </a:r>
            <a:r>
              <a:rPr lang="en-US" sz="1900" dirty="0" err="1">
                <a:latin typeface="+mj-lt"/>
                <a:cs typeface="Courier New" panose="02070309020205020404" pitchFamily="49" charset="0"/>
              </a:rPr>
              <a:t>.find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{cuisine: "Hamburgers"}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in cui </a:t>
            </a:r>
            <a:r>
              <a:rPr lang="en-US" dirty="0" err="1"/>
              <a:t>l’attributo</a:t>
            </a:r>
            <a:r>
              <a:rPr lang="en-US" dirty="0"/>
              <a:t> 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cuisine</a:t>
            </a:r>
            <a:r>
              <a:rPr lang="en-US" sz="1400" dirty="0"/>
              <a:t> </a:t>
            </a:r>
            <a:r>
              <a:rPr lang="en-US" dirty="0"/>
              <a:t>(se </a:t>
            </a:r>
            <a:r>
              <a:rPr lang="en-US" dirty="0" err="1"/>
              <a:t>presente</a:t>
            </a:r>
            <a:r>
              <a:rPr lang="en-US" dirty="0"/>
              <a:t>) è </a:t>
            </a:r>
            <a:r>
              <a:rPr lang="en-US" dirty="0" err="1"/>
              <a:t>valorizzato</a:t>
            </a:r>
            <a:r>
              <a:rPr lang="en-US" dirty="0"/>
              <a:t> con la </a:t>
            </a:r>
            <a:r>
              <a:rPr lang="en-US" dirty="0" err="1"/>
              <a:t>stringa</a:t>
            </a:r>
            <a:r>
              <a:rPr lang="en-US" dirty="0"/>
              <a:t> "Hamburgers"</a:t>
            </a:r>
          </a:p>
          <a:p>
            <a:r>
              <a:rPr lang="en-US" sz="1900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en-US" sz="19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</a:t>
            </a:r>
            <a:r>
              <a:rPr lang="en-US" sz="1900" dirty="0" err="1">
                <a:latin typeface="+mj-lt"/>
                <a:cs typeface="Courier New" panose="02070309020205020404" pitchFamily="49" charset="0"/>
              </a:rPr>
              <a:t>.find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{}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9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{cuisine: 1}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/>
              <a:t>Restituisce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, ma </a:t>
            </a:r>
            <a:r>
              <a:rPr lang="en-US" dirty="0" err="1"/>
              <a:t>proiettando</a:t>
            </a:r>
            <a:r>
              <a:rPr lang="en-US" dirty="0"/>
              <a:t> </a:t>
            </a:r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l’attributo</a:t>
            </a:r>
            <a:r>
              <a:rPr lang="en-US" dirty="0"/>
              <a:t> 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cuisine</a:t>
            </a:r>
            <a:r>
              <a:rPr lang="en-US" sz="1400" dirty="0"/>
              <a:t> </a:t>
            </a:r>
            <a:r>
              <a:rPr lang="en-US" dirty="0"/>
              <a:t>(</a:t>
            </a:r>
            <a:r>
              <a:rPr lang="en-US" dirty="0" err="1"/>
              <a:t>oltre</a:t>
            </a:r>
            <a:r>
              <a:rPr lang="en-US" dirty="0"/>
              <a:t> </a:t>
            </a:r>
            <a:r>
              <a:rPr lang="en-US" dirty="0" err="1"/>
              <a:t>all’_id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restituito</a:t>
            </a:r>
            <a:r>
              <a:rPr lang="en-US" dirty="0"/>
              <a:t> di default)</a:t>
            </a:r>
          </a:p>
          <a:p>
            <a:r>
              <a:rPr lang="en-US" sz="1900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en-US" sz="19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</a:t>
            </a:r>
            <a:r>
              <a:rPr lang="en-US" sz="1900" dirty="0" err="1">
                <a:latin typeface="+mj-lt"/>
                <a:cs typeface="Courier New" panose="02070309020205020404" pitchFamily="49" charset="0"/>
              </a:rPr>
              <a:t>.find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sz="1900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{cuisine: "Hamburgers"}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19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{cuisine: 1}</a:t>
            </a:r>
            <a:r>
              <a:rPr lang="en-US" sz="19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combinazione</a:t>
            </a:r>
            <a:r>
              <a:rPr lang="en-US" dirty="0"/>
              <a:t> di </a:t>
            </a:r>
            <a:r>
              <a:rPr lang="en-US" dirty="0" err="1"/>
              <a:t>selezione</a:t>
            </a:r>
            <a:r>
              <a:rPr lang="en-US" dirty="0"/>
              <a:t> e </a:t>
            </a:r>
            <a:r>
              <a:rPr lang="en-US" dirty="0" err="1"/>
              <a:t>proiezione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3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Cosa </a:t>
            </a:r>
            <a:r>
              <a:rPr lang="en-US" noProof="0" dirty="0" err="1"/>
              <a:t>significa</a:t>
            </a:r>
            <a:r>
              <a:rPr lang="en-US" noProof="0" dirty="0"/>
              <a:t> NoSQL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Il </a:t>
            </a:r>
            <a:r>
              <a:rPr lang="en-US" noProof="0" dirty="0" err="1"/>
              <a:t>termine</a:t>
            </a:r>
            <a:r>
              <a:rPr lang="en-US" noProof="0" dirty="0"/>
              <a:t> è </a:t>
            </a:r>
            <a:r>
              <a:rPr lang="en-US" noProof="0" dirty="0" err="1"/>
              <a:t>usato</a:t>
            </a:r>
            <a:r>
              <a:rPr lang="en-US" noProof="0" dirty="0"/>
              <a:t> per la prima volta </a:t>
            </a:r>
            <a:r>
              <a:rPr lang="en-US" noProof="0" dirty="0" err="1"/>
              <a:t>nel</a:t>
            </a:r>
            <a:r>
              <a:rPr lang="en-US" noProof="0" dirty="0"/>
              <a:t> '98 da Carlo </a:t>
            </a:r>
            <a:r>
              <a:rPr lang="en-US" noProof="0" dirty="0" err="1"/>
              <a:t>Strozzi</a:t>
            </a:r>
            <a:endParaRPr lang="en-US" noProof="0" dirty="0"/>
          </a:p>
          <a:p>
            <a:pPr lvl="1"/>
            <a:r>
              <a:rPr lang="en-US" noProof="0" dirty="0"/>
              <a:t>RDBMS open-source </a:t>
            </a:r>
            <a:r>
              <a:rPr lang="en-US" noProof="0" dirty="0" err="1"/>
              <a:t>che</a:t>
            </a:r>
            <a:r>
              <a:rPr lang="en-US" noProof="0" dirty="0"/>
              <a:t> </a:t>
            </a:r>
            <a:r>
              <a:rPr lang="en-US" noProof="0" dirty="0" err="1"/>
              <a:t>usava</a:t>
            </a:r>
            <a:r>
              <a:rPr lang="en-US" noProof="0" dirty="0"/>
              <a:t> un </a:t>
            </a:r>
            <a:r>
              <a:rPr lang="en-US" noProof="0" dirty="0" err="1"/>
              <a:t>linguaggio</a:t>
            </a:r>
            <a:r>
              <a:rPr lang="en-US" noProof="0" dirty="0"/>
              <a:t> </a:t>
            </a:r>
            <a:r>
              <a:rPr lang="en-US" noProof="0" dirty="0" err="1"/>
              <a:t>diverso</a:t>
            </a:r>
            <a:r>
              <a:rPr lang="en-US" noProof="0" dirty="0"/>
              <a:t> da SQL per le </a:t>
            </a:r>
            <a:r>
              <a:rPr lang="en-US" noProof="0" dirty="0" err="1"/>
              <a:t>interrogazioni</a:t>
            </a:r>
            <a:endParaRPr lang="en-US" noProof="0" dirty="0"/>
          </a:p>
          <a:p>
            <a:r>
              <a:rPr lang="en-US" noProof="0" dirty="0"/>
              <a:t>Nel 2009 </a:t>
            </a:r>
            <a:r>
              <a:rPr lang="en-US" noProof="0" dirty="0" err="1"/>
              <a:t>viene</a:t>
            </a:r>
            <a:r>
              <a:rPr lang="en-US" noProof="0" dirty="0"/>
              <a:t> </a:t>
            </a:r>
            <a:r>
              <a:rPr lang="en-US" noProof="0" dirty="0" err="1"/>
              <a:t>usato</a:t>
            </a:r>
            <a:r>
              <a:rPr lang="en-US" noProof="0" dirty="0"/>
              <a:t> da un meetup di San Francisco </a:t>
            </a:r>
          </a:p>
          <a:p>
            <a:pPr lvl="1"/>
            <a:r>
              <a:rPr lang="en-US" noProof="0" dirty="0" err="1"/>
              <a:t>Ospitavano</a:t>
            </a:r>
            <a:r>
              <a:rPr lang="en-US" noProof="0" dirty="0"/>
              <a:t> </a:t>
            </a:r>
            <a:r>
              <a:rPr lang="en-US" noProof="0" dirty="0" err="1"/>
              <a:t>discussioni</a:t>
            </a:r>
            <a:r>
              <a:rPr lang="en-US" noProof="0" dirty="0"/>
              <a:t> di </a:t>
            </a:r>
            <a:r>
              <a:rPr lang="en-US" noProof="0" dirty="0" err="1"/>
              <a:t>progetti</a:t>
            </a:r>
            <a:r>
              <a:rPr lang="en-US" noProof="0" dirty="0"/>
              <a:t> open-source </a:t>
            </a:r>
            <a:r>
              <a:rPr lang="en-US" noProof="0" dirty="0" err="1"/>
              <a:t>ispirati</a:t>
            </a:r>
            <a:r>
              <a:rPr lang="en-US" noProof="0" dirty="0"/>
              <a:t> ai </a:t>
            </a:r>
            <a:r>
              <a:rPr lang="en-US" noProof="0" dirty="0" err="1"/>
              <a:t>nuovi</a:t>
            </a:r>
            <a:r>
              <a:rPr lang="en-US" noProof="0" dirty="0"/>
              <a:t> database di Google e Amazon</a:t>
            </a:r>
          </a:p>
          <a:p>
            <a:pPr lvl="1"/>
            <a:r>
              <a:rPr lang="en-US" noProof="0" dirty="0" err="1"/>
              <a:t>Partecipanti</a:t>
            </a:r>
            <a:r>
              <a:rPr lang="en-US" noProof="0" dirty="0"/>
              <a:t>: Voldemort, Cassandra, Dynamite, HBase, </a:t>
            </a:r>
            <a:r>
              <a:rPr lang="en-US" noProof="0" dirty="0" err="1"/>
              <a:t>Hypertable</a:t>
            </a:r>
            <a:r>
              <a:rPr lang="en-US" noProof="0" dirty="0"/>
              <a:t>, CouchDB, MongoDB</a:t>
            </a:r>
          </a:p>
          <a:p>
            <a:r>
              <a:rPr lang="en-US" noProof="0" dirty="0">
                <a:solidFill>
                  <a:srgbClr val="FF0000"/>
                </a:solidFill>
              </a:rPr>
              <a:t>NoSQL</a:t>
            </a:r>
            <a:r>
              <a:rPr lang="en-US" noProof="0" dirty="0"/>
              <a:t> indica </a:t>
            </a:r>
            <a:r>
              <a:rPr lang="en-US" noProof="0" dirty="0">
                <a:solidFill>
                  <a:srgbClr val="0070C0"/>
                </a:solidFill>
              </a:rPr>
              <a:t>DBMS</a:t>
            </a:r>
            <a:r>
              <a:rPr lang="en-US" noProof="0" dirty="0"/>
              <a:t> (</a:t>
            </a:r>
            <a:r>
              <a:rPr lang="en-US" noProof="0" dirty="0" err="1"/>
              <a:t>DataBase</a:t>
            </a:r>
            <a:r>
              <a:rPr lang="en-US" noProof="0" dirty="0"/>
              <a:t> Management System) in cui il </a:t>
            </a:r>
            <a:r>
              <a:rPr lang="en-US" noProof="0" dirty="0" err="1">
                <a:solidFill>
                  <a:srgbClr val="0070C0"/>
                </a:solidFill>
              </a:rPr>
              <a:t>meccanismo</a:t>
            </a:r>
            <a:r>
              <a:rPr lang="en-US" noProof="0" dirty="0">
                <a:solidFill>
                  <a:srgbClr val="0070C0"/>
                </a:solidFill>
              </a:rPr>
              <a:t> di </a:t>
            </a:r>
            <a:r>
              <a:rPr lang="en-US" noProof="0" dirty="0" err="1">
                <a:solidFill>
                  <a:srgbClr val="0070C0"/>
                </a:solidFill>
              </a:rPr>
              <a:t>persistenza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/>
              <a:t>è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diverso</a:t>
            </a:r>
            <a:r>
              <a:rPr lang="en-US" noProof="0" dirty="0">
                <a:solidFill>
                  <a:srgbClr val="0070C0"/>
                </a:solidFill>
              </a:rPr>
              <a:t> dal </a:t>
            </a:r>
            <a:r>
              <a:rPr lang="en-US" noProof="0" dirty="0" err="1">
                <a:solidFill>
                  <a:srgbClr val="0070C0"/>
                </a:solidFill>
              </a:rPr>
              <a:t>modello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 err="1">
                <a:solidFill>
                  <a:srgbClr val="0070C0"/>
                </a:solidFill>
              </a:rPr>
              <a:t>relazionale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/>
              <a:t>(RDBMS)</a:t>
            </a:r>
          </a:p>
          <a:p>
            <a:pPr lvl="1"/>
            <a:r>
              <a:rPr lang="en-US" noProof="0" dirty="0"/>
              <a:t>NoSQL = Not Only SQL 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Strozzi</a:t>
            </a:r>
            <a:r>
              <a:rPr lang="en-US" noProof="0" dirty="0"/>
              <a:t>, il </a:t>
            </a:r>
            <a:r>
              <a:rPr lang="en-US" noProof="0" dirty="0" err="1"/>
              <a:t>termine</a:t>
            </a:r>
            <a:r>
              <a:rPr lang="en-US" noProof="0" dirty="0"/>
              <a:t> </a:t>
            </a:r>
            <a:r>
              <a:rPr lang="en-US" noProof="0" dirty="0" err="1"/>
              <a:t>NoREL</a:t>
            </a:r>
            <a:r>
              <a:rPr lang="en-US" noProof="0" dirty="0"/>
              <a:t> </a:t>
            </a:r>
            <a:r>
              <a:rPr lang="en-US" noProof="0" dirty="0" err="1"/>
              <a:t>sarebbe</a:t>
            </a:r>
            <a:r>
              <a:rPr lang="en-US" noProof="0" dirty="0"/>
              <a:t> </a:t>
            </a:r>
            <a:r>
              <a:rPr lang="en-US" noProof="0" dirty="0" err="1"/>
              <a:t>stato</a:t>
            </a:r>
            <a:r>
              <a:rPr lang="en-US" noProof="0" dirty="0"/>
              <a:t> </a:t>
            </a:r>
            <a:r>
              <a:rPr lang="en-US" noProof="0" dirty="0" err="1"/>
              <a:t>più</a:t>
            </a:r>
            <a:r>
              <a:rPr lang="en-US" noProof="0" dirty="0"/>
              <a:t> </a:t>
            </a:r>
            <a:r>
              <a:rPr lang="en-US" noProof="0" dirty="0" err="1"/>
              <a:t>consono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0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proiezione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caso</a:t>
            </a:r>
            <a:r>
              <a:rPr lang="en-US" dirty="0"/>
              <a:t> di </a:t>
            </a:r>
            <a:r>
              <a:rPr lang="en-US" dirty="0" err="1"/>
              <a:t>proiezione</a:t>
            </a:r>
            <a:r>
              <a:rPr lang="en-US" dirty="0"/>
              <a:t> non </a:t>
            </a:r>
            <a:r>
              <a:rPr lang="en-US" dirty="0" err="1"/>
              <a:t>specificata</a:t>
            </a:r>
            <a:r>
              <a:rPr lang="en-US" dirty="0"/>
              <a:t>,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restituiti</a:t>
            </a:r>
            <a:r>
              <a:rPr lang="en-US" dirty="0"/>
              <a:t> tutti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attributi</a:t>
            </a:r>
            <a:r>
              <a:rPr lang="en-US" dirty="0"/>
              <a:t> di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indica una </a:t>
            </a:r>
            <a:r>
              <a:rPr lang="en-US" dirty="0" err="1"/>
              <a:t>proiezione</a:t>
            </a:r>
            <a:r>
              <a:rPr lang="en-US" dirty="0"/>
              <a:t>,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mantenuti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indicati</a:t>
            </a:r>
            <a:r>
              <a:rPr lang="en-US" dirty="0"/>
              <a:t> – ad </a:t>
            </a:r>
            <a:r>
              <a:rPr lang="en-US" dirty="0" err="1"/>
              <a:t>eccezione</a:t>
            </a:r>
            <a:r>
              <a:rPr lang="en-US" dirty="0"/>
              <a:t> del campo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_id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mantenuto</a:t>
            </a:r>
            <a:r>
              <a:rPr lang="en-US" dirty="0"/>
              <a:t> </a:t>
            </a:r>
            <a:r>
              <a:rPr lang="en-US" dirty="0" err="1"/>
              <a:t>ugualmente</a:t>
            </a:r>
            <a:endParaRPr lang="en-US" dirty="0"/>
          </a:p>
          <a:p>
            <a:pPr lvl="1"/>
            <a:r>
              <a:rPr lang="en-US" dirty="0"/>
              <a:t>E’ </a:t>
            </a:r>
            <a:r>
              <a:rPr lang="en-US" dirty="0" err="1"/>
              <a:t>comunque</a:t>
            </a:r>
            <a:r>
              <a:rPr lang="en-US" dirty="0"/>
              <a:t>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escludere</a:t>
            </a:r>
            <a:r>
              <a:rPr lang="en-US" dirty="0"/>
              <a:t> il campo</a:t>
            </a:r>
          </a:p>
          <a:p>
            <a:r>
              <a:rPr lang="en-US" dirty="0" err="1"/>
              <a:t>Sintassi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: [0, 1]</a:t>
            </a:r>
          </a:p>
          <a:p>
            <a:r>
              <a:rPr lang="en-US" dirty="0"/>
              <a:t>Dove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è il </a:t>
            </a:r>
            <a:r>
              <a:rPr lang="en-US" dirty="0" err="1"/>
              <a:t>nome</a:t>
            </a:r>
            <a:r>
              <a:rPr lang="en-US" dirty="0"/>
              <a:t> di un </a:t>
            </a:r>
            <a:r>
              <a:rPr lang="en-US" dirty="0" err="1"/>
              <a:t>attributo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indicato</a:t>
            </a:r>
            <a:r>
              <a:rPr lang="en-US" dirty="0"/>
              <a:t> 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mantenere</a:t>
            </a:r>
            <a:r>
              <a:rPr lang="en-US" dirty="0"/>
              <a:t> il campo</a:t>
            </a:r>
          </a:p>
          <a:p>
            <a:pPr lvl="1"/>
            <a:r>
              <a:rPr lang="en-US" dirty="0"/>
              <a:t>0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indicato</a:t>
            </a:r>
            <a:r>
              <a:rPr lang="en-US" dirty="0"/>
              <a:t> se, </a:t>
            </a:r>
            <a:r>
              <a:rPr lang="en-US" dirty="0" err="1"/>
              <a:t>invece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escludere</a:t>
            </a:r>
            <a:r>
              <a:rPr lang="en-US" dirty="0"/>
              <a:t> il campo (e.g., per </a:t>
            </a:r>
            <a:r>
              <a:rPr lang="en-US" dirty="0" err="1"/>
              <a:t>l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’_id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07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selezione</a:t>
            </a:r>
            <a:r>
              <a:rPr lang="en-US" dirty="0"/>
              <a:t> semplice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prima </a:t>
            </a:r>
            <a:r>
              <a:rPr lang="en-US" dirty="0" err="1"/>
              <a:t>modalità</a:t>
            </a:r>
            <a:r>
              <a:rPr lang="en-US" dirty="0"/>
              <a:t> di </a:t>
            </a:r>
            <a:r>
              <a:rPr lang="en-US" dirty="0" err="1"/>
              <a:t>selezione</a:t>
            </a:r>
            <a:r>
              <a:rPr lang="en-US" dirty="0"/>
              <a:t> </a:t>
            </a:r>
            <a:r>
              <a:rPr lang="en-US" dirty="0" err="1"/>
              <a:t>avviene</a:t>
            </a:r>
            <a:r>
              <a:rPr lang="en-US" dirty="0"/>
              <a:t> </a:t>
            </a:r>
            <a:r>
              <a:rPr lang="en-US" dirty="0" err="1"/>
              <a:t>attraverso</a:t>
            </a:r>
            <a:r>
              <a:rPr lang="en-US" dirty="0"/>
              <a:t> il match </a:t>
            </a:r>
            <a:r>
              <a:rPr lang="en-US" dirty="0" err="1"/>
              <a:t>esatto</a:t>
            </a:r>
            <a:r>
              <a:rPr lang="en-US" dirty="0"/>
              <a:t> del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dell’attributo</a:t>
            </a:r>
            <a:r>
              <a:rPr lang="en-US" dirty="0"/>
              <a:t> con un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specificato</a:t>
            </a:r>
            <a:endParaRPr lang="en-US" dirty="0"/>
          </a:p>
          <a:p>
            <a:r>
              <a:rPr lang="en-US" dirty="0" err="1"/>
              <a:t>Esempi</a:t>
            </a:r>
            <a:r>
              <a:rPr lang="en-US" dirty="0"/>
              <a:t>: 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users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.find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({"age" : 27}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users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{"username" : "joe"}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users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{"username" : "joe", "age" : 27}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Come </a:t>
            </a:r>
            <a:r>
              <a:rPr lang="en-US" dirty="0" err="1"/>
              <a:t>esprimere</a:t>
            </a:r>
            <a:r>
              <a:rPr lang="en-US" dirty="0"/>
              <a:t> </a:t>
            </a:r>
            <a:r>
              <a:rPr lang="en-US" dirty="0" err="1"/>
              <a:t>condizioni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complesse</a:t>
            </a:r>
            <a:r>
              <a:rPr lang="en-US" dirty="0"/>
              <a:t>?</a:t>
            </a:r>
          </a:p>
          <a:p>
            <a:pPr lvl="1"/>
            <a:r>
              <a:rPr lang="en-US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en-US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</a:t>
            </a:r>
            <a:r>
              <a:rPr lang="en-US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restaurant_id</a:t>
            </a:r>
            <a:r>
              <a:rPr lang="en-US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40367790})</a:t>
            </a:r>
          </a:p>
          <a:p>
            <a:pPr lvl="1"/>
            <a:r>
              <a:rPr lang="en-US" dirty="0"/>
              <a:t>Non è </a:t>
            </a:r>
            <a:r>
              <a:rPr lang="en-US" dirty="0" err="1"/>
              <a:t>possibile</a:t>
            </a:r>
            <a:r>
              <a:rPr lang="en-US" dirty="0"/>
              <a:t>, </a:t>
            </a:r>
            <a:r>
              <a:rPr lang="en-US" dirty="0" err="1"/>
              <a:t>perché</a:t>
            </a:r>
            <a:r>
              <a:rPr lang="en-US" dirty="0"/>
              <a:t> </a:t>
            </a:r>
            <a:r>
              <a:rPr lang="en-US" dirty="0" err="1"/>
              <a:t>bisogna</a:t>
            </a:r>
            <a:r>
              <a:rPr lang="en-US" dirty="0"/>
              <a:t> </a:t>
            </a:r>
            <a:r>
              <a:rPr lang="en-US" dirty="0" err="1"/>
              <a:t>rispettare</a:t>
            </a:r>
            <a:r>
              <a:rPr lang="en-US" dirty="0"/>
              <a:t> la </a:t>
            </a:r>
            <a:r>
              <a:rPr lang="en-US" dirty="0" err="1"/>
              <a:t>sintassi</a:t>
            </a:r>
            <a:r>
              <a:rPr lang="en-US" dirty="0"/>
              <a:t> JSON</a:t>
            </a:r>
          </a:p>
        </p:txBody>
      </p:sp>
    </p:spTree>
    <p:extLst>
      <p:ext uri="{BB962C8B-B14F-4D97-AF65-F5344CB8AC3E}">
        <p14:creationId xmlns:p14="http://schemas.microsoft.com/office/powerpoint/2010/main" val="194865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selezione</a:t>
            </a:r>
            <a:r>
              <a:rPr lang="en-US" dirty="0"/>
              <a:t> </a:t>
            </a:r>
            <a:r>
              <a:rPr lang="en-US" dirty="0" err="1"/>
              <a:t>complessa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L’espressione</a:t>
            </a:r>
            <a:r>
              <a:rPr lang="en-US" dirty="0"/>
              <a:t> di </a:t>
            </a:r>
            <a:r>
              <a:rPr lang="en-US" dirty="0" err="1"/>
              <a:t>condizioni</a:t>
            </a:r>
            <a:r>
              <a:rPr lang="en-US" dirty="0"/>
              <a:t> di </a:t>
            </a:r>
            <a:r>
              <a:rPr lang="en-US" dirty="0" err="1"/>
              <a:t>selezione</a:t>
            </a:r>
            <a:r>
              <a:rPr lang="en-US" dirty="0"/>
              <a:t> </a:t>
            </a:r>
            <a:r>
              <a:rPr lang="en-US" dirty="0" err="1"/>
              <a:t>complesse</a:t>
            </a:r>
            <a:r>
              <a:rPr lang="en-US" dirty="0"/>
              <a:t> </a:t>
            </a:r>
            <a:r>
              <a:rPr lang="en-US" dirty="0" err="1"/>
              <a:t>avviene</a:t>
            </a:r>
            <a:r>
              <a:rPr lang="en-US" dirty="0"/>
              <a:t> </a:t>
            </a:r>
            <a:r>
              <a:rPr lang="en-US" dirty="0" err="1"/>
              <a:t>attraverso</a:t>
            </a:r>
            <a:r>
              <a:rPr lang="en-US" dirty="0"/>
              <a:t> </a:t>
            </a:r>
            <a:r>
              <a:rPr lang="en-US" dirty="0" err="1"/>
              <a:t>l’incapsulamento</a:t>
            </a:r>
            <a:r>
              <a:rPr lang="en-US" dirty="0"/>
              <a:t> di </a:t>
            </a:r>
            <a:r>
              <a:rPr lang="en-US" dirty="0" err="1"/>
              <a:t>nuovi</a:t>
            </a:r>
            <a:r>
              <a:rPr lang="en-US" dirty="0"/>
              <a:t> </a:t>
            </a:r>
            <a:r>
              <a:rPr lang="en-US" dirty="0" err="1"/>
              <a:t>oggetti</a:t>
            </a:r>
            <a:endParaRPr lang="en-US" dirty="0"/>
          </a:p>
          <a:p>
            <a:r>
              <a:rPr lang="en-US" dirty="0" err="1"/>
              <a:t>Sintassi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: {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operatore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valore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}</a:t>
            </a:r>
          </a:p>
          <a:p>
            <a:r>
              <a:rPr lang="en-US" dirty="0"/>
              <a:t>Dove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operatore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corrisponde</a:t>
            </a:r>
            <a:r>
              <a:rPr lang="en-US" dirty="0"/>
              <a:t> ad un </a:t>
            </a:r>
            <a:r>
              <a:rPr lang="en-US" dirty="0" err="1"/>
              <a:t>operatore</a:t>
            </a:r>
            <a:r>
              <a:rPr lang="en-US" dirty="0"/>
              <a:t> di </a:t>
            </a:r>
            <a:r>
              <a:rPr lang="en-US" dirty="0" err="1"/>
              <a:t>confronto</a:t>
            </a:r>
            <a:r>
              <a:rPr lang="en-US" dirty="0"/>
              <a:t> secondo la </a:t>
            </a:r>
            <a:r>
              <a:rPr lang="en-US" dirty="0" err="1"/>
              <a:t>sintassi</a:t>
            </a:r>
            <a:r>
              <a:rPr lang="en-US" dirty="0"/>
              <a:t> di MongoDB (e.g., "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en-US" dirty="0"/>
              <a:t>", </a:t>
            </a:r>
            <a:r>
              <a:rPr lang="en-US" dirty="0" err="1"/>
              <a:t>acronimo</a:t>
            </a:r>
            <a:r>
              <a:rPr lang="en-US" dirty="0"/>
              <a:t> di "</a:t>
            </a:r>
            <a:r>
              <a:rPr lang="en-US" dirty="0" err="1"/>
              <a:t>Greather</a:t>
            </a:r>
            <a:r>
              <a:rPr lang="en-US" dirty="0"/>
              <a:t> Than or Equal to")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valore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corrisponde</a:t>
            </a:r>
            <a:r>
              <a:rPr lang="en-US" dirty="0"/>
              <a:t> ad un </a:t>
            </a:r>
            <a:r>
              <a:rPr lang="en-US" dirty="0" err="1"/>
              <a:t>valore</a:t>
            </a:r>
            <a:r>
              <a:rPr lang="en-US" dirty="0"/>
              <a:t> semplice (e.g., un </a:t>
            </a:r>
            <a:r>
              <a:rPr lang="en-US" dirty="0" err="1"/>
              <a:t>numero</a:t>
            </a:r>
            <a:r>
              <a:rPr lang="en-US" dirty="0"/>
              <a:t> o una </a:t>
            </a:r>
            <a:r>
              <a:rPr lang="en-US" dirty="0" err="1"/>
              <a:t>stringa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richiedono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valore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/>
              <a:t>sia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volta un </a:t>
            </a:r>
            <a:r>
              <a:rPr lang="en-US" dirty="0" err="1"/>
              <a:t>oggetto</a:t>
            </a:r>
            <a:r>
              <a:rPr lang="en-US" dirty="0"/>
              <a:t>, </a:t>
            </a:r>
            <a:r>
              <a:rPr lang="en-US" dirty="0" err="1"/>
              <a:t>composto</a:t>
            </a:r>
            <a:r>
              <a:rPr lang="en-US" dirty="0"/>
              <a:t> da </a:t>
            </a:r>
            <a:r>
              <a:rPr lang="en-US" dirty="0" err="1"/>
              <a:t>un’altra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operatore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valore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0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operatori</a:t>
            </a:r>
            <a:r>
              <a:rPr lang="en-US" dirty="0"/>
              <a:t> di </a:t>
            </a:r>
            <a:r>
              <a:rPr lang="en-US" dirty="0" err="1"/>
              <a:t>confronto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en-US" dirty="0"/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</a:t>
            </a:r>
            <a:r>
              <a:rPr lang="en-US" dirty="0" err="1"/>
              <a:t>corrispondono</a:t>
            </a:r>
            <a:r>
              <a:rPr lang="en-US" dirty="0"/>
              <a:t> a ≥ e &gt;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– </a:t>
            </a:r>
            <a:r>
              <a:rPr lang="en-US" dirty="0" err="1"/>
              <a:t>corrispondono</a:t>
            </a:r>
            <a:r>
              <a:rPr lang="en-US" dirty="0"/>
              <a:t> a ≤ e &lt;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$ne </a:t>
            </a:r>
            <a:r>
              <a:rPr lang="en-US" dirty="0"/>
              <a:t>– </a:t>
            </a:r>
            <a:r>
              <a:rPr lang="en-US" dirty="0" err="1"/>
              <a:t>corrisponde</a:t>
            </a:r>
            <a:r>
              <a:rPr lang="en-US" dirty="0"/>
              <a:t> a ≠</a:t>
            </a:r>
          </a:p>
          <a:p>
            <a:r>
              <a:rPr lang="en-US" dirty="0" err="1"/>
              <a:t>Esempi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({"age" : {"$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: 18} })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({"age" : {"$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: 18, 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: 30}})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({"registered" : {"$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: new Date("2007-01-01")} })</a:t>
            </a:r>
          </a:p>
          <a:p>
            <a:pPr lvl="2"/>
            <a:r>
              <a:rPr lang="en-US" dirty="0">
                <a:latin typeface="+mj-lt"/>
                <a:cs typeface="Courier New" panose="02070309020205020404" pitchFamily="49" charset="0"/>
              </a:rPr>
              <a:t>Il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formato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della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data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dipende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dalla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localizzazione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({"username" : {"$ne" : "joe"}})</a:t>
            </a:r>
          </a:p>
        </p:txBody>
      </p:sp>
    </p:spTree>
    <p:extLst>
      <p:ext uri="{BB962C8B-B14F-4D97-AF65-F5344CB8AC3E}">
        <p14:creationId xmlns:p14="http://schemas.microsoft.com/office/powerpoint/2010/main" val="305690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condizioni</a:t>
            </a:r>
            <a:r>
              <a:rPr lang="en-US" dirty="0"/>
              <a:t>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 sono gli operatori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$in, 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/>
              <a:t>– equivalenti alle clausole IN e NOT IN di SQL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$or, 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$and </a:t>
            </a:r>
            <a:r>
              <a:rPr lang="en-US" dirty="0"/>
              <a:t>– equivalenti ai rispettivi operatori logici</a:t>
            </a:r>
          </a:p>
          <a:p>
            <a:r>
              <a:rPr lang="en-US" dirty="0"/>
              <a:t>Esempi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user_id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 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[12345, "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"]}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nin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[725, 542, 390]}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{"$in": [725, 542, 390]}}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en-US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nor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[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{"$and": [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en-US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9637A9-119A-49DA-BD12-AAC58B377D8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condizioni</a:t>
            </a:r>
            <a:r>
              <a:rPr lang="en-US" dirty="0"/>
              <a:t>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esserci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per </a:t>
            </a:r>
            <a:r>
              <a:rPr lang="en-US" dirty="0" err="1"/>
              <a:t>esprimere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criterio</a:t>
            </a:r>
            <a:r>
              <a:rPr lang="en-US" dirty="0"/>
              <a:t>, </a:t>
            </a:r>
            <a:r>
              <a:rPr lang="en-US" dirty="0" err="1"/>
              <a:t>più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ottimizzati</a:t>
            </a:r>
            <a:endParaRPr lang="en-US" dirty="0"/>
          </a:p>
          <a:p>
            <a:r>
              <a:rPr lang="en-US" dirty="0" err="1"/>
              <a:t>Esempi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({"$and" : [{"x" : {"$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: 5}}, {"x" : 1}]})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({"x" : {"$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: 5, "$in" : [1]}})</a:t>
            </a:r>
          </a:p>
          <a:p>
            <a:r>
              <a:rPr lang="en-US" dirty="0" err="1">
                <a:cs typeface="Courier New" panose="02070309020205020404" pitchFamily="49" charset="0"/>
              </a:rPr>
              <a:t>L’ottimizzatore</a:t>
            </a:r>
            <a:r>
              <a:rPr lang="en-US" dirty="0">
                <a:cs typeface="Courier New" panose="02070309020205020404" pitchFamily="49" charset="0"/>
              </a:rPr>
              <a:t> fa </a:t>
            </a:r>
            <a:r>
              <a:rPr lang="en-US" dirty="0" err="1">
                <a:cs typeface="Courier New" panose="02070309020205020404" pitchFamily="49" charset="0"/>
              </a:rPr>
              <a:t>più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fatica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 err="1">
                <a:cs typeface="Courier New" panose="02070309020205020404" pitchFamily="49" charset="0"/>
              </a:rPr>
              <a:t>presenza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operatori</a:t>
            </a:r>
            <a:r>
              <a:rPr lang="en-US" dirty="0">
                <a:cs typeface="Courier New" panose="02070309020205020404" pitchFamily="49" charset="0"/>
              </a:rPr>
              <a:t> $and e $or; se </a:t>
            </a:r>
            <a:r>
              <a:rPr lang="en-US" dirty="0" err="1">
                <a:cs typeface="Courier New" panose="02070309020205020404" pitchFamily="49" charset="0"/>
              </a:rPr>
              <a:t>possibile</a:t>
            </a:r>
            <a:r>
              <a:rPr lang="en-US" dirty="0">
                <a:cs typeface="Courier New" panose="02070309020205020404" pitchFamily="49" charset="0"/>
              </a:rPr>
              <a:t>, è </a:t>
            </a:r>
            <a:r>
              <a:rPr lang="en-US" dirty="0" err="1">
                <a:cs typeface="Courier New" panose="02070309020205020404" pitchFamily="49" charset="0"/>
              </a:rPr>
              <a:t>meglio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evitare</a:t>
            </a:r>
            <a:r>
              <a:rPr lang="en-US" dirty="0">
                <a:cs typeface="Courier New" panose="02070309020205020404" pitchFamily="49" charset="0"/>
              </a:rPr>
              <a:t> di </a:t>
            </a:r>
            <a:r>
              <a:rPr lang="en-US" dirty="0" err="1">
                <a:cs typeface="Courier New" panose="02070309020205020404" pitchFamily="49" charset="0"/>
              </a:rPr>
              <a:t>usarli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negazione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en-US" dirty="0"/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$not </a:t>
            </a:r>
            <a:r>
              <a:rPr lang="en-US" dirty="0"/>
              <a:t>–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negare</a:t>
            </a:r>
            <a:r>
              <a:rPr lang="en-US" dirty="0"/>
              <a:t> un </a:t>
            </a:r>
            <a:r>
              <a:rPr lang="en-US" dirty="0" err="1"/>
              <a:t>determinato</a:t>
            </a:r>
            <a:r>
              <a:rPr lang="en-US" dirty="0"/>
              <a:t> </a:t>
            </a:r>
            <a:r>
              <a:rPr lang="en-US" dirty="0" err="1"/>
              <a:t>criterio</a:t>
            </a:r>
            <a:endParaRPr lang="en-US" dirty="0"/>
          </a:p>
          <a:p>
            <a:r>
              <a:rPr lang="en-US" dirty="0" err="1"/>
              <a:t>Esempi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id_num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: {"$not" : {"$mod" : [5, 1]}}})</a:t>
            </a:r>
          </a:p>
        </p:txBody>
      </p:sp>
    </p:spTree>
    <p:extLst>
      <p:ext uri="{BB962C8B-B14F-4D97-AF65-F5344CB8AC3E}">
        <p14:creationId xmlns:p14="http://schemas.microsoft.com/office/powerpoint/2010/main" val="240600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esistenza</a:t>
            </a:r>
            <a:r>
              <a:rPr lang="en-US" dirty="0"/>
              <a:t> e </a:t>
            </a:r>
            <a:r>
              <a:rPr lang="en-US" dirty="0" err="1"/>
              <a:t>campi</a:t>
            </a:r>
            <a:r>
              <a:rPr lang="en-US" dirty="0"/>
              <a:t> nulli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Alcuni attributi possono avere </a:t>
            </a:r>
            <a:r>
              <a:rPr lang="en-US" sz="1800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en-US" sz="1800" dirty="0"/>
              <a:t> </a:t>
            </a:r>
            <a:r>
              <a:rPr lang="en-US" dirty="0"/>
              <a:t>come valore.</a:t>
            </a:r>
          </a:p>
          <a:p>
            <a:br>
              <a:rPr lang="en-US" dirty="0"/>
            </a:br>
            <a:r>
              <a:rPr lang="en-US" dirty="0"/>
              <a:t>Il comando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 :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/>
              <a:t>restituisce sia i documenti in cui la chiave y esiste ed è valorizzata a </a:t>
            </a:r>
            <a:r>
              <a:rPr lang="en-US" dirty="0" err="1"/>
              <a:t>null</a:t>
            </a:r>
            <a:r>
              <a:rPr lang="en-US" dirty="0"/>
              <a:t>, sia i documenti in cui la chiave y non esiste.</a:t>
            </a:r>
          </a:p>
          <a:p>
            <a:br>
              <a:rPr lang="en-US" dirty="0"/>
            </a:br>
            <a:r>
              <a:rPr lang="en-US" dirty="0"/>
              <a:t>Per avere solo i documenti in cui la chiave y esiste ed è valorizzata a </a:t>
            </a:r>
            <a:r>
              <a:rPr lang="en-US" dirty="0" err="1"/>
              <a:t>null</a:t>
            </a:r>
            <a:r>
              <a:rPr lang="en-US" dirty="0"/>
              <a:t>, bisogna verificare anche l’esistenza della chiave stessa: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 : {"$in" : [null], "$exists" : true}})	</a:t>
            </a:r>
          </a:p>
        </p:txBody>
      </p:sp>
    </p:spTree>
    <p:extLst>
      <p:ext uri="{BB962C8B-B14F-4D97-AF65-F5344CB8AC3E}">
        <p14:creationId xmlns:p14="http://schemas.microsoft.com/office/powerpoint/2010/main" val="140882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interrogare</a:t>
            </a:r>
            <a:r>
              <a:rPr lang="en-US" dirty="0"/>
              <a:t>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Contesto</a:t>
            </a:r>
            <a:r>
              <a:rPr lang="en-US" dirty="0"/>
              <a:t>: </a:t>
            </a:r>
            <a:r>
              <a:rPr lang="en-US" dirty="0" err="1"/>
              <a:t>collezione</a:t>
            </a:r>
            <a:r>
              <a:rPr lang="en-US" dirty="0"/>
              <a:t> food con 3 </a:t>
            </a:r>
            <a:r>
              <a:rPr lang="en-US" dirty="0" err="1"/>
              <a:t>documenti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{"_id" : 1, "fruit" : ["apple", "banana", "peach"]}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{"_id" : 2, "fruit" : ["apple", "kumquat", "orange"]}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{"_id" : 3, "fruit" : ["cherry", "banana", "apple"]}</a:t>
            </a:r>
          </a:p>
          <a:p>
            <a:r>
              <a:rPr lang="en-US" dirty="0" err="1"/>
              <a:t>Comandi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({"fruit" : "banana"})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dirty="0"/>
              <a:t>match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banana (</a:t>
            </a:r>
            <a:r>
              <a:rPr lang="en-US" dirty="0" err="1"/>
              <a:t>restituisce</a:t>
            </a:r>
            <a:r>
              <a:rPr lang="en-US" dirty="0"/>
              <a:t>: 1 e 3)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({fruit : {$all : ["apple", "banana"]}})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dirty="0"/>
              <a:t>match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sia</a:t>
            </a:r>
            <a:r>
              <a:rPr lang="en-US" dirty="0"/>
              <a:t> apple </a:t>
            </a:r>
            <a:r>
              <a:rPr lang="en-US" dirty="0" err="1"/>
              <a:t>che</a:t>
            </a:r>
            <a:r>
              <a:rPr lang="en-US" dirty="0"/>
              <a:t> banana (</a:t>
            </a:r>
            <a:r>
              <a:rPr lang="en-US" dirty="0" err="1"/>
              <a:t>restituisce</a:t>
            </a:r>
            <a:r>
              <a:rPr lang="en-US" dirty="0"/>
              <a:t>: 1 e 3)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({fruit : {$in : ["apple", "banana"]}})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dirty="0"/>
              <a:t>match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apple o banana (</a:t>
            </a:r>
            <a:r>
              <a:rPr lang="en-US" dirty="0" err="1"/>
              <a:t>restituisce</a:t>
            </a:r>
            <a:r>
              <a:rPr lang="en-US" dirty="0"/>
              <a:t>: 1, 2 e 3)</a:t>
            </a:r>
          </a:p>
        </p:txBody>
      </p:sp>
    </p:spTree>
    <p:extLst>
      <p:ext uri="{BB962C8B-B14F-4D97-AF65-F5344CB8AC3E}">
        <p14:creationId xmlns:p14="http://schemas.microsoft.com/office/powerpoint/2010/main" val="18828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interrogare</a:t>
            </a:r>
            <a:r>
              <a:rPr lang="en-US" dirty="0"/>
              <a:t>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Contesto</a:t>
            </a:r>
            <a:r>
              <a:rPr lang="en-US" dirty="0"/>
              <a:t>: </a:t>
            </a:r>
            <a:r>
              <a:rPr lang="en-US" dirty="0" err="1"/>
              <a:t>collezione</a:t>
            </a:r>
            <a:r>
              <a:rPr lang="en-US" dirty="0"/>
              <a:t> food con 3 </a:t>
            </a:r>
            <a:r>
              <a:rPr lang="en-US" dirty="0" err="1"/>
              <a:t>documenti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{"_id" : 1, "fruit" : ["apple", "banana", "peach"]}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{"_id" : 2, "fruit" : ["apple", "kumquat", "orange"]}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{"_id" : 3, "fruit" : ["cherry", "banana", "apple"]}</a:t>
            </a:r>
          </a:p>
          <a:p>
            <a:r>
              <a:rPr lang="en-US" dirty="0" err="1"/>
              <a:t>Comandi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({"fruit" : ["banana", "apple", "peach"]})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dirty="0"/>
              <a:t>match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corrisponde</a:t>
            </a:r>
            <a:r>
              <a:rPr lang="en-US" dirty="0"/>
              <a:t> </a:t>
            </a:r>
            <a:r>
              <a:rPr lang="en-US" dirty="0" err="1"/>
              <a:t>esattamente</a:t>
            </a:r>
            <a:r>
              <a:rPr lang="en-US" dirty="0"/>
              <a:t> a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indicato</a:t>
            </a:r>
            <a:r>
              <a:rPr lang="en-US" dirty="0"/>
              <a:t> (</a:t>
            </a:r>
            <a:r>
              <a:rPr lang="en-US" dirty="0" err="1"/>
              <a:t>restituisce</a:t>
            </a:r>
            <a:r>
              <a:rPr lang="en-US" dirty="0"/>
              <a:t>: </a:t>
            </a:r>
            <a:r>
              <a:rPr lang="en-US" dirty="0" err="1"/>
              <a:t>nulla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({"fruit.2" : "peach"})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dirty="0"/>
              <a:t>match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peach in </a:t>
            </a:r>
            <a:r>
              <a:rPr lang="en-US" dirty="0" err="1"/>
              <a:t>posizione</a:t>
            </a:r>
            <a:r>
              <a:rPr lang="en-US" dirty="0"/>
              <a:t> 2 0-based (</a:t>
            </a:r>
            <a:r>
              <a:rPr lang="en-US" dirty="0" err="1"/>
              <a:t>restituisce</a:t>
            </a:r>
            <a:r>
              <a:rPr lang="en-US" dirty="0"/>
              <a:t>: 1)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({"fruit" : {"$size" : 3}})</a:t>
            </a:r>
            <a:br>
              <a:rPr lang="en-US" dirty="0"/>
            </a:br>
            <a:r>
              <a:rPr lang="en-US" dirty="0"/>
              <a:t>match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3 </a:t>
            </a:r>
            <a:r>
              <a:rPr lang="en-US" dirty="0" err="1"/>
              <a:t>elementi</a:t>
            </a:r>
            <a:r>
              <a:rPr lang="en-US" dirty="0"/>
              <a:t> (</a:t>
            </a:r>
            <a:r>
              <a:rPr lang="en-US" dirty="0" err="1"/>
              <a:t>restituisce</a:t>
            </a:r>
            <a:r>
              <a:rPr lang="en-US" dirty="0"/>
              <a:t>: 1, 2 e 3)</a:t>
            </a:r>
          </a:p>
        </p:txBody>
      </p:sp>
    </p:spTree>
    <p:extLst>
      <p:ext uri="{BB962C8B-B14F-4D97-AF65-F5344CB8AC3E}">
        <p14:creationId xmlns:p14="http://schemas.microsoft.com/office/powerpoint/2010/main" val="389484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 </a:t>
            </a:r>
            <a:r>
              <a:rPr lang="en-US" noProof="0" dirty="0" err="1"/>
              <a:t>punti</a:t>
            </a:r>
            <a:r>
              <a:rPr lang="en-US" noProof="0" dirty="0"/>
              <a:t> </a:t>
            </a:r>
            <a:r>
              <a:rPr lang="en-US" noProof="0" dirty="0" err="1"/>
              <a:t>forti</a:t>
            </a:r>
            <a:r>
              <a:rPr lang="en-US" noProof="0" dirty="0"/>
              <a:t> </a:t>
            </a:r>
            <a:r>
              <a:rPr lang="en-US" noProof="0" dirty="0" err="1"/>
              <a:t>degli</a:t>
            </a:r>
            <a:r>
              <a:rPr lang="en-US" noProof="0" dirty="0"/>
              <a:t> RDBMS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2"/>
                </a:solidFill>
              </a:rPr>
              <a:t>Meccanismo</a:t>
            </a:r>
            <a:r>
              <a:rPr lang="en-US" noProof="0" dirty="0">
                <a:solidFill>
                  <a:schemeClr val="accent2"/>
                </a:solidFill>
              </a:rPr>
              <a:t> </a:t>
            </a:r>
            <a:r>
              <a:rPr lang="en-US" noProof="0" dirty="0" err="1">
                <a:solidFill>
                  <a:schemeClr val="accent2"/>
                </a:solidFill>
              </a:rPr>
              <a:t>delle</a:t>
            </a:r>
            <a:r>
              <a:rPr lang="en-US" noProof="0" dirty="0">
                <a:solidFill>
                  <a:schemeClr val="accent2"/>
                </a:solidFill>
              </a:rPr>
              <a:t> </a:t>
            </a:r>
            <a:r>
              <a:rPr lang="en-US" noProof="0" dirty="0" err="1">
                <a:solidFill>
                  <a:schemeClr val="accent2"/>
                </a:solidFill>
              </a:rPr>
              <a:t>transazioni</a:t>
            </a:r>
            <a:endParaRPr lang="en-US" noProof="0" dirty="0">
              <a:solidFill>
                <a:schemeClr val="accent2"/>
              </a:solidFill>
            </a:endParaRPr>
          </a:p>
          <a:p>
            <a:pPr lvl="1"/>
            <a:r>
              <a:rPr lang="en-US" noProof="0" dirty="0" err="1"/>
              <a:t>Garanzia</a:t>
            </a:r>
            <a:r>
              <a:rPr lang="en-US" noProof="0" dirty="0"/>
              <a:t> </a:t>
            </a:r>
            <a:r>
              <a:rPr lang="en-US" noProof="0" dirty="0" err="1"/>
              <a:t>nella</a:t>
            </a:r>
            <a:r>
              <a:rPr lang="en-US" noProof="0" dirty="0"/>
              <a:t> </a:t>
            </a:r>
            <a:r>
              <a:rPr lang="en-US" noProof="0" dirty="0" err="1"/>
              <a:t>gestione</a:t>
            </a:r>
            <a:r>
              <a:rPr lang="en-US" noProof="0" dirty="0"/>
              <a:t> </a:t>
            </a:r>
            <a:r>
              <a:rPr lang="en-US" noProof="0" dirty="0" err="1"/>
              <a:t>della</a:t>
            </a:r>
            <a:r>
              <a:rPr lang="en-US" noProof="0" dirty="0"/>
              <a:t> </a:t>
            </a:r>
            <a:r>
              <a:rPr lang="en-US" noProof="0" dirty="0" err="1"/>
              <a:t>consistenza</a:t>
            </a:r>
            <a:r>
              <a:rPr lang="en-US" noProof="0" dirty="0"/>
              <a:t> e </a:t>
            </a:r>
            <a:r>
              <a:rPr lang="en-US" noProof="0" dirty="0" err="1"/>
              <a:t>degli</a:t>
            </a:r>
            <a:r>
              <a:rPr lang="en-US" noProof="0" dirty="0"/>
              <a:t> </a:t>
            </a:r>
            <a:r>
              <a:rPr lang="en-US" noProof="0" dirty="0" err="1"/>
              <a:t>accessi</a:t>
            </a:r>
            <a:r>
              <a:rPr lang="en-US" noProof="0" dirty="0"/>
              <a:t> </a:t>
            </a:r>
            <a:r>
              <a:rPr lang="en-US" noProof="0" dirty="0" err="1"/>
              <a:t>concorrenti</a:t>
            </a:r>
            <a:endParaRPr lang="en-US" noProof="0" dirty="0"/>
          </a:p>
          <a:p>
            <a:r>
              <a:rPr lang="en-US" noProof="0" dirty="0" err="1">
                <a:solidFill>
                  <a:schemeClr val="accent2"/>
                </a:solidFill>
              </a:rPr>
              <a:t>Integrazione</a:t>
            </a:r>
            <a:endParaRPr lang="en-US" noProof="0" dirty="0">
              <a:solidFill>
                <a:schemeClr val="accent2"/>
              </a:solidFill>
            </a:endParaRPr>
          </a:p>
          <a:p>
            <a:pPr lvl="1"/>
            <a:r>
              <a:rPr lang="en-US" noProof="0" dirty="0" err="1"/>
              <a:t>Applicazioni</a:t>
            </a:r>
            <a:r>
              <a:rPr lang="en-US" noProof="0" dirty="0"/>
              <a:t> diverse </a:t>
            </a:r>
            <a:r>
              <a:rPr lang="en-US" noProof="0" dirty="0" err="1"/>
              <a:t>possono</a:t>
            </a:r>
            <a:r>
              <a:rPr lang="en-US" noProof="0" dirty="0"/>
              <a:t> </a:t>
            </a:r>
            <a:r>
              <a:rPr lang="en-US" noProof="0" dirty="0" err="1"/>
              <a:t>condividere</a:t>
            </a:r>
            <a:r>
              <a:rPr lang="en-US" noProof="0" dirty="0"/>
              <a:t> e </a:t>
            </a:r>
            <a:r>
              <a:rPr lang="en-US" noProof="0" dirty="0" err="1"/>
              <a:t>riutilizzare</a:t>
            </a:r>
            <a:r>
              <a:rPr lang="en-US" noProof="0" dirty="0"/>
              <a:t> le </a:t>
            </a:r>
            <a:r>
              <a:rPr lang="en-US" noProof="0" dirty="0" err="1"/>
              <a:t>stesse</a:t>
            </a:r>
            <a:r>
              <a:rPr lang="en-US" noProof="0" dirty="0"/>
              <a:t> </a:t>
            </a:r>
            <a:r>
              <a:rPr lang="en-US" noProof="0" dirty="0" err="1"/>
              <a:t>informazioni</a:t>
            </a:r>
            <a:endParaRPr lang="en-US" noProof="0" dirty="0"/>
          </a:p>
          <a:p>
            <a:r>
              <a:rPr lang="en-US" noProof="0" dirty="0">
                <a:solidFill>
                  <a:schemeClr val="accent2"/>
                </a:solidFill>
              </a:rPr>
              <a:t>Standard</a:t>
            </a:r>
          </a:p>
          <a:p>
            <a:pPr lvl="1"/>
            <a:r>
              <a:rPr lang="en-US" noProof="0" dirty="0"/>
              <a:t>Il </a:t>
            </a:r>
            <a:r>
              <a:rPr lang="en-US" noProof="0" dirty="0" err="1"/>
              <a:t>modello</a:t>
            </a:r>
            <a:r>
              <a:rPr lang="en-US" noProof="0" dirty="0"/>
              <a:t> </a:t>
            </a:r>
            <a:r>
              <a:rPr lang="en-US" noProof="0" dirty="0" err="1"/>
              <a:t>relazionale</a:t>
            </a:r>
            <a:r>
              <a:rPr lang="en-US" noProof="0" dirty="0"/>
              <a:t> ed il </a:t>
            </a:r>
            <a:r>
              <a:rPr lang="en-US" noProof="0" dirty="0" err="1"/>
              <a:t>linguaggio</a:t>
            </a:r>
            <a:r>
              <a:rPr lang="en-US" noProof="0" dirty="0"/>
              <a:t> SQL </a:t>
            </a:r>
            <a:r>
              <a:rPr lang="en-US" noProof="0" dirty="0" err="1"/>
              <a:t>sono</a:t>
            </a:r>
            <a:r>
              <a:rPr lang="en-US" noProof="0" dirty="0"/>
              <a:t> standard </a:t>
            </a:r>
            <a:r>
              <a:rPr lang="en-US" noProof="0" dirty="0" err="1"/>
              <a:t>affermati</a:t>
            </a:r>
            <a:endParaRPr lang="en-US" noProof="0" dirty="0"/>
          </a:p>
          <a:p>
            <a:pPr lvl="1"/>
            <a:r>
              <a:rPr lang="en-US" noProof="0" dirty="0"/>
              <a:t>Un </a:t>
            </a:r>
            <a:r>
              <a:rPr lang="en-US" noProof="0" dirty="0" err="1"/>
              <a:t>unico</a:t>
            </a:r>
            <a:r>
              <a:rPr lang="en-US" noProof="0" dirty="0"/>
              <a:t> background </a:t>
            </a:r>
            <a:r>
              <a:rPr lang="en-US" noProof="0" dirty="0" err="1"/>
              <a:t>teorico</a:t>
            </a:r>
            <a:r>
              <a:rPr lang="en-US" noProof="0" dirty="0"/>
              <a:t> </a:t>
            </a:r>
            <a:r>
              <a:rPr lang="en-US" noProof="0" dirty="0" err="1"/>
              <a:t>condiviso</a:t>
            </a:r>
            <a:r>
              <a:rPr lang="en-US" noProof="0" dirty="0"/>
              <a:t> da diverse </a:t>
            </a:r>
            <a:r>
              <a:rPr lang="en-US" noProof="0" dirty="0" err="1"/>
              <a:t>tecnologie</a:t>
            </a:r>
            <a:endParaRPr lang="en-US" noProof="0" dirty="0"/>
          </a:p>
          <a:p>
            <a:r>
              <a:rPr lang="en-US" noProof="0" dirty="0" err="1">
                <a:solidFill>
                  <a:schemeClr val="accent2"/>
                </a:solidFill>
              </a:rPr>
              <a:t>Solidità</a:t>
            </a:r>
            <a:endParaRPr lang="en-US" noProof="0" dirty="0">
              <a:solidFill>
                <a:schemeClr val="accent2"/>
              </a:solidFill>
            </a:endParaRPr>
          </a:p>
          <a:p>
            <a:pPr lvl="1"/>
            <a:r>
              <a:rPr lang="en-US" noProof="0" dirty="0"/>
              <a:t>In </a:t>
            </a:r>
            <a:r>
              <a:rPr lang="en-US" noProof="0" dirty="0" err="1"/>
              <a:t>uso</a:t>
            </a:r>
            <a:r>
              <a:rPr lang="en-US" noProof="0" dirty="0"/>
              <a:t> da </a:t>
            </a:r>
            <a:r>
              <a:rPr lang="en-US" noProof="0" dirty="0" err="1"/>
              <a:t>oltre</a:t>
            </a:r>
            <a:r>
              <a:rPr lang="en-US" noProof="0" dirty="0"/>
              <a:t> 40 anni</a:t>
            </a:r>
          </a:p>
        </p:txBody>
      </p:sp>
    </p:spTree>
    <p:extLst>
      <p:ext uri="{BB962C8B-B14F-4D97-AF65-F5344CB8AC3E}">
        <p14:creationId xmlns:p14="http://schemas.microsoft.com/office/powerpoint/2010/main" val="134903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interrogare</a:t>
            </a:r>
            <a:r>
              <a:rPr lang="en-US" dirty="0"/>
              <a:t>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fase di proiezione è possibile limitare il numero di elementi dell’array che vengono restituiti dalla </a:t>
            </a:r>
            <a:r>
              <a:rPr lang="en-US" dirty="0" err="1"/>
              <a:t>query</a:t>
            </a:r>
            <a:endParaRPr lang="en-US" dirty="0"/>
          </a:p>
          <a:p>
            <a:r>
              <a:rPr lang="en-US" dirty="0"/>
              <a:t>Contesto: un doc che contiene il post di un blog ed i relativi commenti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": 10}})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restituisce i primi 10 commenti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": -10}})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/>
              <a:t>restituisce gli ultimi 10 commenti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": [23,10]}})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/>
              <a:t>salta i primi 23 documenti e restituisce i 10 successivi (dal 24° al 33°)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(criteria, {"comments.$": 1})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/>
              <a:t>restituisce i commenti che rispondo ai criteri di selezione indicati </a:t>
            </a:r>
          </a:p>
          <a:p>
            <a:r>
              <a:rPr lang="en-US" dirty="0"/>
              <a:t>Attenzione: se </a:t>
            </a:r>
            <a:r>
              <a:rPr lang="en-US" dirty="0">
                <a:latin typeface="+mj-lt"/>
              </a:rPr>
              <a:t>$</a:t>
            </a:r>
            <a:r>
              <a:rPr lang="en-US" dirty="0" err="1">
                <a:latin typeface="+mj-lt"/>
              </a:rPr>
              <a:t>slice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è l’unico operatore utilizzato nella proiezione, tutti i campi dei documenti vengono restituiti</a:t>
            </a:r>
          </a:p>
        </p:txBody>
      </p:sp>
    </p:spTree>
    <p:extLst>
      <p:ext uri="{BB962C8B-B14F-4D97-AF65-F5344CB8AC3E}">
        <p14:creationId xmlns:p14="http://schemas.microsoft.com/office/powerpoint/2010/main" val="226019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interrogare</a:t>
            </a:r>
            <a:r>
              <a:rPr lang="en-US" dirty="0"/>
              <a:t>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pone una </a:t>
            </a:r>
            <a:r>
              <a:rPr lang="en-US" dirty="0" err="1"/>
              <a:t>selezione</a:t>
            </a:r>
            <a:r>
              <a:rPr lang="en-US" dirty="0"/>
              <a:t> con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criteri</a:t>
            </a:r>
            <a:r>
              <a:rPr lang="en-US" dirty="0"/>
              <a:t>,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valutati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AND a </a:t>
            </a:r>
            <a:r>
              <a:rPr lang="en-US" dirty="0" err="1">
                <a:solidFill>
                  <a:srgbClr val="FF0000"/>
                </a:solidFill>
              </a:rPr>
              <a:t>livello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documento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({"x": {"$gt":10, "$lt":20}})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(</a:t>
            </a:r>
            <a:r>
              <a:rPr lang="en-US" sz="2000" dirty="0"/>
              <a:t>∃ x &gt; 10) ∧ (∃ x &lt; 20)</a:t>
            </a:r>
          </a:p>
          <a:p>
            <a:r>
              <a:rPr lang="en-US" dirty="0">
                <a:cs typeface="Courier New" panose="02070309020205020404" pitchFamily="49" charset="0"/>
              </a:rPr>
              <a:t>Se x è un </a:t>
            </a:r>
            <a:r>
              <a:rPr lang="en-US" dirty="0" err="1">
                <a:cs typeface="Courier New" panose="02070309020205020404" pitchFamily="49" charset="0"/>
              </a:rPr>
              <a:t>attributo</a:t>
            </a:r>
            <a:r>
              <a:rPr lang="en-US" dirty="0">
                <a:cs typeface="Courier New" panose="02070309020205020404" pitchFamily="49" charset="0"/>
              </a:rPr>
              <a:t> semplice</a:t>
            </a:r>
          </a:p>
          <a:p>
            <a:pPr lvl="1"/>
            <a:r>
              <a:rPr lang="en-US" i="1" dirty="0"/>
              <a:t>Il </a:t>
            </a:r>
            <a:r>
              <a:rPr lang="en-US" i="1" dirty="0" err="1"/>
              <a:t>documento</a:t>
            </a:r>
            <a:r>
              <a:rPr lang="en-US" i="1" dirty="0"/>
              <a:t> </a:t>
            </a:r>
            <a:r>
              <a:rPr lang="en-US" i="1" dirty="0" err="1"/>
              <a:t>contiene</a:t>
            </a:r>
            <a:r>
              <a:rPr lang="en-US" i="1" dirty="0"/>
              <a:t> un x </a:t>
            </a:r>
            <a:r>
              <a:rPr lang="en-US" i="1" dirty="0" err="1"/>
              <a:t>maggiore</a:t>
            </a:r>
            <a:r>
              <a:rPr lang="en-US" i="1" dirty="0"/>
              <a:t> di 10 e </a:t>
            </a:r>
            <a:r>
              <a:rPr lang="en-US" i="1" dirty="0" err="1"/>
              <a:t>minore</a:t>
            </a:r>
            <a:r>
              <a:rPr lang="en-US" i="1" dirty="0"/>
              <a:t> di 20?</a:t>
            </a:r>
          </a:p>
          <a:p>
            <a:r>
              <a:rPr lang="en-US" dirty="0"/>
              <a:t>Se x è un array</a:t>
            </a:r>
          </a:p>
          <a:p>
            <a:pPr lvl="1"/>
            <a:r>
              <a:rPr lang="en-US" i="1" dirty="0"/>
              <a:t>Il </a:t>
            </a:r>
            <a:r>
              <a:rPr lang="en-US" i="1" dirty="0" err="1"/>
              <a:t>documento</a:t>
            </a:r>
            <a:r>
              <a:rPr lang="en-US" i="1" dirty="0"/>
              <a:t> </a:t>
            </a:r>
            <a:r>
              <a:rPr lang="en-US" i="1" dirty="0" err="1"/>
              <a:t>contiene</a:t>
            </a:r>
            <a:r>
              <a:rPr lang="en-US" i="1" dirty="0"/>
              <a:t> un x </a:t>
            </a:r>
            <a:r>
              <a:rPr lang="en-US" i="1" dirty="0" err="1"/>
              <a:t>maggiore</a:t>
            </a:r>
            <a:r>
              <a:rPr lang="en-US" i="1" dirty="0"/>
              <a:t> di 10?</a:t>
            </a:r>
          </a:p>
          <a:p>
            <a:pPr lvl="1"/>
            <a:r>
              <a:rPr lang="en-US" i="1" dirty="0"/>
              <a:t>E il </a:t>
            </a:r>
            <a:r>
              <a:rPr lang="en-US" i="1" dirty="0" err="1"/>
              <a:t>documento</a:t>
            </a:r>
            <a:r>
              <a:rPr lang="en-US" i="1" dirty="0"/>
              <a:t> </a:t>
            </a:r>
            <a:r>
              <a:rPr lang="en-US" i="1" dirty="0" err="1"/>
              <a:t>contiene</a:t>
            </a:r>
            <a:r>
              <a:rPr lang="en-US" i="1" dirty="0"/>
              <a:t> un x </a:t>
            </a:r>
            <a:r>
              <a:rPr lang="en-US" i="1" dirty="0" err="1"/>
              <a:t>maggiore</a:t>
            </a:r>
            <a:r>
              <a:rPr lang="en-US" i="1" dirty="0"/>
              <a:t> di 20?</a:t>
            </a:r>
          </a:p>
          <a:p>
            <a:pPr lvl="1"/>
            <a:r>
              <a:rPr lang="en-US" dirty="0"/>
              <a:t>Se il </a:t>
            </a:r>
            <a:r>
              <a:rPr lang="en-US" dirty="0" err="1"/>
              <a:t>documento</a:t>
            </a:r>
            <a:r>
              <a:rPr lang="en-US" dirty="0"/>
              <a:t> non è </a:t>
            </a:r>
            <a:r>
              <a:rPr lang="en-US" dirty="0" err="1"/>
              <a:t>vuoto</a:t>
            </a:r>
            <a:r>
              <a:rPr lang="en-US" dirty="0"/>
              <a:t>, </a:t>
            </a:r>
            <a:r>
              <a:rPr lang="en-US" b="1" dirty="0" err="1"/>
              <a:t>sarà</a:t>
            </a:r>
            <a:r>
              <a:rPr lang="en-US" b="1" dirty="0"/>
              <a:t> sempre </a:t>
            </a:r>
            <a:r>
              <a:rPr lang="en-US" b="1" dirty="0" err="1"/>
              <a:t>restituito</a:t>
            </a:r>
            <a:endParaRPr lang="en-US" b="1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due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vincoli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</a:t>
            </a:r>
            <a:r>
              <a:rPr lang="en-US" dirty="0">
                <a:solidFill>
                  <a:srgbClr val="FF0000"/>
                </a:solidFill>
              </a:rPr>
              <a:t>AND a </a:t>
            </a:r>
            <a:r>
              <a:rPr lang="en-US" dirty="0" err="1">
                <a:solidFill>
                  <a:srgbClr val="FF0000"/>
                </a:solidFill>
              </a:rPr>
              <a:t>livello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elemento</a:t>
            </a:r>
            <a:r>
              <a:rPr lang="en-US" dirty="0">
                <a:solidFill>
                  <a:srgbClr val="FF0000"/>
                </a:solidFill>
              </a:rPr>
              <a:t> di un array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bisogna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utilizzare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l’operatore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elemMatch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({"x": {"$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elemMatch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": {"$gt":10, "$lt":20}})</a:t>
            </a:r>
          </a:p>
        </p:txBody>
      </p:sp>
    </p:spTree>
    <p:extLst>
      <p:ext uri="{BB962C8B-B14F-4D97-AF65-F5344CB8AC3E}">
        <p14:creationId xmlns:p14="http://schemas.microsoft.com/office/powerpoint/2010/main" val="193135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interrogare</a:t>
            </a:r>
            <a:r>
              <a:rPr lang="en-US" dirty="0"/>
              <a:t> </a:t>
            </a:r>
            <a:r>
              <a:rPr lang="en-US" dirty="0" err="1"/>
              <a:t>oggetti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Contesto</a:t>
            </a:r>
            <a:endParaRPr lang="en-US" dirty="0"/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{"name": {"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first":"Joe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middle":"K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, "last":"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 }}</a:t>
            </a:r>
          </a:p>
          <a:p>
            <a:r>
              <a:rPr lang="en-US" dirty="0" err="1"/>
              <a:t>Esistono</a:t>
            </a:r>
            <a:r>
              <a:rPr lang="en-US" dirty="0"/>
              <a:t> due </a:t>
            </a:r>
            <a:r>
              <a:rPr lang="en-US" dirty="0" err="1"/>
              <a:t>modalità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({"name" : {"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first":"Joe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", last":"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"}})</a:t>
            </a:r>
            <a:br>
              <a:rPr lang="en-US" dirty="0">
                <a:latin typeface="+mj-lt"/>
                <a:cs typeface="Courier New" panose="02070309020205020404" pitchFamily="49" charset="0"/>
              </a:rPr>
            </a:br>
            <a:r>
              <a:rPr lang="en-US" dirty="0"/>
              <a:t>Match </a:t>
            </a:r>
            <a:r>
              <a:rPr lang="en-US" dirty="0" err="1"/>
              <a:t>esatto</a:t>
            </a:r>
            <a:r>
              <a:rPr lang="en-US" dirty="0"/>
              <a:t>: </a:t>
            </a:r>
            <a:r>
              <a:rPr lang="en-US" dirty="0" err="1"/>
              <a:t>l’oggetto</a:t>
            </a:r>
            <a:r>
              <a:rPr lang="en-US" dirty="0"/>
              <a:t> </a:t>
            </a:r>
            <a:r>
              <a:rPr lang="en-US" dirty="0" err="1"/>
              <a:t>cercato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uguale</a:t>
            </a:r>
            <a:r>
              <a:rPr lang="en-US" dirty="0"/>
              <a:t> a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specificato</a:t>
            </a:r>
            <a:r>
              <a:rPr lang="en-US" dirty="0"/>
              <a:t> (in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non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name.first":"Joe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", "name.last":"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en-US" sz="2000" dirty="0">
                <a:latin typeface="+mj-lt"/>
              </a:rPr>
            </a:br>
            <a:r>
              <a:rPr lang="en-US" dirty="0"/>
              <a:t>In </a:t>
            </a:r>
            <a:r>
              <a:rPr lang="en-US" dirty="0" err="1"/>
              <a:t>alternativa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la dot notation per </a:t>
            </a:r>
            <a:r>
              <a:rPr lang="en-US" dirty="0" err="1"/>
              <a:t>referenziare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singoli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(in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restituisce</a:t>
            </a:r>
            <a:r>
              <a:rPr lang="en-US" dirty="0"/>
              <a:t> il </a:t>
            </a:r>
            <a:r>
              <a:rPr lang="en-US" dirty="0" err="1"/>
              <a:t>documento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449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interrogare</a:t>
            </a:r>
            <a:r>
              <a:rPr lang="en-US" dirty="0"/>
              <a:t> array di </a:t>
            </a:r>
            <a:r>
              <a:rPr lang="en-US" dirty="0" err="1"/>
              <a:t>oggetti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Obiettivo</a:t>
            </a:r>
            <a:r>
              <a:rPr lang="en-US" dirty="0"/>
              <a:t>: </a:t>
            </a:r>
            <a:r>
              <a:rPr lang="en-US" dirty="0" err="1"/>
              <a:t>cercare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di Joe con un</a:t>
            </a:r>
            <a:br>
              <a:rPr lang="en-US" dirty="0"/>
            </a:br>
            <a:r>
              <a:rPr lang="en-US" dirty="0" err="1"/>
              <a:t>punteggio</a:t>
            </a:r>
            <a:r>
              <a:rPr lang="en-US" dirty="0"/>
              <a:t> di </a:t>
            </a:r>
            <a:r>
              <a:rPr lang="en-US" dirty="0" err="1"/>
              <a:t>almeno</a:t>
            </a:r>
            <a:r>
              <a:rPr lang="en-US" dirty="0"/>
              <a:t> 5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({"comments" : {"author" : "joe",</a:t>
            </a:r>
            <a:b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"score" : {"$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5}}})</a:t>
            </a:r>
            <a:b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 err="1"/>
              <a:t>Sbagliato</a:t>
            </a:r>
            <a:r>
              <a:rPr lang="en-US" dirty="0"/>
              <a:t>: </a:t>
            </a:r>
            <a:r>
              <a:rPr lang="en-US" dirty="0" err="1"/>
              <a:t>cerca</a:t>
            </a:r>
            <a:r>
              <a:rPr lang="en-US" dirty="0"/>
              <a:t> il match </a:t>
            </a:r>
            <a:r>
              <a:rPr lang="en-US" dirty="0" err="1"/>
              <a:t>esatto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comments.author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"joe", </a:t>
            </a:r>
            <a:b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comments.score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{"$</a:t>
            </a:r>
            <a:r>
              <a:rPr lang="en-US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 : 5}})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Sbagliato</a:t>
            </a:r>
            <a:r>
              <a:rPr lang="en-US" dirty="0"/>
              <a:t>: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entrambi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perché</a:t>
            </a:r>
            <a:r>
              <a:rPr lang="en-US" dirty="0"/>
              <a:t> le </a:t>
            </a:r>
            <a:r>
              <a:rPr lang="en-US" dirty="0" err="1"/>
              <a:t>condizioni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valutate</a:t>
            </a:r>
            <a:r>
              <a:rPr lang="en-US" dirty="0"/>
              <a:t> in OR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({"comments" : {"$</a:t>
            </a:r>
            <a:r>
              <a:rPr lang="en-US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elemMatch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</a:t>
            </a:r>
            <a:b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{"author" : "joe", "score" : {"$</a:t>
            </a:r>
            <a:r>
              <a:rPr lang="en-US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 : 5}}}})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err="1"/>
              <a:t>Corretto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419834" y="1845735"/>
            <a:ext cx="3351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"...",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[{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3,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nice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},{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mary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 : 6,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 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terrible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}]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09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– </a:t>
            </a:r>
            <a:r>
              <a:rPr lang="en-US" dirty="0" err="1"/>
              <a:t>Javascript</a:t>
            </a:r>
            <a:r>
              <a:rPr lang="en-US" dirty="0"/>
              <a:t> scripts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L’espressività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query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coppie</a:t>
            </a:r>
            <a:r>
              <a:rPr lang="en-US" dirty="0"/>
              <a:t> </a:t>
            </a:r>
            <a:r>
              <a:rPr lang="en-US" dirty="0" err="1"/>
              <a:t>chiave-valore</a:t>
            </a:r>
            <a:r>
              <a:rPr lang="en-US" dirty="0"/>
              <a:t> è </a:t>
            </a:r>
            <a:r>
              <a:rPr lang="en-US" dirty="0" err="1"/>
              <a:t>limitata</a:t>
            </a:r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interrogazioni</a:t>
            </a:r>
            <a:r>
              <a:rPr lang="en-US" dirty="0"/>
              <a:t> </a:t>
            </a:r>
            <a:r>
              <a:rPr lang="en-US" dirty="0" err="1"/>
              <a:t>particolarmente</a:t>
            </a:r>
            <a:r>
              <a:rPr lang="en-US" dirty="0"/>
              <a:t> </a:t>
            </a:r>
            <a:r>
              <a:rPr lang="en-US" dirty="0" err="1"/>
              <a:t>complesse</a:t>
            </a:r>
            <a:r>
              <a:rPr lang="en-US" dirty="0"/>
              <a:t>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l’operatore</a:t>
            </a:r>
            <a:r>
              <a:rPr lang="en-US" dirty="0"/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$where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eseguire</a:t>
            </a:r>
            <a:r>
              <a:rPr lang="en-US" dirty="0"/>
              <a:t> uno script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db.mycoll.find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({$where : function() { return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this.date.getMonth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 == 11} })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complessità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script è </a:t>
            </a:r>
            <a:r>
              <a:rPr lang="en-US" dirty="0" err="1"/>
              <a:t>liberamente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</a:t>
            </a:r>
            <a:r>
              <a:rPr lang="en-US" dirty="0" err="1"/>
              <a:t>dall’utente</a:t>
            </a:r>
            <a:endParaRPr lang="en-US" dirty="0"/>
          </a:p>
          <a:p>
            <a:r>
              <a:rPr lang="en-US" dirty="0" err="1"/>
              <a:t>Tramite</a:t>
            </a:r>
            <a:r>
              <a:rPr lang="en-US" dirty="0"/>
              <a:t> script è </a:t>
            </a:r>
            <a:r>
              <a:rPr lang="en-US" dirty="0" err="1"/>
              <a:t>possibile</a:t>
            </a:r>
            <a:r>
              <a:rPr lang="en-US" dirty="0"/>
              <a:t> fare </a:t>
            </a:r>
            <a:r>
              <a:rPr lang="en-US" dirty="0" err="1"/>
              <a:t>praticamente</a:t>
            </a:r>
            <a:r>
              <a:rPr lang="en-US" dirty="0"/>
              <a:t> </a:t>
            </a:r>
            <a:r>
              <a:rPr lang="en-US" dirty="0" err="1"/>
              <a:t>qualunque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operazione</a:t>
            </a:r>
            <a:endParaRPr lang="en-US" dirty="0"/>
          </a:p>
          <a:p>
            <a:pPr lvl="1"/>
            <a:r>
              <a:rPr lang="en-US" dirty="0"/>
              <a:t>Per </a:t>
            </a:r>
            <a:r>
              <a:rPr lang="en-US" dirty="0" err="1"/>
              <a:t>questioni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, </a:t>
            </a:r>
            <a:r>
              <a:rPr lang="en-US" dirty="0" err="1"/>
              <a:t>però</a:t>
            </a:r>
            <a:r>
              <a:rPr lang="en-US" dirty="0"/>
              <a:t>, è fortemente </a:t>
            </a:r>
            <a:r>
              <a:rPr lang="en-US" dirty="0" err="1"/>
              <a:t>sconsigliato</a:t>
            </a:r>
            <a:r>
              <a:rPr lang="en-US" dirty="0"/>
              <a:t> </a:t>
            </a:r>
            <a:r>
              <a:rPr lang="en-US" dirty="0" err="1"/>
              <a:t>l’utilizzo</a:t>
            </a:r>
            <a:r>
              <a:rPr lang="en-US" dirty="0"/>
              <a:t> </a:t>
            </a:r>
            <a:r>
              <a:rPr lang="en-US" dirty="0" err="1"/>
              <a:t>dell’operatore</a:t>
            </a:r>
            <a:r>
              <a:rPr lang="en-US" sz="2000" dirty="0">
                <a:latin typeface="+mj-lt"/>
                <a:cs typeface="Courier New" panose="02070309020205020404" pitchFamily="49" charset="0"/>
              </a:rPr>
              <a:t> $where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generale</a:t>
            </a:r>
            <a:r>
              <a:rPr lang="en-US" dirty="0"/>
              <a:t>,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</a:t>
            </a:r>
            <a:r>
              <a:rPr lang="en-US" dirty="0" err="1"/>
              <a:t>finali</a:t>
            </a:r>
            <a:r>
              <a:rPr lang="en-US" dirty="0"/>
              <a:t> non </a:t>
            </a:r>
            <a:r>
              <a:rPr lang="en-US" dirty="0" err="1"/>
              <a:t>dovrebbe</a:t>
            </a:r>
            <a:r>
              <a:rPr lang="en-US" dirty="0"/>
              <a:t> MAI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concesso</a:t>
            </a:r>
            <a:r>
              <a:rPr lang="en-US" dirty="0"/>
              <a:t> di </a:t>
            </a:r>
            <a:r>
              <a:rPr lang="en-US" dirty="0" err="1"/>
              <a:t>eseguire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interrogazioni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 comando </a:t>
            </a:r>
            <a:r>
              <a:rPr lang="en-US" dirty="0" err="1"/>
              <a:t>find</a:t>
            </a:r>
            <a:r>
              <a:rPr lang="en-US" dirty="0"/>
              <a:t> possono essere applicati in cascata ulteriori comandi, al fine di applicare alcune trasformazioni al risultato ottenuto</a:t>
            </a:r>
          </a:p>
          <a:p>
            <a:r>
              <a:rPr lang="en-US" dirty="0"/>
              <a:t>Limit: restituisce solo i primi n documenti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en-US" dirty="0" err="1"/>
              <a:t>Skip</a:t>
            </a:r>
            <a:r>
              <a:rPr lang="en-US" dirty="0"/>
              <a:t>: salta i primi n documenti e restituisci i successivi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en-US" dirty="0" err="1"/>
              <a:t>Sort</a:t>
            </a:r>
            <a:r>
              <a:rPr lang="en-US" dirty="0"/>
              <a:t>: ordina i risultati sulla base di uno o più attributi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().sort({username : 1, age : -1})</a:t>
            </a:r>
          </a:p>
          <a:p>
            <a:pPr lvl="1"/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 (1) o </a:t>
            </a:r>
            <a:r>
              <a:rPr lang="en-US" dirty="0" err="1"/>
              <a:t>decrescente</a:t>
            </a:r>
            <a:r>
              <a:rPr lang="en-US" dirty="0"/>
              <a:t> (-1)</a:t>
            </a:r>
          </a:p>
        </p:txBody>
      </p:sp>
    </p:spTree>
    <p:extLst>
      <p:ext uri="{BB962C8B-B14F-4D97-AF65-F5344CB8AC3E}">
        <p14:creationId xmlns:p14="http://schemas.microsoft.com/office/powerpoint/2010/main" val="293082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è il </a:t>
            </a:r>
            <a:r>
              <a:rPr lang="en-US" dirty="0" err="1"/>
              <a:t>comando</a:t>
            </a:r>
            <a:r>
              <a:rPr lang="en-US" dirty="0"/>
              <a:t> per </a:t>
            </a:r>
            <a:r>
              <a:rPr lang="en-US" dirty="0" err="1"/>
              <a:t>contare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restituiti</a:t>
            </a:r>
            <a:r>
              <a:rPr lang="en-US" dirty="0"/>
              <a:t> da una query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({"x" : 1})</a:t>
            </a:r>
          </a:p>
          <a:p>
            <a:pPr lvl="1"/>
            <a:r>
              <a:rPr lang="en-US" dirty="0" err="1"/>
              <a:t>Sostanzialmente</a:t>
            </a:r>
            <a:r>
              <a:rPr lang="en-US" dirty="0"/>
              <a:t> simile al Find, con </a:t>
            </a:r>
            <a:r>
              <a:rPr lang="en-US" dirty="0" err="1"/>
              <a:t>l’eccezione</a:t>
            </a:r>
            <a:r>
              <a:rPr lang="en-US" dirty="0"/>
              <a:t> </a:t>
            </a:r>
            <a:r>
              <a:rPr lang="en-US" dirty="0" err="1"/>
              <a:t>dell’assenza</a:t>
            </a:r>
            <a:r>
              <a:rPr lang="en-US" dirty="0"/>
              <a:t> </a:t>
            </a:r>
            <a:r>
              <a:rPr lang="en-US" dirty="0" err="1"/>
              <a:t>dell’oggetto</a:t>
            </a:r>
            <a:r>
              <a:rPr lang="en-US" dirty="0"/>
              <a:t> di </a:t>
            </a:r>
            <a:r>
              <a:rPr lang="en-US" dirty="0" err="1"/>
              <a:t>selezione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 è il </a:t>
            </a:r>
            <a:r>
              <a:rPr lang="en-US" dirty="0" err="1"/>
              <a:t>comando</a:t>
            </a:r>
            <a:r>
              <a:rPr lang="en-US" dirty="0"/>
              <a:t> per </a:t>
            </a:r>
            <a:r>
              <a:rPr lang="en-US" dirty="0" err="1"/>
              <a:t>restituire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distinti</a:t>
            </a:r>
            <a:r>
              <a:rPr lang="en-US" dirty="0"/>
              <a:t> di un campo a </a:t>
            </a:r>
            <a:r>
              <a:rPr lang="en-US" dirty="0" err="1"/>
              <a:t>partire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corrispondono</a:t>
            </a:r>
            <a:r>
              <a:rPr lang="en-US" dirty="0"/>
              <a:t> ai </a:t>
            </a:r>
            <a:r>
              <a:rPr lang="en-US" dirty="0" err="1"/>
              <a:t>criteri</a:t>
            </a:r>
            <a:r>
              <a:rPr lang="en-US" dirty="0"/>
              <a:t> </a:t>
            </a:r>
            <a:r>
              <a:rPr lang="en-US" dirty="0" err="1"/>
              <a:t>indicati</a:t>
            </a:r>
            <a:endParaRPr lang="en-US" dirty="0"/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db.inventory.distinct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 "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item.sku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", { dept: "A" } )</a:t>
            </a:r>
          </a:p>
          <a:p>
            <a:pPr lvl="1"/>
            <a:r>
              <a:rPr lang="en-US" dirty="0" err="1"/>
              <a:t>Resituisce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distinti</a:t>
            </a:r>
            <a:r>
              <a:rPr lang="en-US" dirty="0"/>
              <a:t> del campo </a:t>
            </a:r>
            <a:r>
              <a:rPr lang="en-US" dirty="0" err="1"/>
              <a:t>item.sku</a:t>
            </a:r>
            <a:r>
              <a:rPr lang="en-US" dirty="0"/>
              <a:t> </a:t>
            </a:r>
            <a:r>
              <a:rPr lang="en-US" dirty="0" err="1"/>
              <a:t>nei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in cui il </a:t>
            </a:r>
            <a:r>
              <a:rPr lang="en-US" dirty="0" err="1"/>
              <a:t>dipartimento</a:t>
            </a:r>
            <a:r>
              <a:rPr lang="en-US" dirty="0"/>
              <a:t> è A</a:t>
            </a:r>
          </a:p>
          <a:p>
            <a:pPr lvl="1"/>
            <a:r>
              <a:rPr lang="en-US" dirty="0"/>
              <a:t>Se </a:t>
            </a:r>
            <a:r>
              <a:rPr lang="en-US" dirty="0" err="1"/>
              <a:t>item.sku</a:t>
            </a:r>
            <a:r>
              <a:rPr lang="en-US" dirty="0"/>
              <a:t> è un array,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restiuiti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distinti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rispetto </a:t>
            </a:r>
            <a:r>
              <a:rPr lang="en-US" dirty="0" err="1"/>
              <a:t>all’array</a:t>
            </a:r>
            <a:r>
              <a:rPr lang="en-US" dirty="0"/>
              <a:t> di un </a:t>
            </a:r>
            <a:r>
              <a:rPr lang="en-US" dirty="0" err="1"/>
              <a:t>singolo</a:t>
            </a:r>
            <a:r>
              <a:rPr lang="en-US" dirty="0"/>
              <a:t> </a:t>
            </a:r>
            <a:r>
              <a:rPr lang="en-US" dirty="0" err="1"/>
              <a:t>documento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aggregazione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3741177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aggregazione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Il framework di </a:t>
            </a:r>
            <a:r>
              <a:rPr lang="en-US" dirty="0" err="1"/>
              <a:t>aggregazione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b="1" dirty="0" err="1"/>
              <a:t>trasformazioni</a:t>
            </a:r>
            <a:r>
              <a:rPr lang="en-US" b="1" dirty="0"/>
              <a:t> e </a:t>
            </a:r>
            <a:r>
              <a:rPr lang="en-US" b="1" dirty="0" err="1"/>
              <a:t>aggregazioni</a:t>
            </a:r>
            <a:r>
              <a:rPr lang="en-US" b="1" dirty="0"/>
              <a:t> </a:t>
            </a:r>
            <a:r>
              <a:rPr lang="en-US" dirty="0"/>
              <a:t>sui </a:t>
            </a:r>
            <a:r>
              <a:rPr lang="en-US" dirty="0" err="1"/>
              <a:t>documenti</a:t>
            </a:r>
            <a:r>
              <a:rPr lang="en-US" dirty="0"/>
              <a:t> di una </a:t>
            </a:r>
            <a:r>
              <a:rPr lang="en-US" dirty="0" err="1"/>
              <a:t>collezione</a:t>
            </a:r>
            <a:endParaRPr lang="en-US" dirty="0"/>
          </a:p>
          <a:p>
            <a:r>
              <a:rPr lang="en-US" dirty="0"/>
              <a:t>E’ </a:t>
            </a:r>
            <a:r>
              <a:rPr lang="en-US" dirty="0" err="1"/>
              <a:t>costituito</a:t>
            </a:r>
            <a:r>
              <a:rPr lang="en-US" dirty="0"/>
              <a:t> da una </a:t>
            </a:r>
            <a:r>
              <a:rPr lang="en-US" dirty="0" err="1"/>
              <a:t>serie</a:t>
            </a:r>
            <a:r>
              <a:rPr lang="en-US" dirty="0"/>
              <a:t> di </a:t>
            </a:r>
            <a:r>
              <a:rPr lang="en-US" b="1" dirty="0" err="1"/>
              <a:t>operatori</a:t>
            </a:r>
            <a:r>
              <a:rPr lang="en-US" b="1" dirty="0"/>
              <a:t> di pipeline</a:t>
            </a:r>
            <a:r>
              <a:rPr lang="en-US" dirty="0"/>
              <a:t>, </a:t>
            </a:r>
            <a:r>
              <a:rPr lang="en-US" i="1" dirty="0" err="1"/>
              <a:t>mattoni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liberamente</a:t>
            </a:r>
            <a:r>
              <a:rPr lang="en-US" dirty="0"/>
              <a:t> </a:t>
            </a:r>
            <a:r>
              <a:rPr lang="en-US" dirty="0" err="1"/>
              <a:t>combinati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loro</a:t>
            </a:r>
            <a:r>
              <a:rPr lang="en-US" dirty="0"/>
              <a:t> (</a:t>
            </a:r>
            <a:r>
              <a:rPr lang="en-US" dirty="0" err="1">
                <a:solidFill>
                  <a:srgbClr val="0070C0"/>
                </a:solidFill>
              </a:rPr>
              <a:t>anche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più</a:t>
            </a:r>
            <a:r>
              <a:rPr lang="en-US" dirty="0">
                <a:solidFill>
                  <a:srgbClr val="0070C0"/>
                </a:solidFill>
              </a:rPr>
              <a:t> volte ed in </a:t>
            </a:r>
            <a:r>
              <a:rPr lang="en-US" dirty="0" err="1">
                <a:solidFill>
                  <a:srgbClr val="0070C0"/>
                </a:solidFill>
              </a:rPr>
              <a:t>qualunque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ordine</a:t>
            </a:r>
            <a:r>
              <a:rPr lang="en-US" dirty="0"/>
              <a:t>) per </a:t>
            </a:r>
            <a:r>
              <a:rPr lang="en-US" dirty="0" err="1"/>
              <a:t>dar</a:t>
            </a:r>
            <a:r>
              <a:rPr lang="en-US" dirty="0"/>
              <a:t> vita ad </a:t>
            </a:r>
            <a:r>
              <a:rPr lang="en-US" dirty="0" err="1"/>
              <a:t>interrogazioni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complesse</a:t>
            </a:r>
            <a:endParaRPr lang="en-US" dirty="0"/>
          </a:p>
          <a:p>
            <a:pPr lvl="1"/>
            <a:r>
              <a:rPr lang="en-US" dirty="0"/>
              <a:t>Match, Project, Group, Unwind, Sort, Limit, Skip</a:t>
            </a:r>
          </a:p>
          <a:p>
            <a:r>
              <a:rPr lang="en-US" dirty="0"/>
              <a:t>Non solo </a:t>
            </a:r>
            <a:r>
              <a:rPr lang="en-US" dirty="0" err="1"/>
              <a:t>aggregazioni</a:t>
            </a:r>
            <a:r>
              <a:rPr lang="en-US" dirty="0"/>
              <a:t>: </a:t>
            </a:r>
            <a:r>
              <a:rPr lang="en-US" dirty="0" err="1"/>
              <a:t>l’elevata</a:t>
            </a:r>
            <a:r>
              <a:rPr lang="en-US" dirty="0"/>
              <a:t> </a:t>
            </a:r>
            <a:r>
              <a:rPr lang="en-US" dirty="0" err="1"/>
              <a:t>espressività</a:t>
            </a:r>
            <a:r>
              <a:rPr lang="en-US" dirty="0"/>
              <a:t> del framework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formulare</a:t>
            </a:r>
            <a:r>
              <a:rPr lang="en-US" dirty="0"/>
              <a:t> </a:t>
            </a:r>
            <a:r>
              <a:rPr lang="en-US" b="1" dirty="0" err="1"/>
              <a:t>interrogazioni</a:t>
            </a:r>
            <a:r>
              <a:rPr lang="en-US" b="1" dirty="0"/>
              <a:t> </a:t>
            </a:r>
            <a:r>
              <a:rPr lang="en-US" b="1" dirty="0" err="1"/>
              <a:t>che</a:t>
            </a:r>
            <a:r>
              <a:rPr lang="en-US" b="1" dirty="0"/>
              <a:t> non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potevano</a:t>
            </a:r>
            <a:r>
              <a:rPr lang="en-US" b="1" dirty="0"/>
              <a:t> fare col Find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Applicare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trasformazioni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sulle</a:t>
            </a:r>
            <a:r>
              <a:rPr lang="en-US" dirty="0">
                <a:solidFill>
                  <a:srgbClr val="0070C0"/>
                </a:solidFill>
              </a:rPr>
              <a:t> date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Concatenare</a:t>
            </a:r>
            <a:r>
              <a:rPr lang="en-US" dirty="0">
                <a:solidFill>
                  <a:srgbClr val="0070C0"/>
                </a:solidFill>
              </a:rPr>
              <a:t> due o </a:t>
            </a:r>
            <a:r>
              <a:rPr lang="en-US" dirty="0" err="1">
                <a:solidFill>
                  <a:srgbClr val="0070C0"/>
                </a:solidFill>
              </a:rPr>
              <a:t>più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Confrontare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valori</a:t>
            </a:r>
            <a:r>
              <a:rPr lang="en-US" dirty="0">
                <a:solidFill>
                  <a:srgbClr val="0070C0"/>
                </a:solidFill>
              </a:rPr>
              <a:t> di due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Restituire</a:t>
            </a:r>
            <a:r>
              <a:rPr lang="en-US" dirty="0">
                <a:solidFill>
                  <a:srgbClr val="0070C0"/>
                </a:solidFill>
              </a:rPr>
              <a:t> un </a:t>
            </a:r>
            <a:r>
              <a:rPr lang="en-US" dirty="0" err="1">
                <a:solidFill>
                  <a:srgbClr val="0070C0"/>
                </a:solidFill>
              </a:rPr>
              <a:t>singolo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elemento</a:t>
            </a:r>
            <a:r>
              <a:rPr lang="en-US" dirty="0">
                <a:solidFill>
                  <a:srgbClr val="0070C0"/>
                </a:solidFill>
              </a:rPr>
              <a:t> di un array </a:t>
            </a:r>
            <a:r>
              <a:rPr lang="en-US" dirty="0" err="1">
                <a:solidFill>
                  <a:srgbClr val="0070C0"/>
                </a:solidFill>
              </a:rPr>
              <a:t>invece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dell’array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intero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9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 </a:t>
            </a:r>
            <a:r>
              <a:rPr lang="en-US" noProof="0" dirty="0" err="1"/>
              <a:t>punti</a:t>
            </a:r>
            <a:r>
              <a:rPr lang="en-US" noProof="0" dirty="0"/>
              <a:t> </a:t>
            </a:r>
            <a:r>
              <a:rPr lang="en-US" noProof="0" dirty="0" err="1"/>
              <a:t>deboli</a:t>
            </a:r>
            <a:r>
              <a:rPr lang="en-US" noProof="0" dirty="0"/>
              <a:t> </a:t>
            </a:r>
            <a:r>
              <a:rPr lang="en-US" noProof="0" dirty="0" err="1"/>
              <a:t>degli</a:t>
            </a:r>
            <a:r>
              <a:rPr lang="en-US" noProof="0" dirty="0"/>
              <a:t> RDBMS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>
                <a:solidFill>
                  <a:schemeClr val="accent2"/>
                </a:solidFill>
              </a:rPr>
              <a:t>Conflitto</a:t>
            </a:r>
            <a:r>
              <a:rPr lang="en-US" noProof="0" dirty="0">
                <a:solidFill>
                  <a:schemeClr val="accent2"/>
                </a:solidFill>
              </a:rPr>
              <a:t> di </a:t>
            </a:r>
            <a:r>
              <a:rPr lang="en-US" noProof="0" dirty="0" err="1">
                <a:solidFill>
                  <a:schemeClr val="accent2"/>
                </a:solidFill>
              </a:rPr>
              <a:t>impedenza</a:t>
            </a:r>
            <a:endParaRPr lang="en-US" noProof="0" dirty="0">
              <a:solidFill>
                <a:schemeClr val="accent2"/>
              </a:solidFill>
            </a:endParaRPr>
          </a:p>
          <a:p>
            <a:pPr lvl="1"/>
            <a:r>
              <a:rPr lang="en-US" noProof="0" dirty="0"/>
              <a:t>La </a:t>
            </a:r>
            <a:r>
              <a:rPr lang="en-US" noProof="0" dirty="0" err="1"/>
              <a:t>memorizzazione</a:t>
            </a:r>
            <a:r>
              <a:rPr lang="en-US" noProof="0" dirty="0"/>
              <a:t> del </a:t>
            </a:r>
            <a:r>
              <a:rPr lang="en-US" noProof="0" dirty="0" err="1"/>
              <a:t>dato</a:t>
            </a:r>
            <a:r>
              <a:rPr lang="en-US" noProof="0" dirty="0"/>
              <a:t> </a:t>
            </a:r>
            <a:r>
              <a:rPr lang="en-US" noProof="0" dirty="0" err="1"/>
              <a:t>si</a:t>
            </a:r>
            <a:r>
              <a:rPr lang="en-US" noProof="0" dirty="0"/>
              <a:t> </a:t>
            </a:r>
            <a:r>
              <a:rPr lang="en-US" noProof="0" dirty="0" err="1"/>
              <a:t>basa</a:t>
            </a:r>
            <a:r>
              <a:rPr lang="en-US" noProof="0" dirty="0"/>
              <a:t> </a:t>
            </a:r>
            <a:r>
              <a:rPr lang="en-US" noProof="0" dirty="0" err="1"/>
              <a:t>sul</a:t>
            </a:r>
            <a:r>
              <a:rPr lang="en-US" noProof="0" dirty="0"/>
              <a:t> </a:t>
            </a:r>
            <a:r>
              <a:rPr lang="en-US" noProof="0" dirty="0" err="1"/>
              <a:t>modello</a:t>
            </a:r>
            <a:r>
              <a:rPr lang="en-US" noProof="0" dirty="0"/>
              <a:t> </a:t>
            </a:r>
            <a:r>
              <a:rPr lang="en-US" noProof="0" dirty="0" err="1"/>
              <a:t>relazionale</a:t>
            </a:r>
            <a:r>
              <a:rPr lang="en-US" noProof="0" dirty="0"/>
              <a:t>, ma la </a:t>
            </a:r>
            <a:r>
              <a:rPr lang="en-US" noProof="0" dirty="0" err="1"/>
              <a:t>manipolazione</a:t>
            </a:r>
            <a:r>
              <a:rPr lang="en-US" noProof="0" dirty="0"/>
              <a:t> del </a:t>
            </a:r>
            <a:r>
              <a:rPr lang="en-US" noProof="0" dirty="0" err="1"/>
              <a:t>dato</a:t>
            </a:r>
            <a:r>
              <a:rPr lang="en-US" noProof="0" dirty="0"/>
              <a:t> </a:t>
            </a:r>
            <a:r>
              <a:rPr lang="en-US" noProof="0" dirty="0" err="1"/>
              <a:t>si</a:t>
            </a:r>
            <a:r>
              <a:rPr lang="en-US" noProof="0" dirty="0"/>
              <a:t> </a:t>
            </a:r>
            <a:r>
              <a:rPr lang="en-US" noProof="0" dirty="0" err="1"/>
              <a:t>basa</a:t>
            </a:r>
            <a:r>
              <a:rPr lang="en-US" noProof="0" dirty="0"/>
              <a:t> </a:t>
            </a:r>
            <a:r>
              <a:rPr lang="en-US" noProof="0" dirty="0" err="1"/>
              <a:t>tipicamente</a:t>
            </a:r>
            <a:r>
              <a:rPr lang="en-US" noProof="0" dirty="0"/>
              <a:t> </a:t>
            </a:r>
            <a:r>
              <a:rPr lang="en-US" noProof="0" dirty="0" err="1"/>
              <a:t>sul</a:t>
            </a:r>
            <a:r>
              <a:rPr lang="en-US" noProof="0" dirty="0"/>
              <a:t> </a:t>
            </a:r>
            <a:r>
              <a:rPr lang="en-US" noProof="0" dirty="0" err="1"/>
              <a:t>modello</a:t>
            </a:r>
            <a:r>
              <a:rPr lang="en-US" noProof="0" dirty="0"/>
              <a:t> a </a:t>
            </a:r>
            <a:r>
              <a:rPr lang="en-US" noProof="0" dirty="0" err="1"/>
              <a:t>oggetti</a:t>
            </a:r>
            <a:endParaRPr lang="en-US" noProof="0" dirty="0"/>
          </a:p>
          <a:p>
            <a:pPr lvl="1"/>
            <a:r>
              <a:rPr lang="en-US" noProof="0" dirty="0" err="1"/>
              <a:t>Tante</a:t>
            </a:r>
            <a:r>
              <a:rPr lang="en-US" noProof="0" dirty="0"/>
              <a:t> </a:t>
            </a:r>
            <a:r>
              <a:rPr lang="en-US" noProof="0" dirty="0" err="1"/>
              <a:t>soluzioni</a:t>
            </a:r>
            <a:r>
              <a:rPr lang="en-US" noProof="0" dirty="0"/>
              <a:t> </a:t>
            </a:r>
            <a:r>
              <a:rPr lang="en-US" noProof="0" dirty="0" err="1"/>
              <a:t>proposte</a:t>
            </a:r>
            <a:r>
              <a:rPr lang="en-US" noProof="0" dirty="0"/>
              <a:t>, </a:t>
            </a:r>
            <a:r>
              <a:rPr lang="en-US" noProof="0" dirty="0" err="1"/>
              <a:t>nessuno</a:t>
            </a:r>
            <a:r>
              <a:rPr lang="en-US" noProof="0" dirty="0"/>
              <a:t> standard</a:t>
            </a:r>
          </a:p>
          <a:p>
            <a:pPr lvl="2"/>
            <a:r>
              <a:rPr lang="en-US" dirty="0"/>
              <a:t>E.g.: Object Oriented DBMS (OODBMS), Object-Relational Mapping (ORM) frameworks</a:t>
            </a:r>
          </a:p>
          <a:p>
            <a:r>
              <a:rPr lang="en-US" noProof="0" dirty="0">
                <a:solidFill>
                  <a:schemeClr val="accent2"/>
                </a:solidFill>
              </a:rPr>
              <a:t>Difficile </a:t>
            </a:r>
            <a:r>
              <a:rPr lang="en-US" noProof="0" dirty="0" err="1">
                <a:solidFill>
                  <a:schemeClr val="accent2"/>
                </a:solidFill>
              </a:rPr>
              <a:t>scalabilità</a:t>
            </a:r>
            <a:r>
              <a:rPr lang="en-US" noProof="0" dirty="0">
                <a:solidFill>
                  <a:schemeClr val="accent2"/>
                </a:solidFill>
              </a:rPr>
              <a:t> </a:t>
            </a:r>
            <a:r>
              <a:rPr lang="en-US" noProof="0" dirty="0" err="1">
                <a:solidFill>
                  <a:schemeClr val="accent2"/>
                </a:solidFill>
              </a:rPr>
              <a:t>orizzontale</a:t>
            </a:r>
            <a:endParaRPr lang="en-US" noProof="0" dirty="0">
              <a:solidFill>
                <a:schemeClr val="accent2"/>
              </a:solidFill>
            </a:endParaRPr>
          </a:p>
          <a:p>
            <a:pPr lvl="1"/>
            <a:r>
              <a:rPr lang="en-US" noProof="0" dirty="0"/>
              <a:t>I Big Data </a:t>
            </a:r>
            <a:r>
              <a:rPr lang="en-US" noProof="0" dirty="0" err="1"/>
              <a:t>sono</a:t>
            </a:r>
            <a:r>
              <a:rPr lang="en-US" noProof="0" dirty="0"/>
              <a:t> una </a:t>
            </a:r>
            <a:r>
              <a:rPr lang="en-US" noProof="0" dirty="0" err="1"/>
              <a:t>realtà</a:t>
            </a:r>
            <a:r>
              <a:rPr lang="en-US" noProof="0" dirty="0"/>
              <a:t>; un </a:t>
            </a:r>
            <a:r>
              <a:rPr lang="en-US" noProof="0" dirty="0" err="1"/>
              <a:t>unico</a:t>
            </a:r>
            <a:r>
              <a:rPr lang="en-US" noProof="0" dirty="0"/>
              <a:t> server non </a:t>
            </a:r>
            <a:r>
              <a:rPr lang="en-US" noProof="0" dirty="0" err="1"/>
              <a:t>può</a:t>
            </a:r>
            <a:r>
              <a:rPr lang="en-US" noProof="0" dirty="0"/>
              <a:t> </a:t>
            </a:r>
            <a:r>
              <a:rPr lang="en-US" noProof="0" dirty="0" err="1"/>
              <a:t>gestire</a:t>
            </a:r>
            <a:r>
              <a:rPr lang="en-US" noProof="0" dirty="0"/>
              <a:t> </a:t>
            </a:r>
            <a:r>
              <a:rPr lang="en-US" noProof="0" dirty="0" err="1"/>
              <a:t>tutto</a:t>
            </a:r>
            <a:endParaRPr lang="en-US" noProof="0" dirty="0"/>
          </a:p>
          <a:p>
            <a:pPr lvl="1"/>
            <a:r>
              <a:rPr lang="en-US" noProof="0" dirty="0" err="1"/>
              <a:t>Distribuire</a:t>
            </a:r>
            <a:r>
              <a:rPr lang="en-US" noProof="0" dirty="0"/>
              <a:t> un RDBMS non è una </a:t>
            </a:r>
            <a:r>
              <a:rPr lang="en-US" noProof="0" dirty="0" err="1"/>
              <a:t>soluzione</a:t>
            </a:r>
            <a:r>
              <a:rPr lang="en-US" noProof="0" dirty="0"/>
              <a:t> facile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Consistenza</a:t>
            </a:r>
            <a:r>
              <a:rPr lang="en-US" dirty="0">
                <a:solidFill>
                  <a:schemeClr val="accent2"/>
                </a:solidFill>
              </a:rPr>
              <a:t> vs </a:t>
            </a:r>
            <a:r>
              <a:rPr lang="en-US" dirty="0" err="1">
                <a:solidFill>
                  <a:schemeClr val="accent2"/>
                </a:solidFill>
              </a:rPr>
              <a:t>efficienza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 err="1"/>
              <a:t>Garantire</a:t>
            </a:r>
            <a:r>
              <a:rPr lang="en-US" dirty="0"/>
              <a:t> la </a:t>
            </a:r>
            <a:r>
              <a:rPr lang="en-US" dirty="0" err="1"/>
              <a:t>consistenza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è un must – </a:t>
            </a:r>
            <a:r>
              <a:rPr lang="en-US" dirty="0" err="1"/>
              <a:t>anche</a:t>
            </a:r>
            <a:r>
              <a:rPr lang="en-US" dirty="0"/>
              <a:t> a 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performance</a:t>
            </a:r>
          </a:p>
          <a:p>
            <a:pPr lvl="1"/>
            <a:r>
              <a:rPr lang="en-US" noProof="0" dirty="0"/>
              <a:t>Le </a:t>
            </a:r>
            <a:r>
              <a:rPr lang="en-US" noProof="0" dirty="0" err="1"/>
              <a:t>applicazioni</a:t>
            </a:r>
            <a:r>
              <a:rPr lang="en-US" noProof="0" dirty="0"/>
              <a:t> </a:t>
            </a:r>
            <a:r>
              <a:rPr lang="en-US" noProof="0" dirty="0" err="1"/>
              <a:t>odierne</a:t>
            </a:r>
            <a:r>
              <a:rPr lang="en-US" noProof="0" dirty="0"/>
              <a:t> </a:t>
            </a:r>
            <a:r>
              <a:rPr lang="en-US" noProof="0" dirty="0" err="1"/>
              <a:t>richiedono</a:t>
            </a:r>
            <a:r>
              <a:rPr lang="en-US" noProof="0" dirty="0"/>
              <a:t> </a:t>
            </a:r>
            <a:r>
              <a:rPr lang="en-US" noProof="0" dirty="0" err="1"/>
              <a:t>letture</a:t>
            </a:r>
            <a:r>
              <a:rPr lang="en-US" noProof="0" dirty="0"/>
              <a:t> e </a:t>
            </a:r>
            <a:r>
              <a:rPr lang="en-US" noProof="0" dirty="0" err="1"/>
              <a:t>scritture</a:t>
            </a:r>
            <a:r>
              <a:rPr lang="en-US" noProof="0" dirty="0"/>
              <a:t> con </a:t>
            </a:r>
            <a:r>
              <a:rPr lang="en-US" noProof="0" dirty="0" err="1"/>
              <a:t>grande</a:t>
            </a:r>
            <a:r>
              <a:rPr lang="en-US" noProof="0" dirty="0"/>
              <a:t> </a:t>
            </a:r>
            <a:r>
              <a:rPr lang="en-US" noProof="0" dirty="0" err="1"/>
              <a:t>frequenza</a:t>
            </a:r>
            <a:r>
              <a:rPr lang="en-US" noProof="0" dirty="0"/>
              <a:t> e a </a:t>
            </a:r>
            <a:r>
              <a:rPr lang="en-US" noProof="0" dirty="0" err="1"/>
              <a:t>bassa</a:t>
            </a:r>
            <a:r>
              <a:rPr lang="en-US" noProof="0" dirty="0"/>
              <a:t> </a:t>
            </a:r>
            <a:r>
              <a:rPr lang="en-US" noProof="0" dirty="0" err="1"/>
              <a:t>latenza</a:t>
            </a:r>
            <a:endParaRPr lang="en-US" noProof="0" dirty="0"/>
          </a:p>
          <a:p>
            <a:r>
              <a:rPr lang="en-US" dirty="0" err="1">
                <a:solidFill>
                  <a:schemeClr val="accent2"/>
                </a:solidFill>
              </a:rPr>
              <a:t>Rigidità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dello</a:t>
            </a:r>
            <a:r>
              <a:rPr lang="en-US" dirty="0">
                <a:solidFill>
                  <a:schemeClr val="accent2"/>
                </a:solidFill>
              </a:rPr>
              <a:t> schema</a:t>
            </a:r>
          </a:p>
          <a:p>
            <a:pPr lvl="1"/>
            <a:r>
              <a:rPr lang="en-US" noProof="0" dirty="0"/>
              <a:t>Una </a:t>
            </a:r>
            <a:r>
              <a:rPr lang="en-US" noProof="0" dirty="0" err="1"/>
              <a:t>modifica</a:t>
            </a:r>
            <a:r>
              <a:rPr lang="en-US" noProof="0" dirty="0"/>
              <a:t> "a regime" </a:t>
            </a:r>
            <a:r>
              <a:rPr lang="en-US" noProof="0" dirty="0" err="1"/>
              <a:t>può</a:t>
            </a:r>
            <a:r>
              <a:rPr lang="en-US" noProof="0" dirty="0"/>
              <a:t> </a:t>
            </a:r>
            <a:r>
              <a:rPr lang="en-US" noProof="0" dirty="0" err="1"/>
              <a:t>essere</a:t>
            </a:r>
            <a:r>
              <a:rPr lang="en-US" noProof="0" dirty="0"/>
              <a:t> molto </a:t>
            </a:r>
            <a:r>
              <a:rPr lang="en-US" noProof="0" dirty="0" err="1"/>
              <a:t>costosa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672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di </a:t>
            </a:r>
            <a:r>
              <a:rPr lang="en-US" dirty="0" err="1"/>
              <a:t>aggregazione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 esempio: in una collezione di riviste, voglio sapere quali sono gli autori che hanno venduto più di tutti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Project</a:t>
            </a:r>
            <a:r>
              <a:rPr lang="en-US" dirty="0"/>
              <a:t>: estraggo da ogni documento l’autore della rivisita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Group</a:t>
            </a:r>
            <a:r>
              <a:rPr lang="en-US" dirty="0"/>
              <a:t>: raggruppo per autore, contando il numero di occorrenze di ciascuno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Sort</a:t>
            </a:r>
            <a:r>
              <a:rPr lang="en-US" dirty="0"/>
              <a:t>: ordino in maniera decrescente sul numero di occorrenze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Limit</a:t>
            </a:r>
            <a:r>
              <a:rPr lang="en-US" dirty="0"/>
              <a:t>: mantengo solo i primi 5 risultati</a:t>
            </a:r>
          </a:p>
          <a:p>
            <a:r>
              <a:rPr lang="en-US" dirty="0"/>
              <a:t>La </a:t>
            </a:r>
            <a:r>
              <a:rPr lang="en-US" dirty="0" err="1"/>
              <a:t>query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db.articles.</a:t>
            </a:r>
            <a:r>
              <a:rPr lang="en-US" dirty="0" err="1">
                <a:solidFill>
                  <a:schemeClr val="accent2"/>
                </a:solidFill>
              </a:rPr>
              <a:t>aggregate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{"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err="1">
                <a:solidFill>
                  <a:schemeClr val="accent2"/>
                </a:solidFill>
              </a:rPr>
              <a:t>project</a:t>
            </a:r>
            <a:r>
              <a:rPr lang="en-US" dirty="0"/>
              <a:t>" :	{"</a:t>
            </a:r>
            <a:r>
              <a:rPr lang="en-US" dirty="0" err="1"/>
              <a:t>author</a:t>
            </a:r>
            <a:r>
              <a:rPr lang="en-US" dirty="0"/>
              <a:t>" : 1}},</a:t>
            </a:r>
            <a:br>
              <a:rPr lang="en-US" dirty="0"/>
            </a:br>
            <a:r>
              <a:rPr lang="en-US" dirty="0"/>
              <a:t>   {"</a:t>
            </a:r>
            <a:r>
              <a:rPr lang="en-US" dirty="0">
                <a:solidFill>
                  <a:schemeClr val="accent2"/>
                </a:solidFill>
              </a:rPr>
              <a:t>$group</a:t>
            </a:r>
            <a:r>
              <a:rPr lang="en-US" dirty="0"/>
              <a:t>" :	{"_id" : "$author", "count" : {"$sum" : 1}}},</a:t>
            </a:r>
            <a:br>
              <a:rPr lang="en-US" dirty="0"/>
            </a:br>
            <a:r>
              <a:rPr lang="en-US" dirty="0"/>
              <a:t>   {"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err="1">
                <a:solidFill>
                  <a:schemeClr val="accent2"/>
                </a:solidFill>
              </a:rPr>
              <a:t>sort</a:t>
            </a:r>
            <a:r>
              <a:rPr lang="en-US" dirty="0"/>
              <a:t>" : 	{"</a:t>
            </a:r>
            <a:r>
              <a:rPr lang="en-US" dirty="0" err="1"/>
              <a:t>count</a:t>
            </a:r>
            <a:r>
              <a:rPr lang="en-US" dirty="0"/>
              <a:t>" : -1}},</a:t>
            </a:r>
            <a:br>
              <a:rPr lang="en-US" dirty="0"/>
            </a:br>
            <a:r>
              <a:rPr lang="en-US" dirty="0"/>
              <a:t>   {"</a:t>
            </a:r>
            <a:r>
              <a:rPr lang="en-US" dirty="0">
                <a:solidFill>
                  <a:schemeClr val="accent2"/>
                </a:solidFill>
              </a:rPr>
              <a:t>$</a:t>
            </a:r>
            <a:r>
              <a:rPr lang="en-US" dirty="0" err="1">
                <a:solidFill>
                  <a:schemeClr val="accent2"/>
                </a:solidFill>
              </a:rPr>
              <a:t>limit</a:t>
            </a:r>
            <a:r>
              <a:rPr lang="en-US" dirty="0"/>
              <a:t>" : 	5}</a:t>
            </a:r>
            <a:br>
              <a:rPr lang="en-US" dirty="0"/>
            </a:br>
            <a:r>
              <a:rPr lang="en-US" dirty="0"/>
              <a:t>])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1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$match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L’operatore</a:t>
            </a:r>
            <a:r>
              <a:rPr lang="en-US" dirty="0"/>
              <a:t> </a:t>
            </a:r>
            <a:r>
              <a:rPr lang="en-US" b="1" dirty="0"/>
              <a:t>$match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b="1" dirty="0" err="1"/>
              <a:t>filtrare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documenti</a:t>
            </a:r>
            <a:endParaRPr lang="en-US" b="1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Opera </a:t>
            </a:r>
            <a:r>
              <a:rPr lang="en-US" dirty="0" err="1">
                <a:solidFill>
                  <a:srgbClr val="0070C0"/>
                </a:solidFill>
              </a:rPr>
              <a:t>sostanzialmente</a:t>
            </a:r>
            <a:r>
              <a:rPr lang="en-US" dirty="0">
                <a:solidFill>
                  <a:srgbClr val="0070C0"/>
                </a:solidFill>
              </a:rPr>
              <a:t> come una query di Find</a:t>
            </a:r>
          </a:p>
          <a:p>
            <a:pPr lvl="1"/>
            <a:r>
              <a:rPr lang="en-US" dirty="0"/>
              <a:t>Unica </a:t>
            </a:r>
            <a:r>
              <a:rPr lang="en-US" dirty="0" err="1"/>
              <a:t>eccezione</a:t>
            </a:r>
            <a:r>
              <a:rPr lang="en-US" dirty="0"/>
              <a:t>: non </a:t>
            </a:r>
            <a:r>
              <a:rPr lang="en-US" dirty="0" err="1"/>
              <a:t>supporta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geospaziali</a:t>
            </a:r>
            <a:endParaRPr lang="en-US" dirty="0"/>
          </a:p>
          <a:p>
            <a:r>
              <a:rPr lang="en-US" dirty="0"/>
              <a:t>E’ </a:t>
            </a:r>
            <a:r>
              <a:rPr lang="en-US" dirty="0" err="1"/>
              <a:t>buona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utilizzare</a:t>
            </a:r>
            <a:r>
              <a:rPr lang="en-US" dirty="0"/>
              <a:t> </a:t>
            </a:r>
            <a:r>
              <a:rPr lang="en-US" dirty="0" err="1"/>
              <a:t>l’operatore</a:t>
            </a:r>
            <a:r>
              <a:rPr lang="en-US" dirty="0"/>
              <a:t> il prima </a:t>
            </a:r>
            <a:r>
              <a:rPr lang="en-US" dirty="0" err="1"/>
              <a:t>possibile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Riduce</a:t>
            </a:r>
            <a:r>
              <a:rPr lang="en-US" dirty="0">
                <a:solidFill>
                  <a:srgbClr val="0070C0"/>
                </a:solidFill>
              </a:rPr>
              <a:t> il </a:t>
            </a:r>
            <a:r>
              <a:rPr lang="en-US" dirty="0" err="1">
                <a:solidFill>
                  <a:srgbClr val="0070C0"/>
                </a:solidFill>
              </a:rPr>
              <a:t>numero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documenti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operazioni</a:t>
            </a:r>
            <a:r>
              <a:rPr lang="en-US" dirty="0"/>
              <a:t> successive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Può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sfruttare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gli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indici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(in </a:t>
            </a:r>
            <a:r>
              <a:rPr lang="en-US" dirty="0" err="1"/>
              <a:t>fasi</a:t>
            </a:r>
            <a:r>
              <a:rPr lang="en-US" dirty="0"/>
              <a:t> successive </a:t>
            </a:r>
            <a:r>
              <a:rPr lang="en-US" dirty="0" err="1"/>
              <a:t>potrebbero</a:t>
            </a:r>
            <a:r>
              <a:rPr lang="en-US" dirty="0"/>
              <a:t> non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utilizzabili</a:t>
            </a:r>
            <a:r>
              <a:rPr lang="en-US" dirty="0"/>
              <a:t>)</a:t>
            </a:r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endParaRPr lang="en-US" dirty="0"/>
          </a:p>
          <a:p>
            <a:pPr lvl="1"/>
            <a:r>
              <a:rPr lang="en-US" dirty="0" err="1"/>
              <a:t>db.restaurants.aggregate</a:t>
            </a:r>
            <a:r>
              <a:rPr lang="en-US" dirty="0"/>
              <a:t>([{$match: {cuisine: "Hamburger"} }])</a:t>
            </a:r>
          </a:p>
          <a:p>
            <a:pPr lvl="1"/>
            <a:r>
              <a:rPr lang="en-US" dirty="0" err="1"/>
              <a:t>db.restaurants.find</a:t>
            </a:r>
            <a:r>
              <a:rPr lang="en-US" dirty="0"/>
              <a:t>({cuisine: "Hamburger"})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7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$project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L’operatore</a:t>
            </a:r>
            <a:r>
              <a:rPr lang="en-US" dirty="0"/>
              <a:t> </a:t>
            </a:r>
            <a:r>
              <a:rPr lang="en-US" b="1" dirty="0"/>
              <a:t>$project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>
                <a:solidFill>
                  <a:srgbClr val="0070C0"/>
                </a:solidFill>
              </a:rPr>
              <a:t>effettuare</a:t>
            </a:r>
            <a:r>
              <a:rPr lang="en-US" dirty="0">
                <a:solidFill>
                  <a:srgbClr val="0070C0"/>
                </a:solidFill>
              </a:rPr>
              <a:t> una </a:t>
            </a:r>
            <a:r>
              <a:rPr lang="en-US" dirty="0" err="1">
                <a:solidFill>
                  <a:srgbClr val="0070C0"/>
                </a:solidFill>
              </a:rPr>
              <a:t>proiezione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campi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E’ </a:t>
            </a:r>
            <a:r>
              <a:rPr lang="en-US" b="1" dirty="0">
                <a:solidFill>
                  <a:srgbClr val="FF0000"/>
                </a:solidFill>
              </a:rPr>
              <a:t>molto </a:t>
            </a:r>
            <a:r>
              <a:rPr lang="en-US" b="1" dirty="0" err="1">
                <a:solidFill>
                  <a:srgbClr val="FF0000"/>
                </a:solidFill>
              </a:rPr>
              <a:t>più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potente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proiezione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Find</a:t>
            </a:r>
          </a:p>
          <a:p>
            <a:pPr lvl="1"/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estrarre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da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innestati</a:t>
            </a:r>
            <a:r>
              <a:rPr lang="en-US" dirty="0"/>
              <a:t> e di </a:t>
            </a:r>
            <a:r>
              <a:rPr lang="en-US" dirty="0" err="1"/>
              <a:t>applicare</a:t>
            </a:r>
            <a:r>
              <a:rPr lang="en-US" dirty="0"/>
              <a:t> </a:t>
            </a:r>
            <a:r>
              <a:rPr lang="en-US" dirty="0" err="1"/>
              <a:t>trasformazioni</a:t>
            </a:r>
            <a:endParaRPr lang="en-US" dirty="0"/>
          </a:p>
          <a:p>
            <a:r>
              <a:rPr lang="en-US" dirty="0" err="1"/>
              <a:t>db.articles.aggregate</a:t>
            </a:r>
            <a:r>
              <a:rPr lang="en-US" dirty="0"/>
              <a:t>([{"$project" : {"author" : 1, "_id" : 0}}])</a:t>
            </a:r>
          </a:p>
          <a:p>
            <a:pPr lvl="1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l’autore</a:t>
            </a:r>
            <a:r>
              <a:rPr lang="en-US" dirty="0"/>
              <a:t> di un </a:t>
            </a:r>
            <a:r>
              <a:rPr lang="en-US" dirty="0" err="1"/>
              <a:t>articolo</a:t>
            </a:r>
            <a:r>
              <a:rPr lang="en-US" dirty="0"/>
              <a:t> ed </a:t>
            </a:r>
            <a:r>
              <a:rPr lang="en-US" dirty="0" err="1"/>
              <a:t>esclude</a:t>
            </a:r>
            <a:r>
              <a:rPr lang="en-US" dirty="0"/>
              <a:t> il campo _id</a:t>
            </a:r>
          </a:p>
          <a:p>
            <a:r>
              <a:rPr lang="en-US" dirty="0" err="1"/>
              <a:t>db.users.aggregate</a:t>
            </a:r>
            <a:r>
              <a:rPr lang="en-US" dirty="0"/>
              <a:t>([{"$project" : {"</a:t>
            </a:r>
            <a:r>
              <a:rPr lang="en-US" dirty="0" err="1"/>
              <a:t>userId</a:t>
            </a:r>
            <a:r>
              <a:rPr lang="en-US" dirty="0"/>
              <a:t>" : "$_id", "_id" : 0}}])</a:t>
            </a:r>
          </a:p>
          <a:p>
            <a:pPr lvl="1"/>
            <a:r>
              <a:rPr lang="en-US" dirty="0" err="1"/>
              <a:t>Rinomina</a:t>
            </a:r>
            <a:r>
              <a:rPr lang="en-US" dirty="0"/>
              <a:t> il campo _id in </a:t>
            </a:r>
            <a:r>
              <a:rPr lang="en-US" dirty="0" err="1"/>
              <a:t>userId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pratica</a:t>
            </a:r>
            <a:r>
              <a:rPr lang="en-US" dirty="0"/>
              <a:t>, introduce un nuovo campo </a:t>
            </a:r>
            <a:r>
              <a:rPr lang="en-US" dirty="0" err="1"/>
              <a:t>userId</a:t>
            </a:r>
            <a:r>
              <a:rPr lang="en-US" dirty="0"/>
              <a:t> il cui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corrisponde</a:t>
            </a:r>
            <a:r>
              <a:rPr lang="en-US" dirty="0"/>
              <a:t> al </a:t>
            </a:r>
            <a:r>
              <a:rPr lang="en-US" dirty="0" err="1"/>
              <a:t>valore</a:t>
            </a:r>
            <a:r>
              <a:rPr lang="en-US" dirty="0"/>
              <a:t> di _id</a:t>
            </a:r>
          </a:p>
          <a:p>
            <a:pPr lvl="1"/>
            <a:r>
              <a:rPr lang="en-US" dirty="0"/>
              <a:t>NB: </a:t>
            </a:r>
            <a:r>
              <a:rPr lang="en-US" dirty="0" err="1">
                <a:solidFill>
                  <a:srgbClr val="0070C0"/>
                </a:solidFill>
              </a:rPr>
              <a:t>l’utilizzo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dell’operatore</a:t>
            </a:r>
            <a:r>
              <a:rPr lang="en-US" dirty="0">
                <a:solidFill>
                  <a:srgbClr val="0070C0"/>
                </a:solidFill>
              </a:rPr>
              <a:t> $ in "$_id" </a:t>
            </a:r>
            <a:r>
              <a:rPr lang="en-US" dirty="0" err="1">
                <a:solidFill>
                  <a:srgbClr val="0070C0"/>
                </a:solidFill>
              </a:rPr>
              <a:t>permette</a:t>
            </a:r>
            <a:r>
              <a:rPr lang="en-US" dirty="0">
                <a:solidFill>
                  <a:srgbClr val="0070C0"/>
                </a:solidFill>
              </a:rPr>
              <a:t> di </a:t>
            </a:r>
            <a:r>
              <a:rPr lang="en-US" dirty="0" err="1">
                <a:solidFill>
                  <a:srgbClr val="0070C0"/>
                </a:solidFill>
              </a:rPr>
              <a:t>indicare</a:t>
            </a:r>
            <a:r>
              <a:rPr lang="en-US" dirty="0">
                <a:solidFill>
                  <a:srgbClr val="0070C0"/>
                </a:solidFill>
              </a:rPr>
              <a:t> il </a:t>
            </a:r>
            <a:r>
              <a:rPr lang="en-US" dirty="0" err="1">
                <a:solidFill>
                  <a:srgbClr val="0070C0"/>
                </a:solidFill>
              </a:rPr>
              <a:t>riferimento</a:t>
            </a:r>
            <a:r>
              <a:rPr lang="en-US" dirty="0">
                <a:solidFill>
                  <a:srgbClr val="0070C0"/>
                </a:solidFill>
              </a:rPr>
              <a:t> ad un campo</a:t>
            </a:r>
            <a:r>
              <a:rPr lang="en-US" dirty="0"/>
              <a:t>; </a:t>
            </a:r>
            <a:r>
              <a:rPr lang="en-US" dirty="0" err="1"/>
              <a:t>altrimenti</a:t>
            </a:r>
            <a:r>
              <a:rPr lang="en-US" dirty="0"/>
              <a:t>, "_id" </a:t>
            </a:r>
            <a:r>
              <a:rPr lang="en-US" dirty="0" err="1"/>
              <a:t>verrebbe</a:t>
            </a:r>
            <a:r>
              <a:rPr lang="en-US" dirty="0"/>
              <a:t> </a:t>
            </a:r>
            <a:r>
              <a:rPr lang="en-US" dirty="0" err="1"/>
              <a:t>interpretato</a:t>
            </a:r>
            <a:r>
              <a:rPr lang="en-US" dirty="0"/>
              <a:t> come un semplice </a:t>
            </a:r>
            <a:r>
              <a:rPr lang="en-US" dirty="0" err="1"/>
              <a:t>valore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Operatore</a:t>
            </a:r>
            <a:r>
              <a:rPr lang="en-US" dirty="0"/>
              <a:t> $project – </a:t>
            </a:r>
            <a:r>
              <a:rPr lang="en-US" dirty="0" err="1"/>
              <a:t>espressioni</a:t>
            </a:r>
            <a:r>
              <a:rPr lang="en-US" dirty="0"/>
              <a:t>  </a:t>
            </a:r>
            <a:r>
              <a:rPr lang="en-US" dirty="0" err="1"/>
              <a:t>matematiche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Espressioni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1 o </a:t>
            </a:r>
            <a:r>
              <a:rPr lang="en-US" b="1" dirty="0" err="1"/>
              <a:t>più</a:t>
            </a:r>
            <a:r>
              <a:rPr lang="en-US" b="1" dirty="0"/>
              <a:t> </a:t>
            </a:r>
            <a:r>
              <a:rPr lang="en-US" b="1" dirty="0" err="1"/>
              <a:t>valori</a:t>
            </a:r>
            <a:r>
              <a:rPr lang="en-US" dirty="0"/>
              <a:t>: $add, $multiply</a:t>
            </a:r>
          </a:p>
          <a:p>
            <a:pPr lvl="1"/>
            <a:r>
              <a:rPr lang="en-US" dirty="0"/>
              <a:t>"$add" : [expr1, expr2, ..., </a:t>
            </a:r>
            <a:r>
              <a:rPr lang="en-US" dirty="0" err="1"/>
              <a:t>exprN</a:t>
            </a:r>
            <a:r>
              <a:rPr lang="en-US" dirty="0"/>
              <a:t>]</a:t>
            </a:r>
          </a:p>
          <a:p>
            <a:r>
              <a:rPr lang="en-US" b="1" dirty="0" err="1"/>
              <a:t>Espressioni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2 </a:t>
            </a:r>
            <a:r>
              <a:rPr lang="en-US" b="1" dirty="0" err="1"/>
              <a:t>valori</a:t>
            </a:r>
            <a:r>
              <a:rPr lang="en-US" dirty="0"/>
              <a:t>: $subtract, $divide, $mod</a:t>
            </a:r>
          </a:p>
          <a:p>
            <a:pPr lvl="1"/>
            <a:r>
              <a:rPr lang="en-US" dirty="0"/>
              <a:t>"$subtract" : [expr1, expr2]</a:t>
            </a:r>
          </a:p>
          <a:p>
            <a:pPr lvl="1"/>
            <a:r>
              <a:rPr lang="en-US" dirty="0"/>
              <a:t>"$divide": divide </a:t>
            </a:r>
            <a:r>
              <a:rPr lang="en-US" dirty="0" err="1"/>
              <a:t>il</a:t>
            </a:r>
            <a:r>
              <a:rPr lang="en-US" dirty="0"/>
              <a:t> primo </a:t>
            </a:r>
            <a:r>
              <a:rPr lang="en-US" dirty="0" err="1"/>
              <a:t>valore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secondo</a:t>
            </a:r>
          </a:p>
          <a:p>
            <a:pPr lvl="1"/>
            <a:r>
              <a:rPr lang="en-US" dirty="0"/>
              <a:t>"$mod": divide </a:t>
            </a:r>
            <a:r>
              <a:rPr lang="en-US" dirty="0" err="1"/>
              <a:t>il</a:t>
            </a:r>
            <a:r>
              <a:rPr lang="en-US" dirty="0"/>
              <a:t> primo </a:t>
            </a:r>
            <a:r>
              <a:rPr lang="en-US" dirty="0" err="1"/>
              <a:t>valore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secondo 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resto</a:t>
            </a:r>
          </a:p>
          <a:p>
            <a:r>
              <a:rPr lang="en-US" b="1" dirty="0"/>
              <a:t>Un esempio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db.employees.aggregate</a:t>
            </a:r>
            <a:r>
              <a:rPr lang="en-US" dirty="0">
                <a:solidFill>
                  <a:srgbClr val="0070C0"/>
                </a:solidFill>
              </a:rPr>
              <a:t>([{ "$</a:t>
            </a:r>
            <a:r>
              <a:rPr lang="en-US" dirty="0" err="1">
                <a:solidFill>
                  <a:srgbClr val="0070C0"/>
                </a:solidFill>
              </a:rPr>
              <a:t>project</a:t>
            </a:r>
            <a:r>
              <a:rPr lang="en-US" dirty="0">
                <a:solidFill>
                  <a:srgbClr val="0070C0"/>
                </a:solidFill>
              </a:rPr>
              <a:t>" : {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"</a:t>
            </a:r>
            <a:r>
              <a:rPr lang="en-US" dirty="0" err="1">
                <a:solidFill>
                  <a:srgbClr val="0070C0"/>
                </a:solidFill>
              </a:rPr>
              <a:t>totalPay</a:t>
            </a:r>
            <a:r>
              <a:rPr lang="en-US" dirty="0">
                <a:solidFill>
                  <a:srgbClr val="0070C0"/>
                </a:solidFill>
              </a:rPr>
              <a:t>" : { "$subtract" : [{"$add" : ["$salary", "$bonus"]}, "$401k"] }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en-US" dirty="0"/>
              <a:t>Restituisce un campo calcolato: </a:t>
            </a:r>
            <a:r>
              <a:rPr lang="en-US" dirty="0" err="1"/>
              <a:t>totalPay</a:t>
            </a:r>
            <a:r>
              <a:rPr lang="en-US" dirty="0"/>
              <a:t> = (</a:t>
            </a:r>
            <a:r>
              <a:rPr lang="en-US" dirty="0" err="1"/>
              <a:t>salary</a:t>
            </a:r>
            <a:r>
              <a:rPr lang="en-US" dirty="0"/>
              <a:t> + bonus) - 401k</a:t>
            </a:r>
          </a:p>
        </p:txBody>
      </p:sp>
    </p:spTree>
    <p:extLst>
      <p:ext uri="{BB962C8B-B14F-4D97-AF65-F5344CB8AC3E}">
        <p14:creationId xmlns:p14="http://schemas.microsoft.com/office/powerpoint/2010/main" val="272731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Operatore</a:t>
            </a:r>
            <a:r>
              <a:rPr lang="en-US" dirty="0"/>
              <a:t> $project –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 </a:t>
            </a:r>
            <a:r>
              <a:rPr lang="en-US" dirty="0" err="1"/>
              <a:t>sono</a:t>
            </a:r>
            <a:r>
              <a:rPr lang="en-US" dirty="0"/>
              <a:t> diverse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permettono</a:t>
            </a:r>
            <a:r>
              <a:rPr lang="en-US" dirty="0"/>
              <a:t> di </a:t>
            </a:r>
            <a:r>
              <a:rPr lang="en-US" b="1" dirty="0" err="1"/>
              <a:t>estrarre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specifica</a:t>
            </a:r>
            <a:r>
              <a:rPr lang="en-US" b="1" dirty="0"/>
              <a:t> </a:t>
            </a:r>
            <a:r>
              <a:rPr lang="en-US" b="1" dirty="0" err="1"/>
              <a:t>informazione</a:t>
            </a:r>
            <a:r>
              <a:rPr lang="en-US" b="1" dirty="0"/>
              <a:t> a </a:t>
            </a:r>
            <a:r>
              <a:rPr lang="en-US" b="1" dirty="0" err="1"/>
              <a:t>partire</a:t>
            </a:r>
            <a:r>
              <a:rPr lang="en-US" b="1" dirty="0"/>
              <a:t> da </a:t>
            </a:r>
            <a:r>
              <a:rPr lang="en-US" b="1" dirty="0" err="1"/>
              <a:t>una</a:t>
            </a:r>
            <a:r>
              <a:rPr lang="en-US" b="1" dirty="0"/>
              <a:t> data</a:t>
            </a:r>
          </a:p>
          <a:p>
            <a:pPr lvl="1"/>
            <a:r>
              <a:rPr lang="en-US" dirty="0"/>
              <a:t>"$year", "$month", "$week"</a:t>
            </a:r>
          </a:p>
          <a:p>
            <a:pPr lvl="1"/>
            <a:r>
              <a:rPr lang="en-US" dirty="0"/>
              <a:t>"$</a:t>
            </a:r>
            <a:r>
              <a:rPr lang="en-US" dirty="0" err="1"/>
              <a:t>dayOfYear</a:t>
            </a:r>
            <a:r>
              <a:rPr lang="en-US" dirty="0"/>
              <a:t>", "$</a:t>
            </a:r>
            <a:r>
              <a:rPr lang="en-US" dirty="0" err="1"/>
              <a:t>dayOfMonth</a:t>
            </a:r>
            <a:r>
              <a:rPr lang="en-US" dirty="0"/>
              <a:t>", "$</a:t>
            </a:r>
            <a:r>
              <a:rPr lang="en-US" dirty="0" err="1"/>
              <a:t>dayOfWeek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"$hour", "$minute", "$second"</a:t>
            </a:r>
          </a:p>
          <a:p>
            <a:r>
              <a:rPr lang="en-US" dirty="0"/>
              <a:t>Esempi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db.employees.aggregate</a:t>
            </a:r>
            <a:r>
              <a:rPr lang="en-US" dirty="0">
                <a:solidFill>
                  <a:srgbClr val="0070C0"/>
                </a:solidFill>
              </a:rPr>
              <a:t>([{"$</a:t>
            </a:r>
            <a:r>
              <a:rPr lang="en-US" dirty="0" err="1">
                <a:solidFill>
                  <a:srgbClr val="0070C0"/>
                </a:solidFill>
              </a:rPr>
              <a:t>project</a:t>
            </a:r>
            <a:r>
              <a:rPr lang="en-US" dirty="0">
                <a:solidFill>
                  <a:srgbClr val="0070C0"/>
                </a:solidFill>
              </a:rPr>
              <a:t>": {"</a:t>
            </a:r>
            <a:r>
              <a:rPr lang="en-US" dirty="0" err="1">
                <a:solidFill>
                  <a:srgbClr val="0070C0"/>
                </a:solidFill>
              </a:rPr>
              <a:t>hiredIn</a:t>
            </a:r>
            <a:r>
              <a:rPr lang="en-US" dirty="0">
                <a:solidFill>
                  <a:srgbClr val="0070C0"/>
                </a:solidFill>
              </a:rPr>
              <a:t>" :{"$</a:t>
            </a:r>
            <a:r>
              <a:rPr lang="en-US" dirty="0" err="1">
                <a:solidFill>
                  <a:srgbClr val="0070C0"/>
                </a:solidFill>
              </a:rPr>
              <a:t>month</a:t>
            </a:r>
            <a:r>
              <a:rPr lang="en-US" dirty="0">
                <a:solidFill>
                  <a:srgbClr val="0070C0"/>
                </a:solidFill>
              </a:rPr>
              <a:t>" : "$</a:t>
            </a:r>
            <a:r>
              <a:rPr lang="en-US" dirty="0" err="1">
                <a:solidFill>
                  <a:srgbClr val="0070C0"/>
                </a:solidFill>
              </a:rPr>
              <a:t>hireDate</a:t>
            </a:r>
            <a:r>
              <a:rPr lang="en-US" dirty="0">
                <a:solidFill>
                  <a:srgbClr val="0070C0"/>
                </a:solidFill>
              </a:rPr>
              <a:t>"}} }])</a:t>
            </a:r>
          </a:p>
          <a:p>
            <a:pPr lvl="1"/>
            <a:r>
              <a:rPr lang="en-US" dirty="0"/>
              <a:t>Restituisce il mese in cui gli impiegati sono stati assunti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db.employees.aggregate</a:t>
            </a:r>
            <a:r>
              <a:rPr lang="en-US" dirty="0">
                <a:solidFill>
                  <a:srgbClr val="0070C0"/>
                </a:solidFill>
              </a:rPr>
              <a:t>([{"$</a:t>
            </a:r>
            <a:r>
              <a:rPr lang="en-US" dirty="0" err="1">
                <a:solidFill>
                  <a:srgbClr val="0070C0"/>
                </a:solidFill>
              </a:rPr>
              <a:t>project</a:t>
            </a:r>
            <a:r>
              <a:rPr lang="en-US" dirty="0">
                <a:solidFill>
                  <a:srgbClr val="0070C0"/>
                </a:solidFill>
              </a:rPr>
              <a:t>" : {"</a:t>
            </a:r>
            <a:r>
              <a:rPr lang="en-US" dirty="0" err="1">
                <a:solidFill>
                  <a:srgbClr val="0070C0"/>
                </a:solidFill>
              </a:rPr>
              <a:t>tenure</a:t>
            </a:r>
            <a:r>
              <a:rPr lang="en-US" dirty="0">
                <a:solidFill>
                  <a:srgbClr val="0070C0"/>
                </a:solidFill>
              </a:rPr>
              <a:t>" 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{ "$subtract" : [{"$year" : new Date()}, {"$year" : "$</a:t>
            </a:r>
            <a:r>
              <a:rPr lang="en-US" dirty="0" err="1">
                <a:solidFill>
                  <a:srgbClr val="0070C0"/>
                </a:solidFill>
              </a:rPr>
              <a:t>hireDate</a:t>
            </a:r>
            <a:r>
              <a:rPr lang="en-US" dirty="0">
                <a:solidFill>
                  <a:srgbClr val="0070C0"/>
                </a:solidFill>
              </a:rPr>
              <a:t>“}] 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en-US" dirty="0"/>
              <a:t>Restituisce il numero di anni trascorsi dall’assunzione degli impiegati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Un’operazione aritmetica tra due date restituisce un risultato in millisecondi</a:t>
            </a:r>
          </a:p>
        </p:txBody>
      </p:sp>
    </p:spTree>
    <p:extLst>
      <p:ext uri="{BB962C8B-B14F-4D97-AF65-F5344CB8AC3E}">
        <p14:creationId xmlns:p14="http://schemas.microsoft.com/office/powerpoint/2010/main" val="281244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Operatore</a:t>
            </a:r>
            <a:r>
              <a:rPr lang="en-US" dirty="0"/>
              <a:t> $project –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stringhe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substr</a:t>
            </a:r>
            <a:r>
              <a:rPr lang="en-US" dirty="0"/>
              <a:t>" : [</a:t>
            </a:r>
            <a:r>
              <a:rPr lang="en-US" i="1" dirty="0" err="1"/>
              <a:t>expr</a:t>
            </a:r>
            <a:r>
              <a:rPr lang="en-US" dirty="0"/>
              <a:t>, </a:t>
            </a:r>
            <a:r>
              <a:rPr lang="en-US" i="1" dirty="0" err="1"/>
              <a:t>startOffset</a:t>
            </a:r>
            <a:r>
              <a:rPr lang="en-US" dirty="0"/>
              <a:t>, </a:t>
            </a:r>
            <a:r>
              <a:rPr lang="en-US" i="1" dirty="0" err="1"/>
              <a:t>numToReturn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sottostringa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passata</a:t>
            </a:r>
            <a:r>
              <a:rPr lang="en-US" dirty="0"/>
              <a:t> come primo </a:t>
            </a:r>
            <a:r>
              <a:rPr lang="en-US" dirty="0" err="1"/>
              <a:t>parametro</a:t>
            </a:r>
            <a:r>
              <a:rPr lang="en-US" dirty="0"/>
              <a:t>; parte da </a:t>
            </a:r>
            <a:r>
              <a:rPr lang="en-US" i="1" dirty="0" err="1"/>
              <a:t>startOffset</a:t>
            </a:r>
            <a:r>
              <a:rPr lang="en-US" dirty="0"/>
              <a:t> e </a:t>
            </a: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i="1" dirty="0" err="1"/>
              <a:t>numToReturn</a:t>
            </a:r>
            <a:r>
              <a:rPr lang="en-US" i="1" dirty="0"/>
              <a:t> </a:t>
            </a:r>
            <a:r>
              <a:rPr lang="en-US" dirty="0" err="1"/>
              <a:t>byt</a:t>
            </a:r>
            <a:endParaRPr lang="en-US" dirty="0"/>
          </a:p>
          <a:p>
            <a:pPr lvl="1"/>
            <a:r>
              <a:rPr lang="en-US" dirty="0" err="1"/>
              <a:t>Attenzione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codifica</a:t>
            </a:r>
            <a:r>
              <a:rPr lang="en-US" dirty="0"/>
              <a:t>: un byte </a:t>
            </a:r>
            <a:r>
              <a:rPr lang="en-US" dirty="0" err="1"/>
              <a:t>potrebbe</a:t>
            </a:r>
            <a:r>
              <a:rPr lang="en-US" dirty="0"/>
              <a:t> non </a:t>
            </a:r>
            <a:r>
              <a:rPr lang="en-US" dirty="0" err="1"/>
              <a:t>corrispondere</a:t>
            </a:r>
            <a:r>
              <a:rPr lang="en-US" dirty="0"/>
              <a:t> ad un </a:t>
            </a:r>
            <a:r>
              <a:rPr lang="en-US" dirty="0" err="1"/>
              <a:t>carattere</a:t>
            </a:r>
            <a:endParaRPr lang="en-US" dirty="0"/>
          </a:p>
          <a:p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concat</a:t>
            </a:r>
            <a:r>
              <a:rPr lang="en-US" dirty="0"/>
              <a:t>" : [</a:t>
            </a:r>
            <a:r>
              <a:rPr lang="en-US" i="1" dirty="0"/>
              <a:t>expr1[, expr2, ..., </a:t>
            </a:r>
            <a:r>
              <a:rPr lang="en-US" i="1" dirty="0" err="1"/>
              <a:t>exprN</a:t>
            </a:r>
            <a:r>
              <a:rPr lang="en-US" i="1" dirty="0"/>
              <a:t>]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Concatena</a:t>
            </a:r>
            <a:r>
              <a:rPr lang="en-US" dirty="0"/>
              <a:t> le </a:t>
            </a:r>
            <a:r>
              <a:rPr lang="en-US" dirty="0" err="1"/>
              <a:t>stringhe</a:t>
            </a:r>
            <a:r>
              <a:rPr lang="en-US" dirty="0"/>
              <a:t> </a:t>
            </a:r>
            <a:r>
              <a:rPr lang="en-US" dirty="0" err="1"/>
              <a:t>passate</a:t>
            </a:r>
            <a:r>
              <a:rPr lang="en-US" dirty="0"/>
              <a:t> come </a:t>
            </a:r>
            <a:r>
              <a:rPr lang="en-US" dirty="0" err="1"/>
              <a:t>parametri</a:t>
            </a:r>
            <a:endParaRPr lang="en-US" dirty="0"/>
          </a:p>
          <a:p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toLower</a:t>
            </a:r>
            <a:r>
              <a:rPr lang="en-US" dirty="0"/>
              <a:t>", "</a:t>
            </a:r>
            <a:r>
              <a:rPr lang="en-US" b="1" dirty="0"/>
              <a:t>$</a:t>
            </a:r>
            <a:r>
              <a:rPr lang="en-US" b="1" dirty="0" err="1"/>
              <a:t>toUpper</a:t>
            </a:r>
            <a:r>
              <a:rPr lang="en-US" dirty="0"/>
              <a:t>"</a:t>
            </a:r>
          </a:p>
          <a:p>
            <a:pPr lvl="1"/>
            <a:r>
              <a:rPr lang="en-US" dirty="0" err="1"/>
              <a:t>Restuiscono</a:t>
            </a:r>
            <a:r>
              <a:rPr lang="en-US" dirty="0"/>
              <a:t> la </a:t>
            </a:r>
            <a:r>
              <a:rPr lang="en-US" dirty="0" err="1"/>
              <a:t>stringa</a:t>
            </a:r>
            <a:r>
              <a:rPr lang="en-US" dirty="0"/>
              <a:t> </a:t>
            </a:r>
            <a:r>
              <a:rPr lang="en-US" dirty="0" err="1"/>
              <a:t>passata</a:t>
            </a:r>
            <a:r>
              <a:rPr lang="en-US" dirty="0"/>
              <a:t> come </a:t>
            </a:r>
            <a:r>
              <a:rPr lang="en-US" dirty="0" err="1"/>
              <a:t>parametro</a:t>
            </a:r>
            <a:r>
              <a:rPr lang="en-US" dirty="0"/>
              <a:t> in </a:t>
            </a:r>
            <a:r>
              <a:rPr lang="en-US" dirty="0" err="1"/>
              <a:t>tutte</a:t>
            </a:r>
            <a:r>
              <a:rPr lang="en-US" dirty="0"/>
              <a:t> </a:t>
            </a:r>
            <a:r>
              <a:rPr lang="en-US" dirty="0" err="1"/>
              <a:t>minuscole</a:t>
            </a:r>
            <a:r>
              <a:rPr lang="en-US" dirty="0"/>
              <a:t> o </a:t>
            </a:r>
            <a:r>
              <a:rPr lang="en-US" dirty="0" err="1"/>
              <a:t>maiuscolo</a:t>
            </a:r>
            <a:r>
              <a:rPr lang="en-US" dirty="0"/>
              <a:t>.</a:t>
            </a:r>
          </a:p>
          <a:p>
            <a:r>
              <a:rPr lang="en-US" dirty="0"/>
              <a:t>Esempio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db.employees.aggregate</a:t>
            </a:r>
            <a:r>
              <a:rPr lang="en-US" dirty="0">
                <a:solidFill>
                  <a:srgbClr val="0070C0"/>
                </a:solidFill>
              </a:rPr>
              <a:t>([{"$</a:t>
            </a:r>
            <a:r>
              <a:rPr lang="en-US" dirty="0" err="1">
                <a:solidFill>
                  <a:srgbClr val="0070C0"/>
                </a:solidFill>
              </a:rPr>
              <a:t>project</a:t>
            </a:r>
            <a:r>
              <a:rPr lang="en-US" dirty="0">
                <a:solidFill>
                  <a:srgbClr val="0070C0"/>
                </a:solidFill>
              </a:rPr>
              <a:t>" : {"email" : {"$</a:t>
            </a:r>
            <a:r>
              <a:rPr lang="en-US" dirty="0" err="1">
                <a:solidFill>
                  <a:srgbClr val="0070C0"/>
                </a:solidFill>
              </a:rPr>
              <a:t>concat</a:t>
            </a:r>
            <a:r>
              <a:rPr lang="en-US" dirty="0">
                <a:solidFill>
                  <a:srgbClr val="0070C0"/>
                </a:solidFill>
              </a:rPr>
              <a:t>" 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[{"$</a:t>
            </a:r>
            <a:r>
              <a:rPr lang="en-US" dirty="0" err="1">
                <a:solidFill>
                  <a:srgbClr val="0070C0"/>
                </a:solidFill>
              </a:rPr>
              <a:t>substr</a:t>
            </a:r>
            <a:r>
              <a:rPr lang="en-US" dirty="0">
                <a:solidFill>
                  <a:srgbClr val="0070C0"/>
                </a:solidFill>
              </a:rPr>
              <a:t>" : ["$</a:t>
            </a:r>
            <a:r>
              <a:rPr lang="en-US" dirty="0" err="1">
                <a:solidFill>
                  <a:srgbClr val="0070C0"/>
                </a:solidFill>
              </a:rPr>
              <a:t>firstName</a:t>
            </a:r>
            <a:r>
              <a:rPr lang="en-US" dirty="0">
                <a:solidFill>
                  <a:srgbClr val="0070C0"/>
                </a:solidFill>
              </a:rPr>
              <a:t>", 0, 1]}, ".", "$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", "@example.com"]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 } }])</a:t>
            </a:r>
          </a:p>
          <a:p>
            <a:pPr lvl="1"/>
            <a:r>
              <a:rPr lang="en-US" dirty="0"/>
              <a:t>Restituisce una stringa come e.gallinucci@example.com</a:t>
            </a:r>
          </a:p>
        </p:txBody>
      </p:sp>
    </p:spTree>
    <p:extLst>
      <p:ext uri="{BB962C8B-B14F-4D97-AF65-F5344CB8AC3E}">
        <p14:creationId xmlns:p14="http://schemas.microsoft.com/office/powerpoint/2010/main" val="223087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Operatore</a:t>
            </a:r>
            <a:r>
              <a:rPr lang="en-US" dirty="0"/>
              <a:t> $project –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logiche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Espressioni di confronto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cmp</a:t>
            </a:r>
            <a:r>
              <a:rPr lang="en-US" dirty="0"/>
              <a:t>" : [expr1, expr2]</a:t>
            </a:r>
            <a:br>
              <a:rPr lang="en-US" dirty="0"/>
            </a:br>
            <a:r>
              <a:rPr lang="en-US" dirty="0" err="1"/>
              <a:t>Confronta</a:t>
            </a:r>
            <a:r>
              <a:rPr lang="en-US" dirty="0"/>
              <a:t> expr1 con expr2. </a:t>
            </a:r>
            <a:r>
              <a:rPr lang="en-US" dirty="0" err="1"/>
              <a:t>Ritorna</a:t>
            </a:r>
            <a:r>
              <a:rPr lang="en-US" dirty="0"/>
              <a:t> 0 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uguali</a:t>
            </a:r>
            <a:r>
              <a:rPr lang="en-US" dirty="0"/>
              <a:t>,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se expr1 &lt; expr2, un </a:t>
            </a:r>
            <a:r>
              <a:rPr lang="en-US" dirty="0" err="1"/>
              <a:t>numero</a:t>
            </a:r>
            <a:r>
              <a:rPr lang="en-US" dirty="0"/>
              <a:t> </a:t>
            </a:r>
            <a:r>
              <a:rPr lang="en-US" dirty="0" err="1"/>
              <a:t>positivo</a:t>
            </a:r>
            <a:r>
              <a:rPr lang="en-US" dirty="0"/>
              <a:t> se expr1 &gt; expr2.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strcasecmp</a:t>
            </a:r>
            <a:r>
              <a:rPr lang="en-US" dirty="0"/>
              <a:t>" : [string1, string2]</a:t>
            </a:r>
            <a:br>
              <a:rPr lang="en-US" dirty="0"/>
            </a:br>
            <a:r>
              <a:rPr lang="en-US" dirty="0" err="1"/>
              <a:t>Confronto</a:t>
            </a:r>
            <a:r>
              <a:rPr lang="en-US" dirty="0"/>
              <a:t> case-insensitive </a:t>
            </a:r>
            <a:r>
              <a:rPr lang="en-US" dirty="0" err="1"/>
              <a:t>tra</a:t>
            </a:r>
            <a:r>
              <a:rPr lang="en-US" dirty="0"/>
              <a:t> due </a:t>
            </a:r>
            <a:r>
              <a:rPr lang="en-US" dirty="0" err="1"/>
              <a:t>stringhe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eq</a:t>
            </a:r>
            <a:r>
              <a:rPr lang="en-US" dirty="0"/>
              <a:t>"/"</a:t>
            </a:r>
            <a:r>
              <a:rPr lang="en-US" b="1" dirty="0"/>
              <a:t>$ne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lte</a:t>
            </a:r>
            <a:r>
              <a:rPr lang="en-US" dirty="0"/>
              <a:t>" : [expr1, expr2]</a:t>
            </a:r>
            <a:br>
              <a:rPr lang="en-US" dirty="0"/>
            </a:br>
            <a:r>
              <a:rPr lang="en-US" dirty="0" err="1"/>
              <a:t>Confronta</a:t>
            </a:r>
            <a:r>
              <a:rPr lang="en-US" dirty="0"/>
              <a:t> expr1 con expr2 e </a:t>
            </a:r>
            <a:r>
              <a:rPr lang="en-US" dirty="0" err="1"/>
              <a:t>ritorna</a:t>
            </a:r>
            <a:r>
              <a:rPr lang="en-US" dirty="0"/>
              <a:t> true o false</a:t>
            </a:r>
          </a:p>
          <a:p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booleane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$and</a:t>
            </a:r>
            <a:r>
              <a:rPr lang="en-US" dirty="0"/>
              <a:t>", "</a:t>
            </a:r>
            <a:r>
              <a:rPr lang="en-US" b="1" dirty="0"/>
              <a:t>$or</a:t>
            </a:r>
            <a:r>
              <a:rPr lang="en-US" dirty="0"/>
              <a:t>" : [</a:t>
            </a:r>
            <a:r>
              <a:rPr lang="en-US" i="1" dirty="0"/>
              <a:t>expr1[, expr2, ..., </a:t>
            </a:r>
            <a:r>
              <a:rPr lang="en-US" i="1" dirty="0" err="1"/>
              <a:t>exprN</a:t>
            </a:r>
            <a:r>
              <a:rPr lang="en-US" i="1" dirty="0"/>
              <a:t>]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vero</a:t>
            </a:r>
            <a:r>
              <a:rPr lang="en-US" dirty="0"/>
              <a:t> se </a:t>
            </a:r>
            <a:r>
              <a:rPr lang="en-US" dirty="0" err="1"/>
              <a:t>tutte</a:t>
            </a:r>
            <a:r>
              <a:rPr lang="en-US" dirty="0"/>
              <a:t> ($and) o </a:t>
            </a:r>
            <a:r>
              <a:rPr lang="en-US" dirty="0" err="1"/>
              <a:t>almeno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($or)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espressioni</a:t>
            </a:r>
            <a:r>
              <a:rPr lang="en-US" dirty="0"/>
              <a:t> è </a:t>
            </a:r>
            <a:r>
              <a:rPr lang="en-US" dirty="0" err="1"/>
              <a:t>vera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not</a:t>
            </a:r>
            <a:r>
              <a:rPr lang="en-US" dirty="0"/>
              <a:t>" : </a:t>
            </a:r>
            <a:r>
              <a:rPr lang="en-US" i="1" dirty="0" err="1"/>
              <a:t>expr</a:t>
            </a:r>
            <a:br>
              <a:rPr lang="en-US" i="1" dirty="0"/>
            </a:b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booleano</a:t>
            </a:r>
            <a:r>
              <a:rPr lang="en-US" dirty="0"/>
              <a:t> </a:t>
            </a:r>
            <a:r>
              <a:rPr lang="en-US" dirty="0" err="1"/>
              <a:t>opposto</a:t>
            </a:r>
            <a:r>
              <a:rPr lang="en-US" dirty="0"/>
              <a:t> di </a:t>
            </a:r>
            <a:r>
              <a:rPr lang="en-US" i="1" dirty="0"/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28615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Operatore</a:t>
            </a:r>
            <a:r>
              <a:rPr lang="en-US" dirty="0"/>
              <a:t> $project – </a:t>
            </a:r>
            <a:r>
              <a:rPr lang="en-US" dirty="0" err="1"/>
              <a:t>espressioni</a:t>
            </a:r>
            <a:r>
              <a:rPr lang="en-US" dirty="0"/>
              <a:t> </a:t>
            </a:r>
            <a:r>
              <a:rPr lang="en-US" dirty="0" err="1"/>
              <a:t>logiche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Espressioni di controllo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cond</a:t>
            </a:r>
            <a:r>
              <a:rPr lang="en-US" dirty="0"/>
              <a:t>" : [</a:t>
            </a:r>
            <a:r>
              <a:rPr lang="en-US" i="1" dirty="0" err="1"/>
              <a:t>booleanExpr</a:t>
            </a:r>
            <a:r>
              <a:rPr lang="en-US" dirty="0"/>
              <a:t>, </a:t>
            </a:r>
            <a:r>
              <a:rPr lang="en-US" i="1" dirty="0" err="1"/>
              <a:t>trueExpr</a:t>
            </a:r>
            <a:r>
              <a:rPr lang="en-US" dirty="0"/>
              <a:t>, </a:t>
            </a:r>
            <a:r>
              <a:rPr lang="en-US" i="1" dirty="0" err="1"/>
              <a:t>falseExpr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Se l’espressione </a:t>
            </a:r>
            <a:r>
              <a:rPr lang="en-US" i="1" dirty="0" err="1"/>
              <a:t>booleanExpr</a:t>
            </a:r>
            <a:r>
              <a:rPr lang="en-US" dirty="0"/>
              <a:t> è vera, ritorna </a:t>
            </a:r>
            <a:r>
              <a:rPr lang="en-US" i="1" dirty="0" err="1"/>
              <a:t>trueExpr</a:t>
            </a:r>
            <a:r>
              <a:rPr lang="en-US" dirty="0"/>
              <a:t>, altrimenti </a:t>
            </a:r>
            <a:r>
              <a:rPr lang="en-US" i="1" dirty="0" err="1"/>
              <a:t>falseExpr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ifNull</a:t>
            </a:r>
            <a:r>
              <a:rPr lang="en-US" dirty="0"/>
              <a:t>" : [</a:t>
            </a:r>
            <a:r>
              <a:rPr lang="en-US" i="1" dirty="0" err="1"/>
              <a:t>expr</a:t>
            </a:r>
            <a:r>
              <a:rPr lang="en-US" dirty="0"/>
              <a:t>, </a:t>
            </a:r>
            <a:r>
              <a:rPr lang="en-US" i="1" dirty="0" err="1"/>
              <a:t>replacementExpr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Se </a:t>
            </a:r>
            <a:r>
              <a:rPr lang="en-US" i="1" dirty="0"/>
              <a:t>expr </a:t>
            </a:r>
            <a:r>
              <a:rPr lang="en-US" dirty="0"/>
              <a:t>vale null,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i="1" dirty="0" err="1"/>
              <a:t>replacementExpr</a:t>
            </a:r>
            <a:r>
              <a:rPr lang="en-US" dirty="0"/>
              <a:t>, </a:t>
            </a:r>
            <a:r>
              <a:rPr lang="en-US" dirty="0" err="1"/>
              <a:t>altrimenti</a:t>
            </a:r>
            <a:r>
              <a:rPr lang="en-US" dirty="0"/>
              <a:t> </a:t>
            </a:r>
            <a:r>
              <a:rPr lang="en-US" dirty="0" err="1"/>
              <a:t>ritorna</a:t>
            </a:r>
            <a:r>
              <a:rPr lang="en-US" dirty="0"/>
              <a:t> </a:t>
            </a:r>
            <a:r>
              <a:rPr lang="en-US" i="1" dirty="0"/>
              <a:t>expr</a:t>
            </a:r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: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valutati</a:t>
            </a:r>
            <a:r>
              <a:rPr lang="en-US" dirty="0"/>
              <a:t> per </a:t>
            </a:r>
            <a:r>
              <a:rPr lang="en-US" dirty="0" err="1"/>
              <a:t>il</a:t>
            </a:r>
            <a:r>
              <a:rPr lang="en-US" dirty="0"/>
              <a:t> 10%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, 30%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interrogazioni</a:t>
            </a:r>
            <a:r>
              <a:rPr lang="en-US" dirty="0"/>
              <a:t>, 60% </a:t>
            </a:r>
            <a:r>
              <a:rPr lang="en-US" dirty="0" err="1"/>
              <a:t>sulle</a:t>
            </a:r>
            <a:r>
              <a:rPr lang="en-US" dirty="0"/>
              <a:t> </a:t>
            </a:r>
            <a:r>
              <a:rPr lang="en-US" dirty="0" err="1"/>
              <a:t>verifiche</a:t>
            </a:r>
            <a:r>
              <a:rPr lang="en-US" dirty="0"/>
              <a:t>; ma </a:t>
            </a:r>
            <a:r>
              <a:rPr lang="en-US" dirty="0" err="1"/>
              <a:t>prendono</a:t>
            </a:r>
            <a:r>
              <a:rPr lang="en-US" dirty="0"/>
              <a:t> 100 se </a:t>
            </a:r>
            <a:r>
              <a:rPr lang="en-US" dirty="0" err="1"/>
              <a:t>sono</a:t>
            </a:r>
            <a:r>
              <a:rPr lang="en-US" dirty="0"/>
              <a:t> “</a:t>
            </a:r>
            <a:r>
              <a:rPr lang="en-US" dirty="0" err="1"/>
              <a:t>cocchi</a:t>
            </a:r>
            <a:r>
              <a:rPr lang="en-US" dirty="0"/>
              <a:t>”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db.students.aggregate</a:t>
            </a:r>
            <a:r>
              <a:rPr lang="en-US" dirty="0">
                <a:solidFill>
                  <a:srgbClr val="0070C0"/>
                </a:solidFill>
              </a:rPr>
              <a:t>([{"$</a:t>
            </a:r>
            <a:r>
              <a:rPr lang="en-US" dirty="0" err="1">
                <a:solidFill>
                  <a:srgbClr val="0070C0"/>
                </a:solidFill>
              </a:rPr>
              <a:t>project</a:t>
            </a:r>
            <a:r>
              <a:rPr lang="en-US" dirty="0">
                <a:solidFill>
                  <a:srgbClr val="0070C0"/>
                </a:solidFill>
              </a:rPr>
              <a:t>" : {"grade" : {"$</a:t>
            </a:r>
            <a:r>
              <a:rPr lang="en-US" dirty="0" err="1">
                <a:solidFill>
                  <a:srgbClr val="0070C0"/>
                </a:solidFill>
              </a:rPr>
              <a:t>cond</a:t>
            </a:r>
            <a:r>
              <a:rPr lang="en-US" dirty="0">
                <a:solidFill>
                  <a:srgbClr val="0070C0"/>
                </a:solidFill>
              </a:rPr>
              <a:t>" 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["$</a:t>
            </a:r>
            <a:r>
              <a:rPr lang="en-US" dirty="0" err="1">
                <a:solidFill>
                  <a:srgbClr val="0070C0"/>
                </a:solidFill>
              </a:rPr>
              <a:t>teachersPet</a:t>
            </a:r>
            <a:r>
              <a:rPr lang="en-US" dirty="0">
                <a:solidFill>
                  <a:srgbClr val="0070C0"/>
                </a:solidFill>
              </a:rPr>
              <a:t>", 100,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{"$</a:t>
            </a:r>
            <a:r>
              <a:rPr lang="en-US" dirty="0" err="1">
                <a:solidFill>
                  <a:srgbClr val="0070C0"/>
                </a:solidFill>
              </a:rPr>
              <a:t>add</a:t>
            </a:r>
            <a:r>
              <a:rPr lang="en-US" dirty="0">
                <a:solidFill>
                  <a:srgbClr val="0070C0"/>
                </a:solidFill>
              </a:rPr>
              <a:t>" : [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 {"$</a:t>
            </a:r>
            <a:r>
              <a:rPr lang="en-US" dirty="0" err="1">
                <a:solidFill>
                  <a:srgbClr val="0070C0"/>
                </a:solidFill>
              </a:rPr>
              <a:t>multiply</a:t>
            </a:r>
            <a:r>
              <a:rPr lang="en-US" dirty="0">
                <a:solidFill>
                  <a:srgbClr val="0070C0"/>
                </a:solidFill>
              </a:rPr>
              <a:t>" : [.1, "$</a:t>
            </a:r>
            <a:r>
              <a:rPr lang="en-US" dirty="0" err="1">
                <a:solidFill>
                  <a:srgbClr val="0070C0"/>
                </a:solidFill>
              </a:rPr>
              <a:t>attendanceAvg</a:t>
            </a:r>
            <a:r>
              <a:rPr lang="en-US" dirty="0">
                <a:solidFill>
                  <a:srgbClr val="0070C0"/>
                </a:solidFill>
              </a:rPr>
              <a:t>"]},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 {"$</a:t>
            </a:r>
            <a:r>
              <a:rPr lang="en-US" dirty="0" err="1">
                <a:solidFill>
                  <a:srgbClr val="0070C0"/>
                </a:solidFill>
              </a:rPr>
              <a:t>multiply</a:t>
            </a:r>
            <a:r>
              <a:rPr lang="en-US" dirty="0">
                <a:solidFill>
                  <a:srgbClr val="0070C0"/>
                </a:solidFill>
              </a:rPr>
              <a:t>" : [.3, "$</a:t>
            </a:r>
            <a:r>
              <a:rPr lang="en-US" dirty="0" err="1">
                <a:solidFill>
                  <a:srgbClr val="0070C0"/>
                </a:solidFill>
              </a:rPr>
              <a:t>quizzAvg</a:t>
            </a:r>
            <a:r>
              <a:rPr lang="en-US" dirty="0">
                <a:solidFill>
                  <a:srgbClr val="0070C0"/>
                </a:solidFill>
              </a:rPr>
              <a:t>"]},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 {"$</a:t>
            </a:r>
            <a:r>
              <a:rPr lang="en-US" dirty="0" err="1">
                <a:solidFill>
                  <a:srgbClr val="0070C0"/>
                </a:solidFill>
              </a:rPr>
              <a:t>multiply</a:t>
            </a:r>
            <a:r>
              <a:rPr lang="en-US" dirty="0">
                <a:solidFill>
                  <a:srgbClr val="0070C0"/>
                </a:solidFill>
              </a:rPr>
              <a:t>" : [.6, "$</a:t>
            </a:r>
            <a:r>
              <a:rPr lang="en-US" dirty="0" err="1">
                <a:solidFill>
                  <a:srgbClr val="0070C0"/>
                </a:solidFill>
              </a:rPr>
              <a:t>testAvg</a:t>
            </a:r>
            <a:r>
              <a:rPr lang="en-US" dirty="0">
                <a:solidFill>
                  <a:srgbClr val="0070C0"/>
                </a:solidFill>
              </a:rPr>
              <a:t>"]}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]}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]}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 }])</a:t>
            </a:r>
          </a:p>
        </p:txBody>
      </p:sp>
    </p:spTree>
    <p:extLst>
      <p:ext uri="{BB962C8B-B14F-4D97-AF65-F5344CB8AC3E}">
        <p14:creationId xmlns:p14="http://schemas.microsoft.com/office/powerpoint/2010/main" val="37703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$group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L’operatore </a:t>
            </a:r>
            <a:r>
              <a:rPr lang="en-US" b="1" dirty="0"/>
              <a:t>$</a:t>
            </a:r>
            <a:r>
              <a:rPr lang="en-US" b="1" dirty="0" err="1"/>
              <a:t>group</a:t>
            </a:r>
            <a:r>
              <a:rPr lang="en-US" b="1" dirty="0"/>
              <a:t> </a:t>
            </a:r>
            <a:r>
              <a:rPr lang="en-US" dirty="0"/>
              <a:t>permette di </a:t>
            </a:r>
            <a:r>
              <a:rPr lang="en-US" dirty="0">
                <a:solidFill>
                  <a:srgbClr val="0070C0"/>
                </a:solidFill>
              </a:rPr>
              <a:t>raggruppare i documenti </a:t>
            </a:r>
            <a:r>
              <a:rPr lang="en-US" dirty="0"/>
              <a:t>sulla base di determinate chiavi e di </a:t>
            </a:r>
            <a:r>
              <a:rPr lang="en-US" dirty="0">
                <a:solidFill>
                  <a:srgbClr val="0070C0"/>
                </a:solidFill>
              </a:rPr>
              <a:t>calcolare dei valori aggregati</a:t>
            </a:r>
            <a:r>
              <a:rPr lang="en-US" dirty="0"/>
              <a:t>. Alcuni esempi:</a:t>
            </a:r>
          </a:p>
          <a:p>
            <a:pPr lvl="1"/>
            <a:r>
              <a:rPr lang="en-US" dirty="0"/>
              <a:t>Contesto: misurazioni meteo minuto-per-minuto. </a:t>
            </a:r>
            <a:br>
              <a:rPr lang="en-US" dirty="0"/>
            </a:br>
            <a:r>
              <a:rPr lang="en-US" dirty="0"/>
              <a:t>Query: umidità media per giorno</a:t>
            </a:r>
          </a:p>
          <a:p>
            <a:pPr lvl="1"/>
            <a:r>
              <a:rPr lang="en-US" dirty="0"/>
              <a:t>Contesto: collezione di studenti</a:t>
            </a:r>
            <a:br>
              <a:rPr lang="en-US" dirty="0"/>
            </a:br>
            <a:r>
              <a:rPr lang="en-US" dirty="0"/>
              <a:t>Query: raggruppare gli studenti per voto</a:t>
            </a:r>
          </a:p>
          <a:p>
            <a:pPr lvl="1"/>
            <a:r>
              <a:rPr lang="en-US" dirty="0"/>
              <a:t>Contesto: collezione di utenti</a:t>
            </a:r>
            <a:br>
              <a:rPr lang="en-US" dirty="0"/>
            </a:br>
            <a:r>
              <a:rPr lang="en-US" dirty="0"/>
              <a:t>Query: raggruppare gli utenti per città e stato</a:t>
            </a:r>
          </a:p>
          <a:p>
            <a:r>
              <a:rPr lang="en-US" dirty="0"/>
              <a:t>I campi su cui si vuole raggruppare costituiscono le chiavi del gruppo</a:t>
            </a:r>
          </a:p>
          <a:p>
            <a:pPr lvl="1"/>
            <a:r>
              <a:rPr lang="en-US" dirty="0"/>
              <a:t>{"$</a:t>
            </a:r>
            <a:r>
              <a:rPr lang="en-US" dirty="0" err="1"/>
              <a:t>group</a:t>
            </a:r>
            <a:r>
              <a:rPr lang="en-US" dirty="0"/>
              <a:t>" : {"_id" : "$</a:t>
            </a:r>
            <a:r>
              <a:rPr lang="en-US" dirty="0" err="1"/>
              <a:t>day</a:t>
            </a:r>
            <a:r>
              <a:rPr lang="en-US" dirty="0"/>
              <a:t>"}}</a:t>
            </a:r>
          </a:p>
          <a:p>
            <a:pPr lvl="1"/>
            <a:r>
              <a:rPr lang="en-US" dirty="0"/>
              <a:t>{"$</a:t>
            </a:r>
            <a:r>
              <a:rPr lang="en-US" dirty="0" err="1"/>
              <a:t>group</a:t>
            </a:r>
            <a:r>
              <a:rPr lang="en-US" dirty="0"/>
              <a:t>" : {"_id" : "$grade"}}</a:t>
            </a:r>
          </a:p>
          <a:p>
            <a:pPr lvl="1"/>
            <a:r>
              <a:rPr lang="en-US" dirty="0"/>
              <a:t>{"$group" : {"_id" : {"state" : "$state", "city" : "$city"}}}</a:t>
            </a:r>
          </a:p>
        </p:txBody>
      </p:sp>
    </p:spTree>
    <p:extLst>
      <p:ext uri="{BB962C8B-B14F-4D97-AF65-F5344CB8AC3E}">
        <p14:creationId xmlns:p14="http://schemas.microsoft.com/office/powerpoint/2010/main" val="95241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Operatore</a:t>
            </a:r>
            <a:r>
              <a:rPr lang="en-US" dirty="0"/>
              <a:t> $group ed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aritmetici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Oltre</a:t>
            </a:r>
            <a:r>
              <a:rPr lang="en-US" dirty="0"/>
              <a:t> a </a:t>
            </a:r>
            <a:r>
              <a:rPr lang="en-US" dirty="0" err="1"/>
              <a:t>specificare</a:t>
            </a:r>
            <a:r>
              <a:rPr lang="en-US" dirty="0"/>
              <a:t> le </a:t>
            </a:r>
            <a:r>
              <a:rPr lang="en-US" dirty="0" err="1"/>
              <a:t>chiavi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</a:t>
            </a:r>
            <a:r>
              <a:rPr lang="en-US" dirty="0" err="1"/>
              <a:t>raggruppare</a:t>
            </a:r>
            <a:r>
              <a:rPr lang="en-US" dirty="0"/>
              <a:t>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indicare</a:t>
            </a:r>
            <a:r>
              <a:rPr lang="en-US" dirty="0"/>
              <a:t> una 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operazioni</a:t>
            </a:r>
            <a:r>
              <a:rPr lang="en-US" dirty="0">
                <a:solidFill>
                  <a:srgbClr val="0070C0"/>
                </a:solidFill>
              </a:rPr>
              <a:t> per </a:t>
            </a:r>
            <a:r>
              <a:rPr lang="en-US" dirty="0" err="1">
                <a:solidFill>
                  <a:srgbClr val="0070C0"/>
                </a:solidFill>
              </a:rPr>
              <a:t>calcolare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valori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aggregati</a:t>
            </a:r>
            <a:r>
              <a:rPr lang="en-US" dirty="0"/>
              <a:t>.</a:t>
            </a:r>
          </a:p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aritmetici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due: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$sum</a:t>
            </a:r>
            <a:r>
              <a:rPr lang="en-US" dirty="0"/>
              <a:t>" : value</a:t>
            </a:r>
            <a:br>
              <a:rPr lang="en-US" dirty="0"/>
            </a:br>
            <a:r>
              <a:rPr lang="en-US" dirty="0"/>
              <a:t>Produce la somma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$avg</a:t>
            </a:r>
            <a:r>
              <a:rPr lang="en-US" dirty="0"/>
              <a:t>" : value</a:t>
            </a:r>
            <a:br>
              <a:rPr lang="en-US" dirty="0"/>
            </a:br>
            <a:r>
              <a:rPr lang="en-US" dirty="0"/>
              <a:t>Produce la media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valori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completo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db.sales.aggregate</a:t>
            </a:r>
            <a:r>
              <a:rPr lang="en-US" dirty="0">
                <a:solidFill>
                  <a:srgbClr val="0070C0"/>
                </a:solidFill>
              </a:rPr>
              <a:t>([{"$group" 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"_id" : "$country",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"</a:t>
            </a:r>
            <a:r>
              <a:rPr lang="en-US" dirty="0" err="1">
                <a:solidFill>
                  <a:srgbClr val="0070C0"/>
                </a:solidFill>
              </a:rPr>
              <a:t>totalRevenue</a:t>
            </a:r>
            <a:r>
              <a:rPr lang="en-US" dirty="0">
                <a:solidFill>
                  <a:srgbClr val="0070C0"/>
                </a:solidFill>
              </a:rPr>
              <a:t>" : {"$avg" : "$revenue"},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"</a:t>
            </a:r>
            <a:r>
              <a:rPr lang="en-US" dirty="0" err="1">
                <a:solidFill>
                  <a:srgbClr val="0070C0"/>
                </a:solidFill>
              </a:rPr>
              <a:t>numSales</a:t>
            </a:r>
            <a:r>
              <a:rPr lang="en-US" dirty="0">
                <a:solidFill>
                  <a:srgbClr val="0070C0"/>
                </a:solidFill>
              </a:rPr>
              <a:t>" : {"$sum" : 1}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 }])</a:t>
            </a:r>
          </a:p>
        </p:txBody>
      </p:sp>
    </p:spTree>
    <p:extLst>
      <p:ext uri="{BB962C8B-B14F-4D97-AF65-F5344CB8AC3E}">
        <p14:creationId xmlns:p14="http://schemas.microsoft.com/office/powerpoint/2010/main" val="6748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NoSQL: tanti </a:t>
            </a:r>
            <a:r>
              <a:rPr lang="en-US" dirty="0" err="1"/>
              <a:t>modelli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difficoltà</a:t>
            </a:r>
            <a:r>
              <a:rPr lang="en-US" dirty="0"/>
              <a:t> è </a:t>
            </a:r>
            <a:r>
              <a:rPr lang="en-US" dirty="0" err="1"/>
              <a:t>capire</a:t>
            </a:r>
            <a:r>
              <a:rPr lang="en-US" dirty="0"/>
              <a:t> quale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adottare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21236"/>
              </p:ext>
            </p:extLst>
          </p:nvPr>
        </p:nvGraphicFramePr>
        <p:xfrm>
          <a:off x="967509" y="2226341"/>
          <a:ext cx="10058397" cy="3479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4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Casi d'uso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Key-value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Associa un qualunque valore ad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una stringa di testo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Dizionari,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tabelle di </a:t>
                      </a:r>
                      <a:r>
                        <a:rPr lang="it-IT" baseline="0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lookup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cache, memorizzazione file e immagini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</a:t>
                      </a:r>
                      <a:endParaRPr lang="it-IT" dirty="0">
                        <a:solidFill>
                          <a:schemeClr val="accent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 informazioni gerarchiche con una struttura ad albero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Documenti</a:t>
                      </a:r>
                      <a:r>
                        <a:rPr lang="it-IT" baseline="0" dirty="0">
                          <a:solidFill>
                            <a:schemeClr val="accent2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qualunque dato idoneo ad una struttura gerarchica</a:t>
                      </a:r>
                      <a:endParaRPr lang="it-IT" dirty="0">
                        <a:solidFill>
                          <a:schemeClr val="accent2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Column</a:t>
                      </a:r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 matrice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sparse usando sia la riga che la colonna come chiave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Crawling</a:t>
                      </a:r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sistemi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con elevata variabilità, matrici sparse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Graph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Memorizza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nodi e archi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Query su reti sociali,</a:t>
                      </a:r>
                      <a:r>
                        <a:rPr lang="it-IT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inferenza, pattern matching</a:t>
                      </a:r>
                      <a:endParaRPr lang="it-IT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14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Operatore</a:t>
            </a:r>
            <a:r>
              <a:rPr lang="en-US" dirty="0"/>
              <a:t> $group ed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estremi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 </a:t>
            </a:r>
            <a:r>
              <a:rPr lang="en-US" dirty="0" err="1"/>
              <a:t>sono</a:t>
            </a:r>
            <a:r>
              <a:rPr lang="en-US" dirty="0"/>
              <a:t> quattro </a:t>
            </a:r>
            <a:r>
              <a:rPr lang="en-US" dirty="0" err="1"/>
              <a:t>operatori</a:t>
            </a:r>
            <a:r>
              <a:rPr lang="en-US" dirty="0"/>
              <a:t> per </a:t>
            </a: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"</a:t>
            </a:r>
            <a:r>
              <a:rPr lang="en-US" b="1" dirty="0" err="1"/>
              <a:t>estremi</a:t>
            </a:r>
            <a:r>
              <a:rPr lang="en-US" dirty="0"/>
              <a:t>" del dataset: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$max</a:t>
            </a:r>
            <a:r>
              <a:rPr lang="en-US" dirty="0"/>
              <a:t>" : </a:t>
            </a:r>
            <a:r>
              <a:rPr lang="en-US" i="1" dirty="0"/>
              <a:t>expr ; </a:t>
            </a:r>
            <a:r>
              <a:rPr lang="en-US" b="1" dirty="0"/>
              <a:t>"$min</a:t>
            </a:r>
            <a:r>
              <a:rPr lang="en-US" dirty="0"/>
              <a:t>" : </a:t>
            </a:r>
            <a:r>
              <a:rPr lang="en-US" i="1" dirty="0"/>
              <a:t>expr</a:t>
            </a:r>
            <a:br>
              <a:rPr lang="en-US" dirty="0"/>
            </a:br>
            <a:r>
              <a:rPr lang="en-US" dirty="0" err="1"/>
              <a:t>Esaminano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e </a:t>
            </a:r>
            <a:r>
              <a:rPr lang="en-US" dirty="0" err="1"/>
              <a:t>restituiscono</a:t>
            </a:r>
            <a:r>
              <a:rPr lang="en-US" dirty="0"/>
              <a:t> </a:t>
            </a:r>
            <a:r>
              <a:rPr lang="en-US" dirty="0" err="1"/>
              <a:t>rispettivamente</a:t>
            </a:r>
            <a:r>
              <a:rPr lang="en-US" dirty="0"/>
              <a:t> il </a:t>
            </a:r>
            <a:r>
              <a:rPr lang="en-US" dirty="0" err="1"/>
              <a:t>massimo</a:t>
            </a:r>
            <a:r>
              <a:rPr lang="en-US" dirty="0"/>
              <a:t> ed il </a:t>
            </a:r>
            <a:r>
              <a:rPr lang="en-US" dirty="0" err="1"/>
              <a:t>minimo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trovato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$first</a:t>
            </a:r>
            <a:r>
              <a:rPr lang="en-US" dirty="0"/>
              <a:t>" : </a:t>
            </a:r>
            <a:r>
              <a:rPr lang="en-US" i="1" dirty="0"/>
              <a:t>expr ; </a:t>
            </a:r>
            <a:r>
              <a:rPr lang="en-US" dirty="0"/>
              <a:t>"</a:t>
            </a:r>
            <a:r>
              <a:rPr lang="en-US" b="1" dirty="0"/>
              <a:t>$last</a:t>
            </a:r>
            <a:r>
              <a:rPr lang="en-US" dirty="0"/>
              <a:t>" : </a:t>
            </a:r>
            <a:r>
              <a:rPr lang="en-US" i="1" dirty="0"/>
              <a:t>expr</a:t>
            </a:r>
            <a:br>
              <a:rPr lang="en-US" dirty="0"/>
            </a:br>
            <a:r>
              <a:rPr lang="en-US" dirty="0" err="1"/>
              <a:t>Esaminano</a:t>
            </a:r>
            <a:r>
              <a:rPr lang="en-US" dirty="0"/>
              <a:t> solo il primo e </a:t>
            </a:r>
            <a:r>
              <a:rPr lang="en-US" dirty="0" err="1"/>
              <a:t>l’ultimo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per </a:t>
            </a:r>
            <a:r>
              <a:rPr lang="en-US" dirty="0" err="1"/>
              <a:t>restituire</a:t>
            </a:r>
            <a:r>
              <a:rPr lang="en-US" dirty="0"/>
              <a:t> il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trovato</a:t>
            </a:r>
            <a:r>
              <a:rPr lang="en-US" dirty="0"/>
              <a:t> </a:t>
            </a:r>
          </a:p>
          <a:p>
            <a:r>
              <a:rPr lang="en-US" dirty="0"/>
              <a:t>Due </a:t>
            </a:r>
            <a:r>
              <a:rPr lang="en-US" dirty="0" err="1"/>
              <a:t>esempi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db.scores.aggregate</a:t>
            </a:r>
            <a:r>
              <a:rPr lang="en-US" dirty="0">
                <a:solidFill>
                  <a:srgbClr val="0070C0"/>
                </a:solidFill>
              </a:rPr>
              <a:t>([{"$group" 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"_id" : "$grade",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"</a:t>
            </a:r>
            <a:r>
              <a:rPr lang="en-US" dirty="0" err="1">
                <a:solidFill>
                  <a:srgbClr val="0070C0"/>
                </a:solidFill>
              </a:rPr>
              <a:t>lowestScore</a:t>
            </a:r>
            <a:r>
              <a:rPr lang="en-US" dirty="0">
                <a:solidFill>
                  <a:srgbClr val="0070C0"/>
                </a:solidFill>
              </a:rPr>
              <a:t>" : {"$min" : "$score"},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"</a:t>
            </a:r>
            <a:r>
              <a:rPr lang="en-US" dirty="0" err="1">
                <a:solidFill>
                  <a:srgbClr val="0070C0"/>
                </a:solidFill>
              </a:rPr>
              <a:t>highestScore</a:t>
            </a:r>
            <a:r>
              <a:rPr lang="en-US" dirty="0">
                <a:solidFill>
                  <a:srgbClr val="0070C0"/>
                </a:solidFill>
              </a:rPr>
              <a:t>" : {"$max" : "$score"}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 }])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757932" y="4184551"/>
            <a:ext cx="4329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 err="1">
                <a:solidFill>
                  <a:srgbClr val="0070C0"/>
                </a:solidFill>
              </a:rPr>
              <a:t>db.scores.aggregate</a:t>
            </a:r>
            <a:r>
              <a:rPr lang="it-IT" dirty="0">
                <a:solidFill>
                  <a:srgbClr val="0070C0"/>
                </a:solidFill>
              </a:rPr>
              <a:t>([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>
                <a:solidFill>
                  <a:srgbClr val="0070C0"/>
                </a:solidFill>
              </a:rPr>
              <a:t>" : {"score" : 1} 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"_id" : "$grade",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lowestScore</a:t>
            </a:r>
            <a:r>
              <a:rPr lang="it-IT" dirty="0">
                <a:solidFill>
                  <a:srgbClr val="0070C0"/>
                </a:solidFill>
              </a:rPr>
              <a:t>" : {"$first" : "$score"},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highestScore</a:t>
            </a:r>
            <a:r>
              <a:rPr lang="it-IT" dirty="0">
                <a:solidFill>
                  <a:srgbClr val="0070C0"/>
                </a:solidFill>
              </a:rPr>
              <a:t>" : {"$last" : "$score"}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}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}])</a:t>
            </a:r>
          </a:p>
        </p:txBody>
      </p:sp>
    </p:spTree>
    <p:extLst>
      <p:ext uri="{BB962C8B-B14F-4D97-AF65-F5344CB8AC3E}">
        <p14:creationId xmlns:p14="http://schemas.microsoft.com/office/powerpoint/2010/main" val="31163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Operatore</a:t>
            </a:r>
            <a:r>
              <a:rPr lang="en-US" dirty="0"/>
              <a:t> $group ed </a:t>
            </a:r>
            <a:r>
              <a:rPr lang="en-US" dirty="0" err="1"/>
              <a:t>operatori</a:t>
            </a:r>
            <a:r>
              <a:rPr lang="en-US" dirty="0"/>
              <a:t> di </a:t>
            </a:r>
            <a:r>
              <a:rPr lang="en-US" dirty="0" err="1"/>
              <a:t>collezione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 sono due operatori che consentono di costruire un array con i valori riscontrati in ciascun gruppo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addToSet</a:t>
            </a:r>
            <a:r>
              <a:rPr lang="en-US" dirty="0"/>
              <a:t>" : </a:t>
            </a:r>
            <a:r>
              <a:rPr lang="en-US" i="1" dirty="0" err="1"/>
              <a:t>expr</a:t>
            </a:r>
            <a:br>
              <a:rPr lang="en-US" dirty="0"/>
            </a:br>
            <a:r>
              <a:rPr lang="en-US" dirty="0"/>
              <a:t>Costruisce un array con tutti i valori distinti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push</a:t>
            </a:r>
            <a:r>
              <a:rPr lang="en-US" dirty="0"/>
              <a:t>": </a:t>
            </a:r>
            <a:r>
              <a:rPr lang="en-US" i="1" dirty="0" err="1"/>
              <a:t>expr</a:t>
            </a:r>
            <a:br>
              <a:rPr lang="en-US" dirty="0"/>
            </a:br>
            <a:r>
              <a:rPr lang="en-US" dirty="0"/>
              <a:t>Costruisce un array con tutti i valori trovati, anche duplicati</a:t>
            </a:r>
          </a:p>
          <a:p>
            <a:r>
              <a:rPr lang="en-US" dirty="0"/>
              <a:t>Un esempio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db.sales.aggregate</a:t>
            </a:r>
            <a:r>
              <a:rPr lang="en-US" dirty="0">
                <a:solidFill>
                  <a:srgbClr val="0070C0"/>
                </a:solidFill>
              </a:rPr>
              <a:t>([{"$</a:t>
            </a:r>
            <a:r>
              <a:rPr lang="en-US" dirty="0" err="1">
                <a:solidFill>
                  <a:srgbClr val="0070C0"/>
                </a:solidFill>
              </a:rPr>
              <a:t>group</a:t>
            </a:r>
            <a:r>
              <a:rPr lang="en-US" dirty="0">
                <a:solidFill>
                  <a:srgbClr val="0070C0"/>
                </a:solidFill>
              </a:rPr>
              <a:t>" 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"_id" : { </a:t>
            </a:r>
            <a:r>
              <a:rPr lang="en-US" dirty="0" err="1">
                <a:solidFill>
                  <a:srgbClr val="0070C0"/>
                </a:solidFill>
              </a:rPr>
              <a:t>day</a:t>
            </a:r>
            <a:r>
              <a:rPr lang="en-US" dirty="0">
                <a:solidFill>
                  <a:srgbClr val="0070C0"/>
                </a:solidFill>
              </a:rPr>
              <a:t> : { $</a:t>
            </a:r>
            <a:r>
              <a:rPr lang="en-US" dirty="0" err="1">
                <a:solidFill>
                  <a:srgbClr val="0070C0"/>
                </a:solidFill>
              </a:rPr>
              <a:t>dayOfYear</a:t>
            </a:r>
            <a:r>
              <a:rPr lang="en-US" dirty="0">
                <a:solidFill>
                  <a:srgbClr val="0070C0"/>
                </a:solidFill>
              </a:rPr>
              <a:t>: "$date"}, year: { $year: "$date" } 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"</a:t>
            </a:r>
            <a:r>
              <a:rPr lang="en-US" dirty="0" err="1">
                <a:solidFill>
                  <a:srgbClr val="0070C0"/>
                </a:solidFill>
              </a:rPr>
              <a:t>itemsSold</a:t>
            </a:r>
            <a:r>
              <a:rPr lang="en-US" dirty="0">
                <a:solidFill>
                  <a:srgbClr val="0070C0"/>
                </a:solidFill>
              </a:rPr>
              <a:t>" : { $</a:t>
            </a:r>
            <a:r>
              <a:rPr lang="en-US" dirty="0" err="1">
                <a:solidFill>
                  <a:srgbClr val="0070C0"/>
                </a:solidFill>
              </a:rPr>
              <a:t>addToSet</a:t>
            </a:r>
            <a:r>
              <a:rPr lang="en-US" dirty="0">
                <a:solidFill>
                  <a:srgbClr val="0070C0"/>
                </a:solidFill>
              </a:rPr>
              <a:t>: "$item" 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 }])</a:t>
            </a:r>
            <a:br>
              <a:rPr lang="en-US" dirty="0"/>
            </a:br>
            <a:r>
              <a:rPr lang="en-US" dirty="0"/>
              <a:t>Restituisce l’elenco distinto dei prodotti venduti in ciascun giorno</a:t>
            </a:r>
          </a:p>
        </p:txBody>
      </p:sp>
    </p:spTree>
    <p:extLst>
      <p:ext uri="{BB962C8B-B14F-4D97-AF65-F5344CB8AC3E}">
        <p14:creationId xmlns:p14="http://schemas.microsoft.com/office/powerpoint/2010/main" val="206670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$unwind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L’operatore</a:t>
            </a:r>
            <a:r>
              <a:rPr lang="en-US" dirty="0"/>
              <a:t> </a:t>
            </a:r>
            <a:r>
              <a:rPr lang="en-US" b="1" dirty="0"/>
              <a:t>$unwind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i="1" dirty="0" err="1">
                <a:solidFill>
                  <a:srgbClr val="0070C0"/>
                </a:solidFill>
              </a:rPr>
              <a:t>appiattire</a:t>
            </a:r>
            <a:r>
              <a:rPr lang="en-US" dirty="0">
                <a:solidFill>
                  <a:srgbClr val="0070C0"/>
                </a:solidFill>
              </a:rPr>
              <a:t> un array</a:t>
            </a:r>
            <a:r>
              <a:rPr lang="en-US" dirty="0"/>
              <a:t>, </a:t>
            </a:r>
            <a:r>
              <a:rPr lang="en-US" dirty="0" err="1"/>
              <a:t>costruendo</a:t>
            </a:r>
            <a:r>
              <a:rPr lang="en-US" dirty="0"/>
              <a:t> tanti </a:t>
            </a:r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quanti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dell’array</a:t>
            </a:r>
            <a:endParaRPr lang="en-US" dirty="0"/>
          </a:p>
          <a:p>
            <a:pPr lvl="1"/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_id: 1,</a:t>
            </a:r>
            <a:br>
              <a:rPr lang="en-US" dirty="0"/>
            </a:br>
            <a:r>
              <a:rPr lang="en-US" dirty="0"/>
              <a:t>   categories: ['A','B','C']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torna</a:t>
            </a:r>
            <a:r>
              <a:rPr lang="en-US" dirty="0"/>
              <a:t> utile per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proiezioni</a:t>
            </a:r>
            <a:r>
              <a:rPr lang="en-US" dirty="0"/>
              <a:t> e </a:t>
            </a:r>
            <a:r>
              <a:rPr lang="en-US" dirty="0" err="1"/>
              <a:t>aggregazioni</a:t>
            </a:r>
            <a:r>
              <a:rPr lang="en-US" dirty="0"/>
              <a:t> </a:t>
            </a:r>
            <a:r>
              <a:rPr lang="en-US" dirty="0" err="1"/>
              <a:t>sugli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interni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array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db.blog.aggregate</a:t>
            </a:r>
            <a:r>
              <a:rPr lang="en-US" dirty="0">
                <a:solidFill>
                  <a:srgbClr val="0070C0"/>
                </a:solidFill>
              </a:rPr>
              <a:t>([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{"$project" : {"comments" : "$comments"} 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{"$unwind" : "$comments"},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{"$match" : {"</a:t>
            </a:r>
            <a:r>
              <a:rPr lang="en-US" dirty="0" err="1">
                <a:solidFill>
                  <a:srgbClr val="0070C0"/>
                </a:solidFill>
              </a:rPr>
              <a:t>comments.author</a:t>
            </a:r>
            <a:r>
              <a:rPr lang="en-US" dirty="0">
                <a:solidFill>
                  <a:srgbClr val="0070C0"/>
                </a:solidFill>
              </a:rPr>
              <a:t>" : "Mark"} 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])</a:t>
            </a:r>
            <a:br>
              <a:rPr lang="en-US" dirty="0"/>
            </a:br>
            <a:r>
              <a:rPr lang="en-US" dirty="0" err="1"/>
              <a:t>Restituisce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commenti</a:t>
            </a:r>
            <a:r>
              <a:rPr lang="en-US" dirty="0"/>
              <a:t> di Mark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311207" y="2737559"/>
            <a:ext cx="290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'A' 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'B' 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'C' }</a:t>
            </a:r>
          </a:p>
        </p:txBody>
      </p:sp>
      <p:cxnSp>
        <p:nvCxnSpPr>
          <p:cNvPr id="8" name="Connettore 2 7"/>
          <p:cNvCxnSpPr/>
          <p:nvPr/>
        </p:nvCxnSpPr>
        <p:spPr>
          <a:xfrm>
            <a:off x="4798027" y="3245559"/>
            <a:ext cx="128288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413726" y="28999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unwind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$unwind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esempio</a:t>
            </a:r>
            <a:endParaRPr lang="en-US" dirty="0"/>
          </a:p>
          <a:p>
            <a:pPr lvl="1"/>
            <a:r>
              <a:rPr lang="en-US" dirty="0"/>
              <a:t>{ _id: 1, </a:t>
            </a:r>
            <a:r>
              <a:rPr lang="en-US" dirty="0" err="1"/>
              <a:t>nome</a:t>
            </a:r>
            <a:r>
              <a:rPr lang="en-US" dirty="0"/>
              <a:t>: "Enrico",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[1, 2, 3],</a:t>
            </a:r>
            <a:br>
              <a:rPr lang="en-US" dirty="0"/>
            </a:br>
            <a:r>
              <a:rPr lang="en-US" dirty="0"/>
              <a:t>{ _id: 2, </a:t>
            </a:r>
            <a:r>
              <a:rPr lang="en-US" dirty="0" err="1"/>
              <a:t>nome</a:t>
            </a:r>
            <a:r>
              <a:rPr lang="en-US" dirty="0"/>
              <a:t>: "Lorenzo",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[4, 5, 6] },</a:t>
            </a:r>
            <a:br>
              <a:rPr lang="en-US" dirty="0"/>
            </a:br>
            <a:r>
              <a:rPr lang="en-US" dirty="0"/>
              <a:t>{ _id: 3, </a:t>
            </a:r>
            <a:r>
              <a:rPr lang="en-US" dirty="0" err="1"/>
              <a:t>nome</a:t>
            </a:r>
            <a:r>
              <a:rPr lang="en-US" dirty="0"/>
              <a:t>: "Matteo", </a:t>
            </a:r>
            <a:r>
              <a:rPr lang="en-US" dirty="0" err="1"/>
              <a:t>città</a:t>
            </a:r>
            <a:r>
              <a:rPr lang="en-US" dirty="0"/>
              <a:t>: "Trieste", </a:t>
            </a:r>
            <a:r>
              <a:rPr lang="en-US" dirty="0" err="1"/>
              <a:t>voti</a:t>
            </a:r>
            <a:r>
              <a:rPr lang="en-US" dirty="0"/>
              <a:t>: [7, 8, 9] }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db.col.aggregate</a:t>
            </a:r>
            <a:r>
              <a:rPr lang="en-US" dirty="0">
                <a:solidFill>
                  <a:srgbClr val="0070C0"/>
                </a:solidFill>
              </a:rPr>
              <a:t>([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{"$unwind" : "$</a:t>
            </a:r>
            <a:r>
              <a:rPr lang="en-US" dirty="0" err="1">
                <a:solidFill>
                  <a:srgbClr val="0070C0"/>
                </a:solidFill>
              </a:rPr>
              <a:t>voti</a:t>
            </a:r>
            <a:r>
              <a:rPr lang="en-US" dirty="0">
                <a:solidFill>
                  <a:srgbClr val="0070C0"/>
                </a:solidFill>
              </a:rPr>
              <a:t>"},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{"$group" : {"_id" : "$</a:t>
            </a:r>
            <a:r>
              <a:rPr lang="en-US" dirty="0" err="1">
                <a:solidFill>
                  <a:srgbClr val="0070C0"/>
                </a:solidFill>
              </a:rPr>
              <a:t>città</a:t>
            </a:r>
            <a:r>
              <a:rPr lang="en-US" dirty="0">
                <a:solidFill>
                  <a:srgbClr val="0070C0"/>
                </a:solidFill>
              </a:rPr>
              <a:t>", "</a:t>
            </a:r>
            <a:r>
              <a:rPr lang="en-US" dirty="0" err="1">
                <a:solidFill>
                  <a:srgbClr val="0070C0"/>
                </a:solidFill>
              </a:rPr>
              <a:t>mediaVoti</a:t>
            </a:r>
            <a:r>
              <a:rPr lang="en-US" dirty="0">
                <a:solidFill>
                  <a:srgbClr val="0070C0"/>
                </a:solidFill>
              </a:rPr>
              <a:t>": { "$avg" : "$</a:t>
            </a:r>
            <a:r>
              <a:rPr lang="en-US" dirty="0" err="1">
                <a:solidFill>
                  <a:srgbClr val="0070C0"/>
                </a:solidFill>
              </a:rPr>
              <a:t>voti</a:t>
            </a:r>
            <a:r>
              <a:rPr lang="en-US" dirty="0">
                <a:solidFill>
                  <a:srgbClr val="0070C0"/>
                </a:solidFill>
              </a:rPr>
              <a:t>" } } 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])</a:t>
            </a:r>
            <a:br>
              <a:rPr lang="en-US" dirty="0"/>
            </a:br>
            <a:r>
              <a:rPr lang="en-US" dirty="0" err="1"/>
              <a:t>Restituisce</a:t>
            </a:r>
            <a:r>
              <a:rPr lang="en-US" dirty="0"/>
              <a:t> la media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voti</a:t>
            </a:r>
            <a:r>
              <a:rPr lang="en-US" dirty="0"/>
              <a:t> per </a:t>
            </a:r>
            <a:r>
              <a:rPr lang="en-US" dirty="0" err="1"/>
              <a:t>città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un </a:t>
            </a:r>
            <a:r>
              <a:rPr lang="en-US" dirty="0" err="1"/>
              <a:t>altro</a:t>
            </a:r>
            <a:r>
              <a:rPr lang="en-US" dirty="0"/>
              <a:t> array, </a:t>
            </a:r>
            <a:r>
              <a:rPr lang="en-US" dirty="0">
                <a:solidFill>
                  <a:srgbClr val="0070C0"/>
                </a:solidFill>
              </a:rPr>
              <a:t>è </a:t>
            </a:r>
            <a:r>
              <a:rPr lang="en-US" dirty="0" err="1">
                <a:solidFill>
                  <a:srgbClr val="0070C0"/>
                </a:solidFill>
              </a:rPr>
              <a:t>possibile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applicare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l’operatore</a:t>
            </a:r>
            <a:r>
              <a:rPr lang="en-US" dirty="0">
                <a:solidFill>
                  <a:srgbClr val="0070C0"/>
                </a:solidFill>
              </a:rPr>
              <a:t> $unwind in </a:t>
            </a:r>
            <a:r>
              <a:rPr lang="en-US" dirty="0" err="1">
                <a:solidFill>
                  <a:srgbClr val="0070C0"/>
                </a:solidFill>
              </a:rPr>
              <a:t>cascata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(prima </a:t>
            </a:r>
            <a:r>
              <a:rPr lang="en-US" dirty="0" err="1"/>
              <a:t>sull’array</a:t>
            </a:r>
            <a:r>
              <a:rPr lang="en-US" dirty="0"/>
              <a:t> </a:t>
            </a:r>
            <a:r>
              <a:rPr lang="en-US" dirty="0" err="1"/>
              <a:t>esterno</a:t>
            </a:r>
            <a:r>
              <a:rPr lang="en-US" dirty="0"/>
              <a:t>, poi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$unwind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L’operatore $</a:t>
            </a:r>
            <a:r>
              <a:rPr lang="en-US" dirty="0" err="1"/>
              <a:t>unwind</a:t>
            </a:r>
            <a:r>
              <a:rPr lang="en-US" dirty="0"/>
              <a:t> può essere dichiarato anche come un oggetto, in cui indicare (oltre al campo da appiattire) alcuni parametri opzionali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$unwind: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path: &lt;field path&gt;,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includeArrayIndex</a:t>
            </a:r>
            <a:r>
              <a:rPr lang="en-US" dirty="0">
                <a:solidFill>
                  <a:srgbClr val="0070C0"/>
                </a:solidFill>
              </a:rPr>
              <a:t>: &lt;string&gt;,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preserveNullAndEmptyArrays</a:t>
            </a:r>
            <a:r>
              <a:rPr lang="en-US" dirty="0">
                <a:solidFill>
                  <a:srgbClr val="0070C0"/>
                </a:solidFill>
              </a:rPr>
              <a:t>: &lt;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b="1" dirty="0"/>
              <a:t>path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percorso</a:t>
            </a:r>
            <a:r>
              <a:rPr lang="en-US" dirty="0"/>
              <a:t> </a:t>
            </a:r>
            <a:r>
              <a:rPr lang="en-US" dirty="0" err="1"/>
              <a:t>dell’array</a:t>
            </a:r>
            <a:r>
              <a:rPr lang="en-US" dirty="0"/>
              <a:t> (come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semplice</a:t>
            </a:r>
            <a:r>
              <a:rPr lang="en-US" dirty="0"/>
              <a:t>)</a:t>
            </a:r>
          </a:p>
          <a:p>
            <a:pPr lvl="1"/>
            <a:r>
              <a:rPr lang="en-US" b="1" dirty="0" err="1"/>
              <a:t>includeArrayIndex</a:t>
            </a:r>
            <a:r>
              <a:rPr lang="en-US" dirty="0"/>
              <a:t>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di un </a:t>
            </a:r>
            <a:r>
              <a:rPr lang="en-US" dirty="0" err="1"/>
              <a:t>nuovo</a:t>
            </a:r>
            <a:r>
              <a:rPr lang="en-US" dirty="0"/>
              <a:t> campo in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estrarre</a:t>
            </a:r>
            <a:r>
              <a:rPr lang="en-US" dirty="0"/>
              <a:t> </a:t>
            </a:r>
            <a:r>
              <a:rPr lang="en-US" dirty="0" err="1"/>
              <a:t>l’indice</a:t>
            </a:r>
            <a:r>
              <a:rPr lang="en-US" dirty="0"/>
              <a:t> </a:t>
            </a:r>
            <a:r>
              <a:rPr lang="en-US" dirty="0" err="1"/>
              <a:t>posizionale</a:t>
            </a:r>
            <a:r>
              <a:rPr lang="en-US" dirty="0"/>
              <a:t> </a:t>
            </a:r>
            <a:r>
              <a:rPr lang="en-US" dirty="0" err="1"/>
              <a:t>dell’array</a:t>
            </a:r>
            <a:endParaRPr lang="en-US" dirty="0"/>
          </a:p>
          <a:p>
            <a:pPr lvl="1"/>
            <a:r>
              <a:rPr lang="en-US" b="1" dirty="0" err="1"/>
              <a:t>preserveNullAndEmptyArrays</a:t>
            </a:r>
            <a:r>
              <a:rPr lang="en-US" dirty="0"/>
              <a:t>, se </a:t>
            </a:r>
            <a:r>
              <a:rPr lang="en-US" dirty="0" err="1"/>
              <a:t>impostato</a:t>
            </a:r>
            <a:r>
              <a:rPr lang="en-US" dirty="0"/>
              <a:t> a true,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dirty="0" err="1"/>
              <a:t>restituire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se </a:t>
            </a:r>
            <a:r>
              <a:rPr lang="en-US" dirty="0" err="1"/>
              <a:t>l’array</a:t>
            </a:r>
            <a:r>
              <a:rPr lang="en-US" dirty="0"/>
              <a:t> </a:t>
            </a:r>
            <a:r>
              <a:rPr lang="en-US" dirty="0" err="1"/>
              <a:t>indicato</a:t>
            </a:r>
            <a:r>
              <a:rPr lang="en-US" dirty="0"/>
              <a:t> non </a:t>
            </a:r>
            <a:r>
              <a:rPr lang="en-US" dirty="0" err="1"/>
              <a:t>esiste</a:t>
            </a:r>
            <a:r>
              <a:rPr lang="en-US" dirty="0"/>
              <a:t> (</a:t>
            </a:r>
            <a:r>
              <a:rPr lang="en-US" dirty="0" err="1"/>
              <a:t>oppure</a:t>
            </a:r>
            <a:r>
              <a:rPr lang="en-US" dirty="0"/>
              <a:t> è null o </a:t>
            </a:r>
            <a:r>
              <a:rPr lang="en-US" dirty="0" err="1"/>
              <a:t>vuoto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76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$unwind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 con 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estesa</a:t>
            </a:r>
            <a:r>
              <a:rPr lang="en-US" dirty="0"/>
              <a:t> di $unwind</a:t>
            </a:r>
          </a:p>
          <a:p>
            <a:pPr lvl="1"/>
            <a:r>
              <a:rPr lang="en-US" dirty="0"/>
              <a:t>{ _id: 1, </a:t>
            </a:r>
            <a:r>
              <a:rPr lang="en-US" dirty="0" err="1"/>
              <a:t>nome</a:t>
            </a:r>
            <a:r>
              <a:rPr lang="en-US" dirty="0"/>
              <a:t>: "Enrico",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[1, 2, 3],</a:t>
            </a:r>
            <a:br>
              <a:rPr lang="en-US" dirty="0"/>
            </a:br>
            <a:r>
              <a:rPr lang="en-US" dirty="0"/>
              <a:t>{ _id: 1, </a:t>
            </a:r>
            <a:r>
              <a:rPr lang="en-US" dirty="0" err="1"/>
              <a:t>nome</a:t>
            </a:r>
            <a:r>
              <a:rPr lang="en-US" dirty="0"/>
              <a:t>: "Lorenzo",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[4, 5, 4] 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{ _id: 1, </a:t>
            </a:r>
            <a:r>
              <a:rPr lang="en-US" dirty="0" err="1"/>
              <a:t>nome</a:t>
            </a:r>
            <a:r>
              <a:rPr lang="en-US" dirty="0"/>
              <a:t>: "Enrico",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1, ix: 0 },</a:t>
            </a:r>
            <a:br>
              <a:rPr lang="en-US" dirty="0"/>
            </a:br>
            <a:r>
              <a:rPr lang="en-US" dirty="0"/>
              <a:t>{ _id: 1, </a:t>
            </a:r>
            <a:r>
              <a:rPr lang="en-US" dirty="0" err="1"/>
              <a:t>nome</a:t>
            </a:r>
            <a:r>
              <a:rPr lang="en-US" dirty="0"/>
              <a:t>: "Enrico",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2, ix: 1 },</a:t>
            </a:r>
            <a:br>
              <a:rPr lang="en-US" dirty="0"/>
            </a:br>
            <a:r>
              <a:rPr lang="en-US" dirty="0"/>
              <a:t>{ _id: 1, </a:t>
            </a:r>
            <a:r>
              <a:rPr lang="en-US" dirty="0" err="1"/>
              <a:t>nome</a:t>
            </a:r>
            <a:r>
              <a:rPr lang="en-US" dirty="0"/>
              <a:t>: "Enrico",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3, ix: 2 }, </a:t>
            </a:r>
            <a:br>
              <a:rPr lang="en-US" dirty="0"/>
            </a:br>
            <a:r>
              <a:rPr lang="en-US" dirty="0"/>
              <a:t>{ _id: 2, </a:t>
            </a:r>
            <a:r>
              <a:rPr lang="en-US" dirty="0" err="1"/>
              <a:t>nome</a:t>
            </a:r>
            <a:r>
              <a:rPr lang="en-US" dirty="0"/>
              <a:t>: "Lorenzo",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4, ix: 0 }, </a:t>
            </a:r>
            <a:br>
              <a:rPr lang="en-US" dirty="0"/>
            </a:br>
            <a:r>
              <a:rPr lang="en-US" dirty="0"/>
              <a:t>{ _id: 2, </a:t>
            </a:r>
            <a:r>
              <a:rPr lang="en-US" dirty="0" err="1"/>
              <a:t>nome</a:t>
            </a:r>
            <a:r>
              <a:rPr lang="en-US" dirty="0"/>
              <a:t>: "Lorenzo",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5, ix: 1 }, </a:t>
            </a:r>
            <a:br>
              <a:rPr lang="en-US" dirty="0"/>
            </a:br>
            <a:r>
              <a:rPr lang="en-US" dirty="0"/>
              <a:t>{ _id: 2, </a:t>
            </a:r>
            <a:r>
              <a:rPr lang="en-US" dirty="0" err="1"/>
              <a:t>nome</a:t>
            </a:r>
            <a:r>
              <a:rPr lang="en-US" dirty="0"/>
              <a:t>: "Lorenzo", </a:t>
            </a:r>
            <a:r>
              <a:rPr lang="en-US" dirty="0" err="1"/>
              <a:t>città</a:t>
            </a:r>
            <a:r>
              <a:rPr lang="en-US" dirty="0"/>
              <a:t>: "Cesena", </a:t>
            </a:r>
            <a:r>
              <a:rPr lang="en-US" dirty="0" err="1"/>
              <a:t>voti</a:t>
            </a:r>
            <a:r>
              <a:rPr lang="en-US" dirty="0"/>
              <a:t>: 6, ix: 2 }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848018" y="2976282"/>
            <a:ext cx="3113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>
                <a:solidFill>
                  <a:srgbClr val="0070C0"/>
                </a:solidFill>
              </a:rPr>
              <a:t>{ 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</a:t>
            </a:r>
            <a:r>
              <a:rPr lang="it-IT" dirty="0" err="1">
                <a:solidFill>
                  <a:srgbClr val="0070C0"/>
                </a:solidFill>
              </a:rPr>
              <a:t>path</a:t>
            </a:r>
            <a:r>
              <a:rPr lang="it-IT" dirty="0">
                <a:solidFill>
                  <a:srgbClr val="0070C0"/>
                </a:solidFill>
              </a:rPr>
              <a:t>: "$voti",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   </a:t>
            </a:r>
            <a:r>
              <a:rPr lang="it-IT" dirty="0" err="1">
                <a:solidFill>
                  <a:srgbClr val="0070C0"/>
                </a:solidFill>
              </a:rPr>
              <a:t>includeArrayIndex</a:t>
            </a:r>
            <a:r>
              <a:rPr lang="it-IT" dirty="0">
                <a:solidFill>
                  <a:srgbClr val="0070C0"/>
                </a:solidFill>
              </a:rPr>
              <a:t>: "ix"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} }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3170869" y="2921016"/>
            <a:ext cx="0" cy="12555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Operatori</a:t>
            </a:r>
            <a:r>
              <a:rPr lang="en-US" dirty="0"/>
              <a:t> $sort, $limit e $skip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b="1" dirty="0"/>
              <a:t>$sort</a:t>
            </a:r>
            <a:r>
              <a:rPr lang="en-US" dirty="0"/>
              <a:t>, </a:t>
            </a:r>
            <a:r>
              <a:rPr lang="en-US" b="1" dirty="0"/>
              <a:t>$limit</a:t>
            </a:r>
            <a:r>
              <a:rPr lang="en-US" dirty="0"/>
              <a:t> e </a:t>
            </a:r>
            <a:r>
              <a:rPr lang="en-US" b="1" dirty="0"/>
              <a:t>$skip</a:t>
            </a:r>
            <a:r>
              <a:rPr lang="en-US" dirty="0"/>
              <a:t> </a:t>
            </a:r>
            <a:r>
              <a:rPr lang="en-US" dirty="0" err="1"/>
              <a:t>funzionano</a:t>
            </a:r>
            <a:r>
              <a:rPr lang="en-US" dirty="0"/>
              <a:t> come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formulazione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interrogazioni</a:t>
            </a:r>
            <a:r>
              <a:rPr lang="en-US" dirty="0"/>
              <a:t> </a:t>
            </a:r>
            <a:r>
              <a:rPr lang="en-US" dirty="0" err="1"/>
              <a:t>semplici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ordinare</a:t>
            </a:r>
            <a:r>
              <a:rPr lang="en-US" dirty="0"/>
              <a:t> un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documenti</a:t>
            </a:r>
            <a:r>
              <a:rPr lang="en-US" dirty="0"/>
              <a:t>, è </a:t>
            </a:r>
            <a:r>
              <a:rPr lang="en-US" dirty="0" err="1"/>
              <a:t>buona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fare </a:t>
            </a:r>
            <a:r>
              <a:rPr lang="en-US" dirty="0" err="1"/>
              <a:t>l’ordinamento</a:t>
            </a:r>
            <a:r>
              <a:rPr lang="en-US" dirty="0"/>
              <a:t> il prima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lungo</a:t>
            </a:r>
            <a:r>
              <a:rPr lang="en-US" dirty="0"/>
              <a:t> la pipeline e </a:t>
            </a:r>
            <a:r>
              <a:rPr lang="en-US" dirty="0" err="1"/>
              <a:t>avere</a:t>
            </a:r>
            <a:r>
              <a:rPr lang="en-US" dirty="0"/>
              <a:t> un </a:t>
            </a:r>
            <a:r>
              <a:rPr lang="en-US" dirty="0" err="1"/>
              <a:t>indice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campo</a:t>
            </a:r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endParaRPr lang="en-US" dirty="0"/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db.employees.aggregate</a:t>
            </a:r>
            <a:r>
              <a:rPr lang="en-US" dirty="0">
                <a:solidFill>
                  <a:srgbClr val="0070C0"/>
                </a:solidFill>
              </a:rPr>
              <a:t>([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{ "$project" 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"compensation" : { "$add" : ["$salary", "$bonus"] 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"name" : 1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} },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{ "$sort" : {"compensation" : -1, "name" : 1} }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])</a:t>
            </a:r>
          </a:p>
          <a:p>
            <a:pPr lvl="1"/>
            <a:r>
              <a:rPr lang="en-US" dirty="0"/>
              <a:t>E’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ordinare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sui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creati</a:t>
            </a:r>
            <a:r>
              <a:rPr lang="en-US" dirty="0"/>
              <a:t> </a:t>
            </a:r>
            <a:r>
              <a:rPr lang="en-US" dirty="0" err="1"/>
              <a:t>lungo</a:t>
            </a:r>
            <a:r>
              <a:rPr lang="en-US" dirty="0"/>
              <a:t> la pipeline</a:t>
            </a:r>
          </a:p>
        </p:txBody>
      </p:sp>
    </p:spTree>
    <p:extLst>
      <p:ext uri="{BB962C8B-B14F-4D97-AF65-F5344CB8AC3E}">
        <p14:creationId xmlns:p14="http://schemas.microsoft.com/office/powerpoint/2010/main" val="76760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$lookup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Introdotto a partire dalla versione 3.2</a:t>
            </a:r>
          </a:p>
          <a:p>
            <a:r>
              <a:rPr lang="en-US" dirty="0"/>
              <a:t>L’operatore </a:t>
            </a:r>
            <a:r>
              <a:rPr lang="en-US" b="1" dirty="0"/>
              <a:t>$</a:t>
            </a:r>
            <a:r>
              <a:rPr lang="en-US" b="1" dirty="0" err="1"/>
              <a:t>lookup</a:t>
            </a:r>
            <a:r>
              <a:rPr lang="en-US" b="1" dirty="0"/>
              <a:t> </a:t>
            </a:r>
            <a:r>
              <a:rPr lang="en-US" dirty="0"/>
              <a:t>permette di eseguire il </a:t>
            </a:r>
            <a:r>
              <a:rPr lang="en-US" dirty="0" err="1">
                <a:solidFill>
                  <a:srgbClr val="0070C0"/>
                </a:solidFill>
              </a:rPr>
              <a:t>left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outer</a:t>
            </a:r>
            <a:r>
              <a:rPr lang="en-US" dirty="0">
                <a:solidFill>
                  <a:srgbClr val="0070C0"/>
                </a:solidFill>
              </a:rPr>
              <a:t> join </a:t>
            </a:r>
            <a:r>
              <a:rPr lang="en-US" dirty="0"/>
              <a:t>tra collezioni residenti nello </a:t>
            </a:r>
            <a:r>
              <a:rPr lang="en-US" dirty="0">
                <a:solidFill>
                  <a:srgbClr val="0070C0"/>
                </a:solidFill>
              </a:rPr>
              <a:t>stesso database</a:t>
            </a:r>
          </a:p>
          <a:p>
            <a:pPr lvl="1"/>
            <a:r>
              <a:rPr lang="en-US" dirty="0"/>
              <a:t>Nella collezione «primaria» viene creato un nuovo campo di tipo </a:t>
            </a:r>
            <a:r>
              <a:rPr lang="en-US" i="1" dirty="0"/>
              <a:t>array</a:t>
            </a:r>
            <a:r>
              <a:rPr lang="en-US" dirty="0"/>
              <a:t>, contenente gli eventuali documenti corrispondenti nella collezione «secondaria»</a:t>
            </a:r>
          </a:p>
          <a:p>
            <a:r>
              <a:rPr lang="en-US" dirty="0"/>
              <a:t>La sintassi: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$lookup: {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from: </a:t>
            </a:r>
            <a:r>
              <a:rPr lang="en-US" dirty="0"/>
              <a:t>&lt;collection to join&gt;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localField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input documents&gt;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foreignField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documents of the "from" collection&gt;</a:t>
            </a:r>
            <a:r>
              <a:rPr lang="en-US" dirty="0">
                <a:solidFill>
                  <a:srgbClr val="0070C0"/>
                </a:solidFill>
              </a:rPr>
              <a:t>,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as: &lt;</a:t>
            </a:r>
            <a:r>
              <a:rPr lang="en-US" dirty="0"/>
              <a:t>output array field&gt;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622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$lookup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Collezione</a:t>
            </a:r>
            <a:r>
              <a:rPr lang="en-US" dirty="0"/>
              <a:t> </a:t>
            </a:r>
            <a:r>
              <a:rPr lang="en-US" b="1" dirty="0"/>
              <a:t>orders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 "_id" : 1, "item" :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", "price" : 12, "quantity" : 2 }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 "_id" : 2, "item" : 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jkl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", "price" : 20, "quantity" : 1 }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{ "_id" : 3  }</a:t>
            </a:r>
          </a:p>
          <a:p>
            <a:r>
              <a:rPr lang="en-US" dirty="0" err="1"/>
              <a:t>Collezione</a:t>
            </a:r>
            <a:r>
              <a:rPr lang="en-US" dirty="0"/>
              <a:t> </a:t>
            </a:r>
            <a:r>
              <a:rPr lang="en-US" b="1" dirty="0"/>
              <a:t>inventory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{ "_id" : 1, "</a:t>
            </a:r>
            <a:r>
              <a:rPr lang="en-US" dirty="0" err="1">
                <a:solidFill>
                  <a:schemeClr val="accent2"/>
                </a:solidFill>
              </a:rPr>
              <a:t>sku</a:t>
            </a:r>
            <a:r>
              <a:rPr lang="en-US" dirty="0">
                <a:solidFill>
                  <a:schemeClr val="accent2"/>
                </a:solidFill>
              </a:rPr>
              <a:t>" : "</a:t>
            </a:r>
            <a:r>
              <a:rPr lang="en-US" dirty="0" err="1">
                <a:solidFill>
                  <a:schemeClr val="accent2"/>
                </a:solidFill>
              </a:rPr>
              <a:t>abc</a:t>
            </a:r>
            <a:r>
              <a:rPr lang="en-US" dirty="0">
                <a:solidFill>
                  <a:schemeClr val="accent2"/>
                </a:solidFill>
              </a:rPr>
              <a:t>", description: "product 1", "</a:t>
            </a:r>
            <a:r>
              <a:rPr lang="en-US" dirty="0" err="1">
                <a:solidFill>
                  <a:schemeClr val="accent2"/>
                </a:solidFill>
              </a:rPr>
              <a:t>instock</a:t>
            </a:r>
            <a:r>
              <a:rPr lang="en-US" dirty="0">
                <a:solidFill>
                  <a:schemeClr val="accent2"/>
                </a:solidFill>
              </a:rPr>
              <a:t>" : 120 }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{ "_id" : 2, "</a:t>
            </a:r>
            <a:r>
              <a:rPr lang="en-US" dirty="0" err="1">
                <a:solidFill>
                  <a:schemeClr val="accent2"/>
                </a:solidFill>
              </a:rPr>
              <a:t>sku</a:t>
            </a:r>
            <a:r>
              <a:rPr lang="en-US" dirty="0">
                <a:solidFill>
                  <a:schemeClr val="accent2"/>
                </a:solidFill>
              </a:rPr>
              <a:t>" : "def", description: "product 2", "</a:t>
            </a:r>
            <a:r>
              <a:rPr lang="en-US" dirty="0" err="1">
                <a:solidFill>
                  <a:schemeClr val="accent2"/>
                </a:solidFill>
              </a:rPr>
              <a:t>instock</a:t>
            </a:r>
            <a:r>
              <a:rPr lang="en-US" dirty="0">
                <a:solidFill>
                  <a:schemeClr val="accent2"/>
                </a:solidFill>
              </a:rPr>
              <a:t>" : 80 }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{ "_id" : 3, "</a:t>
            </a:r>
            <a:r>
              <a:rPr lang="en-US" dirty="0" err="1">
                <a:solidFill>
                  <a:schemeClr val="accent2"/>
                </a:solidFill>
              </a:rPr>
              <a:t>sku</a:t>
            </a:r>
            <a:r>
              <a:rPr lang="en-US" dirty="0">
                <a:solidFill>
                  <a:schemeClr val="accent2"/>
                </a:solidFill>
              </a:rPr>
              <a:t>" : "</a:t>
            </a:r>
            <a:r>
              <a:rPr lang="en-US" dirty="0" err="1">
                <a:solidFill>
                  <a:schemeClr val="accent2"/>
                </a:solidFill>
              </a:rPr>
              <a:t>ghi</a:t>
            </a:r>
            <a:r>
              <a:rPr lang="en-US" dirty="0">
                <a:solidFill>
                  <a:schemeClr val="accent2"/>
                </a:solidFill>
              </a:rPr>
              <a:t>", description: "product 3", "</a:t>
            </a:r>
            <a:r>
              <a:rPr lang="en-US" dirty="0" err="1">
                <a:solidFill>
                  <a:schemeClr val="accent2"/>
                </a:solidFill>
              </a:rPr>
              <a:t>instock</a:t>
            </a:r>
            <a:r>
              <a:rPr lang="en-US" dirty="0">
                <a:solidFill>
                  <a:schemeClr val="accent2"/>
                </a:solidFill>
              </a:rPr>
              <a:t>" : 60 }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{ "_id" : 4, "</a:t>
            </a:r>
            <a:r>
              <a:rPr lang="en-US" dirty="0" err="1">
                <a:solidFill>
                  <a:schemeClr val="accent2"/>
                </a:solidFill>
              </a:rPr>
              <a:t>sku</a:t>
            </a:r>
            <a:r>
              <a:rPr lang="en-US" dirty="0">
                <a:solidFill>
                  <a:schemeClr val="accent2"/>
                </a:solidFill>
              </a:rPr>
              <a:t>" : "</a:t>
            </a:r>
            <a:r>
              <a:rPr lang="en-US" dirty="0" err="1">
                <a:solidFill>
                  <a:schemeClr val="accent2"/>
                </a:solidFill>
              </a:rPr>
              <a:t>jkl</a:t>
            </a:r>
            <a:r>
              <a:rPr lang="en-US" dirty="0">
                <a:solidFill>
                  <a:schemeClr val="accent2"/>
                </a:solidFill>
              </a:rPr>
              <a:t>", description: "product 4", "</a:t>
            </a:r>
            <a:r>
              <a:rPr lang="en-US" dirty="0" err="1">
                <a:solidFill>
                  <a:schemeClr val="accent2"/>
                </a:solidFill>
              </a:rPr>
              <a:t>instock</a:t>
            </a:r>
            <a:r>
              <a:rPr lang="en-US" dirty="0">
                <a:solidFill>
                  <a:schemeClr val="accent2"/>
                </a:solidFill>
              </a:rPr>
              <a:t>" : 70 }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{ "_id" : 5, "</a:t>
            </a:r>
            <a:r>
              <a:rPr lang="en-US" dirty="0" err="1">
                <a:solidFill>
                  <a:schemeClr val="accent2"/>
                </a:solidFill>
              </a:rPr>
              <a:t>sku</a:t>
            </a:r>
            <a:r>
              <a:rPr lang="en-US" dirty="0">
                <a:solidFill>
                  <a:schemeClr val="accent2"/>
                </a:solidFill>
              </a:rPr>
              <a:t>": null, description: "Incomplete" }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{ "_id" : 6 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0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$lookup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Esempio</a:t>
            </a:r>
            <a:r>
              <a:rPr lang="en-US" dirty="0"/>
              <a:t> di lookup</a:t>
            </a:r>
          </a:p>
          <a:p>
            <a:pPr lvl="1"/>
            <a:r>
              <a:rPr lang="en-US" dirty="0" err="1">
                <a:latin typeface="+mj-lt"/>
              </a:rPr>
              <a:t>db.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orders</a:t>
            </a:r>
            <a:r>
              <a:rPr lang="en-US" dirty="0" err="1">
                <a:latin typeface="+mj-lt"/>
              </a:rPr>
              <a:t>.aggregate</a:t>
            </a:r>
            <a:r>
              <a:rPr lang="en-US" dirty="0">
                <a:latin typeface="+mj-lt"/>
              </a:rPr>
              <a:t>([{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$lookup: {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from: "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",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</a:t>
            </a:r>
            <a:r>
              <a:rPr lang="en-US" dirty="0" err="1">
                <a:latin typeface="+mj-lt"/>
              </a:rPr>
              <a:t>localField</a:t>
            </a:r>
            <a:r>
              <a:rPr lang="en-US" dirty="0">
                <a:latin typeface="+mj-lt"/>
              </a:rPr>
              <a:t>: "item",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</a:t>
            </a:r>
            <a:r>
              <a:rPr lang="en-US" dirty="0" err="1">
                <a:latin typeface="+mj-lt"/>
              </a:rPr>
              <a:t>foreignField</a:t>
            </a:r>
            <a:r>
              <a:rPr lang="en-US" dirty="0">
                <a:latin typeface="+mj-lt"/>
              </a:rPr>
              <a:t>: "</a:t>
            </a:r>
            <a:r>
              <a:rPr lang="en-US" dirty="0" err="1">
                <a:latin typeface="+mj-lt"/>
              </a:rPr>
              <a:t>sku</a:t>
            </a:r>
            <a:r>
              <a:rPr lang="en-US" dirty="0">
                <a:latin typeface="+mj-lt"/>
              </a:rPr>
              <a:t>",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   as: "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inventory_docs</a:t>
            </a:r>
            <a:r>
              <a:rPr lang="en-US" dirty="0">
                <a:latin typeface="+mj-lt"/>
              </a:rPr>
              <a:t>"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  }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}])</a:t>
            </a:r>
          </a:p>
          <a:p>
            <a:pPr lvl="1"/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767188" y="1184931"/>
            <a:ext cx="535595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"_id" : 1,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"item" :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abc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price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 : 12,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quantity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" : 2,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"</a:t>
            </a:r>
            <a:r>
              <a:rPr lang="it-IT" dirty="0" err="1">
                <a:solidFill>
                  <a:srgbClr val="FF0000"/>
                </a:solidFill>
              </a:rPr>
              <a:t>inventory_docs</a:t>
            </a:r>
            <a:r>
              <a:rPr lang="it-IT" dirty="0">
                <a:solidFill>
                  <a:srgbClr val="FF0000"/>
                </a:solidFill>
              </a:rPr>
              <a:t>" : [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it-IT" dirty="0">
                <a:solidFill>
                  <a:schemeClr val="accent2"/>
                </a:solidFill>
              </a:rPr>
              <a:t>{ "_id" : 1,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abc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br>
              <a:rPr lang="it-IT" dirty="0">
                <a:solidFill>
                  <a:schemeClr val="accent2"/>
                </a:solidFill>
              </a:rPr>
            </a:br>
            <a:r>
              <a:rPr lang="it-IT" dirty="0">
                <a:solidFill>
                  <a:schemeClr val="accent2"/>
                </a:solidFill>
              </a:rPr>
              <a:t>      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1",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120 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]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..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"_id" : 3,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"</a:t>
            </a:r>
            <a:r>
              <a:rPr lang="it-IT" dirty="0" err="1">
                <a:solidFill>
                  <a:srgbClr val="FF0000"/>
                </a:solidFill>
              </a:rPr>
              <a:t>inventory_docs</a:t>
            </a:r>
            <a:r>
              <a:rPr lang="it-IT" dirty="0">
                <a:solidFill>
                  <a:srgbClr val="FF0000"/>
                </a:solidFill>
              </a:rPr>
              <a:t>" : [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it-IT" dirty="0">
                <a:solidFill>
                  <a:schemeClr val="accent2"/>
                </a:solidFill>
              </a:rPr>
              <a:t>{ "_id" : 5,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</a:t>
            </a:r>
            <a:r>
              <a:rPr lang="it-IT" dirty="0" err="1">
                <a:solidFill>
                  <a:schemeClr val="accent2"/>
                </a:solidFill>
              </a:rPr>
              <a:t>null</a:t>
            </a:r>
            <a:r>
              <a:rPr lang="it-IT" dirty="0">
                <a:solidFill>
                  <a:schemeClr val="accent2"/>
                </a:solidFill>
              </a:rPr>
              <a:t>, "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" : "Incomplete" },</a:t>
            </a:r>
          </a:p>
          <a:p>
            <a:r>
              <a:rPr lang="it-IT" dirty="0">
                <a:solidFill>
                  <a:schemeClr val="accent2"/>
                </a:solidFill>
              </a:rPr>
              <a:t>    { "_id" : 6 }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it-IT" dirty="0">
                <a:solidFill>
                  <a:srgbClr val="FF0000"/>
                </a:solidFill>
              </a:rPr>
              <a:t>]</a:t>
            </a:r>
          </a:p>
          <a:p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5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Il </a:t>
            </a:r>
            <a:r>
              <a:rPr lang="en-US" noProof="0" dirty="0" err="1"/>
              <a:t>modell</a:t>
            </a:r>
            <a:r>
              <a:rPr lang="en-US" dirty="0"/>
              <a:t>o </a:t>
            </a:r>
            <a:r>
              <a:rPr lang="en-US" dirty="0" err="1"/>
              <a:t>documentale</a:t>
            </a:r>
            <a:endParaRPr lang="en-US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274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9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costruzione</a:t>
            </a:r>
            <a:r>
              <a:rPr lang="en-US" dirty="0"/>
              <a:t> di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migliorare</a:t>
            </a:r>
            <a:r>
              <a:rPr lang="en-US" dirty="0"/>
              <a:t> le performance in </a:t>
            </a:r>
            <a:r>
              <a:rPr lang="en-US" dirty="0" err="1"/>
              <a:t>lettura</a:t>
            </a:r>
            <a:endParaRPr lang="en-US" dirty="0"/>
          </a:p>
          <a:p>
            <a:pPr lvl="1"/>
            <a:r>
              <a:rPr lang="en-US" dirty="0"/>
              <a:t>ATTENZIONE: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aggiornati</a:t>
            </a:r>
            <a:r>
              <a:rPr lang="en-US" dirty="0"/>
              <a:t> ad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;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rischio</a:t>
            </a:r>
            <a:r>
              <a:rPr lang="en-US" dirty="0"/>
              <a:t> è di </a:t>
            </a:r>
            <a:r>
              <a:rPr lang="en-US" dirty="0" err="1"/>
              <a:t>peggiorare</a:t>
            </a:r>
            <a:r>
              <a:rPr lang="en-US" dirty="0"/>
              <a:t> le performance in </a:t>
            </a:r>
            <a:r>
              <a:rPr lang="en-US" dirty="0" err="1"/>
              <a:t>scrittura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esempio</a:t>
            </a:r>
            <a:r>
              <a:rPr lang="en-US" dirty="0"/>
              <a:t>: </a:t>
            </a:r>
            <a:r>
              <a:rPr lang="en-US" dirty="0" err="1"/>
              <a:t>db.products.createIndex</a:t>
            </a:r>
            <a:r>
              <a:rPr lang="en-US" dirty="0"/>
              <a:t>({category: 1, price: -1})</a:t>
            </a:r>
          </a:p>
          <a:p>
            <a:pPr lvl="1"/>
            <a:r>
              <a:rPr lang="en-US" dirty="0"/>
              <a:t>:1 </a:t>
            </a:r>
            <a:r>
              <a:rPr lang="en-US" dirty="0" err="1"/>
              <a:t>indica</a:t>
            </a:r>
            <a:r>
              <a:rPr lang="en-US" dirty="0"/>
              <a:t> un </a:t>
            </a:r>
            <a:r>
              <a:rPr lang="en-US" dirty="0" err="1"/>
              <a:t>ordinamento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, -1 </a:t>
            </a:r>
            <a:r>
              <a:rPr lang="en-US" dirty="0" err="1"/>
              <a:t>decrescente</a:t>
            </a:r>
            <a:endParaRPr lang="en-US" dirty="0"/>
          </a:p>
          <a:p>
            <a:pPr lvl="1"/>
            <a:r>
              <a:rPr lang="en-US" dirty="0" err="1"/>
              <a:t>L'ordine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è </a:t>
            </a:r>
            <a:r>
              <a:rPr lang="en-US" dirty="0" err="1"/>
              <a:t>importante</a:t>
            </a:r>
            <a:endParaRPr lang="en-US" dirty="0"/>
          </a:p>
          <a:p>
            <a:r>
              <a:rPr lang="en-US" dirty="0" err="1"/>
              <a:t>Caratteristiche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indicizzare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array</a:t>
            </a:r>
          </a:p>
          <a:p>
            <a:pPr lvl="1"/>
            <a:r>
              <a:rPr lang="en-US" dirty="0" err="1"/>
              <a:t>Esistono</a:t>
            </a:r>
            <a:r>
              <a:rPr lang="en-US" dirty="0"/>
              <a:t> tipi </a:t>
            </a:r>
            <a:r>
              <a:rPr lang="en-US" dirty="0" err="1"/>
              <a:t>speciali</a:t>
            </a:r>
            <a:r>
              <a:rPr lang="en-US" dirty="0"/>
              <a:t> di </a:t>
            </a:r>
            <a:r>
              <a:rPr lang="en-US" dirty="0" err="1"/>
              <a:t>indici</a:t>
            </a:r>
            <a:r>
              <a:rPr lang="en-US" dirty="0"/>
              <a:t>: </a:t>
            </a:r>
            <a:r>
              <a:rPr lang="en-US" dirty="0" err="1"/>
              <a:t>geospaziali</a:t>
            </a:r>
            <a:r>
              <a:rPr lang="en-US" dirty="0"/>
              <a:t>, di </a:t>
            </a:r>
            <a:r>
              <a:rPr lang="en-US" dirty="0" err="1"/>
              <a:t>testo</a:t>
            </a:r>
            <a:r>
              <a:rPr lang="en-US" dirty="0"/>
              <a:t>, hash</a:t>
            </a:r>
          </a:p>
          <a:p>
            <a:pPr lvl="1"/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parziali</a:t>
            </a:r>
            <a:r>
              <a:rPr lang="en-US" dirty="0"/>
              <a:t>: </a:t>
            </a:r>
            <a:r>
              <a:rPr lang="en-US" dirty="0" err="1"/>
              <a:t>indicizzano</a:t>
            </a:r>
            <a:r>
              <a:rPr lang="en-US" dirty="0"/>
              <a:t> solo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di </a:t>
            </a:r>
            <a:r>
              <a:rPr lang="en-US" dirty="0" err="1"/>
              <a:t>una</a:t>
            </a:r>
            <a:r>
              <a:rPr lang="en-US" dirty="0"/>
              <a:t> query</a:t>
            </a:r>
          </a:p>
          <a:p>
            <a:pPr lvl="1"/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sparsi</a:t>
            </a:r>
            <a:r>
              <a:rPr lang="en-US" dirty="0"/>
              <a:t>: </a:t>
            </a:r>
            <a:r>
              <a:rPr lang="en-US" dirty="0" err="1"/>
              <a:t>indicizzano</a:t>
            </a:r>
            <a:r>
              <a:rPr lang="en-US" dirty="0"/>
              <a:t> solo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documenti</a:t>
            </a:r>
            <a:r>
              <a:rPr lang="en-US" dirty="0"/>
              <a:t> per cui </a:t>
            </a:r>
            <a:r>
              <a:rPr lang="en-US" dirty="0" err="1"/>
              <a:t>il</a:t>
            </a:r>
            <a:r>
              <a:rPr lang="en-US" dirty="0"/>
              <a:t> campo non </a:t>
            </a:r>
            <a:r>
              <a:rPr lang="en-US" dirty="0" err="1"/>
              <a:t>esiste</a:t>
            </a:r>
            <a:endParaRPr lang="en-US" dirty="0"/>
          </a:p>
          <a:p>
            <a:pPr lvl="1"/>
            <a:r>
              <a:rPr lang="en-US" dirty="0" err="1"/>
              <a:t>Indici</a:t>
            </a:r>
            <a:r>
              <a:rPr lang="en-US" dirty="0"/>
              <a:t> TTL: </a:t>
            </a:r>
            <a:r>
              <a:rPr lang="en-US" dirty="0" err="1"/>
              <a:t>cancellano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se la data </a:t>
            </a:r>
            <a:r>
              <a:rPr lang="en-US" dirty="0" err="1"/>
              <a:t>indicizzata</a:t>
            </a:r>
            <a:r>
              <a:rPr lang="en-US" dirty="0"/>
              <a:t> è </a:t>
            </a:r>
            <a:r>
              <a:rPr lang="en-US" dirty="0" err="1"/>
              <a:t>obsoleta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Indici</a:t>
            </a:r>
            <a:r>
              <a:rPr lang="en-US" dirty="0"/>
              <a:t> di </a:t>
            </a:r>
            <a:r>
              <a:rPr lang="en-US" dirty="0" err="1"/>
              <a:t>testo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Consentono</a:t>
            </a:r>
            <a:r>
              <a:rPr lang="en-US" dirty="0"/>
              <a:t> di fare </a:t>
            </a:r>
            <a:r>
              <a:rPr lang="en-US" dirty="0" err="1"/>
              <a:t>ricerche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 </a:t>
            </a:r>
            <a:r>
              <a:rPr lang="en-US" dirty="0" err="1"/>
              <a:t>all'interno</a:t>
            </a:r>
            <a:r>
              <a:rPr lang="en-US" dirty="0"/>
              <a:t> di </a:t>
            </a:r>
            <a:r>
              <a:rPr lang="en-US" dirty="0" err="1"/>
              <a:t>uno</a:t>
            </a:r>
            <a:r>
              <a:rPr lang="en-US" dirty="0"/>
              <a:t> 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campi</a:t>
            </a:r>
            <a:endParaRPr lang="en-US" dirty="0"/>
          </a:p>
          <a:p>
            <a:pPr lvl="1"/>
            <a:r>
              <a:rPr lang="en-US" dirty="0"/>
              <a:t>ATTENZIONE: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un solo </a:t>
            </a:r>
            <a:r>
              <a:rPr lang="en-US" dirty="0" err="1"/>
              <a:t>indice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 per </a:t>
            </a:r>
            <a:r>
              <a:rPr lang="en-US" dirty="0" err="1"/>
              <a:t>collezione</a:t>
            </a:r>
            <a:endParaRPr lang="en-US" dirty="0"/>
          </a:p>
          <a:p>
            <a:pPr lvl="1"/>
            <a:r>
              <a:rPr lang="en-US" dirty="0" err="1"/>
              <a:t>db.stores.createIndex</a:t>
            </a:r>
            <a:r>
              <a:rPr lang="en-US" dirty="0"/>
              <a:t>( { name: "text", description: "text" } )</a:t>
            </a:r>
          </a:p>
          <a:p>
            <a:r>
              <a:rPr lang="en-US" dirty="0" err="1"/>
              <a:t>L'indice</a:t>
            </a:r>
            <a:r>
              <a:rPr lang="en-US" dirty="0"/>
              <a:t> </a:t>
            </a:r>
            <a:r>
              <a:rPr lang="en-US" dirty="0" err="1"/>
              <a:t>esclude</a:t>
            </a:r>
            <a:r>
              <a:rPr lang="en-US" dirty="0"/>
              <a:t> </a:t>
            </a:r>
            <a:r>
              <a:rPr lang="en-US" dirty="0" err="1"/>
              <a:t>punteggiatura</a:t>
            </a:r>
            <a:r>
              <a:rPr lang="en-US" dirty="0"/>
              <a:t> e </a:t>
            </a:r>
            <a:r>
              <a:rPr lang="en-US" i="1" dirty="0"/>
              <a:t>stop-words</a:t>
            </a:r>
            <a:r>
              <a:rPr lang="en-US" dirty="0"/>
              <a:t> e </a:t>
            </a:r>
            <a:r>
              <a:rPr lang="en-US" dirty="0" err="1"/>
              <a:t>riduce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termini a </a:t>
            </a:r>
            <a:r>
              <a:rPr lang="en-US" dirty="0" err="1"/>
              <a:t>radice</a:t>
            </a:r>
            <a:endParaRPr lang="en-US" dirty="0"/>
          </a:p>
          <a:p>
            <a:pPr lvl="1"/>
            <a:r>
              <a:rPr lang="en-US" dirty="0" err="1"/>
              <a:t>Esempio</a:t>
            </a:r>
            <a:r>
              <a:rPr lang="en-US" dirty="0"/>
              <a:t>: "</a:t>
            </a:r>
            <a:r>
              <a:rPr lang="en-US" dirty="0" err="1"/>
              <a:t>Collezione</a:t>
            </a:r>
            <a:r>
              <a:rPr lang="en-US" dirty="0"/>
              <a:t> con </a:t>
            </a:r>
            <a:r>
              <a:rPr lang="en-US" dirty="0" err="1"/>
              <a:t>indice</a:t>
            </a:r>
            <a:r>
              <a:rPr lang="en-US" dirty="0"/>
              <a:t> di </a:t>
            </a:r>
            <a:r>
              <a:rPr lang="en-US" dirty="0" err="1"/>
              <a:t>testo</a:t>
            </a:r>
            <a:r>
              <a:rPr lang="en-US" dirty="0"/>
              <a:t>." </a:t>
            </a:r>
            <a:r>
              <a:rPr lang="en-US" dirty="0">
                <a:sym typeface="Wingdings" panose="05000000000000000000" pitchFamily="2" charset="2"/>
              </a:rPr>
              <a:t> ["</a:t>
            </a:r>
            <a:r>
              <a:rPr lang="en-US" dirty="0" err="1">
                <a:sym typeface="Wingdings" panose="05000000000000000000" pitchFamily="2" charset="2"/>
              </a:rPr>
              <a:t>collezion</a:t>
            </a:r>
            <a:r>
              <a:rPr lang="en-US" dirty="0">
                <a:sym typeface="Wingdings" panose="05000000000000000000" pitchFamily="2" charset="2"/>
              </a:rPr>
              <a:t>", "</a:t>
            </a:r>
            <a:r>
              <a:rPr lang="en-US" dirty="0" err="1">
                <a:sym typeface="Wingdings" panose="05000000000000000000" pitchFamily="2" charset="2"/>
              </a:rPr>
              <a:t>indic</a:t>
            </a:r>
            <a:r>
              <a:rPr lang="en-US" dirty="0">
                <a:sym typeface="Wingdings" panose="05000000000000000000" pitchFamily="2" charset="2"/>
              </a:rPr>
              <a:t>", "test"]</a:t>
            </a:r>
            <a:endParaRPr lang="en-US" dirty="0"/>
          </a:p>
          <a:p>
            <a:r>
              <a:rPr lang="en-US" dirty="0" err="1"/>
              <a:t>Caratteristiche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indicizzare</a:t>
            </a:r>
            <a:r>
              <a:rPr lang="en-US" dirty="0"/>
              <a:t>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testuali</a:t>
            </a:r>
            <a:r>
              <a:rPr lang="en-US" dirty="0"/>
              <a:t> e array di </a:t>
            </a:r>
            <a:r>
              <a:rPr lang="en-US" dirty="0" err="1"/>
              <a:t>stringhe</a:t>
            </a:r>
            <a:endParaRPr lang="en-US" dirty="0"/>
          </a:p>
          <a:p>
            <a:pPr lvl="1"/>
            <a:r>
              <a:rPr lang="en-US" dirty="0"/>
              <a:t>Si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assegnare</a:t>
            </a:r>
            <a:r>
              <a:rPr lang="en-US" dirty="0"/>
              <a:t> </a:t>
            </a:r>
            <a:r>
              <a:rPr lang="en-US" dirty="0" err="1"/>
              <a:t>pesi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a </a:t>
            </a:r>
            <a:r>
              <a:rPr lang="en-US" dirty="0" err="1"/>
              <a:t>campi</a:t>
            </a:r>
            <a:r>
              <a:rPr lang="en-US" dirty="0"/>
              <a:t> </a:t>
            </a:r>
            <a:r>
              <a:rPr lang="en-US" dirty="0" err="1"/>
              <a:t>diversi</a:t>
            </a:r>
            <a:endParaRPr lang="en-US" dirty="0"/>
          </a:p>
          <a:p>
            <a:pPr lvl="1"/>
            <a:r>
              <a:rPr lang="en-US" dirty="0" err="1"/>
              <a:t>Tarato</a:t>
            </a:r>
            <a:r>
              <a:rPr lang="en-US" dirty="0"/>
              <a:t> di default </a:t>
            </a:r>
            <a:r>
              <a:rPr lang="en-US" dirty="0" err="1"/>
              <a:t>sull'inglese</a:t>
            </a:r>
            <a:r>
              <a:rPr lang="en-US" dirty="0"/>
              <a:t>, ma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impostare</a:t>
            </a:r>
            <a:r>
              <a:rPr lang="en-US" dirty="0"/>
              <a:t> </a:t>
            </a:r>
            <a:r>
              <a:rPr lang="en-US" dirty="0" err="1"/>
              <a:t>lingue</a:t>
            </a:r>
            <a:r>
              <a:rPr lang="en-US" dirty="0"/>
              <a:t> diverse</a:t>
            </a:r>
          </a:p>
        </p:txBody>
      </p:sp>
    </p:spTree>
    <p:extLst>
      <p:ext uri="{BB962C8B-B14F-4D97-AF65-F5344CB8AC3E}">
        <p14:creationId xmlns:p14="http://schemas.microsoft.com/office/powerpoint/2010/main" val="119118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"Java Hut", description: "Coffee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"Coffee Shop",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"Java Shopping",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db.stores.createIndex</a:t>
            </a:r>
            <a:r>
              <a:rPr lang="en-US" dirty="0"/>
              <a:t>( { name: "text", description: "text" }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2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coffee shop" } } )</a:t>
            </a:r>
          </a:p>
          <a:p>
            <a:pPr lvl="1"/>
            <a:r>
              <a:rPr lang="en-US" dirty="0"/>
              <a:t>Le parole indicate </a:t>
            </a:r>
            <a:r>
              <a:rPr lang="en-US" dirty="0" err="1"/>
              <a:t>sono</a:t>
            </a:r>
            <a:r>
              <a:rPr lang="en-US" dirty="0"/>
              <a:t> considerate in 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1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"Coffee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Shopping",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\"coffee shop\"" } } )</a:t>
            </a:r>
          </a:p>
          <a:p>
            <a:pPr lvl="1"/>
            <a:r>
              <a:rPr lang="en-US" dirty="0"/>
              <a:t>Le </a:t>
            </a:r>
            <a:r>
              <a:rPr lang="en-US" dirty="0" err="1"/>
              <a:t>stringhe</a:t>
            </a:r>
            <a:r>
              <a:rPr lang="en-US" dirty="0"/>
              <a:t> indicate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virgolette</a:t>
            </a:r>
            <a:r>
              <a:rPr lang="en-US" dirty="0"/>
              <a:t> (")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cercate</a:t>
            </a:r>
            <a:r>
              <a:rPr lang="en-US" dirty="0"/>
              <a:t> </a:t>
            </a:r>
            <a:r>
              <a:rPr lang="en-US" dirty="0" err="1"/>
              <a:t>esattamente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"Java Hut", description: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FF0000"/>
                </a:solidFill>
              </a:rPr>
              <a:t>Coffee</a:t>
            </a:r>
            <a:r>
              <a:rPr lang="en-US" dirty="0"/>
              <a:t> Shop", description: "Just coffee"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 { $text: { $search: "java shop -coffee" } } )</a:t>
            </a:r>
          </a:p>
          <a:p>
            <a:pPr lvl="1"/>
            <a:r>
              <a:rPr lang="en-US" dirty="0"/>
              <a:t>Le parole </a:t>
            </a:r>
            <a:r>
              <a:rPr lang="en-US" dirty="0" err="1"/>
              <a:t>precedute</a:t>
            </a:r>
            <a:r>
              <a:rPr lang="en-US" dirty="0"/>
              <a:t> dal </a:t>
            </a:r>
            <a:r>
              <a:rPr lang="en-US" dirty="0" err="1"/>
              <a:t>meno</a:t>
            </a:r>
            <a:r>
              <a:rPr lang="en-US" dirty="0"/>
              <a:t> (-) </a:t>
            </a:r>
            <a:r>
              <a:rPr lang="en-US" dirty="0" err="1"/>
              <a:t>causano</a:t>
            </a:r>
            <a:r>
              <a:rPr lang="en-US" dirty="0"/>
              <a:t> </a:t>
            </a:r>
            <a:r>
              <a:rPr lang="en-US" dirty="0" err="1"/>
              <a:t>l'esclusione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Operatore</a:t>
            </a:r>
            <a:r>
              <a:rPr lang="en-US" dirty="0"/>
              <a:t> $text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db.stores.insert</a:t>
            </a:r>
            <a:r>
              <a:rPr lang="en-US" dirty="0"/>
              <a:t>([</a:t>
            </a:r>
            <a:br>
              <a:rPr lang="en-US" dirty="0"/>
            </a:br>
            <a:r>
              <a:rPr lang="en-US" dirty="0"/>
              <a:t>   { _id: 1, name: "</a:t>
            </a:r>
            <a:r>
              <a:rPr lang="en-US" dirty="0">
                <a:solidFill>
                  <a:srgbClr val="0070C0"/>
                </a:solidFill>
              </a:rPr>
              <a:t>Java </a:t>
            </a:r>
            <a:r>
              <a:rPr lang="en-US" dirty="0"/>
              <a:t>Hut", description: "</a:t>
            </a:r>
            <a:r>
              <a:rPr lang="en-US" dirty="0">
                <a:solidFill>
                  <a:srgbClr val="0070C0"/>
                </a:solidFill>
              </a:rPr>
              <a:t>Coffee </a:t>
            </a:r>
            <a:r>
              <a:rPr lang="en-US" dirty="0"/>
              <a:t>and cakes" },</a:t>
            </a:r>
            <a:br>
              <a:rPr lang="en-US" dirty="0"/>
            </a:br>
            <a:r>
              <a:rPr lang="en-US" dirty="0"/>
              <a:t>   { _id: 2, name: "Burger Buns", description: "Gourmet hamburgers" },</a:t>
            </a:r>
            <a:br>
              <a:rPr lang="en-US" dirty="0"/>
            </a:br>
            <a:r>
              <a:rPr lang="en-US" dirty="0"/>
              <a:t>   { _id: 3, name: "</a:t>
            </a:r>
            <a:r>
              <a:rPr lang="en-US" dirty="0">
                <a:solidFill>
                  <a:srgbClr val="0070C0"/>
                </a:solidFill>
              </a:rPr>
              <a:t>Coffee Shop</a:t>
            </a:r>
            <a:r>
              <a:rPr lang="en-US" dirty="0"/>
              <a:t>", description: "Just </a:t>
            </a:r>
            <a:r>
              <a:rPr lang="en-US" dirty="0">
                <a:solidFill>
                  <a:srgbClr val="0070C0"/>
                </a:solidFill>
              </a:rPr>
              <a:t>coffee</a:t>
            </a:r>
            <a:r>
              <a:rPr lang="en-US" dirty="0"/>
              <a:t>" },</a:t>
            </a:r>
            <a:br>
              <a:rPr lang="en-US" dirty="0"/>
            </a:br>
            <a:r>
              <a:rPr lang="en-US" dirty="0"/>
              <a:t>   { _id: 4, name: "Clothes </a:t>
            </a:r>
            <a:r>
              <a:rPr lang="en-US" dirty="0" err="1"/>
              <a:t>Clothes</a:t>
            </a:r>
            <a:r>
              <a:rPr lang="en-US" dirty="0"/>
              <a:t>", description: "Discount clothing" },</a:t>
            </a:r>
            <a:br>
              <a:rPr lang="en-US" dirty="0"/>
            </a:br>
            <a:r>
              <a:rPr lang="en-US" dirty="0"/>
              <a:t>   { _id: 5, name: "</a:t>
            </a:r>
            <a:r>
              <a:rPr lang="en-US" dirty="0">
                <a:solidFill>
                  <a:srgbClr val="0070C0"/>
                </a:solidFill>
              </a:rPr>
              <a:t>Java Shopping</a:t>
            </a:r>
            <a:r>
              <a:rPr lang="en-US" dirty="0"/>
              <a:t>", description: "Indonesian goods" }</a:t>
            </a:r>
            <a:br>
              <a:rPr lang="en-US" dirty="0"/>
            </a:br>
            <a:r>
              <a:rPr lang="en-US" dirty="0"/>
              <a:t>])</a:t>
            </a:r>
          </a:p>
          <a:p>
            <a:r>
              <a:rPr lang="en-US" dirty="0" err="1"/>
              <a:t>db.stores.find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{ $text: { $search: "java coffee shop" } },</a:t>
            </a:r>
            <a:br>
              <a:rPr lang="en-US" dirty="0"/>
            </a:br>
            <a:r>
              <a:rPr lang="en-US" dirty="0"/>
              <a:t>   { score: { $meta: "</a:t>
            </a:r>
            <a:r>
              <a:rPr lang="en-US" dirty="0" err="1"/>
              <a:t>textScore</a:t>
            </a:r>
            <a:r>
              <a:rPr lang="en-US" dirty="0"/>
              <a:t>" } }</a:t>
            </a:r>
            <a:br>
              <a:rPr lang="en-US" dirty="0"/>
            </a:br>
            <a:r>
              <a:rPr lang="en-US" dirty="0"/>
              <a:t>).sort( { score: { $meta: "</a:t>
            </a:r>
            <a:r>
              <a:rPr lang="en-US" dirty="0" err="1"/>
              <a:t>textScore</a:t>
            </a:r>
            <a:r>
              <a:rPr lang="en-US" dirty="0"/>
              <a:t>" } } )</a:t>
            </a:r>
          </a:p>
          <a:p>
            <a:pPr lvl="1"/>
            <a:r>
              <a:rPr lang="en-US" dirty="0" err="1"/>
              <a:t>E'possibile</a:t>
            </a:r>
            <a:r>
              <a:rPr lang="en-US" dirty="0"/>
              <a:t> </a:t>
            </a:r>
            <a:r>
              <a:rPr lang="en-US" dirty="0" err="1"/>
              <a:t>ordinare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base di un </a:t>
            </a:r>
            <a:r>
              <a:rPr lang="en-US" dirty="0" err="1"/>
              <a:t>punteggio</a:t>
            </a:r>
            <a:r>
              <a:rPr lang="en-US" dirty="0"/>
              <a:t> di </a:t>
            </a:r>
            <a:r>
              <a:rPr lang="en-US" dirty="0" err="1"/>
              <a:t>similarità</a:t>
            </a:r>
            <a:r>
              <a:rPr lang="en-US" dirty="0"/>
              <a:t> con la query di </a:t>
            </a:r>
            <a:r>
              <a:rPr lang="en-US" dirty="0" err="1"/>
              <a:t>ricerca</a:t>
            </a:r>
            <a:endParaRPr lang="en-US" dirty="0"/>
          </a:p>
        </p:txBody>
      </p:sp>
      <p:cxnSp>
        <p:nvCxnSpPr>
          <p:cNvPr id="8" name="Connettore 2 7"/>
          <p:cNvCxnSpPr/>
          <p:nvPr/>
        </p:nvCxnSpPr>
        <p:spPr>
          <a:xfrm flipH="1">
            <a:off x="8365262" y="2819138"/>
            <a:ext cx="53294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8940809" y="2641717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1°</a:t>
            </a:r>
          </a:p>
        </p:txBody>
      </p:sp>
    </p:spTree>
    <p:extLst>
      <p:ext uri="{BB962C8B-B14F-4D97-AF65-F5344CB8AC3E}">
        <p14:creationId xmlns:p14="http://schemas.microsoft.com/office/powerpoint/2010/main" val="149895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5500" noProof="0" dirty="0" err="1"/>
              <a:t>Grazie</a:t>
            </a:r>
            <a:r>
              <a:rPr lang="en-US" sz="5500" noProof="0" dirty="0"/>
              <a:t> per </a:t>
            </a:r>
            <a:r>
              <a:rPr lang="en-US" sz="5500" noProof="0" dirty="0" err="1"/>
              <a:t>l’attenzione</a:t>
            </a:r>
            <a:r>
              <a:rPr lang="en-US" sz="5500" noProof="0" dirty="0"/>
              <a:t>!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4010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Document: </a:t>
            </a:r>
            <a:r>
              <a:rPr lang="en-US" dirty="0" err="1"/>
              <a:t>modello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700499"/>
            <a:ext cx="7659254" cy="4351338"/>
          </a:xfrm>
        </p:spPr>
        <p:txBody>
          <a:bodyPr/>
          <a:lstStyle/>
          <a:p>
            <a:r>
              <a:rPr lang="en-US" sz="2000" dirty="0"/>
              <a:t>Un DB </a:t>
            </a:r>
            <a:r>
              <a:rPr lang="en-US" sz="2000" dirty="0" err="1"/>
              <a:t>contiene</a:t>
            </a:r>
            <a:r>
              <a:rPr lang="en-US" sz="2000" dirty="0"/>
              <a:t> una o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collezioni</a:t>
            </a:r>
            <a:r>
              <a:rPr lang="en-US" sz="2000" dirty="0"/>
              <a:t> (</a:t>
            </a:r>
            <a:r>
              <a:rPr lang="en-US" sz="2000" dirty="0" err="1"/>
              <a:t>corrispettive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tabelle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collezione</a:t>
            </a:r>
            <a:r>
              <a:rPr lang="en-US" sz="2000" dirty="0"/>
              <a:t> </a:t>
            </a:r>
            <a:r>
              <a:rPr lang="en-US" sz="2000" dirty="0" err="1"/>
              <a:t>contiene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documenti</a:t>
            </a:r>
            <a:r>
              <a:rPr lang="en-US" sz="2000" dirty="0"/>
              <a:t> (</a:t>
            </a:r>
            <a:r>
              <a:rPr lang="en-US" sz="2000" dirty="0" err="1"/>
              <a:t>tipicamente</a:t>
            </a:r>
            <a:r>
              <a:rPr lang="en-US" sz="2000" dirty="0"/>
              <a:t> JSON)</a:t>
            </a:r>
          </a:p>
          <a:p>
            <a:pPr lvl="1"/>
            <a:r>
              <a:rPr lang="en-US" sz="1600" dirty="0"/>
              <a:t>Un </a:t>
            </a:r>
            <a:r>
              <a:rPr lang="en-US" sz="1600" dirty="0" err="1"/>
              <a:t>documento</a:t>
            </a:r>
            <a:r>
              <a:rPr lang="en-US" sz="1600" dirty="0"/>
              <a:t> ha una </a:t>
            </a:r>
            <a:r>
              <a:rPr lang="en-US" sz="1600" dirty="0" err="1"/>
              <a:t>struttura</a:t>
            </a:r>
            <a:r>
              <a:rPr lang="en-US" sz="1600" dirty="0"/>
              <a:t> ad </a:t>
            </a:r>
            <a:r>
              <a:rPr lang="en-US" sz="1600" dirty="0" err="1"/>
              <a:t>albero</a:t>
            </a:r>
            <a:r>
              <a:rPr lang="en-US" sz="1600" dirty="0"/>
              <a:t> auto-</a:t>
            </a:r>
            <a:r>
              <a:rPr lang="en-US" sz="1600" dirty="0" err="1"/>
              <a:t>descrittiva</a:t>
            </a:r>
            <a:endParaRPr lang="en-US" sz="1600" dirty="0"/>
          </a:p>
          <a:p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documento</a:t>
            </a:r>
            <a:r>
              <a:rPr lang="en-US" sz="2000" dirty="0"/>
              <a:t> </a:t>
            </a:r>
            <a:r>
              <a:rPr lang="en-US" sz="2000" dirty="0" err="1"/>
              <a:t>contiene</a:t>
            </a:r>
            <a:r>
              <a:rPr lang="en-US" sz="2000" dirty="0"/>
              <a:t> un </a:t>
            </a:r>
            <a:r>
              <a:rPr lang="en-US" sz="2000" dirty="0" err="1"/>
              <a:t>insieme</a:t>
            </a:r>
            <a:r>
              <a:rPr lang="en-US" sz="2000" dirty="0"/>
              <a:t> di </a:t>
            </a:r>
            <a:r>
              <a:rPr lang="en-US" sz="2000" dirty="0" err="1">
                <a:solidFill>
                  <a:srgbClr val="FF0000"/>
                </a:solidFill>
              </a:rPr>
              <a:t>campi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/>
              <a:t>L'unico</a:t>
            </a:r>
            <a:r>
              <a:rPr lang="en-US" sz="1600" dirty="0"/>
              <a:t> campo </a:t>
            </a:r>
            <a:r>
              <a:rPr lang="en-US" sz="1600" dirty="0" err="1"/>
              <a:t>obbligatorio</a:t>
            </a:r>
            <a:r>
              <a:rPr lang="en-US" sz="1600" dirty="0"/>
              <a:t> è </a:t>
            </a:r>
            <a:r>
              <a:rPr lang="en-US" sz="1600" dirty="0">
                <a:solidFill>
                  <a:srgbClr val="0070C0"/>
                </a:solidFill>
              </a:rPr>
              <a:t>_id</a:t>
            </a:r>
            <a:endParaRPr lang="en-US" sz="1600" dirty="0"/>
          </a:p>
          <a:p>
            <a:r>
              <a:rPr lang="en-US" sz="2000" dirty="0" err="1"/>
              <a:t>Ogni</a:t>
            </a:r>
            <a:r>
              <a:rPr lang="en-US" sz="2000" dirty="0"/>
              <a:t> campo è </a:t>
            </a:r>
            <a:r>
              <a:rPr lang="en-US" sz="2000" dirty="0" err="1"/>
              <a:t>strutturato</a:t>
            </a:r>
            <a:r>
              <a:rPr lang="en-US" sz="2000" dirty="0"/>
              <a:t> come una </a:t>
            </a:r>
            <a:r>
              <a:rPr lang="en-US" sz="2000" dirty="0" err="1">
                <a:solidFill>
                  <a:srgbClr val="FF0000"/>
                </a:solidFill>
              </a:rPr>
              <a:t>coppia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chiave-valore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1600" dirty="0" err="1"/>
              <a:t>Chiave</a:t>
            </a:r>
            <a:r>
              <a:rPr lang="en-US" sz="1600" dirty="0"/>
              <a:t>: </a:t>
            </a:r>
            <a:r>
              <a:rPr lang="en-US" sz="1600" dirty="0" err="1"/>
              <a:t>stringa</a:t>
            </a:r>
            <a:r>
              <a:rPr lang="en-US" sz="1600" dirty="0"/>
              <a:t> di testo </a:t>
            </a:r>
            <a:r>
              <a:rPr lang="en-US" sz="1600" dirty="0" err="1"/>
              <a:t>univoca</a:t>
            </a:r>
            <a:r>
              <a:rPr lang="en-US" sz="1600" dirty="0"/>
              <a:t> </a:t>
            </a:r>
            <a:r>
              <a:rPr lang="en-US" sz="1600" dirty="0" err="1"/>
              <a:t>all'interno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  <a:p>
            <a:pPr lvl="1"/>
            <a:r>
              <a:rPr lang="en-US" sz="1600" dirty="0"/>
              <a:t>Valore: </a:t>
            </a:r>
            <a:r>
              <a:rPr lang="en-US" sz="1600" dirty="0" err="1"/>
              <a:t>può</a:t>
            </a:r>
            <a:r>
              <a:rPr lang="en-US" sz="1600" dirty="0"/>
              <a:t> </a:t>
            </a:r>
            <a:r>
              <a:rPr lang="en-US" sz="1600" dirty="0" err="1"/>
              <a:t>essere</a:t>
            </a:r>
            <a:r>
              <a:rPr lang="en-US" sz="1600" dirty="0"/>
              <a:t> semplice (</a:t>
            </a:r>
            <a:r>
              <a:rPr lang="en-US" sz="1600" dirty="0" err="1"/>
              <a:t>stringa</a:t>
            </a:r>
            <a:r>
              <a:rPr lang="en-US" sz="1600" dirty="0"/>
              <a:t>, </a:t>
            </a:r>
            <a:r>
              <a:rPr lang="en-US" sz="1600" dirty="0" err="1"/>
              <a:t>numero</a:t>
            </a:r>
            <a:r>
              <a:rPr lang="en-US" sz="1600" dirty="0"/>
              <a:t>, </a:t>
            </a:r>
            <a:r>
              <a:rPr lang="en-US" sz="1600" dirty="0" err="1"/>
              <a:t>booleano</a:t>
            </a:r>
            <a:r>
              <a:rPr lang="en-US" sz="1600" dirty="0"/>
              <a:t>) </a:t>
            </a:r>
            <a:br>
              <a:rPr lang="en-US" sz="1600" dirty="0"/>
            </a:br>
            <a:r>
              <a:rPr lang="en-US" sz="1600" dirty="0"/>
              <a:t>o </a:t>
            </a:r>
            <a:r>
              <a:rPr lang="en-US" sz="1600" dirty="0" err="1"/>
              <a:t>complesso</a:t>
            </a:r>
            <a:r>
              <a:rPr lang="en-US" sz="1600" dirty="0"/>
              <a:t> (</a:t>
            </a:r>
            <a:r>
              <a:rPr lang="en-US" sz="1600" dirty="0" err="1"/>
              <a:t>oggetto</a:t>
            </a:r>
            <a:r>
              <a:rPr lang="en-US" sz="1600" dirty="0"/>
              <a:t>, array, BLOB)</a:t>
            </a:r>
          </a:p>
          <a:p>
            <a:pPr lvl="2"/>
            <a:r>
              <a:rPr lang="en-US" sz="1400" dirty="0"/>
              <a:t>Un </a:t>
            </a:r>
            <a:r>
              <a:rPr lang="en-US" sz="1400" dirty="0" err="1"/>
              <a:t>valore</a:t>
            </a:r>
            <a:r>
              <a:rPr lang="en-US" sz="1400" dirty="0"/>
              <a:t> </a:t>
            </a:r>
            <a:r>
              <a:rPr lang="en-US" sz="1400" dirty="0" err="1"/>
              <a:t>può</a:t>
            </a:r>
            <a:r>
              <a:rPr lang="en-US" sz="1400" dirty="0"/>
              <a:t> </a:t>
            </a:r>
            <a:r>
              <a:rPr lang="en-US" sz="1400" dirty="0" err="1"/>
              <a:t>contenere</a:t>
            </a:r>
            <a:r>
              <a:rPr lang="en-US" sz="1400" dirty="0"/>
              <a:t> </a:t>
            </a:r>
            <a:r>
              <a:rPr lang="en-US" sz="1400" dirty="0" err="1"/>
              <a:t>campi</a:t>
            </a:r>
            <a:r>
              <a:rPr lang="en-US" sz="1400" dirty="0"/>
              <a:t> a </a:t>
            </a:r>
            <a:r>
              <a:rPr lang="en-US" sz="1400" dirty="0" err="1"/>
              <a:t>sua</a:t>
            </a:r>
            <a:r>
              <a:rPr lang="en-US" sz="1400" dirty="0"/>
              <a:t> volta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Livello</a:t>
            </a:r>
            <a:r>
              <a:rPr lang="en-US" sz="2000" dirty="0">
                <a:solidFill>
                  <a:srgbClr val="0070C0"/>
                </a:solidFill>
              </a:rPr>
              <a:t> di </a:t>
            </a:r>
            <a:r>
              <a:rPr lang="en-US" sz="2000" dirty="0" err="1">
                <a:solidFill>
                  <a:srgbClr val="0070C0"/>
                </a:solidFill>
              </a:rPr>
              <a:t>atomicità</a:t>
            </a:r>
            <a:r>
              <a:rPr lang="en-US" sz="2000" dirty="0"/>
              <a:t>: il </a:t>
            </a:r>
            <a:r>
              <a:rPr lang="en-US" sz="2000" dirty="0" err="1"/>
              <a:t>documento</a:t>
            </a:r>
            <a:endParaRPr lang="en-US" sz="2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497454" y="1560946"/>
            <a:ext cx="3226717" cy="4524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{</a:t>
            </a:r>
          </a:p>
          <a:p>
            <a:r>
              <a:rPr lang="it-IT" dirty="0"/>
              <a:t>      "_id": 1234,</a:t>
            </a:r>
          </a:p>
          <a:p>
            <a:r>
              <a:rPr lang="it-IT" dirty="0"/>
              <a:t>      "</a:t>
            </a:r>
            <a:r>
              <a:rPr lang="it-IT" dirty="0" err="1"/>
              <a:t>name</a:t>
            </a:r>
            <a:r>
              <a:rPr lang="it-IT" dirty="0"/>
              <a:t>": "Enrico",</a:t>
            </a:r>
          </a:p>
          <a:p>
            <a:r>
              <a:rPr lang="it-IT" dirty="0"/>
              <a:t>      "</a:t>
            </a:r>
            <a:r>
              <a:rPr lang="it-IT" dirty="0" err="1"/>
              <a:t>age</a:t>
            </a:r>
            <a:r>
              <a:rPr lang="it-IT" dirty="0"/>
              <a:t>": 32,</a:t>
            </a:r>
            <a:br>
              <a:rPr lang="it-IT" dirty="0"/>
            </a:br>
            <a:r>
              <a:rPr lang="it-IT" dirty="0"/>
              <a:t>      "</a:t>
            </a:r>
            <a:r>
              <a:rPr lang="it-IT" dirty="0" err="1"/>
              <a:t>address</a:t>
            </a:r>
            <a:r>
              <a:rPr lang="it-IT" dirty="0"/>
              <a:t>": {</a:t>
            </a:r>
          </a:p>
          <a:p>
            <a:r>
              <a:rPr lang="it-IT" dirty="0"/>
              <a:t>            "city": "Ravenna",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postalCode</a:t>
            </a:r>
            <a:r>
              <a:rPr lang="it-IT" dirty="0"/>
              <a:t>": 48124</a:t>
            </a:r>
          </a:p>
          <a:p>
            <a:r>
              <a:rPr lang="it-IT" dirty="0"/>
              <a:t>      },</a:t>
            </a:r>
          </a:p>
          <a:p>
            <a:r>
              <a:rPr lang="it-IT" dirty="0"/>
              <a:t>      "</a:t>
            </a:r>
            <a:r>
              <a:rPr lang="it-IT" dirty="0" err="1"/>
              <a:t>contacts</a:t>
            </a:r>
            <a:r>
              <a:rPr lang="it-IT" dirty="0"/>
              <a:t>": [ {</a:t>
            </a:r>
          </a:p>
          <a:p>
            <a:r>
              <a:rPr lang="it-IT" dirty="0"/>
              <a:t>            "</a:t>
            </a:r>
            <a:r>
              <a:rPr lang="it-IT" dirty="0" err="1"/>
              <a:t>type</a:t>
            </a:r>
            <a:r>
              <a:rPr lang="it-IT" dirty="0"/>
              <a:t>": "office",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contact</a:t>
            </a:r>
            <a:r>
              <a:rPr lang="it-IT" dirty="0"/>
              <a:t>": "0547-338835"</a:t>
            </a:r>
          </a:p>
          <a:p>
            <a:r>
              <a:rPr lang="it-IT" dirty="0"/>
              <a:t>      }, {</a:t>
            </a:r>
          </a:p>
          <a:p>
            <a:r>
              <a:rPr lang="it-IT" dirty="0"/>
              <a:t>            "</a:t>
            </a:r>
            <a:r>
              <a:rPr lang="it-IT" dirty="0" err="1"/>
              <a:t>type</a:t>
            </a:r>
            <a:r>
              <a:rPr lang="it-IT" dirty="0"/>
              <a:t>": "</a:t>
            </a:r>
            <a:r>
              <a:rPr lang="it-IT" dirty="0" err="1"/>
              <a:t>skype</a:t>
            </a:r>
            <a:r>
              <a:rPr lang="it-IT" dirty="0"/>
              <a:t>",</a:t>
            </a:r>
            <a:br>
              <a:rPr lang="it-IT" dirty="0"/>
            </a:br>
            <a:r>
              <a:rPr lang="it-IT" dirty="0"/>
              <a:t>            "</a:t>
            </a:r>
            <a:r>
              <a:rPr lang="it-IT" dirty="0" err="1"/>
              <a:t>contact</a:t>
            </a:r>
            <a:r>
              <a:rPr lang="it-IT" dirty="0"/>
              <a:t>": "</a:t>
            </a:r>
            <a:r>
              <a:rPr lang="it-IT" dirty="0" err="1"/>
              <a:t>egallinucci</a:t>
            </a:r>
            <a:r>
              <a:rPr lang="it-IT" dirty="0"/>
              <a:t>"</a:t>
            </a:r>
          </a:p>
          <a:p>
            <a:r>
              <a:rPr lang="it-IT" dirty="0"/>
              <a:t>      } ]</a:t>
            </a:r>
          </a:p>
          <a:p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94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22908</TotalTime>
  <Words>8694</Words>
  <Application>Microsoft Office PowerPoint</Application>
  <PresentationFormat>Widescreen</PresentationFormat>
  <Paragraphs>719</Paragraphs>
  <Slides>88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Courier New</vt:lpstr>
      <vt:lpstr>CourierPrime</vt:lpstr>
      <vt:lpstr>Helvetica</vt:lpstr>
      <vt:lpstr>Wingdings</vt:lpstr>
      <vt:lpstr>Tema di Office</vt:lpstr>
      <vt:lpstr>NoSQL document-oriented</vt:lpstr>
      <vt:lpstr>Who am I?</vt:lpstr>
      <vt:lpstr>Perché NoSQL?</vt:lpstr>
      <vt:lpstr>Cosa significa NoSQL</vt:lpstr>
      <vt:lpstr>I punti forti degli RDBMS</vt:lpstr>
      <vt:lpstr>I punti deboli degli RDBMS</vt:lpstr>
      <vt:lpstr>NoSQL: tanti modelli</vt:lpstr>
      <vt:lpstr>Il modello documentale</vt:lpstr>
      <vt:lpstr>Document: modello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un esempio</vt:lpstr>
      <vt:lpstr>Modellazione di documenti: progettazione</vt:lpstr>
      <vt:lpstr>Casi d’uso</vt:lpstr>
      <vt:lpstr>Casi d’uso reali</vt:lpstr>
      <vt:lpstr>Aspetti che non approfondiremo</vt:lpstr>
      <vt:lpstr>Getting started with MongoDB</vt:lpstr>
      <vt:lpstr>Introduzione</vt:lpstr>
      <vt:lpstr>Documenti</vt:lpstr>
      <vt:lpstr>Documenti</vt:lpstr>
      <vt:lpstr>Collezioni</vt:lpstr>
      <vt:lpstr>Database</vt:lpstr>
      <vt:lpstr>Database</vt:lpstr>
      <vt:lpstr>Connessione via shell</vt:lpstr>
      <vt:lpstr>Connessione via Robo3T</vt:lpstr>
      <vt:lpstr>Software components</vt:lpstr>
      <vt:lpstr>Connessione ad un cluster</vt:lpstr>
      <vt:lpstr>Collezioni per le esercitazioni (1)</vt:lpstr>
      <vt:lpstr>Collezioni per le esercitazioni (2)</vt:lpstr>
      <vt:lpstr>Strumenti di import/export</vt:lpstr>
      <vt:lpstr>Comandi di base</vt:lpstr>
      <vt:lpstr>Comandi principali</vt:lpstr>
      <vt:lpstr>MongoDB query language</vt:lpstr>
      <vt:lpstr>Il comando Find</vt:lpstr>
      <vt:lpstr>Il comando Find</vt:lpstr>
      <vt:lpstr>Il comando Find</vt:lpstr>
      <vt:lpstr>Find – proiezione</vt:lpstr>
      <vt:lpstr>Find – selezione semplice</vt:lpstr>
      <vt:lpstr>Find – selezione complessa</vt:lpstr>
      <vt:lpstr>Find – operatori di confronto</vt:lpstr>
      <vt:lpstr>Find – condizioni multiple</vt:lpstr>
      <vt:lpstr>Find – condizioni multiple</vt:lpstr>
      <vt:lpstr>Find – negazione</vt:lpstr>
      <vt:lpstr>Find – esistenza e campi nulli</vt:lpstr>
      <vt:lpstr>Find – interrogare array</vt:lpstr>
      <vt:lpstr>Find – interrogare array</vt:lpstr>
      <vt:lpstr>Find – interrogare array</vt:lpstr>
      <vt:lpstr>Find – interrogare array</vt:lpstr>
      <vt:lpstr>Find – interrogare oggetti</vt:lpstr>
      <vt:lpstr>Find – interrogare array di oggetti</vt:lpstr>
      <vt:lpstr>Find – Javascript scripts</vt:lpstr>
      <vt:lpstr>Limit, skip &amp; sort</vt:lpstr>
      <vt:lpstr>Count</vt:lpstr>
      <vt:lpstr>Distinct</vt:lpstr>
      <vt:lpstr>Framework di aggregazione</vt:lpstr>
      <vt:lpstr>Framework di aggregazione</vt:lpstr>
      <vt:lpstr>Framework di aggregazione</vt:lpstr>
      <vt:lpstr>Operatore $match</vt:lpstr>
      <vt:lpstr>Operatore $project</vt:lpstr>
      <vt:lpstr>Operatore $project – espressioni  matematiche</vt:lpstr>
      <vt:lpstr>Operatore $project – espressioni su date</vt:lpstr>
      <vt:lpstr>Operatore $project – espressioni su stringhe</vt:lpstr>
      <vt:lpstr>Operatore $project – espressioni logiche</vt:lpstr>
      <vt:lpstr>Operatore $project – espressioni logiche</vt:lpstr>
      <vt:lpstr>Operatore $group</vt:lpstr>
      <vt:lpstr>Operatore $group ed operatori aritmetici</vt:lpstr>
      <vt:lpstr>Operatore $group ed operatori su estremi</vt:lpstr>
      <vt:lpstr>Operatore $group ed operatori di collezione</vt:lpstr>
      <vt:lpstr>Operatore $unwind</vt:lpstr>
      <vt:lpstr>Operatore $unwind</vt:lpstr>
      <vt:lpstr>Operatore $unwind</vt:lpstr>
      <vt:lpstr>Operatore $unwind</vt:lpstr>
      <vt:lpstr>Operatori $sort, $limit e $skip</vt:lpstr>
      <vt:lpstr>Operatore $lookup</vt:lpstr>
      <vt:lpstr>Operatore $lookup</vt:lpstr>
      <vt:lpstr>Operatore $lookup</vt:lpstr>
      <vt:lpstr>Indici</vt:lpstr>
      <vt:lpstr>Indici</vt:lpstr>
      <vt:lpstr>Indici di testo</vt:lpstr>
      <vt:lpstr>Operatore $text</vt:lpstr>
      <vt:lpstr>Operatore $text</vt:lpstr>
      <vt:lpstr>Operatore $text</vt:lpstr>
      <vt:lpstr>Operatore $text</vt:lpstr>
      <vt:lpstr>Operatore $text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1151</cp:revision>
  <dcterms:created xsi:type="dcterms:W3CDTF">2019-03-06T18:10:20Z</dcterms:created>
  <dcterms:modified xsi:type="dcterms:W3CDTF">2023-02-28T09:33:44Z</dcterms:modified>
</cp:coreProperties>
</file>