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98" r:id="rId2"/>
    <p:sldId id="470" r:id="rId3"/>
    <p:sldId id="302" r:id="rId4"/>
    <p:sldId id="307" r:id="rId5"/>
    <p:sldId id="311" r:id="rId6"/>
    <p:sldId id="310" r:id="rId7"/>
    <p:sldId id="315" r:id="rId8"/>
    <p:sldId id="303" r:id="rId9"/>
    <p:sldId id="318" r:id="rId10"/>
    <p:sldId id="330" r:id="rId11"/>
    <p:sldId id="331" r:id="rId12"/>
    <p:sldId id="332" r:id="rId13"/>
    <p:sldId id="334" r:id="rId14"/>
    <p:sldId id="335" r:id="rId15"/>
    <p:sldId id="337" r:id="rId16"/>
    <p:sldId id="338" r:id="rId17"/>
    <p:sldId id="373" r:id="rId18"/>
    <p:sldId id="374" r:id="rId19"/>
    <p:sldId id="397" r:id="rId20"/>
    <p:sldId id="395" r:id="rId21"/>
    <p:sldId id="398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71" r:id="rId30"/>
    <p:sldId id="411" r:id="rId31"/>
    <p:sldId id="407" r:id="rId32"/>
    <p:sldId id="469" r:id="rId33"/>
    <p:sldId id="408" r:id="rId34"/>
    <p:sldId id="409" r:id="rId35"/>
    <p:sldId id="410" r:id="rId36"/>
    <p:sldId id="413" r:id="rId37"/>
    <p:sldId id="414" r:id="rId38"/>
    <p:sldId id="314" r:id="rId39"/>
    <p:sldId id="415" r:id="rId40"/>
    <p:sldId id="416" r:id="rId41"/>
    <p:sldId id="417" r:id="rId42"/>
    <p:sldId id="418" r:id="rId43"/>
    <p:sldId id="419" r:id="rId44"/>
    <p:sldId id="278" r:id="rId45"/>
    <p:sldId id="421" r:id="rId46"/>
    <p:sldId id="422" r:id="rId47"/>
    <p:sldId id="423" r:id="rId48"/>
    <p:sldId id="424" r:id="rId49"/>
    <p:sldId id="425" r:id="rId50"/>
    <p:sldId id="435" r:id="rId51"/>
    <p:sldId id="427" r:id="rId52"/>
    <p:sldId id="428" r:id="rId53"/>
    <p:sldId id="429" r:id="rId54"/>
    <p:sldId id="430" r:id="rId55"/>
    <p:sldId id="431" r:id="rId56"/>
    <p:sldId id="433" r:id="rId57"/>
    <p:sldId id="434" r:id="rId58"/>
    <p:sldId id="444" r:id="rId59"/>
    <p:sldId id="445" r:id="rId60"/>
    <p:sldId id="446" r:id="rId61"/>
    <p:sldId id="447" r:id="rId62"/>
    <p:sldId id="448" r:id="rId63"/>
    <p:sldId id="449" r:id="rId64"/>
    <p:sldId id="468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4" r:id="rId78"/>
    <p:sldId id="465" r:id="rId79"/>
    <p:sldId id="466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300" r:id="rId8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 dirty="0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3107324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Sum: 1 </a:t>
            </a:r>
            <a:r>
              <a:rPr lang="it-IT" dirty="0">
                <a:sym typeface="Wingdings" panose="05000000000000000000" pitchFamily="2" charset="2"/>
              </a:rPr>
              <a:t> è come se facessi riferimento ad un campo che è valorizzato sempre ad 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25042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1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2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0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153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3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7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837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noProof="0" dirty="0" err="1"/>
              <a:t>NoSQL</a:t>
            </a:r>
            <a:r>
              <a:rPr lang="it-IT" noProof="0" dirty="0"/>
              <a:t> </a:t>
            </a:r>
            <a:r>
              <a:rPr lang="it-IT" noProof="0" dirty="0" err="1"/>
              <a:t>document-oriented</a:t>
            </a:r>
            <a:r>
              <a:rPr lang="it-IT" noProof="0" dirty="0"/>
              <a:t>: </a:t>
            </a:r>
            <a:r>
              <a:rPr lang="it-IT" noProof="0" dirty="0" err="1"/>
              <a:t>MongoDB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g.csr.unibo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elp.com/dataset_challeng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Miserlou/c5cd8364bf9b2420bb29/raw/2bf258763cdddd704f8ffd3ea9a3e81d25e2c6f6/cities.json" TargetMode="External"/><Relationship Id="rId2" Type="http://schemas.openxmlformats.org/officeDocument/2006/relationships/hyperlink" Target="http://www.mediafire.com/file/ju52cn1eadiydz6/NBA2016.json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ongodb.com/basics/b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800" noProof="0" dirty="0" err="1"/>
              <a:t>NoSQL</a:t>
            </a:r>
            <a:r>
              <a:rPr lang="it-IT" sz="5800" noProof="0" dirty="0"/>
              <a:t> </a:t>
            </a:r>
            <a:r>
              <a:rPr lang="it-IT" sz="5800" noProof="0" dirty="0" err="1"/>
              <a:t>document-oriented</a:t>
            </a:r>
            <a:endParaRPr lang="it-IT" sz="5800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sz="3200" noProof="0" dirty="0"/>
              <a:t>Matteo Francia, </a:t>
            </a:r>
            <a:r>
              <a:rPr lang="it-IT" sz="3200" noProof="0" dirty="0" err="1"/>
              <a:t>Ph.D</a:t>
            </a:r>
            <a:r>
              <a:rPr lang="it-IT" sz="3200" dirty="0"/>
              <a:t>.</a:t>
            </a:r>
            <a:endParaRPr lang="it-IT" sz="3200" noProof="0" dirty="0"/>
          </a:p>
          <a:p>
            <a:pPr algn="ctr"/>
            <a:r>
              <a:rPr lang="it-IT" sz="2400" noProof="0" dirty="0"/>
              <a:t>m.francia@unibo.it</a:t>
            </a:r>
          </a:p>
        </p:txBody>
      </p:sp>
    </p:spTree>
    <p:extLst>
      <p:ext uri="{BB962C8B-B14F-4D97-AF65-F5344CB8AC3E}">
        <p14:creationId xmlns:p14="http://schemas.microsoft.com/office/powerpoint/2010/main" val="3229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752600"/>
            <a:ext cx="5449291" cy="41910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Tipico caso d’uso: clienti, ordini, prodotti</a:t>
            </a:r>
          </a:p>
        </p:txBody>
      </p:sp>
    </p:spTree>
    <p:extLst>
      <p:ext uri="{BB962C8B-B14F-4D97-AF65-F5344CB8AC3E}">
        <p14:creationId xmlns:p14="http://schemas.microsoft.com/office/powerpoint/2010/main" val="363349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88" y="1777854"/>
            <a:ext cx="6117530" cy="4165746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Modellazione relazionale</a:t>
            </a:r>
          </a:p>
        </p:txBody>
      </p:sp>
    </p:spTree>
    <p:extLst>
      <p:ext uri="{BB962C8B-B14F-4D97-AF65-F5344CB8AC3E}">
        <p14:creationId xmlns:p14="http://schemas.microsoft.com/office/powerpoint/2010/main" val="3447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4" name="Figura a mano libera 3"/>
          <p:cNvSpPr/>
          <p:nvPr/>
        </p:nvSpPr>
        <p:spPr>
          <a:xfrm>
            <a:off x="2984310" y="1795418"/>
            <a:ext cx="5965035" cy="4206239"/>
          </a:xfrm>
          <a:custGeom>
            <a:avLst/>
            <a:gdLst>
              <a:gd name="connsiteX0" fmla="*/ 2297152 w 6266986"/>
              <a:gd name="connsiteY0" fmla="*/ 44605 h 4795024"/>
              <a:gd name="connsiteX1" fmla="*/ 2334322 w 6266986"/>
              <a:gd name="connsiteY1" fmla="*/ 1665249 h 4795024"/>
              <a:gd name="connsiteX2" fmla="*/ 0 w 6266986"/>
              <a:gd name="connsiteY2" fmla="*/ 1650380 h 4795024"/>
              <a:gd name="connsiteX3" fmla="*/ 29737 w 6266986"/>
              <a:gd name="connsiteY3" fmla="*/ 4795024 h 4795024"/>
              <a:gd name="connsiteX4" fmla="*/ 6266986 w 6266986"/>
              <a:gd name="connsiteY4" fmla="*/ 4780156 h 4795024"/>
              <a:gd name="connsiteX5" fmla="*/ 6110869 w 6266986"/>
              <a:gd name="connsiteY5" fmla="*/ 0 h 4795024"/>
              <a:gd name="connsiteX6" fmla="*/ 2297152 w 6266986"/>
              <a:gd name="connsiteY6" fmla="*/ 44605 h 4795024"/>
              <a:gd name="connsiteX0" fmla="*/ 2297152 w 6266986"/>
              <a:gd name="connsiteY0" fmla="*/ 0 h 4750419"/>
              <a:gd name="connsiteX1" fmla="*/ 2334322 w 6266986"/>
              <a:gd name="connsiteY1" fmla="*/ 1620644 h 4750419"/>
              <a:gd name="connsiteX2" fmla="*/ 0 w 6266986"/>
              <a:gd name="connsiteY2" fmla="*/ 1605775 h 4750419"/>
              <a:gd name="connsiteX3" fmla="*/ 29737 w 6266986"/>
              <a:gd name="connsiteY3" fmla="*/ 4750419 h 4750419"/>
              <a:gd name="connsiteX4" fmla="*/ 6266986 w 6266986"/>
              <a:gd name="connsiteY4" fmla="*/ 4735551 h 4750419"/>
              <a:gd name="connsiteX5" fmla="*/ 6118303 w 6266986"/>
              <a:gd name="connsiteY5" fmla="*/ 7434 h 4750419"/>
              <a:gd name="connsiteX6" fmla="*/ 2297152 w 6266986"/>
              <a:gd name="connsiteY6" fmla="*/ 0 h 4750419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18303 w 6155474"/>
              <a:gd name="connsiteY5" fmla="*/ 7434 h 4757854"/>
              <a:gd name="connsiteX6" fmla="*/ 2297152 w 6155474"/>
              <a:gd name="connsiteY6" fmla="*/ 0 h 4757854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40606 w 6155474"/>
              <a:gd name="connsiteY5" fmla="*/ 22302 h 4757854"/>
              <a:gd name="connsiteX6" fmla="*/ 2297152 w 6155474"/>
              <a:gd name="connsiteY6" fmla="*/ 0 h 4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5474" h="4757854">
                <a:moveTo>
                  <a:pt x="2297152" y="0"/>
                </a:moveTo>
                <a:lnTo>
                  <a:pt x="2334322" y="1620644"/>
                </a:lnTo>
                <a:lnTo>
                  <a:pt x="0" y="1605775"/>
                </a:lnTo>
                <a:lnTo>
                  <a:pt x="29737" y="4750419"/>
                </a:lnTo>
                <a:lnTo>
                  <a:pt x="6155474" y="4757854"/>
                </a:lnTo>
                <a:lnTo>
                  <a:pt x="6140606" y="22302"/>
                </a:lnTo>
                <a:lnTo>
                  <a:pt x="2297152" y="0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1421780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possibile modellazione di documenti</a:t>
            </a:r>
          </a:p>
        </p:txBody>
      </p:sp>
    </p:spTree>
    <p:extLst>
      <p:ext uri="{BB962C8B-B14F-4D97-AF65-F5344CB8AC3E}">
        <p14:creationId xmlns:p14="http://schemas.microsoft.com/office/powerpoint/2010/main" val="28389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b="76158"/>
          <a:stretch/>
        </p:blipFill>
        <p:spPr>
          <a:xfrm>
            <a:off x="2159924" y="1918304"/>
            <a:ext cx="3803076" cy="1226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3642"/>
          <a:stretch/>
        </p:blipFill>
        <p:spPr>
          <a:xfrm>
            <a:off x="5963001" y="1918304"/>
            <a:ext cx="4024321" cy="415609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96139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5722924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modellazione alternativa </a:t>
            </a:r>
          </a:p>
        </p:txBody>
      </p:sp>
    </p:spTree>
    <p:extLst>
      <p:ext uri="{BB962C8B-B14F-4D97-AF65-F5344CB8AC3E}">
        <p14:creationId xmlns:p14="http://schemas.microsoft.com/office/powerpoint/2010/main" val="2217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69" y="1918855"/>
            <a:ext cx="3996421" cy="3733800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6791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di documenti: progettazione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097280" y="1243913"/>
            <a:ext cx="10058400" cy="4987281"/>
          </a:xfrm>
        </p:spPr>
        <p:txBody>
          <a:bodyPr>
            <a:normAutofit/>
          </a:bodyPr>
          <a:lstStyle/>
          <a:p>
            <a:r>
              <a:rPr lang="en-US" dirty="0"/>
              <a:t>Aggregate data modeling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trattati</a:t>
            </a:r>
            <a:r>
              <a:rPr lang="en-US" dirty="0"/>
              <a:t> in </a:t>
            </a:r>
            <a:r>
              <a:rPr lang="en-US" dirty="0" err="1"/>
              <a:t>blocco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</a:t>
            </a:r>
            <a:r>
              <a:rPr lang="en-US" dirty="0" err="1"/>
              <a:t>un’unità</a:t>
            </a:r>
            <a:r>
              <a:rPr lang="en-US" dirty="0"/>
              <a:t> per la </a:t>
            </a:r>
            <a:r>
              <a:rPr lang="en-US" dirty="0" err="1"/>
              <a:t>manipolazione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: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Facilitano il lavoro degli sviluppatori software</a:t>
            </a:r>
            <a:r>
              <a:rPr lang="it-IT" dirty="0"/>
              <a:t>, che spesso manipolano i dati attraverso strutture aggregate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 da gestire in un sistema distribuito</a:t>
            </a:r>
          </a:p>
          <a:p>
            <a:pPr lvl="2"/>
            <a:r>
              <a:rPr lang="it-IT" dirty="0"/>
              <a:t>I dati che devono essere manipolati insieme (e.g., gli ordini ed i relativi dettagli) vengono modellati nello stesso aggregato – e quindi risiedono nello stesso nodo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- Duplicazione dei dati </a:t>
            </a:r>
            <a:r>
              <a:rPr lang="it-IT" dirty="0"/>
              <a:t>memorizzati in livelli innestati (e rischio di inconsistenze)</a:t>
            </a:r>
          </a:p>
          <a:p>
            <a:r>
              <a:rPr lang="it-IT" b="1" dirty="0"/>
              <a:t>Non esiste strategia universale per la definizione degli aggregati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Dipende unicamente da come si intende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12026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Casi d’uso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/>
              <a:t>Diversi contesti posso trarre beneficio dall’utilizzo di un database documentale</a:t>
            </a:r>
          </a:p>
          <a:p>
            <a:pPr lvl="1"/>
            <a:r>
              <a:rPr lang="it-IT" b="1" noProof="0" dirty="0"/>
              <a:t>Log di eventi / web </a:t>
            </a:r>
            <a:r>
              <a:rPr lang="it-IT" b="1" noProof="0" dirty="0" err="1"/>
              <a:t>services</a:t>
            </a:r>
            <a:endParaRPr lang="it-IT" b="1" noProof="0" dirty="0"/>
          </a:p>
          <a:p>
            <a:pPr lvl="2"/>
            <a:r>
              <a:rPr lang="it-IT" noProof="0" dirty="0" err="1"/>
              <a:t>Repository</a:t>
            </a:r>
            <a:r>
              <a:rPr lang="it-IT" noProof="0" dirty="0"/>
              <a:t> centrali per </a:t>
            </a:r>
            <a:r>
              <a:rPr lang="it-IT" dirty="0"/>
              <a:t>la memorizzazioni di log di eventi di diverse applicazioni</a:t>
            </a:r>
          </a:p>
          <a:p>
            <a:pPr lvl="1"/>
            <a:r>
              <a:rPr lang="it-IT" b="1" noProof="0" dirty="0"/>
              <a:t>CMS, piattaforme di blogging</a:t>
            </a:r>
          </a:p>
          <a:p>
            <a:pPr lvl="2"/>
            <a:r>
              <a:rPr lang="it-IT" noProof="0" dirty="0"/>
              <a:t>Assenza di uno schema predefinito </a:t>
            </a:r>
            <a:r>
              <a:rPr lang="it-IT" noProof="0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adatti per CMS, gestione di siti web, commenti, profili utente</a:t>
            </a:r>
          </a:p>
          <a:p>
            <a:pPr lvl="1"/>
            <a:r>
              <a:rPr lang="it-IT" b="1" noProof="0" dirty="0"/>
              <a:t>Web Analytics o Real-Time Analytics</a:t>
            </a:r>
          </a:p>
          <a:p>
            <a:pPr lvl="2"/>
            <a:r>
              <a:rPr lang="en-US" noProof="0" dirty="0" err="1">
                <a:solidFill>
                  <a:srgbClr val="0070C0"/>
                </a:solidFill>
              </a:rPr>
              <a:t>Indicizzazione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contenuti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testuali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</a:t>
            </a:r>
            <a:r>
              <a:rPr lang="en-US" dirty="0"/>
              <a:t>real-time sentiment analysis, social media monitoring</a:t>
            </a:r>
            <a:endParaRPr lang="it-IT" noProof="0" dirty="0"/>
          </a:p>
          <a:p>
            <a:pPr lvl="1"/>
            <a:r>
              <a:rPr lang="it-IT" b="1" noProof="0" dirty="0"/>
              <a:t>Applicazioni di e-commerce</a:t>
            </a:r>
          </a:p>
          <a:p>
            <a:pPr lvl="2"/>
            <a:r>
              <a:rPr lang="it-IT" noProof="0" dirty="0">
                <a:solidFill>
                  <a:srgbClr val="0070C0"/>
                </a:solidFill>
              </a:rPr>
              <a:t>Flessibilità sullo schema </a:t>
            </a:r>
            <a:r>
              <a:rPr lang="it-IT" noProof="0" dirty="0"/>
              <a:t>per memorizzare prodotti e ordini</a:t>
            </a:r>
          </a:p>
          <a:p>
            <a:pPr lvl="2"/>
            <a:r>
              <a:rPr lang="it-IT" noProof="0" dirty="0"/>
              <a:t>Evoluzione del modello dati senza incorrere in costi di </a:t>
            </a:r>
            <a:r>
              <a:rPr lang="it-IT" noProof="0" dirty="0" err="1"/>
              <a:t>refactory</a:t>
            </a:r>
            <a:r>
              <a:rPr lang="it-IT" noProof="0" dirty="0"/>
              <a:t> o di migrazione</a:t>
            </a:r>
            <a:endParaRPr lang="it-IT" dirty="0"/>
          </a:p>
          <a:p>
            <a:r>
              <a:rPr lang="it-IT" noProof="0" dirty="0"/>
              <a:t>Ma ci sono anche aspetti negativi da considerare</a:t>
            </a:r>
          </a:p>
          <a:p>
            <a:pPr lvl="1"/>
            <a:r>
              <a:rPr lang="it-IT" dirty="0"/>
              <a:t>Aggregate data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fonte di duplicazione e inconsistenze</a:t>
            </a:r>
            <a:endParaRPr lang="it-IT" dirty="0"/>
          </a:p>
          <a:p>
            <a:pPr lvl="1"/>
            <a:r>
              <a:rPr lang="it-IT" dirty="0" err="1"/>
              <a:t>Schemaless</a:t>
            </a:r>
            <a:r>
              <a:rPr lang="it-IT" dirty="0"/>
              <a:t> è un vantaggio in scrittura, non in lettura</a:t>
            </a:r>
          </a:p>
          <a:p>
            <a:pPr lvl="1"/>
            <a:r>
              <a:rPr lang="it-IT" noProof="0" dirty="0"/>
              <a:t>Non ideale per un carico di lavoro analitico (OLAP)</a:t>
            </a:r>
          </a:p>
        </p:txBody>
      </p:sp>
    </p:spTree>
    <p:extLst>
      <p:ext uri="{BB962C8B-B14F-4D97-AF65-F5344CB8AC3E}">
        <p14:creationId xmlns:p14="http://schemas.microsoft.com/office/powerpoint/2010/main" val="36884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Casi d’uso reali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noProof="0" dirty="0"/>
              <a:t>Servizi di advertising</a:t>
            </a:r>
          </a:p>
          <a:p>
            <a:pPr lvl="1"/>
            <a:r>
              <a:rPr lang="it-IT" noProof="0" dirty="0" err="1"/>
              <a:t>MongoDB</a:t>
            </a:r>
            <a:r>
              <a:rPr lang="it-IT" noProof="0" dirty="0"/>
              <a:t> nasce come sistema di gestione di banner pubblicitari</a:t>
            </a:r>
          </a:p>
          <a:p>
            <a:pPr lvl="2"/>
            <a:r>
              <a:rPr lang="it-IT" dirty="0"/>
              <a:t>Il servizio deve essere disponibile 24/7 e molto efficiente</a:t>
            </a:r>
          </a:p>
          <a:p>
            <a:pPr lvl="2"/>
            <a:r>
              <a:rPr lang="it-IT" dirty="0"/>
              <a:t>Necessarie regole complesse per trovare il banner giusto in base agli interessi della persona</a:t>
            </a:r>
          </a:p>
          <a:p>
            <a:pPr lvl="2"/>
            <a:r>
              <a:rPr lang="it-IT" dirty="0"/>
              <a:t>Necessità di gestire tipologie diverse di ad e di avere una reportistica dettagliata</a:t>
            </a:r>
          </a:p>
          <a:p>
            <a:r>
              <a:rPr lang="it-IT" b="1" dirty="0"/>
              <a:t>Internet of </a:t>
            </a:r>
            <a:r>
              <a:rPr lang="it-IT" b="1" dirty="0" err="1"/>
              <a:t>Things</a:t>
            </a:r>
            <a:endParaRPr lang="it-IT" b="1" dirty="0"/>
          </a:p>
          <a:p>
            <a:pPr lvl="1"/>
            <a:r>
              <a:rPr lang="it-IT" dirty="0"/>
              <a:t>Gestione real-time dei dati generati da sensori</a:t>
            </a:r>
          </a:p>
          <a:p>
            <a:pPr lvl="1"/>
            <a:r>
              <a:rPr lang="it-IT" dirty="0"/>
              <a:t>Bosch utilizza </a:t>
            </a:r>
            <a:r>
              <a:rPr lang="it-IT" dirty="0" err="1"/>
              <a:t>MongoDB</a:t>
            </a:r>
            <a:r>
              <a:rPr lang="it-IT" dirty="0"/>
              <a:t> per catturare dati da automobili (sistema di frenata, servosterzo, tergicristalli, ecc.) e da strumenti di manutenzione di velivoli</a:t>
            </a:r>
          </a:p>
          <a:p>
            <a:pPr lvl="2"/>
            <a:r>
              <a:rPr lang="it-IT" dirty="0"/>
              <a:t>Implementate regole di business che avvisano il pilota in caso di pressione dei freni calata sotto un livello critico, o avvisano l'operaio se uno strumento è utilizzato in maniera impropria</a:t>
            </a:r>
          </a:p>
          <a:p>
            <a:pPr lvl="1"/>
            <a:r>
              <a:rPr lang="it-IT" dirty="0"/>
              <a:t>Technogym utilizza </a:t>
            </a:r>
            <a:r>
              <a:rPr lang="it-IT" dirty="0" err="1"/>
              <a:t>MongoDB</a:t>
            </a:r>
            <a:r>
              <a:rPr lang="it-IT" dirty="0"/>
              <a:t> per catturare dati dagli attrezzi connessi</a:t>
            </a:r>
          </a:p>
        </p:txBody>
      </p:sp>
    </p:spTree>
    <p:extLst>
      <p:ext uri="{BB962C8B-B14F-4D97-AF65-F5344CB8AC3E}">
        <p14:creationId xmlns:p14="http://schemas.microsoft.com/office/powerpoint/2010/main" val="550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che </a:t>
            </a:r>
            <a:r>
              <a:rPr lang="it-IT" dirty="0">
                <a:solidFill>
                  <a:schemeClr val="accent2"/>
                </a:solidFill>
              </a:rPr>
              <a:t>non</a:t>
            </a:r>
            <a:r>
              <a:rPr lang="it-IT" dirty="0"/>
              <a:t> approfondiremo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2"/>
                </a:solidFill>
              </a:rPr>
              <a:t>Sharding</a:t>
            </a:r>
            <a:endParaRPr lang="it-IT" sz="2400" dirty="0">
              <a:solidFill>
                <a:schemeClr val="accent2"/>
              </a:solidFill>
            </a:endParaRPr>
          </a:p>
          <a:p>
            <a:pPr lvl="1"/>
            <a:r>
              <a:rPr lang="it-IT" sz="2000" dirty="0"/>
              <a:t>Criteri di distribuzione dei dati</a:t>
            </a:r>
          </a:p>
          <a:p>
            <a:pPr lvl="1"/>
            <a:r>
              <a:rPr lang="it-IT" sz="2000" dirty="0"/>
              <a:t>Replicazione dei dati</a:t>
            </a:r>
          </a:p>
          <a:p>
            <a:pPr lvl="1"/>
            <a:r>
              <a:rPr lang="it-IT" sz="2000" dirty="0"/>
              <a:t>Architettura master-slave di </a:t>
            </a:r>
            <a:r>
              <a:rPr lang="it-IT" sz="2000" dirty="0" err="1"/>
              <a:t>ReplicaSet</a:t>
            </a:r>
            <a:endParaRPr lang="it-IT" sz="2000" dirty="0"/>
          </a:p>
          <a:p>
            <a:pPr lvl="1"/>
            <a:r>
              <a:rPr lang="it-IT" sz="2000" dirty="0" err="1"/>
              <a:t>Eventual</a:t>
            </a:r>
            <a:r>
              <a:rPr lang="it-IT" sz="2000" dirty="0"/>
              <a:t> </a:t>
            </a:r>
            <a:r>
              <a:rPr lang="it-IT" sz="2000" dirty="0" err="1"/>
              <a:t>consistency</a:t>
            </a:r>
            <a:r>
              <a:rPr lang="it-IT" sz="2000" dirty="0"/>
              <a:t> (teorema CAP)</a:t>
            </a:r>
          </a:p>
          <a:p>
            <a:r>
              <a:rPr lang="it-IT" sz="2400" dirty="0" err="1">
                <a:solidFill>
                  <a:schemeClr val="accent2"/>
                </a:solidFill>
              </a:rPr>
              <a:t>Polyglot</a:t>
            </a:r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 err="1">
                <a:solidFill>
                  <a:schemeClr val="accent2"/>
                </a:solidFill>
              </a:rPr>
              <a:t>persistence</a:t>
            </a:r>
            <a:endParaRPr lang="it-IT" sz="2400" dirty="0">
              <a:solidFill>
                <a:schemeClr val="accent2"/>
              </a:solidFill>
            </a:endParaRPr>
          </a:p>
          <a:p>
            <a:r>
              <a:rPr lang="it-IT" sz="2400" dirty="0">
                <a:solidFill>
                  <a:schemeClr val="accent2"/>
                </a:solidFill>
              </a:rPr>
              <a:t>Amministrazione DB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GUI</a:t>
            </a:r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</a:t>
            </a:r>
            <a:r>
              <a:rPr lang="it-IT" sz="2200" dirty="0" err="1"/>
              <a:t>Compass</a:t>
            </a:r>
            <a:endParaRPr lang="it-IT" sz="2200" dirty="0"/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Atlas</a:t>
            </a:r>
          </a:p>
          <a:p>
            <a:pPr lvl="1"/>
            <a:r>
              <a:rPr lang="it-IT" sz="2200" dirty="0"/>
              <a:t>Studio 3T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Integrazione con applicazioni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8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CAFF4-6298-479F-9135-2116F84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CA73-7E8F-45D4-AC56-E25F5CC6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Matteo Francia, </a:t>
            </a:r>
            <a:r>
              <a:rPr lang="it-IT" dirty="0" err="1"/>
              <a:t>Ph.D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Adjunct</a:t>
            </a:r>
            <a:r>
              <a:rPr lang="it-IT" dirty="0"/>
              <a:t> professor &amp; </a:t>
            </a:r>
            <a:r>
              <a:rPr lang="it-IT" dirty="0" err="1"/>
              <a:t>research</a:t>
            </a:r>
            <a:r>
              <a:rPr lang="it-IT" dirty="0"/>
              <a:t> fellow @ </a:t>
            </a:r>
            <a:r>
              <a:rPr lang="it-IT" dirty="0" err="1"/>
              <a:t>UniBO</a:t>
            </a:r>
            <a:endParaRPr lang="it-IT" dirty="0"/>
          </a:p>
          <a:p>
            <a:pPr lvl="1"/>
            <a:r>
              <a:rPr lang="it-IT" dirty="0"/>
              <a:t>BIG: Business Intelligence Group (</a:t>
            </a:r>
            <a:r>
              <a:rPr lang="it-IT" dirty="0">
                <a:hlinkClick r:id="rId2"/>
              </a:rPr>
              <a:t>http://big.csr.unibo.it/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Thanks to Enrico Gallinucci for </a:t>
            </a:r>
            <a:r>
              <a:rPr lang="it-IT" dirty="0" err="1"/>
              <a:t>these</a:t>
            </a:r>
            <a:r>
              <a:rPr lang="it-IT" dirty="0"/>
              <a:t> slides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C2807A-AD31-4263-9E01-BA0C4B9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4A2126-8624-4249-ADE5-6170018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9F170E-9FF4-4591-AB67-4D3A3A7158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</a:t>
            </a:r>
            <a:r>
              <a:rPr lang="it-IT" dirty="0" err="1"/>
              <a:t>MongoDB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9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22956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di valore</a:t>
            </a:r>
          </a:p>
          <a:p>
            <a:pPr lvl="1"/>
            <a:r>
              <a:rPr lang="it-IT" noProof="0" dirty="0"/>
              <a:t>Generalmente, l’ordine delle chiavi non è importante</a:t>
            </a:r>
          </a:p>
          <a:p>
            <a:pPr lvl="1"/>
            <a:r>
              <a:rPr lang="it-IT" dirty="0"/>
              <a:t>In ogni documento viene automaticamente inserito un campo speciale, identificato dalla chiave </a:t>
            </a:r>
            <a:r>
              <a:rPr lang="it-IT" b="1" i="1" dirty="0"/>
              <a:t>_id</a:t>
            </a:r>
            <a:r>
              <a:rPr lang="it-IT" dirty="0"/>
              <a:t>, il cui valore è unico all’interno della collezione (corrisponde alla chiave primaria)</a:t>
            </a:r>
          </a:p>
        </p:txBody>
      </p:sp>
    </p:spTree>
    <p:extLst>
      <p:ext uri="{BB962C8B-B14F-4D97-AF65-F5344CB8AC3E}">
        <p14:creationId xmlns:p14="http://schemas.microsoft.com/office/powerpoint/2010/main" val="24761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"_id": </a:t>
            </a:r>
            <a:r>
              <a:rPr lang="it-IT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</a:t>
            </a:r>
            <a:r>
              <a:rPr lang="it-IT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["Calcetto", "Viaggi", "Serie TV"]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database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NoSQL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"tipologia": "IFTS"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61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pPr lvl="1"/>
            <a:r>
              <a:rPr lang="it-IT" noProof="0" dirty="0"/>
              <a:t>Non esiste uno schema di base (</a:t>
            </a:r>
            <a:r>
              <a:rPr lang="it-IT" noProof="0" dirty="0" err="1"/>
              <a:t>schemaless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Perché creare più collezioni invece che tenerne una sola?</a:t>
            </a:r>
          </a:p>
          <a:p>
            <a:pPr lvl="2"/>
            <a:r>
              <a:rPr lang="it-IT" noProof="0" dirty="0"/>
              <a:t>Comodità</a:t>
            </a:r>
          </a:p>
          <a:p>
            <a:pPr lvl="2"/>
            <a:r>
              <a:rPr lang="it-IT" noProof="0" dirty="0"/>
              <a:t>Performance</a:t>
            </a:r>
          </a:p>
          <a:p>
            <a:pPr lvl="2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2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057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  <a:br>
              <a:rPr lang="it-IT" noProof="0" dirty="0"/>
            </a:br>
            <a:endParaRPr lang="it-IT" noProof="0" dirty="0"/>
          </a:p>
          <a:p>
            <a:r>
              <a:rPr lang="it-IT" noProof="0" dirty="0"/>
              <a:t>Ogni database ha il suo meccanismo di gestione dei permessi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endParaRPr lang="it-IT" noProof="0" dirty="0">
              <a:solidFill>
                <a:srgbClr val="0070C0"/>
              </a:solidFill>
            </a:endParaRP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</p:spTree>
    <p:extLst>
      <p:ext uri="{BB962C8B-B14F-4D97-AF65-F5344CB8AC3E}">
        <p14:creationId xmlns:p14="http://schemas.microsoft.com/office/powerpoint/2010/main" val="19584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</p:spTree>
    <p:extLst>
      <p:ext uri="{BB962C8B-B14F-4D97-AF65-F5344CB8AC3E}">
        <p14:creationId xmlns:p14="http://schemas.microsoft.com/office/powerpoint/2010/main" val="12501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Files\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\Server\[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noProof="0" dirty="0" err="1"/>
              <a:t>erché</a:t>
            </a:r>
            <a:r>
              <a:rPr lang="it-IT" noProof="0" dirty="0"/>
              <a:t> Robo3T?</a:t>
            </a:r>
          </a:p>
          <a:p>
            <a:pPr lvl="1"/>
            <a:r>
              <a:rPr lang="it-IT" noProof="0" dirty="0"/>
              <a:t>Semplifica la gestione e la</a:t>
            </a:r>
            <a:br>
              <a:rPr lang="it-IT" noProof="0" dirty="0"/>
            </a:br>
            <a:r>
              <a:rPr lang="it-IT" noProof="0" dirty="0"/>
              <a:t>navigazione del database</a:t>
            </a:r>
          </a:p>
          <a:p>
            <a:pPr lvl="1"/>
            <a:r>
              <a:rPr lang="it-IT" noProof="0" dirty="0"/>
              <a:t>Incorpora una </a:t>
            </a: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 </a:t>
            </a: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0" y="1482936"/>
            <a:ext cx="6169837" cy="427448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861893" y="553985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6E85222E-9F56-4174-80FD-3EC24274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5661B3-8921-4954-B994-F4B308A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components</a:t>
            </a:r>
            <a:endParaRPr lang="en-US" dirty="0"/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BD30A081-5099-417F-A805-71D5D7F23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Deployed</a:t>
            </a:r>
            <a:r>
              <a:rPr lang="it-IT" dirty="0"/>
              <a:t> on a </a:t>
            </a:r>
            <a:r>
              <a:rPr lang="it-IT" dirty="0" err="1"/>
              <a:t>docker</a:t>
            </a:r>
            <a:r>
              <a:rPr lang="it-IT" dirty="0"/>
              <a:t> container</a:t>
            </a:r>
          </a:p>
          <a:p>
            <a:pPr lvl="1"/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data</a:t>
            </a:r>
          </a:p>
          <a:p>
            <a:pPr lvl="1"/>
            <a:r>
              <a:rPr lang="it-IT" dirty="0"/>
              <a:t>Check </a:t>
            </a:r>
            <a:r>
              <a:rPr lang="it-IT" dirty="0" err="1">
                <a:latin typeface="Consolas" panose="020B0609020204030204" pitchFamily="49" charset="0"/>
              </a:rPr>
              <a:t>docker-compose.yml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en-US" dirty="0"/>
              <a:t>Querying the data, two alternatives:</a:t>
            </a:r>
          </a:p>
          <a:p>
            <a:pPr lvl="1"/>
            <a:r>
              <a:rPr lang="en-US" dirty="0"/>
              <a:t>Robo3T (external program)</a:t>
            </a:r>
          </a:p>
          <a:p>
            <a:pPr lvl="1"/>
            <a:r>
              <a:rPr lang="en-US" dirty="0"/>
              <a:t>Nodejs (check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:a16="http://schemas.microsoft.com/office/drawing/2014/main" id="{C27DC771-C02F-46BD-92A8-FF5BCCE1F7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DD193815-2AFD-4A05-B479-7263D3260ACB}"/>
              </a:ext>
            </a:extLst>
          </p:cNvPr>
          <p:cNvGrpSpPr/>
          <p:nvPr/>
        </p:nvGrpSpPr>
        <p:grpSpPr>
          <a:xfrm>
            <a:off x="7120467" y="2318314"/>
            <a:ext cx="3285067" cy="3303552"/>
            <a:chOff x="7233916" y="2318314"/>
            <a:chExt cx="3285067" cy="3303552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4C5CD7C-DBC0-462E-8982-ADA44DE9D067}"/>
                </a:ext>
              </a:extLst>
            </p:cNvPr>
            <p:cNvSpPr/>
            <p:nvPr/>
          </p:nvSpPr>
          <p:spPr>
            <a:xfrm>
              <a:off x="7233916" y="4402666"/>
              <a:ext cx="3285067" cy="121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Docker container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2C49BBF8-C38A-40CD-A5FB-390817B2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3890" y="4766658"/>
              <a:ext cx="1521621" cy="383857"/>
            </a:xfrm>
            <a:prstGeom prst="rect">
              <a:avLst/>
            </a:prstGeom>
          </p:spPr>
        </p:pic>
        <p:pic>
          <p:nvPicPr>
            <p:cNvPr id="12" name="Elemento grafico 11" descr="Database con riempimento a tinta unita">
              <a:extLst>
                <a:ext uri="{FF2B5EF4-FFF2-40B4-BE49-F238E27FC236}">
                  <a16:creationId xmlns:a16="http://schemas.microsoft.com/office/drawing/2014/main" id="{795CC85D-1C1F-43CA-9FB0-A83BD60F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31872" y="4602385"/>
              <a:ext cx="692780" cy="692780"/>
            </a:xfrm>
            <a:prstGeom prst="rect">
              <a:avLst/>
            </a:prstGeom>
          </p:spPr>
        </p:pic>
        <p:pic>
          <p:nvPicPr>
            <p:cNvPr id="13" name="Elemento grafico 12" descr="Database con riempimento a tinta unita">
              <a:extLst>
                <a:ext uri="{FF2B5EF4-FFF2-40B4-BE49-F238E27FC236}">
                  <a16:creationId xmlns:a16="http://schemas.microsoft.com/office/drawing/2014/main" id="{B9CA0935-83AB-464C-82CB-8BCEC3A2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8960" y="4612196"/>
              <a:ext cx="692780" cy="692780"/>
            </a:xfrm>
            <a:prstGeom prst="rect">
              <a:avLst/>
            </a:prstGeom>
          </p:spPr>
        </p:pic>
        <p:pic>
          <p:nvPicPr>
            <p:cNvPr id="21" name="Elemento grafico 20">
              <a:extLst>
                <a:ext uri="{FF2B5EF4-FFF2-40B4-BE49-F238E27FC236}">
                  <a16:creationId xmlns:a16="http://schemas.microsoft.com/office/drawing/2014/main" id="{3CEC3DE7-8EE1-4665-BCC8-2314DFAC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32762" y="2485263"/>
              <a:ext cx="1446893" cy="885302"/>
            </a:xfrm>
            <a:prstGeom prst="rect">
              <a:avLst/>
            </a:prstGeom>
          </p:spPr>
        </p:pic>
        <p:pic>
          <p:nvPicPr>
            <p:cNvPr id="24" name="Immagine 23" descr="Immagine che contiene clipart, grafica vettoriale&#10;&#10;Descrizione generata automaticamente">
              <a:extLst>
                <a:ext uri="{FF2B5EF4-FFF2-40B4-BE49-F238E27FC236}">
                  <a16:creationId xmlns:a16="http://schemas.microsoft.com/office/drawing/2014/main" id="{DC0BBC33-CFB3-4ACF-82B8-706A711A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1233" y="2318314"/>
              <a:ext cx="1219200" cy="1219200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ED1369AF-2B65-423F-B0C0-4D83338FA540}"/>
                </a:ext>
              </a:extLst>
            </p:cNvPr>
            <p:cNvCxnSpPr>
              <a:cxnSpLocks/>
            </p:cNvCxnSpPr>
            <p:nvPr/>
          </p:nvCxnSpPr>
          <p:spPr>
            <a:xfrm>
              <a:off x="8056208" y="3596641"/>
              <a:ext cx="0" cy="6976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03589C91-9A04-4A13-93A0-C75064D4A6E8}"/>
                </a:ext>
              </a:extLst>
            </p:cNvPr>
            <p:cNvCxnSpPr>
              <a:cxnSpLocks/>
            </p:cNvCxnSpPr>
            <p:nvPr/>
          </p:nvCxnSpPr>
          <p:spPr>
            <a:xfrm>
              <a:off x="9700833" y="3660988"/>
              <a:ext cx="0" cy="6976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6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Perché </a:t>
            </a:r>
            <a:r>
              <a:rPr lang="it-IT" noProof="0" dirty="0" err="1"/>
              <a:t>NoSQL</a:t>
            </a:r>
            <a:r>
              <a:rPr lang="it-IT" noProof="0" dirty="0"/>
              <a:t>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 ad un cluster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1547916" y="1525268"/>
            <a:ext cx="9157128" cy="4339731"/>
            <a:chOff x="1137247" y="1626868"/>
            <a:chExt cx="9157128" cy="433973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031" y="1626868"/>
              <a:ext cx="5772344" cy="4062732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1697784" y="1930401"/>
              <a:ext cx="2147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27020</a:t>
              </a:r>
            </a:p>
            <a:p>
              <a:pPr algn="r"/>
              <a:r>
                <a:rPr lang="it-IT" dirty="0"/>
                <a:t>- Accesso a collezioni</a:t>
              </a:r>
              <a:br>
                <a:rPr lang="it-IT" dirty="0"/>
              </a:br>
              <a:r>
                <a:rPr lang="it-IT" dirty="0"/>
                <a:t>distribuite (</a:t>
              </a:r>
              <a:r>
                <a:rPr lang="it-IT" i="1" dirty="0" err="1"/>
                <a:t>sharded</a:t>
              </a:r>
              <a:r>
                <a:rPr lang="it-IT" dirty="0"/>
                <a:t>)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137247" y="4766270"/>
              <a:ext cx="2707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27017 o 27018</a:t>
              </a:r>
            </a:p>
            <a:p>
              <a:pPr algn="r"/>
              <a:r>
                <a:rPr lang="it-IT" dirty="0"/>
                <a:t>- Accesso a collezioni locali</a:t>
              </a:r>
            </a:p>
            <a:p>
              <a:pPr algn="r"/>
              <a:r>
                <a:rPr lang="it-IT" dirty="0"/>
                <a:t>- Accesso a porzioni locali delle collezioni distribuite</a:t>
              </a:r>
            </a:p>
          </p:txBody>
        </p:sp>
        <p:cxnSp>
          <p:nvCxnSpPr>
            <p:cNvPr id="9" name="Connettore 2 8"/>
            <p:cNvCxnSpPr>
              <a:stCxn id="6" idx="3"/>
            </p:cNvCxnSpPr>
            <p:nvPr/>
          </p:nvCxnSpPr>
          <p:spPr>
            <a:xfrm flipV="1">
              <a:off x="3845168" y="2391508"/>
              <a:ext cx="734647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 flipV="1">
              <a:off x="3845168" y="5366434"/>
              <a:ext cx="930032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9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217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Statistiche NBA</a:t>
            </a:r>
          </a:p>
          <a:p>
            <a:pPr lvl="1"/>
            <a:r>
              <a:rPr lang="it-IT" dirty="0">
                <a:hlinkClick r:id="rId2"/>
              </a:rPr>
              <a:t>http://www.mediafire.com/file/ju52cn1eadiydz6/NBA2016.json</a:t>
            </a:r>
            <a:endParaRPr lang="it-IT" dirty="0"/>
          </a:p>
          <a:p>
            <a:pPr lvl="1"/>
            <a:r>
              <a:rPr lang="it-IT" dirty="0"/>
              <a:t>1 documento contenente statistiche relative alla stagione 2016/17 per tutti i giocatori e tutte le squadre</a:t>
            </a:r>
          </a:p>
          <a:p>
            <a:pPr lvl="1"/>
            <a:r>
              <a:rPr lang="it-IT" dirty="0"/>
              <a:t>Modificato per separare le statistiche su giocatori e squadre in due file</a:t>
            </a:r>
          </a:p>
          <a:p>
            <a:r>
              <a:rPr lang="it-IT" dirty="0"/>
              <a:t>Statistiche città USA</a:t>
            </a:r>
          </a:p>
          <a:p>
            <a:pPr lvl="1"/>
            <a:r>
              <a:rPr lang="it-IT" dirty="0">
                <a:hlinkClick r:id="rId3"/>
              </a:rPr>
              <a:t>https://gist.githubusercontent.com/Miserlou/c5cd8364bf9b2420bb29/raw/2bf258763cdddd704f8ffd3ea9a3e81d25e2c6f6/cities.json</a:t>
            </a:r>
            <a:endParaRPr lang="it-IT" dirty="0"/>
          </a:p>
          <a:p>
            <a:pPr lvl="1"/>
            <a:r>
              <a:rPr lang="it-IT" dirty="0"/>
              <a:t>1000 documenti con statistiche sulle città più popolose negli Stati Uniti d’America</a:t>
            </a:r>
          </a:p>
          <a:p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nba2016players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C:\nba2016players.json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85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07CA6-F411-4FDC-8634-2958BD1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CB26B7-C613-4A72-B297-39CDF18040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https://www.mongodb.com/basics/bson</a:t>
            </a:r>
            <a:r>
              <a:rPr lang="en-US" dirty="0"/>
              <a:t> </a:t>
            </a:r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240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2425" y="3445960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88" y="4080547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5444439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4076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5485635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4076131" y="3897553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5143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17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143501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43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31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95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>
                <a:solidFill>
                  <a:schemeClr val="accent2"/>
                </a:solidFill>
              </a:rPr>
              <a:t>Find</a:t>
            </a:r>
            <a:r>
              <a:rPr lang="it-IT" noProof="0" dirty="0"/>
              <a:t>, </a:t>
            </a:r>
            <a:r>
              <a:rPr lang="it-IT" noProof="0" dirty="0" err="1">
                <a:solidFill>
                  <a:schemeClr val="accent2"/>
                </a:solidFill>
              </a:rPr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>
                <a:solidFill>
                  <a:schemeClr val="accent2"/>
                </a:solidFill>
              </a:rPr>
              <a:t>Count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>
                <a:solidFill>
                  <a:schemeClr val="accent2"/>
                </a:solidFill>
              </a:rPr>
              <a:t>Aggregate</a:t>
            </a:r>
            <a:r>
              <a:rPr lang="it-IT" noProof="0" dirty="0"/>
              <a:t>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>
                <a:solidFill>
                  <a:schemeClr val="accent2"/>
                </a:solidFill>
              </a:rPr>
              <a:t>Insert</a:t>
            </a:r>
            <a:r>
              <a:rPr lang="it-IT" noProof="0" dirty="0"/>
              <a:t>, </a:t>
            </a:r>
            <a:r>
              <a:rPr lang="it-IT" noProof="0" dirty="0">
                <a:solidFill>
                  <a:schemeClr val="accent2"/>
                </a:solidFill>
              </a:rPr>
              <a:t>Delete</a:t>
            </a:r>
            <a:r>
              <a:rPr lang="it-IT" noProof="0" dirty="0"/>
              <a:t>, </a:t>
            </a:r>
            <a:r>
              <a:rPr lang="it-IT" noProof="0" dirty="0">
                <a:solidFill>
                  <a:schemeClr val="accent2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9622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0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.find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([[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noProof="0" dirty="0" err="1">
                <a:solidFill>
                  <a:srgbClr val="FF0000"/>
                </a:solidFill>
                <a:latin typeface="Consolas" panose="020B0609020204030204" pitchFamily="49" charset="0"/>
              </a:rPr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</a:t>
            </a:r>
            <a:r>
              <a:rPr lang="it-IT" noProof="0" dirty="0">
                <a:solidFill>
                  <a:srgbClr val="FF0000"/>
                </a:solidFill>
              </a:rPr>
              <a:t>FROM</a:t>
            </a:r>
            <a:r>
              <a:rPr lang="it-IT" noProof="0" dirty="0"/>
              <a:t> (ma limitato ad un’unica collezione)</a:t>
            </a:r>
          </a:p>
          <a:p>
            <a:pPr lvl="1"/>
            <a:r>
              <a:rPr lang="it-IT" noProof="0" dirty="0"/>
              <a:t>[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noProof="0" dirty="0"/>
              <a:t>] è un (eventuale) oggetto che contiene i criteri di ricerca; corrispettivo </a:t>
            </a:r>
            <a:r>
              <a:rPr lang="it-IT" dirty="0"/>
              <a:t>SQL</a:t>
            </a:r>
            <a:r>
              <a:rPr lang="it-IT" noProof="0" dirty="0"/>
              <a:t>: </a:t>
            </a:r>
            <a:r>
              <a:rPr lang="it-IT" noProof="0" dirty="0">
                <a:solidFill>
                  <a:srgbClr val="00B050"/>
                </a:solidFill>
              </a:rPr>
              <a:t>WHERE</a:t>
            </a:r>
          </a:p>
          <a:p>
            <a:pPr lvl="1"/>
            <a:r>
              <a:rPr lang="it-IT" noProof="0" dirty="0"/>
              <a:t>[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noProof="0" dirty="0"/>
              <a:t>] è un (eventuale) oggetto che contiene i criteri di ricerca; corrispettivo </a:t>
            </a:r>
            <a:r>
              <a:rPr lang="it-IT" dirty="0"/>
              <a:t>SQL</a:t>
            </a:r>
            <a:r>
              <a:rPr lang="it-IT" noProof="0" dirty="0"/>
              <a:t>: </a:t>
            </a:r>
            <a:r>
              <a:rPr lang="it-IT" noProof="0" dirty="0">
                <a:solidFill>
                  <a:srgbClr val="0070C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098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Courier New" panose="02070309020205020404" pitchFamily="49" charset="0"/>
              </a:rPr>
              <a:t>MongoDB</a:t>
            </a:r>
            <a:endParaRPr lang="it-IT" dirty="0">
              <a:cs typeface="Courier New" panose="02070309020205020404" pitchFamily="49" charset="0"/>
            </a:endParaRPr>
          </a:p>
          <a:p>
            <a:endParaRPr lang="it-IT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it-IT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, {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  .sort({</a:t>
            </a:r>
            <a:r>
              <a:rPr lang="it-IT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E23F26-D7A5-4E7E-ADBF-9AD76EFCE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Relational</a:t>
            </a:r>
            <a:endParaRPr lang="it-IT" dirty="0"/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 err="1"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b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b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order by </a:t>
            </a:r>
            <a:r>
              <a:rPr lang="it-IT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endParaRPr lang="it-IT" dirty="0">
              <a:solidFill>
                <a:srgbClr val="FF923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29637A9-119A-49DA-BD12-AAC58B377D80}" type="slidenum">
              <a:rPr lang="en-US" smtClean="0"/>
              <a:pPr algn="l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</a:t>
            </a:r>
            <a:r>
              <a:rPr lang="it-IT" sz="19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: "Hamburgers"}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{cuisine: "Hamburgers"}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</p:spTree>
    <p:extLst>
      <p:ext uri="{BB962C8B-B14F-4D97-AF65-F5344CB8AC3E}">
        <p14:creationId xmlns:p14="http://schemas.microsoft.com/office/powerpoint/2010/main" val="4282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Cosa significa </a:t>
            </a:r>
            <a:r>
              <a:rPr lang="it-IT" noProof="0" dirty="0" err="1"/>
              <a:t>NoSQL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termine viene usato per la prima volta nel '98 da Carlo Strozzi</a:t>
            </a:r>
          </a:p>
          <a:p>
            <a:pPr lvl="1"/>
            <a:r>
              <a:rPr lang="it-IT" noProof="0" dirty="0"/>
              <a:t>RDBMS open-source che usava un linguaggio diverso da SQL per le interrogazioni</a:t>
            </a:r>
          </a:p>
          <a:p>
            <a:r>
              <a:rPr lang="it-IT" noProof="0" dirty="0"/>
              <a:t>Nel 2009 viene usato da un </a:t>
            </a:r>
            <a:r>
              <a:rPr lang="it-IT" noProof="0" dirty="0" err="1"/>
              <a:t>meetup</a:t>
            </a:r>
            <a:r>
              <a:rPr lang="it-IT" noProof="0" dirty="0"/>
              <a:t> di San Francisco </a:t>
            </a:r>
          </a:p>
          <a:p>
            <a:pPr lvl="1"/>
            <a:r>
              <a:rPr lang="it-IT" noProof="0" dirty="0"/>
              <a:t>Ospitavano discussioni di progetti open-source ispirati ai nuovi database di Google e Amazon</a:t>
            </a:r>
          </a:p>
          <a:p>
            <a:pPr lvl="1"/>
            <a:r>
              <a:rPr lang="it-IT" noProof="0" dirty="0"/>
              <a:t>Gruppi partecipanti: </a:t>
            </a:r>
            <a:r>
              <a:rPr lang="it-IT" noProof="0" dirty="0" err="1"/>
              <a:t>Voldemort</a:t>
            </a:r>
            <a:r>
              <a:rPr lang="it-IT" noProof="0" dirty="0"/>
              <a:t>, Cassandra, </a:t>
            </a:r>
            <a:r>
              <a:rPr lang="it-IT" noProof="0" dirty="0" err="1"/>
              <a:t>Dynamite</a:t>
            </a:r>
            <a:r>
              <a:rPr lang="it-IT" noProof="0" dirty="0"/>
              <a:t>, </a:t>
            </a:r>
            <a:r>
              <a:rPr lang="it-IT" noProof="0" dirty="0" err="1"/>
              <a:t>HBase</a:t>
            </a:r>
            <a:r>
              <a:rPr lang="it-IT" noProof="0" dirty="0"/>
              <a:t>, </a:t>
            </a:r>
            <a:r>
              <a:rPr lang="it-IT" noProof="0" dirty="0" err="1"/>
              <a:t>Hypertable</a:t>
            </a:r>
            <a:r>
              <a:rPr lang="it-IT" noProof="0" dirty="0"/>
              <a:t>, </a:t>
            </a:r>
            <a:r>
              <a:rPr lang="it-IT" noProof="0" dirty="0" err="1"/>
              <a:t>CouchDB</a:t>
            </a:r>
            <a:r>
              <a:rPr lang="it-IT" noProof="0" dirty="0"/>
              <a:t>,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noProof="0" dirty="0" err="1">
                <a:solidFill>
                  <a:srgbClr val="FF0000"/>
                </a:solidFill>
              </a:rPr>
              <a:t>NoSQL</a:t>
            </a:r>
            <a:r>
              <a:rPr lang="it-IT" noProof="0" dirty="0"/>
              <a:t> indica dei </a:t>
            </a:r>
            <a:r>
              <a:rPr lang="it-IT" noProof="0" dirty="0">
                <a:solidFill>
                  <a:srgbClr val="0070C0"/>
                </a:solidFill>
              </a:rPr>
              <a:t>DBMS</a:t>
            </a:r>
            <a:r>
              <a:rPr lang="it-IT" noProof="0" dirty="0"/>
              <a:t> (</a:t>
            </a:r>
            <a:r>
              <a:rPr lang="it-IT" noProof="0" dirty="0" err="1"/>
              <a:t>DataBase</a:t>
            </a:r>
            <a:r>
              <a:rPr lang="it-IT" noProof="0" dirty="0"/>
              <a:t> Management System) in cui il </a:t>
            </a:r>
            <a:r>
              <a:rPr lang="it-IT" noProof="0" dirty="0">
                <a:solidFill>
                  <a:srgbClr val="0070C0"/>
                </a:solidFill>
              </a:rPr>
              <a:t>meccanismo di persistenza </a:t>
            </a:r>
            <a:r>
              <a:rPr lang="it-IT" noProof="0" dirty="0"/>
              <a:t>è</a:t>
            </a:r>
            <a:r>
              <a:rPr lang="it-IT" noProof="0" dirty="0">
                <a:solidFill>
                  <a:srgbClr val="0070C0"/>
                </a:solidFill>
              </a:rPr>
              <a:t> diverso dal modello relazionale </a:t>
            </a:r>
            <a:r>
              <a:rPr lang="it-IT" noProof="0" dirty="0"/>
              <a:t>(RDBMS)</a:t>
            </a:r>
          </a:p>
          <a:p>
            <a:pPr lvl="1"/>
            <a:r>
              <a:rPr lang="it-IT" noProof="0" dirty="0" err="1"/>
              <a:t>NoSQL</a:t>
            </a:r>
            <a:r>
              <a:rPr lang="it-IT" noProof="0" dirty="0"/>
              <a:t> = </a:t>
            </a:r>
            <a:r>
              <a:rPr lang="it-IT" noProof="0" dirty="0" err="1"/>
              <a:t>Not</a:t>
            </a:r>
            <a:r>
              <a:rPr lang="it-IT" noProof="0" dirty="0"/>
              <a:t> </a:t>
            </a:r>
            <a:r>
              <a:rPr lang="it-IT" noProof="0" dirty="0" err="1"/>
              <a:t>Only</a:t>
            </a:r>
            <a:r>
              <a:rPr lang="it-IT" noProof="0" dirty="0"/>
              <a:t> SQL </a:t>
            </a:r>
          </a:p>
          <a:p>
            <a:pPr lvl="1"/>
            <a:r>
              <a:rPr lang="it-IT" noProof="0" dirty="0"/>
              <a:t>Secondo Strozzi, il termine </a:t>
            </a:r>
            <a:r>
              <a:rPr lang="it-IT" noProof="0" dirty="0" err="1"/>
              <a:t>NoREL</a:t>
            </a:r>
            <a:r>
              <a:rPr lang="it-IT" noProof="0" dirty="0"/>
              <a:t> sarebbe stato più consono</a:t>
            </a:r>
          </a:p>
        </p:txBody>
      </p:sp>
    </p:spTree>
    <p:extLst>
      <p:ext uri="{BB962C8B-B14F-4D97-AF65-F5344CB8AC3E}">
        <p14:creationId xmlns:p14="http://schemas.microsoft.com/office/powerpoint/2010/main" val="33390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0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JSON</a:t>
            </a:r>
          </a:p>
        </p:txBody>
      </p:sp>
    </p:spTree>
    <p:extLst>
      <p:ext uri="{BB962C8B-B14F-4D97-AF65-F5344CB8AC3E}">
        <p14:creationId xmlns:p14="http://schemas.microsoft.com/office/powerpoint/2010/main" val="19486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 operatore 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 : valore</a:t>
            </a:r>
          </a:p>
        </p:txBody>
      </p:sp>
    </p:spTree>
    <p:extLst>
      <p:ext uri="{BB962C8B-B14F-4D97-AF65-F5344CB8AC3E}">
        <p14:creationId xmlns:p14="http://schemas.microsoft.com/office/powerpoint/2010/main" val="22522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18} 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{"$lt" : new Date("2007-01-01")} 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</a:t>
            </a:r>
            <a:r>
              <a:rPr lang="it-IT">
                <a:latin typeface="+mj-lt"/>
                <a:cs typeface="Courier New" panose="02070309020205020404" pitchFamily="49" charset="0"/>
              </a:rPr>
              <a:t>dalla localizzazione</a:t>
            </a:r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{"$ne"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</p:spTree>
    <p:extLst>
      <p:ext uri="{BB962C8B-B14F-4D97-AF65-F5344CB8AC3E}">
        <p14:creationId xmlns:p14="http://schemas.microsoft.com/office/powerpoint/2010/main" val="30569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{"$in": [725, 542, 390]}}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9637A9-119A-49DA-BD12-AAC58B377D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[{"x" : {"$lt" : 5}}, {"x" 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{"$lt" : 5, "$in" 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</p:spTree>
    <p:extLst>
      <p:ext uri="{BB962C8B-B14F-4D97-AF65-F5344CB8AC3E}">
        <p14:creationId xmlns:p14="http://schemas.microsoft.com/office/powerpoint/2010/main" val="2957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[5, 1]}}})</a:t>
            </a:r>
          </a:p>
        </p:txBody>
      </p:sp>
    </p:spTree>
    <p:extLst>
      <p:ext uri="{BB962C8B-B14F-4D97-AF65-F5344CB8AC3E}">
        <p14:creationId xmlns:p14="http://schemas.microsoft.com/office/powerpoint/2010/main" val="240600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br>
              <a:rPr lang="it-IT" dirty="0"/>
            </a:br>
            <a:r>
              <a:rPr lang="it-IT" dirty="0"/>
              <a:t>Il comando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br>
              <a:rPr lang="it-IT" dirty="0"/>
            </a:br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{"$in" : [null], "$exists" 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{$in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18828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size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38948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forti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Meccanismo delle transazioni</a:t>
            </a:r>
          </a:p>
          <a:p>
            <a:pPr lvl="1"/>
            <a:r>
              <a:rPr lang="it-IT" noProof="0" dirty="0"/>
              <a:t>Garanzia nella gestione della consistenza e degli accessi concorrenti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Integrazione</a:t>
            </a:r>
          </a:p>
          <a:p>
            <a:pPr lvl="1"/>
            <a:r>
              <a:rPr lang="it-IT" noProof="0" dirty="0"/>
              <a:t>Applicazioni diverse possono condividere e riutilizzare le stesse informazioni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Standard</a:t>
            </a:r>
          </a:p>
          <a:p>
            <a:pPr lvl="1"/>
            <a:r>
              <a:rPr lang="it-IT" noProof="0" dirty="0"/>
              <a:t>Il modello relazionale ed il linguaggio SQL sono standard affermati</a:t>
            </a:r>
          </a:p>
          <a:p>
            <a:pPr lvl="1"/>
            <a:r>
              <a:rPr lang="it-IT" noProof="0" dirty="0"/>
              <a:t>Un unico background teorico condiviso da diverse tecnologie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Solidità</a:t>
            </a:r>
          </a:p>
          <a:p>
            <a:pPr lvl="1"/>
            <a:r>
              <a:rPr lang="it-IT" noProof="0" dirty="0"/>
              <a:t>In uso da oltre 40 anni</a:t>
            </a:r>
          </a:p>
        </p:txBody>
      </p:sp>
    </p:spTree>
    <p:extLst>
      <p:ext uri="{BB962C8B-B14F-4D97-AF65-F5344CB8AC3E}">
        <p14:creationId xmlns:p14="http://schemas.microsoft.com/office/powerpoint/2010/main" val="13490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i commenti che rispondo ai criteri di selezione indicati </a:t>
            </a:r>
          </a:p>
          <a:p>
            <a:r>
              <a:rPr lang="it-IT" dirty="0"/>
              <a:t>Attenzione: se </a:t>
            </a:r>
            <a:r>
              <a:rPr lang="it-IT" dirty="0">
                <a:latin typeface="+mj-lt"/>
              </a:rPr>
              <a:t>$</a:t>
            </a:r>
            <a:r>
              <a:rPr lang="it-IT" dirty="0" err="1">
                <a:latin typeface="+mj-lt"/>
              </a:rPr>
              <a:t>slice</a:t>
            </a:r>
            <a:r>
              <a:rPr lang="it-IT" dirty="0">
                <a:latin typeface="+mj-lt"/>
              </a:rPr>
              <a:t> </a:t>
            </a:r>
            <a:r>
              <a:rPr lang="it-IT" dirty="0"/>
              <a:t>è l’unico operatore utilizzato nella proiezione, tutti i campi dei documenti vengono restituiti</a:t>
            </a:r>
          </a:p>
        </p:txBody>
      </p:sp>
    </p:spTree>
    <p:extLst>
      <p:ext uri="{BB962C8B-B14F-4D97-AF65-F5344CB8AC3E}">
        <p14:creationId xmlns:p14="http://schemas.microsoft.com/office/powerpoint/2010/main" val="22601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criteri, questi sono valutati in </a:t>
            </a:r>
            <a:r>
              <a:rPr lang="it-IT" dirty="0">
                <a:solidFill>
                  <a:srgbClr val="FF0000"/>
                </a:solidFill>
              </a:rPr>
              <a:t>AND a livello di documento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(</a:t>
            </a:r>
            <a:r>
              <a:rPr lang="it-IT" sz="2000" dirty="0"/>
              <a:t>∃ x &gt; 10) ∧ (∃ x &lt; 20)</a:t>
            </a:r>
          </a:p>
          <a:p>
            <a:r>
              <a:rPr lang="it-IT" dirty="0">
                <a:cs typeface="Courier New" panose="02070309020205020404" pitchFamily="49" charset="0"/>
              </a:rPr>
              <a:t>Se x è un attributo semplice</a:t>
            </a:r>
          </a:p>
          <a:p>
            <a:pPr lvl="1"/>
            <a:r>
              <a:rPr lang="it-IT" i="1" dirty="0"/>
              <a:t>Il documento contiene un x maggiore di 10 e minore di 20?</a:t>
            </a:r>
          </a:p>
          <a:p>
            <a:r>
              <a:rPr lang="it-IT" dirty="0"/>
              <a:t>Se x è un array</a:t>
            </a:r>
          </a:p>
          <a:p>
            <a:pPr lvl="1"/>
            <a:r>
              <a:rPr lang="it-IT" i="1" dirty="0"/>
              <a:t>Il documento contiene un x maggiore di 10?</a:t>
            </a:r>
          </a:p>
          <a:p>
            <a:pPr lvl="1"/>
            <a:r>
              <a:rPr lang="it-IT" i="1" dirty="0"/>
              <a:t>E il documento contiene un x maggiore di 20?</a:t>
            </a:r>
          </a:p>
          <a:p>
            <a:pPr lvl="1"/>
            <a:r>
              <a:rPr lang="it-IT" dirty="0"/>
              <a:t>Se il documento non è vuoto, </a:t>
            </a:r>
            <a:r>
              <a:rPr lang="it-IT" b="1" dirty="0"/>
              <a:t>sarà sempre restituito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imporre due vincoli in </a:t>
            </a:r>
            <a:r>
              <a:rPr lang="it-IT" dirty="0">
                <a:solidFill>
                  <a:srgbClr val="FF0000"/>
                </a:solidFill>
              </a:rPr>
              <a:t>AND a livello di elemento di un array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bisogna utilizzare l’operatore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elemMatch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</p:spTree>
    <p:extLst>
      <p:ext uri="{BB962C8B-B14F-4D97-AF65-F5344CB8AC3E}">
        <p14:creationId xmlns:p14="http://schemas.microsoft.com/office/powerpoint/2010/main" val="19313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middle":"K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, "last":"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({"name.first":"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"name.last":"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</p:spTree>
    <p:extLst>
      <p:ext uri="{BB962C8B-B14F-4D97-AF65-F5344CB8AC3E}">
        <p14:creationId xmlns:p14="http://schemas.microsoft.com/office/powerpoint/2010/main" val="40444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 di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419834" y="1845735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9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</p:spTree>
    <p:extLst>
      <p:ext uri="{BB962C8B-B14F-4D97-AF65-F5344CB8AC3E}">
        <p14:creationId xmlns:p14="http://schemas.microsoft.com/office/powerpoint/2010/main" val="410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 : 1, age 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8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1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9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74117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framework di aggregazione permette di applicare </a:t>
            </a:r>
            <a:r>
              <a:rPr lang="it-IT" b="1" dirty="0"/>
              <a:t>trasformazioni e aggregazioni </a:t>
            </a:r>
            <a:r>
              <a:rPr lang="it-IT" dirty="0"/>
              <a:t>sui documenti di una collezione</a:t>
            </a:r>
          </a:p>
          <a:p>
            <a:r>
              <a:rPr lang="it-IT" dirty="0"/>
              <a:t>E’ costituito da una serie di </a:t>
            </a:r>
            <a:r>
              <a:rPr lang="it-IT" b="1" dirty="0"/>
              <a:t>operatori di pipeline</a:t>
            </a:r>
            <a:r>
              <a:rPr lang="it-IT" dirty="0"/>
              <a:t>, </a:t>
            </a:r>
            <a:r>
              <a:rPr lang="it-IT" i="1" dirty="0"/>
              <a:t>mattoni</a:t>
            </a:r>
            <a:r>
              <a:rPr lang="it-IT" dirty="0"/>
              <a:t> che possono essere liberamente combinati tra loro (</a:t>
            </a:r>
            <a:r>
              <a:rPr lang="it-IT" dirty="0">
                <a:solidFill>
                  <a:srgbClr val="0070C0"/>
                </a:solidFill>
              </a:rPr>
              <a:t>anche più volte ed in qualunque ordine</a:t>
            </a:r>
            <a:r>
              <a:rPr lang="it-IT" dirty="0"/>
              <a:t>) per dar vita ad interrogazioni più o meno complesse</a:t>
            </a:r>
          </a:p>
          <a:p>
            <a:pPr lvl="1"/>
            <a:r>
              <a:rPr lang="it-IT" dirty="0"/>
              <a:t>Match, Project, Group, </a:t>
            </a:r>
            <a:r>
              <a:rPr lang="it-IT" dirty="0" err="1"/>
              <a:t>Unwind</a:t>
            </a:r>
            <a:r>
              <a:rPr lang="it-IT" dirty="0"/>
              <a:t>, Sort, Limit, Skip</a:t>
            </a:r>
          </a:p>
          <a:p>
            <a:r>
              <a:rPr lang="it-IT" dirty="0"/>
              <a:t>Non solo aggregazioni: l’elevata espressività del framework consente di formulare </a:t>
            </a:r>
            <a:r>
              <a:rPr lang="it-IT" b="1" dirty="0"/>
              <a:t>interrogazioni che non si potevano fare col </a:t>
            </a:r>
            <a:r>
              <a:rPr lang="it-IT" b="1" dirty="0" err="1"/>
              <a:t>Find</a:t>
            </a:r>
            <a:endParaRPr lang="it-IT" b="1" dirty="0"/>
          </a:p>
          <a:p>
            <a:pPr lvl="1"/>
            <a:r>
              <a:rPr lang="it-IT" dirty="0">
                <a:solidFill>
                  <a:srgbClr val="0070C0"/>
                </a:solidFill>
              </a:rPr>
              <a:t>Applicare trasformazioni sulle date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Concatenare due o più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Confrontare i valori di due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Restituire un singolo elemento di un array invece dell’array intero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79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deboli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Conflitto di impedenza</a:t>
            </a:r>
          </a:p>
          <a:p>
            <a:pPr lvl="1"/>
            <a:r>
              <a:rPr lang="it-IT" noProof="0" dirty="0"/>
              <a:t>La memorizzazione del dato si basa sul modello relazionale, ma la manipolazione del dato si basa tipicamente sul modello a oggetti</a:t>
            </a:r>
          </a:p>
          <a:p>
            <a:pPr lvl="1"/>
            <a:r>
              <a:rPr lang="it-IT" noProof="0" dirty="0"/>
              <a:t>Tante soluzioni proposte, nessuno standard</a:t>
            </a:r>
          </a:p>
          <a:p>
            <a:pPr lvl="2"/>
            <a:r>
              <a:rPr lang="it-IT" dirty="0"/>
              <a:t>E.g.: Object </a:t>
            </a:r>
            <a:r>
              <a:rPr lang="it-IT" dirty="0" err="1"/>
              <a:t>Oriented</a:t>
            </a:r>
            <a:r>
              <a:rPr lang="it-IT" dirty="0"/>
              <a:t> DBMS (OODBMS), Object-</a:t>
            </a:r>
            <a:r>
              <a:rPr lang="it-IT" dirty="0" err="1"/>
              <a:t>Relational</a:t>
            </a:r>
            <a:r>
              <a:rPr lang="it-IT" dirty="0"/>
              <a:t> Mapping (ORM) frameworks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Difficile scalabilità orizzontale</a:t>
            </a:r>
          </a:p>
          <a:p>
            <a:pPr lvl="1"/>
            <a:r>
              <a:rPr lang="it-IT" noProof="0" dirty="0"/>
              <a:t>I Big Data sono una realtà; un unico server non può gestire tutto</a:t>
            </a:r>
          </a:p>
          <a:p>
            <a:pPr lvl="1"/>
            <a:r>
              <a:rPr lang="it-IT" noProof="0" dirty="0"/>
              <a:t>Distribuire un RDBMS non è una soluzione facile</a:t>
            </a:r>
          </a:p>
          <a:p>
            <a:r>
              <a:rPr lang="it-IT" dirty="0">
                <a:solidFill>
                  <a:schemeClr val="accent2"/>
                </a:solidFill>
              </a:rPr>
              <a:t>Consistenza vs efficienza</a:t>
            </a:r>
          </a:p>
          <a:p>
            <a:pPr lvl="1"/>
            <a:r>
              <a:rPr lang="it-IT" dirty="0"/>
              <a:t>Garantire la consistenza dei dati è un must – anche a costo delle performance</a:t>
            </a:r>
          </a:p>
          <a:p>
            <a:pPr lvl="1"/>
            <a:r>
              <a:rPr lang="it-IT" noProof="0" dirty="0"/>
              <a:t>Le applicazioni odierne richiedono letture e scritture con grande frequenza e a bassa latenza</a:t>
            </a:r>
          </a:p>
          <a:p>
            <a:r>
              <a:rPr lang="it-IT" dirty="0">
                <a:solidFill>
                  <a:schemeClr val="accent2"/>
                </a:solidFill>
              </a:rPr>
              <a:t>Rigidità dello schema</a:t>
            </a:r>
          </a:p>
          <a:p>
            <a:pPr lvl="1"/>
            <a:r>
              <a:rPr lang="it-IT" noProof="0" dirty="0"/>
              <a:t>Una modifica "a regime" può essere molto costosa</a:t>
            </a:r>
          </a:p>
        </p:txBody>
      </p:sp>
    </p:spTree>
    <p:extLst>
      <p:ext uri="{BB962C8B-B14F-4D97-AF65-F5344CB8AC3E}">
        <p14:creationId xmlns:p14="http://schemas.microsoft.com/office/powerpoint/2010/main" val="1346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esempio: in una collezione di riviste, voglio sapere quali sono gli autori che hanno venduto più di tutti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Project</a:t>
            </a:r>
            <a:r>
              <a:rPr lang="it-IT" dirty="0"/>
              <a:t>: estraggo da ogni documento l’autore della rivisita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Group</a:t>
            </a:r>
            <a:r>
              <a:rPr lang="it-IT" dirty="0"/>
              <a:t>: raggruppo per autore, contando il numero di occorrenze di ciascuno</a:t>
            </a:r>
          </a:p>
          <a:p>
            <a:pPr lvl="1"/>
            <a:r>
              <a:rPr lang="it-IT" dirty="0" err="1">
                <a:solidFill>
                  <a:schemeClr val="accent2"/>
                </a:solidFill>
              </a:rPr>
              <a:t>Sort</a:t>
            </a:r>
            <a:r>
              <a:rPr lang="it-IT" dirty="0"/>
              <a:t>: ordino in maniera decrescente sul numero di occorrenze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Limit</a:t>
            </a:r>
            <a:r>
              <a:rPr lang="it-IT" dirty="0"/>
              <a:t>: mantengo solo i primi 5 risultati</a:t>
            </a:r>
          </a:p>
          <a:p>
            <a:r>
              <a:rPr lang="it-IT" dirty="0"/>
              <a:t>La </a:t>
            </a:r>
            <a:r>
              <a:rPr lang="it-IT" dirty="0" err="1"/>
              <a:t>query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db.articles.</a:t>
            </a:r>
            <a:r>
              <a:rPr lang="it-IT" dirty="0" err="1">
                <a:solidFill>
                  <a:schemeClr val="accent2"/>
                </a:solidFill>
              </a:rPr>
              <a:t>aggregate</a:t>
            </a:r>
            <a:r>
              <a:rPr lang="it-IT" dirty="0"/>
              <a:t>([</a:t>
            </a:r>
            <a:br>
              <a:rPr lang="it-IT" dirty="0"/>
            </a:br>
            <a:r>
              <a:rPr lang="it-IT" dirty="0"/>
              <a:t>   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project</a:t>
            </a:r>
            <a:r>
              <a:rPr lang="it-IT" dirty="0"/>
              <a:t>" :	{"</a:t>
            </a:r>
            <a:r>
              <a:rPr lang="it-IT" dirty="0" err="1"/>
              <a:t>author</a:t>
            </a:r>
            <a:r>
              <a:rPr lang="it-IT" dirty="0"/>
              <a:t>" : 1}},</a:t>
            </a:r>
            <a:br>
              <a:rPr lang="it-IT" dirty="0"/>
            </a:br>
            <a:r>
              <a:rPr lang="it-IT" dirty="0"/>
              <a:t>   </a:t>
            </a:r>
            <a:r>
              <a:rPr lang="en-US" dirty="0"/>
              <a:t>{"</a:t>
            </a:r>
            <a:r>
              <a:rPr lang="en-US" dirty="0">
                <a:solidFill>
                  <a:schemeClr val="accent2"/>
                </a:solidFill>
              </a:rPr>
              <a:t>$group</a:t>
            </a:r>
            <a:r>
              <a:rPr lang="en-US" dirty="0"/>
              <a:t>" :	{"_id" : "$author", "count" : {"$sum" : 1}}},</a:t>
            </a:r>
            <a:br>
              <a:rPr lang="en-US" dirty="0"/>
            </a:br>
            <a:r>
              <a:rPr lang="en-US" dirty="0"/>
              <a:t>   </a:t>
            </a:r>
            <a:r>
              <a:rPr lang="it-IT" dirty="0"/>
              <a:t>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sort</a:t>
            </a:r>
            <a:r>
              <a:rPr lang="it-IT" dirty="0"/>
              <a:t>" : 	{"</a:t>
            </a:r>
            <a:r>
              <a:rPr lang="it-IT" dirty="0" err="1"/>
              <a:t>count</a:t>
            </a:r>
            <a:r>
              <a:rPr lang="it-IT" dirty="0"/>
              <a:t>" : -1}},</a:t>
            </a:r>
            <a:br>
              <a:rPr lang="it-IT" dirty="0"/>
            </a:br>
            <a:r>
              <a:rPr lang="it-IT" dirty="0"/>
              <a:t>   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limit</a:t>
            </a:r>
            <a:r>
              <a:rPr lang="it-IT" dirty="0"/>
              <a:t>" : 	5}</a:t>
            </a:r>
            <a:br>
              <a:rPr lang="it-IT" dirty="0"/>
            </a:br>
            <a:r>
              <a:rPr lang="it-IT" dirty="0"/>
              <a:t>])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0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$match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$match </a:t>
            </a:r>
            <a:r>
              <a:rPr lang="it-IT" dirty="0"/>
              <a:t>permette di </a:t>
            </a:r>
            <a:r>
              <a:rPr lang="it-IT" b="1" dirty="0"/>
              <a:t>filtrare i documenti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Opera sostanzialmente come una </a:t>
            </a:r>
            <a:r>
              <a:rPr lang="it-IT" dirty="0" err="1">
                <a:solidFill>
                  <a:srgbClr val="0070C0"/>
                </a:solidFill>
              </a:rPr>
              <a:t>query</a:t>
            </a:r>
            <a:r>
              <a:rPr lang="it-IT" dirty="0">
                <a:solidFill>
                  <a:srgbClr val="0070C0"/>
                </a:solidFill>
              </a:rPr>
              <a:t> di </a:t>
            </a:r>
            <a:r>
              <a:rPr lang="it-IT" dirty="0" err="1">
                <a:solidFill>
                  <a:srgbClr val="0070C0"/>
                </a:solidFill>
              </a:rPr>
              <a:t>Find</a:t>
            </a:r>
            <a:endParaRPr lang="it-IT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Unica eccezione: non supporta operatori </a:t>
            </a:r>
            <a:r>
              <a:rPr lang="it-IT" dirty="0" err="1"/>
              <a:t>geospaziali</a:t>
            </a:r>
            <a:endParaRPr lang="it-IT" dirty="0"/>
          </a:p>
          <a:p>
            <a:r>
              <a:rPr lang="it-IT" dirty="0"/>
              <a:t>E’ buona norma utilizzare l’operatore il prima possibile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Riduce il numero di documenti </a:t>
            </a:r>
            <a:r>
              <a:rPr lang="it-IT" dirty="0"/>
              <a:t>delle operazioni successive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Può sfruttare gli indici </a:t>
            </a:r>
            <a:r>
              <a:rPr lang="it-IT" dirty="0"/>
              <a:t>(in fasi successive potrebbero non essere utilizzabili)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/>
              <a:t>db.restaurants.aggregate</a:t>
            </a:r>
            <a:r>
              <a:rPr lang="it-IT" dirty="0"/>
              <a:t>([{$match: {</a:t>
            </a:r>
            <a:r>
              <a:rPr lang="it-IT" dirty="0" err="1"/>
              <a:t>cuisine</a:t>
            </a:r>
            <a:r>
              <a:rPr lang="it-IT" dirty="0"/>
              <a:t>: "Hamburger"} }])</a:t>
            </a:r>
          </a:p>
          <a:p>
            <a:pPr lvl="1"/>
            <a:r>
              <a:rPr lang="it-IT" dirty="0" err="1"/>
              <a:t>db.restaurants.find</a:t>
            </a:r>
            <a:r>
              <a:rPr lang="it-IT" dirty="0"/>
              <a:t>({</a:t>
            </a:r>
            <a:r>
              <a:rPr lang="it-IT" dirty="0" err="1"/>
              <a:t>cuisine</a:t>
            </a:r>
            <a:r>
              <a:rPr lang="it-IT" dirty="0"/>
              <a:t>: "Hamburger"})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9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effettuare una proiezione dei campi</a:t>
            </a:r>
          </a:p>
          <a:p>
            <a:pPr lvl="1"/>
            <a:r>
              <a:rPr lang="it-IT" dirty="0"/>
              <a:t>E’ </a:t>
            </a:r>
            <a:r>
              <a:rPr lang="it-IT" b="1" dirty="0">
                <a:solidFill>
                  <a:srgbClr val="FF0000"/>
                </a:solidFill>
              </a:rPr>
              <a:t>molto più potente </a:t>
            </a:r>
            <a:r>
              <a:rPr lang="it-IT" dirty="0"/>
              <a:t>della proiezione nel comando </a:t>
            </a:r>
            <a:r>
              <a:rPr lang="it-IT" dirty="0" err="1"/>
              <a:t>Find</a:t>
            </a:r>
            <a:endParaRPr lang="it-IT" dirty="0"/>
          </a:p>
          <a:p>
            <a:pPr lvl="1"/>
            <a:r>
              <a:rPr lang="it-IT" dirty="0"/>
              <a:t>Permette di estrarre campi da oggetti innestati e di applicare trasformazioni</a:t>
            </a:r>
          </a:p>
          <a:p>
            <a:r>
              <a:rPr lang="it-IT" dirty="0" err="1"/>
              <a:t>db.articles.aggregate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author</a:t>
            </a:r>
            <a:r>
              <a:rPr lang="it-IT" dirty="0"/>
              <a:t>" : 1, "_id" : 0}}])</a:t>
            </a:r>
          </a:p>
          <a:p>
            <a:pPr lvl="1"/>
            <a:r>
              <a:rPr lang="it-IT" dirty="0"/>
              <a:t>Restituisce l’autore di un articolo ed esclude il campo _id</a:t>
            </a:r>
          </a:p>
          <a:p>
            <a:r>
              <a:rPr lang="it-IT" dirty="0" err="1"/>
              <a:t>db.users.aggregate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userId</a:t>
            </a:r>
            <a:r>
              <a:rPr lang="it-IT" dirty="0"/>
              <a:t>" : "$_id", "_id" : 0}}])</a:t>
            </a:r>
          </a:p>
          <a:p>
            <a:pPr lvl="1"/>
            <a:r>
              <a:rPr lang="it-IT" dirty="0"/>
              <a:t>Rinomina il campo _id in </a:t>
            </a:r>
            <a:r>
              <a:rPr lang="it-IT" dirty="0" err="1"/>
              <a:t>userId</a:t>
            </a:r>
            <a:endParaRPr lang="it-IT" dirty="0"/>
          </a:p>
          <a:p>
            <a:pPr lvl="1"/>
            <a:r>
              <a:rPr lang="it-IT" dirty="0"/>
              <a:t>In pratica, introduce un nuovo campo </a:t>
            </a:r>
            <a:r>
              <a:rPr lang="it-IT" dirty="0" err="1"/>
              <a:t>userId</a:t>
            </a:r>
            <a:r>
              <a:rPr lang="it-IT" dirty="0"/>
              <a:t> il cui valore corrisponde al valore di _id</a:t>
            </a:r>
          </a:p>
          <a:p>
            <a:pPr lvl="1"/>
            <a:r>
              <a:rPr lang="it-IT" dirty="0"/>
              <a:t>NB: </a:t>
            </a:r>
            <a:r>
              <a:rPr lang="it-IT" dirty="0">
                <a:solidFill>
                  <a:srgbClr val="0070C0"/>
                </a:solidFill>
              </a:rPr>
              <a:t>l’utilizzo dell’operatore $ in "$_id" permette di indicare il riferimento ad un campo</a:t>
            </a:r>
            <a:r>
              <a:rPr lang="it-IT" dirty="0"/>
              <a:t>; altrimenti, "_id" verrebbe interpretato come un semplice valore</a:t>
            </a:r>
          </a:p>
        </p:txBody>
      </p:sp>
    </p:spTree>
    <p:extLst>
      <p:ext uri="{BB962C8B-B14F-4D97-AF65-F5344CB8AC3E}">
        <p14:creationId xmlns:p14="http://schemas.microsoft.com/office/powerpoint/2010/main" val="31667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 matematiche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1 o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dirty="0"/>
              <a:t>: $add, $multiply</a:t>
            </a:r>
          </a:p>
          <a:p>
            <a:pPr lvl="1"/>
            <a:r>
              <a:rPr lang="en-US" dirty="0"/>
              <a:t>"$add" : [expr1, expr2, ..., </a:t>
            </a:r>
            <a:r>
              <a:rPr lang="en-US" dirty="0" err="1"/>
              <a:t>exprN</a:t>
            </a:r>
            <a:r>
              <a:rPr lang="en-US" dirty="0"/>
              <a:t>]</a:t>
            </a:r>
          </a:p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2 </a:t>
            </a:r>
            <a:r>
              <a:rPr lang="en-US" b="1" dirty="0" err="1"/>
              <a:t>valori</a:t>
            </a:r>
            <a:r>
              <a:rPr lang="en-US" dirty="0"/>
              <a:t>: $subtract, $divide, $mod</a:t>
            </a:r>
          </a:p>
          <a:p>
            <a:pPr lvl="1"/>
            <a:r>
              <a:rPr lang="en-US" dirty="0"/>
              <a:t>"$subtract" : [expr1, expr2]</a:t>
            </a:r>
          </a:p>
          <a:p>
            <a:pPr lvl="1"/>
            <a:r>
              <a:rPr lang="en-US" dirty="0"/>
              <a:t>"$divide":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</a:t>
            </a:r>
          </a:p>
          <a:p>
            <a:pPr lvl="1"/>
            <a:r>
              <a:rPr lang="en-US" dirty="0"/>
              <a:t>"$mod":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resto</a:t>
            </a:r>
          </a:p>
          <a:p>
            <a:r>
              <a:rPr lang="it-IT" b="1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totalPay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en-US" dirty="0">
                <a:solidFill>
                  <a:srgbClr val="0070C0"/>
                </a:solidFill>
              </a:rPr>
              <a:t>{ "$subtract" : [{"$add" : ["$salary", "$bonus"]}, "$401k"] }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un campo calcolato: </a:t>
            </a:r>
            <a:r>
              <a:rPr lang="it-IT" dirty="0" err="1"/>
              <a:t>totalPay</a:t>
            </a:r>
            <a:r>
              <a:rPr lang="it-IT" dirty="0"/>
              <a:t> = (</a:t>
            </a:r>
            <a:r>
              <a:rPr lang="it-IT" dirty="0" err="1"/>
              <a:t>salary</a:t>
            </a:r>
            <a:r>
              <a:rPr lang="it-IT" dirty="0"/>
              <a:t> + bonus) - 401k</a:t>
            </a:r>
          </a:p>
        </p:txBody>
      </p:sp>
    </p:spTree>
    <p:extLst>
      <p:ext uri="{BB962C8B-B14F-4D97-AF65-F5344CB8AC3E}">
        <p14:creationId xmlns:p14="http://schemas.microsoft.com/office/powerpoint/2010/main" val="27273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diverse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specifica</a:t>
            </a:r>
            <a:r>
              <a:rPr lang="en-US" b="1" dirty="0"/>
              <a:t> </a:t>
            </a:r>
            <a:r>
              <a:rPr lang="en-US" b="1" dirty="0" err="1"/>
              <a:t>informazione</a:t>
            </a:r>
            <a:r>
              <a:rPr lang="en-US" b="1" dirty="0"/>
              <a:t> a </a:t>
            </a:r>
            <a:r>
              <a:rPr lang="en-US" b="1" dirty="0" err="1"/>
              <a:t>partire</a:t>
            </a:r>
            <a:r>
              <a:rPr lang="en-US" b="1" dirty="0"/>
              <a:t> da </a:t>
            </a:r>
            <a:r>
              <a:rPr lang="en-US" b="1" dirty="0" err="1"/>
              <a:t>una</a:t>
            </a:r>
            <a:r>
              <a:rPr lang="en-US" b="1" dirty="0"/>
              <a:t> data</a:t>
            </a:r>
          </a:p>
          <a:p>
            <a:pPr lvl="1"/>
            <a:r>
              <a:rPr lang="en-US" dirty="0"/>
              <a:t>"$year", "$month", "$week"</a:t>
            </a:r>
          </a:p>
          <a:p>
            <a:pPr lvl="1"/>
            <a:r>
              <a:rPr lang="en-US" dirty="0"/>
              <a:t>"$</a:t>
            </a:r>
            <a:r>
              <a:rPr lang="en-US" dirty="0" err="1"/>
              <a:t>dayOfYear</a:t>
            </a:r>
            <a:r>
              <a:rPr lang="en-US" dirty="0"/>
              <a:t>", "$</a:t>
            </a:r>
            <a:r>
              <a:rPr lang="en-US" dirty="0" err="1"/>
              <a:t>dayOfMonth</a:t>
            </a:r>
            <a:r>
              <a:rPr lang="en-US" dirty="0"/>
              <a:t>", "$</a:t>
            </a:r>
            <a:r>
              <a:rPr lang="en-US" dirty="0" err="1"/>
              <a:t>dayOfWeek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"$hour", "$minute", "$second"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": {"</a:t>
            </a:r>
            <a:r>
              <a:rPr lang="it-IT" dirty="0" err="1">
                <a:solidFill>
                  <a:srgbClr val="0070C0"/>
                </a:solidFill>
              </a:rPr>
              <a:t>hiredIn</a:t>
            </a:r>
            <a:r>
              <a:rPr lang="it-IT" dirty="0">
                <a:solidFill>
                  <a:srgbClr val="0070C0"/>
                </a:solidFill>
              </a:rPr>
              <a:t>" :{"$</a:t>
            </a:r>
            <a:r>
              <a:rPr lang="it-IT" dirty="0" err="1">
                <a:solidFill>
                  <a:srgbClr val="0070C0"/>
                </a:solidFill>
              </a:rPr>
              <a:t>month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hireDate</a:t>
            </a:r>
            <a:r>
              <a:rPr lang="it-IT" dirty="0">
                <a:solidFill>
                  <a:srgbClr val="0070C0"/>
                </a:solidFill>
              </a:rPr>
              <a:t>"}} }])</a:t>
            </a:r>
          </a:p>
          <a:p>
            <a:pPr lvl="1"/>
            <a:r>
              <a:rPr lang="it-IT" dirty="0"/>
              <a:t>Restituisce il mese in cui gli impiegati sono stati assunti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tenure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</a:t>
            </a:r>
            <a:r>
              <a:rPr lang="en-US" dirty="0">
                <a:solidFill>
                  <a:srgbClr val="0070C0"/>
                </a:solidFill>
              </a:rPr>
              <a:t>"$subtract" : [{"$year" : new Date()}, {"$year" : "$</a:t>
            </a:r>
            <a:r>
              <a:rPr lang="en-US" dirty="0" err="1">
                <a:solidFill>
                  <a:srgbClr val="0070C0"/>
                </a:solidFill>
              </a:rPr>
              <a:t>hireDate</a:t>
            </a:r>
            <a:r>
              <a:rPr lang="en-US" dirty="0">
                <a:solidFill>
                  <a:srgbClr val="0070C0"/>
                </a:solidFill>
              </a:rPr>
              <a:t>“}]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il numero di anni trascorsi dall’assunzione degli impiegati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Un’operazione aritmetica tra due date restituisce un risultato in millisecondi</a:t>
            </a:r>
          </a:p>
        </p:txBody>
      </p:sp>
    </p:spTree>
    <p:extLst>
      <p:ext uri="{BB962C8B-B14F-4D97-AF65-F5344CB8AC3E}">
        <p14:creationId xmlns:p14="http://schemas.microsoft.com/office/powerpoint/2010/main" val="28124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substr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startOffset</a:t>
            </a:r>
            <a:r>
              <a:rPr lang="it-IT" dirty="0"/>
              <a:t>, </a:t>
            </a:r>
            <a:r>
              <a:rPr lang="it-IT" i="1" dirty="0" err="1"/>
              <a:t>numToReturn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sottostringa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primo </a:t>
            </a:r>
            <a:r>
              <a:rPr lang="en-US" dirty="0" err="1"/>
              <a:t>parametro</a:t>
            </a:r>
            <a:r>
              <a:rPr lang="en-US" dirty="0"/>
              <a:t>; parte da </a:t>
            </a:r>
            <a:r>
              <a:rPr lang="en-US" i="1" dirty="0" err="1"/>
              <a:t>startOffset</a:t>
            </a:r>
            <a:r>
              <a:rPr lang="en-US" dirty="0"/>
              <a:t>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 err="1"/>
              <a:t>numToReturn</a:t>
            </a:r>
            <a:r>
              <a:rPr lang="en-US" i="1" dirty="0"/>
              <a:t> </a:t>
            </a:r>
            <a:r>
              <a:rPr lang="en-US" dirty="0" err="1"/>
              <a:t>byt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codifica</a:t>
            </a:r>
            <a:r>
              <a:rPr lang="en-US" dirty="0"/>
              <a:t>: un byte </a:t>
            </a:r>
            <a:r>
              <a:rPr lang="en-US" dirty="0" err="1"/>
              <a:t>potrebbe</a:t>
            </a:r>
            <a:r>
              <a:rPr lang="en-US" dirty="0"/>
              <a:t> non </a:t>
            </a:r>
            <a:r>
              <a:rPr lang="en-US" dirty="0" err="1"/>
              <a:t>corrispondere</a:t>
            </a:r>
            <a:r>
              <a:rPr lang="en-US" dirty="0"/>
              <a:t> ad un </a:t>
            </a:r>
            <a:r>
              <a:rPr lang="en-US" dirty="0" err="1"/>
              <a:t>carattere</a:t>
            </a:r>
            <a:endParaRPr lang="it-IT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concat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Concatena</a:t>
            </a:r>
            <a:r>
              <a:rPr lang="en-US" dirty="0"/>
              <a:t> le </a:t>
            </a:r>
            <a:r>
              <a:rPr lang="en-US" dirty="0" err="1"/>
              <a:t>stringhe</a:t>
            </a:r>
            <a:r>
              <a:rPr lang="en-US" dirty="0"/>
              <a:t> </a:t>
            </a:r>
            <a:r>
              <a:rPr lang="en-US" dirty="0" err="1"/>
              <a:t>passate</a:t>
            </a:r>
            <a:r>
              <a:rPr lang="en-US" dirty="0"/>
              <a:t> come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toLower</a:t>
            </a:r>
            <a:r>
              <a:rPr lang="it-IT" dirty="0"/>
              <a:t>", "</a:t>
            </a:r>
            <a:r>
              <a:rPr lang="it-IT" b="1" dirty="0"/>
              <a:t>$</a:t>
            </a:r>
            <a:r>
              <a:rPr lang="it-IT" b="1" dirty="0" err="1"/>
              <a:t>toUpper</a:t>
            </a:r>
            <a:r>
              <a:rPr lang="it-IT" dirty="0"/>
              <a:t>"</a:t>
            </a:r>
          </a:p>
          <a:p>
            <a:pPr lvl="1"/>
            <a:r>
              <a:rPr lang="en-US" dirty="0" err="1"/>
              <a:t>Restuiscono</a:t>
            </a:r>
            <a:r>
              <a:rPr lang="en-US" dirty="0"/>
              <a:t> la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in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minuscole</a:t>
            </a:r>
            <a:r>
              <a:rPr lang="en-US" dirty="0"/>
              <a:t> o </a:t>
            </a:r>
            <a:r>
              <a:rPr lang="en-US" dirty="0" err="1"/>
              <a:t>maiuscolo</a:t>
            </a:r>
            <a:r>
              <a:rPr lang="en-US" dirty="0"/>
              <a:t>.</a:t>
            </a:r>
          </a:p>
          <a:p>
            <a:r>
              <a:rPr lang="it-IT" dirty="0"/>
              <a:t>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{"email" : {"$</a:t>
            </a:r>
            <a:r>
              <a:rPr lang="it-IT" dirty="0" err="1">
                <a:solidFill>
                  <a:srgbClr val="0070C0"/>
                </a:solidFill>
              </a:rPr>
              <a:t>concat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[{"$</a:t>
            </a:r>
            <a:r>
              <a:rPr lang="it-IT" dirty="0" err="1">
                <a:solidFill>
                  <a:srgbClr val="0070C0"/>
                </a:solidFill>
              </a:rPr>
              <a:t>substr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firstName</a:t>
            </a:r>
            <a:r>
              <a:rPr lang="it-IT" dirty="0">
                <a:solidFill>
                  <a:srgbClr val="0070C0"/>
                </a:solidFill>
              </a:rPr>
              <a:t>", 0, 1]}, ".", "$</a:t>
            </a:r>
            <a:r>
              <a:rPr lang="it-IT" dirty="0" err="1">
                <a:solidFill>
                  <a:srgbClr val="0070C0"/>
                </a:solidFill>
              </a:rPr>
              <a:t>lastName</a:t>
            </a:r>
            <a:r>
              <a:rPr lang="it-IT" dirty="0">
                <a:solidFill>
                  <a:srgbClr val="0070C0"/>
                </a:solidFill>
              </a:rPr>
              <a:t>", "@example.com"]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 }])</a:t>
            </a:r>
          </a:p>
          <a:p>
            <a:pPr lvl="1"/>
            <a:r>
              <a:rPr lang="it-IT" dirty="0"/>
              <a:t>Restituisce una stringa come e.gallinucci@example.com</a:t>
            </a:r>
          </a:p>
        </p:txBody>
      </p:sp>
    </p:spTree>
    <p:extLst>
      <p:ext uri="{BB962C8B-B14F-4D97-AF65-F5344CB8AC3E}">
        <p14:creationId xmlns:p14="http://schemas.microsoft.com/office/powerpoint/2010/main" val="22308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Espressioni di confronto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cmp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expr2. </a:t>
            </a:r>
            <a:r>
              <a:rPr lang="en-US" dirty="0" err="1"/>
              <a:t>Ritorna</a:t>
            </a:r>
            <a:r>
              <a:rPr lang="en-US" dirty="0"/>
              <a:t> 0 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se expr1 &lt; expr2,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se expr1 &gt; expr2.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strcasecmp</a:t>
            </a:r>
            <a:r>
              <a:rPr lang="en-US" dirty="0"/>
              <a:t>" : [string1, string2]</a:t>
            </a:r>
            <a:br>
              <a:rPr lang="en-US" dirty="0"/>
            </a:br>
            <a:r>
              <a:rPr lang="en-US" dirty="0" err="1"/>
              <a:t>Confronto</a:t>
            </a:r>
            <a:r>
              <a:rPr lang="en-US" dirty="0"/>
              <a:t> case-insensitive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eq</a:t>
            </a:r>
            <a:r>
              <a:rPr lang="en-US" dirty="0"/>
              <a:t>"/"</a:t>
            </a:r>
            <a:r>
              <a:rPr lang="en-US" b="1" dirty="0"/>
              <a:t>$ne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lte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 e </a:t>
            </a:r>
            <a:r>
              <a:rPr lang="en-US" dirty="0" err="1"/>
              <a:t>ritorna</a:t>
            </a:r>
            <a:r>
              <a:rPr lang="en-US" dirty="0"/>
              <a:t> true o false</a:t>
            </a:r>
          </a:p>
          <a:p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$and</a:t>
            </a:r>
            <a:r>
              <a:rPr lang="it-IT" dirty="0"/>
              <a:t>", "</a:t>
            </a:r>
            <a:r>
              <a:rPr lang="it-IT" b="1" dirty="0"/>
              <a:t>$or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se </a:t>
            </a:r>
            <a:r>
              <a:rPr lang="en-US" dirty="0" err="1"/>
              <a:t>tutte</a:t>
            </a:r>
            <a:r>
              <a:rPr lang="en-US" dirty="0"/>
              <a:t> ($and) o </a:t>
            </a:r>
            <a:r>
              <a:rPr lang="en-US" dirty="0" err="1"/>
              <a:t>almeno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($or)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espressioni</a:t>
            </a:r>
            <a:r>
              <a:rPr lang="en-US" dirty="0"/>
              <a:t> è </a:t>
            </a:r>
            <a:r>
              <a:rPr lang="en-US" dirty="0" err="1"/>
              <a:t>vera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not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i="1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booleano</a:t>
            </a:r>
            <a:r>
              <a:rPr lang="en-US" dirty="0"/>
              <a:t> </a:t>
            </a:r>
            <a:r>
              <a:rPr lang="en-US" dirty="0" err="1"/>
              <a:t>opposto</a:t>
            </a:r>
            <a:r>
              <a:rPr lang="en-US" dirty="0"/>
              <a:t> di </a:t>
            </a:r>
            <a:r>
              <a:rPr lang="en-US" i="1" dirty="0"/>
              <a:t>expr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6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Espressioni di controllo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cond</a:t>
            </a:r>
            <a:r>
              <a:rPr lang="it-IT" dirty="0"/>
              <a:t>" : [</a:t>
            </a:r>
            <a:r>
              <a:rPr lang="it-IT" i="1" dirty="0" err="1"/>
              <a:t>booleanExpr</a:t>
            </a:r>
            <a:r>
              <a:rPr lang="it-IT" dirty="0"/>
              <a:t>, </a:t>
            </a:r>
            <a:r>
              <a:rPr lang="it-IT" i="1" dirty="0" err="1"/>
              <a:t>trueExpr</a:t>
            </a:r>
            <a:r>
              <a:rPr lang="it-IT" dirty="0"/>
              <a:t>, </a:t>
            </a:r>
            <a:r>
              <a:rPr lang="it-IT" i="1" dirty="0" err="1"/>
              <a:t>falseExpr</a:t>
            </a:r>
            <a:r>
              <a:rPr lang="it-IT" dirty="0"/>
              <a:t>]</a:t>
            </a:r>
            <a:br>
              <a:rPr lang="it-IT" dirty="0"/>
            </a:br>
            <a:r>
              <a:rPr lang="it-IT" dirty="0"/>
              <a:t>Se l’espressione </a:t>
            </a:r>
            <a:r>
              <a:rPr lang="it-IT" i="1" dirty="0" err="1"/>
              <a:t>booleanExpr</a:t>
            </a:r>
            <a:r>
              <a:rPr lang="it-IT" dirty="0"/>
              <a:t> è vera, ritorna </a:t>
            </a:r>
            <a:r>
              <a:rPr lang="it-IT" i="1" dirty="0" err="1"/>
              <a:t>trueExpr</a:t>
            </a:r>
            <a:r>
              <a:rPr lang="it-IT" dirty="0"/>
              <a:t>, altrimenti </a:t>
            </a:r>
            <a:r>
              <a:rPr lang="it-IT" i="1" dirty="0" err="1"/>
              <a:t>falseExpr</a:t>
            </a:r>
            <a:endParaRPr lang="it-IT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ifNull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replacementExpr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/>
              <a:t>Se </a:t>
            </a:r>
            <a:r>
              <a:rPr lang="en-US" i="1" dirty="0"/>
              <a:t>expr </a:t>
            </a:r>
            <a:r>
              <a:rPr lang="en-US" dirty="0"/>
              <a:t>vale null,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 err="1"/>
              <a:t>replacementExpr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10%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, 30%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interrogazioni</a:t>
            </a:r>
            <a:r>
              <a:rPr lang="en-US" dirty="0"/>
              <a:t>, 60%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verifiche</a:t>
            </a:r>
            <a:r>
              <a:rPr lang="en-US" dirty="0"/>
              <a:t>; ma </a:t>
            </a:r>
            <a:r>
              <a:rPr lang="en-US" dirty="0" err="1"/>
              <a:t>prendono</a:t>
            </a:r>
            <a:r>
              <a:rPr lang="en-US" dirty="0"/>
              <a:t> 100 se </a:t>
            </a:r>
            <a:r>
              <a:rPr lang="en-US" dirty="0" err="1"/>
              <a:t>sono</a:t>
            </a:r>
            <a:r>
              <a:rPr lang="en-US" dirty="0"/>
              <a:t> “</a:t>
            </a:r>
            <a:r>
              <a:rPr lang="en-US" dirty="0" err="1"/>
              <a:t>cocchi</a:t>
            </a:r>
            <a:r>
              <a:rPr lang="en-US" dirty="0"/>
              <a:t>”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db.students.aggregate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{"grade" : {"$</a:t>
            </a:r>
            <a:r>
              <a:rPr lang="it-IT" dirty="0" err="1">
                <a:solidFill>
                  <a:srgbClr val="0070C0"/>
                </a:solidFill>
              </a:rPr>
              <a:t>cond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["$</a:t>
            </a:r>
            <a:r>
              <a:rPr lang="it-IT" dirty="0" err="1">
                <a:solidFill>
                  <a:srgbClr val="0070C0"/>
                </a:solidFill>
              </a:rPr>
              <a:t>teachersPet</a:t>
            </a:r>
            <a:r>
              <a:rPr lang="it-IT" dirty="0">
                <a:solidFill>
                  <a:srgbClr val="0070C0"/>
                </a:solidFill>
              </a:rPr>
              <a:t>", 100,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{"$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[.1, "$</a:t>
            </a:r>
            <a:r>
              <a:rPr lang="it-IT" dirty="0" err="1">
                <a:solidFill>
                  <a:srgbClr val="0070C0"/>
                </a:solidFill>
              </a:rPr>
              <a:t>attendanceAvg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[.3, "$</a:t>
            </a:r>
            <a:r>
              <a:rPr lang="it-IT" dirty="0" err="1">
                <a:solidFill>
                  <a:srgbClr val="0070C0"/>
                </a:solidFill>
              </a:rPr>
              <a:t>quizzAvg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[.6, "$</a:t>
            </a:r>
            <a:r>
              <a:rPr lang="it-IT" dirty="0" err="1">
                <a:solidFill>
                  <a:srgbClr val="0070C0"/>
                </a:solidFill>
              </a:rPr>
              <a:t>testAvg</a:t>
            </a:r>
            <a:r>
              <a:rPr lang="it-IT" dirty="0">
                <a:solidFill>
                  <a:srgbClr val="0070C0"/>
                </a:solidFill>
              </a:rPr>
              <a:t>"]}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]}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group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raggruppare i documenti </a:t>
            </a:r>
            <a:r>
              <a:rPr lang="it-IT" dirty="0"/>
              <a:t>sulla base di determinate chiavi e di </a:t>
            </a:r>
            <a:r>
              <a:rPr lang="it-IT" dirty="0">
                <a:solidFill>
                  <a:srgbClr val="0070C0"/>
                </a:solidFill>
              </a:rPr>
              <a:t>calcolare dei valori aggregati</a:t>
            </a:r>
            <a:r>
              <a:rPr lang="it-IT" dirty="0"/>
              <a:t>. Alcuni esempi:</a:t>
            </a:r>
          </a:p>
          <a:p>
            <a:pPr lvl="1"/>
            <a:r>
              <a:rPr lang="it-IT" dirty="0"/>
              <a:t>Contesto: misurazioni meteo minuto-per-minuto. </a:t>
            </a:r>
            <a:br>
              <a:rPr lang="it-IT" dirty="0"/>
            </a:br>
            <a:r>
              <a:rPr lang="it-IT" dirty="0"/>
              <a:t>Query: umidità media per giorno</a:t>
            </a:r>
          </a:p>
          <a:p>
            <a:pPr lvl="1"/>
            <a:r>
              <a:rPr lang="it-IT" dirty="0"/>
              <a:t>Contesto: collezione di studenti</a:t>
            </a:r>
            <a:br>
              <a:rPr lang="it-IT" dirty="0"/>
            </a:br>
            <a:r>
              <a:rPr lang="it-IT" dirty="0"/>
              <a:t>Query: raggruppare gli studenti per voto</a:t>
            </a:r>
          </a:p>
          <a:p>
            <a:pPr lvl="1"/>
            <a:r>
              <a:rPr lang="it-IT" dirty="0"/>
              <a:t>Contesto: collezione di utenti</a:t>
            </a:r>
            <a:br>
              <a:rPr lang="it-IT" dirty="0"/>
            </a:br>
            <a:r>
              <a:rPr lang="it-IT" dirty="0"/>
              <a:t>Query: raggruppare gli utenti per città e stato</a:t>
            </a:r>
          </a:p>
          <a:p>
            <a:r>
              <a:rPr lang="it-IT" dirty="0"/>
              <a:t>I campi su cui si vuole raggruppare costituiscono le chiavi del gruppo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</a:t>
            </a:r>
            <a:r>
              <a:rPr lang="it-IT" dirty="0" err="1"/>
              <a:t>day</a:t>
            </a:r>
            <a:r>
              <a:rPr lang="it-IT" dirty="0"/>
              <a:t>"}}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"$grade"}}</a:t>
            </a:r>
          </a:p>
          <a:p>
            <a:pPr lvl="1"/>
            <a:r>
              <a:rPr lang="en-US" dirty="0"/>
              <a:t>{"$group" : {"_id" : {"state" : "$state", "city" : "$city"}}}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4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aritmetici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Oltre a specificare le chiavi su cui raggruppare è possibile indicare una o più </a:t>
            </a:r>
            <a:r>
              <a:rPr lang="it-IT" dirty="0">
                <a:solidFill>
                  <a:srgbClr val="0070C0"/>
                </a:solidFill>
              </a:rPr>
              <a:t>operazioni per calcolare valori aggregati</a:t>
            </a:r>
            <a:r>
              <a:rPr lang="it-IT" dirty="0"/>
              <a:t>.</a:t>
            </a:r>
          </a:p>
          <a:p>
            <a:r>
              <a:rPr lang="it-IT" dirty="0"/>
              <a:t>Gli operatori aritmetici sono due: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$sum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somma dei valori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avg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media dei valori</a:t>
            </a:r>
          </a:p>
          <a:p>
            <a:r>
              <a:rPr lang="it-IT" dirty="0"/>
              <a:t>Un esempio completo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"$country",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totalRevenue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revenue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numSales</a:t>
            </a:r>
            <a:r>
              <a:rPr lang="it-IT" dirty="0">
                <a:solidFill>
                  <a:srgbClr val="0070C0"/>
                </a:solidFill>
              </a:rPr>
              <a:t>" : {"$sum" : 1}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</p:spTree>
    <p:extLst>
      <p:ext uri="{BB962C8B-B14F-4D97-AF65-F5344CB8AC3E}">
        <p14:creationId xmlns:p14="http://schemas.microsoft.com/office/powerpoint/2010/main" val="674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NoSQL</a:t>
            </a:r>
            <a:r>
              <a:rPr lang="it-IT" dirty="0"/>
              <a:t>: tanti modelli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principali difficoltà è capire quale modello adottare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21236"/>
              </p:ext>
            </p:extLst>
          </p:nvPr>
        </p:nvGraphicFramePr>
        <p:xfrm>
          <a:off x="967509" y="2226341"/>
          <a:ext cx="10058397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Casi d'uso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Key-value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Associa un qualunque valore ad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una stringa di testo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Dizionari,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tabelle di </a:t>
                      </a:r>
                      <a:r>
                        <a:rPr lang="it-IT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lookup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cache, memorizzazione file e immagini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informazioni gerarchiche con una struttura ad albero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Documenti</a:t>
                      </a:r>
                      <a:r>
                        <a:rPr lang="it-IT" baseline="0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qualunque dato idoneo ad una struttura gerarchica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matrice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sparse usando sia la riga che la colonna come chiave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Crawling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sistemi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 elevata variabilità, matrici sparse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Graph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nodi e archi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Query su reti sociali,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inferenza, pattern matching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su estremi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quattro operatori per ottenere gli "</a:t>
            </a:r>
            <a:r>
              <a:rPr lang="it-IT" b="1" dirty="0"/>
              <a:t>estremi</a:t>
            </a:r>
            <a:r>
              <a:rPr lang="it-IT" dirty="0"/>
              <a:t>" del </a:t>
            </a:r>
            <a:r>
              <a:rPr lang="it-IT" dirty="0" err="1"/>
              <a:t>dataset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max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b="1" dirty="0"/>
              <a:t>"$</a:t>
            </a:r>
            <a:r>
              <a:rPr lang="it-IT" b="1" dirty="0" err="1"/>
              <a:t>min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tutti i documenti e restituiscono rispettivamente il massimo ed il minimo valore trovato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$first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dirty="0"/>
              <a:t>"</a:t>
            </a:r>
            <a:r>
              <a:rPr lang="it-IT" b="1" dirty="0"/>
              <a:t>$last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solo il primo e l’ultimo documento per restituire il valore trovato </a:t>
            </a:r>
          </a:p>
          <a:p>
            <a:r>
              <a:rPr lang="it-IT" dirty="0"/>
              <a:t>Due 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min</a:t>
            </a:r>
            <a:r>
              <a:rPr lang="it-IT" dirty="0">
                <a:solidFill>
                  <a:srgbClr val="0070C0"/>
                </a:solidFill>
              </a:rPr>
              <a:t>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max</a:t>
            </a:r>
            <a:r>
              <a:rPr lang="it-IT" dirty="0">
                <a:solidFill>
                  <a:srgbClr val="0070C0"/>
                </a:solidFill>
              </a:rPr>
              <a:t>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57932" y="4184551"/>
            <a:ext cx="432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{"score" : 1}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{"$first"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{"$last"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1163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di collezione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due operatori che consentono di costruire un array con i valori riscontrati in ciascun gruppo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addToSet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distinti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push</a:t>
            </a:r>
            <a:r>
              <a:rPr lang="it-IT" dirty="0"/>
              <a:t>":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trovati, anche duplicati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{ </a:t>
            </a:r>
            <a:r>
              <a:rPr lang="it-IT" dirty="0" err="1">
                <a:solidFill>
                  <a:srgbClr val="0070C0"/>
                </a:solidFill>
              </a:rPr>
              <a:t>day</a:t>
            </a:r>
            <a:r>
              <a:rPr lang="it-IT" dirty="0">
                <a:solidFill>
                  <a:srgbClr val="0070C0"/>
                </a:solidFill>
              </a:rPr>
              <a:t> : {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dayOfYear</a:t>
            </a:r>
            <a:r>
              <a:rPr lang="en-US" dirty="0">
                <a:solidFill>
                  <a:srgbClr val="0070C0"/>
                </a:solidFill>
              </a:rPr>
              <a:t>: "$date"}, year: { $year: "$date"</a:t>
            </a:r>
            <a:r>
              <a:rPr lang="it-IT" dirty="0">
                <a:solidFill>
                  <a:srgbClr val="0070C0"/>
                </a:solidFill>
              </a:rPr>
              <a:t>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itemsSold</a:t>
            </a:r>
            <a:r>
              <a:rPr lang="it-IT" dirty="0">
                <a:solidFill>
                  <a:srgbClr val="0070C0"/>
                </a:solidFill>
              </a:rPr>
              <a:t>" : { $</a:t>
            </a:r>
            <a:r>
              <a:rPr lang="it-IT" dirty="0" err="1">
                <a:solidFill>
                  <a:srgbClr val="0070C0"/>
                </a:solidFill>
              </a:rPr>
              <a:t>addToSet</a:t>
            </a:r>
            <a:r>
              <a:rPr lang="it-IT" dirty="0">
                <a:solidFill>
                  <a:srgbClr val="0070C0"/>
                </a:solidFill>
              </a:rPr>
              <a:t>: "$item"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br>
              <a:rPr lang="it-IT" dirty="0"/>
            </a:br>
            <a:r>
              <a:rPr lang="it-IT" dirty="0"/>
              <a:t>Restituisce l’elenco distinto dei prodotti venduti in ciascun giorno</a:t>
            </a:r>
          </a:p>
        </p:txBody>
      </p:sp>
    </p:spTree>
    <p:extLst>
      <p:ext uri="{BB962C8B-B14F-4D97-AF65-F5344CB8AC3E}">
        <p14:creationId xmlns:p14="http://schemas.microsoft.com/office/powerpoint/2010/main" val="20667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unwind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i="1" dirty="0">
                <a:solidFill>
                  <a:srgbClr val="0070C0"/>
                </a:solidFill>
              </a:rPr>
              <a:t>appiattire</a:t>
            </a:r>
            <a:r>
              <a:rPr lang="it-IT" dirty="0">
                <a:solidFill>
                  <a:srgbClr val="0070C0"/>
                </a:solidFill>
              </a:rPr>
              <a:t> un array</a:t>
            </a:r>
            <a:r>
              <a:rPr lang="it-IT" dirty="0"/>
              <a:t>, costruendo tanti documenti quanti sono gli elementi dell’array</a:t>
            </a:r>
          </a:p>
          <a:p>
            <a:pPr lvl="1"/>
            <a:r>
              <a:rPr lang="it-IT" dirty="0"/>
              <a:t>{</a:t>
            </a:r>
            <a:br>
              <a:rPr lang="it-IT" dirty="0"/>
            </a:br>
            <a:r>
              <a:rPr lang="it-IT" dirty="0"/>
              <a:t>   _id: 1,</a:t>
            </a:r>
            <a:br>
              <a:rPr lang="it-IT" dirty="0"/>
            </a:br>
            <a:r>
              <a:rPr lang="it-IT" dirty="0"/>
              <a:t>   </a:t>
            </a:r>
            <a:r>
              <a:rPr lang="it-IT" dirty="0" err="1"/>
              <a:t>categories</a:t>
            </a:r>
            <a:r>
              <a:rPr lang="it-IT" dirty="0"/>
              <a:t>: ['A','B','C']</a:t>
            </a:r>
            <a:br>
              <a:rPr lang="it-IT" dirty="0"/>
            </a:br>
            <a:r>
              <a:rPr lang="it-IT" dirty="0"/>
              <a:t>}</a:t>
            </a:r>
          </a:p>
          <a:p>
            <a:r>
              <a:rPr lang="it-IT" dirty="0"/>
              <a:t>Ciò torna utile per effettuare proiezioni e aggregazioni sugli elementi interni degli array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db.blog.aggregate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{"$match" : {"</a:t>
            </a:r>
            <a:r>
              <a:rPr lang="it-IT" dirty="0" err="1">
                <a:solidFill>
                  <a:srgbClr val="0070C0"/>
                </a:solidFill>
              </a:rPr>
              <a:t>comments.author</a:t>
            </a:r>
            <a:r>
              <a:rPr lang="it-IT" dirty="0">
                <a:solidFill>
                  <a:srgbClr val="0070C0"/>
                </a:solidFill>
              </a:rPr>
              <a:t>" : "Mark"}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i commenti di Mark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11207" y="2737559"/>
            <a:ext cx="29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'A'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'B'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'C' }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4798027" y="3245559"/>
            <a:ext cx="12828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3726" y="2899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unwind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altro esempio</a:t>
            </a:r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2, nome: "Lorenzo", città: "Cesena", voti: [4, 5, 6] },</a:t>
            </a:r>
            <a:br>
              <a:rPr lang="it-IT" dirty="0"/>
            </a:br>
            <a:r>
              <a:rPr lang="it-IT" dirty="0"/>
              <a:t>{ _id: 3, nome: "Matteo", città: "Trieste", voti: [7, 8, 9] }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db.col.aggregate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"$voti"},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{"_id" : "$città", "</a:t>
            </a:r>
            <a:r>
              <a:rPr lang="it-IT" dirty="0" err="1">
                <a:solidFill>
                  <a:srgbClr val="0070C0"/>
                </a:solidFill>
              </a:rPr>
              <a:t>mediaVoti</a:t>
            </a:r>
            <a:r>
              <a:rPr lang="it-IT" dirty="0">
                <a:solidFill>
                  <a:srgbClr val="0070C0"/>
                </a:solidFill>
              </a:rPr>
              <a:t>": { 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"$voti" }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la media dei voti per città</a:t>
            </a:r>
          </a:p>
          <a:p>
            <a:r>
              <a:rPr lang="it-IT" dirty="0"/>
              <a:t>Se l’array contiene un altro array, </a:t>
            </a:r>
            <a:r>
              <a:rPr lang="it-IT" dirty="0">
                <a:solidFill>
                  <a:srgbClr val="0070C0"/>
                </a:solidFill>
              </a:rPr>
              <a:t>è possibile applicare l’operatore 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 in cascata </a:t>
            </a:r>
            <a:r>
              <a:rPr lang="it-IT" dirty="0"/>
              <a:t>(prima sull’array esterno, poi su quello interno)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$</a:t>
            </a:r>
            <a:r>
              <a:rPr lang="it-IT" dirty="0" err="1"/>
              <a:t>unwind</a:t>
            </a:r>
            <a:r>
              <a:rPr lang="it-IT" dirty="0"/>
              <a:t> può essere dichiarato anche come un oggetto, in cui indicare (oltre al campo da appiattire) alcuni parametri opzionali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$unwind: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path: &lt;field path&gt;,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includeArrayIndex</a:t>
            </a:r>
            <a:r>
              <a:rPr lang="en-US" dirty="0">
                <a:solidFill>
                  <a:srgbClr val="0070C0"/>
                </a:solidFill>
              </a:rPr>
              <a:t>: &lt;string&gt;,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preserveNullAndEmptyArrays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r>
              <a:rPr lang="en-US" dirty="0"/>
              <a:t> (come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includeArrayIndex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nuovo</a:t>
            </a:r>
            <a:r>
              <a:rPr lang="en-US" dirty="0"/>
              <a:t> campo in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</a:t>
            </a:r>
            <a:r>
              <a:rPr lang="en-US" dirty="0" err="1"/>
              <a:t>posizionale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endParaRPr lang="en-US" dirty="0"/>
          </a:p>
          <a:p>
            <a:pPr lvl="1"/>
            <a:r>
              <a:rPr lang="en-US" b="1" dirty="0" err="1"/>
              <a:t>preserveNullAndEmptyArrays</a:t>
            </a:r>
            <a:r>
              <a:rPr lang="en-US" dirty="0"/>
              <a:t>, se </a:t>
            </a:r>
            <a:r>
              <a:rPr lang="en-US" dirty="0" err="1"/>
              <a:t>impostato</a:t>
            </a:r>
            <a:r>
              <a:rPr lang="en-US" dirty="0"/>
              <a:t> a true,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restituire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(</a:t>
            </a:r>
            <a:r>
              <a:rPr lang="en-US" dirty="0" err="1"/>
              <a:t>oppure</a:t>
            </a:r>
            <a:r>
              <a:rPr lang="en-US" dirty="0"/>
              <a:t> è null o </a:t>
            </a:r>
            <a:r>
              <a:rPr lang="en-US" dirty="0" err="1"/>
              <a:t>vuoto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7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 con la versione estesa di $</a:t>
            </a:r>
            <a:r>
              <a:rPr lang="it-IT" dirty="0" err="1"/>
              <a:t>unwind</a:t>
            </a:r>
            <a:endParaRPr lang="it-IT" dirty="0"/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1, nome: "Lorenzo", città: "Cesena", voti: [4, 5, 4] }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{ _id: 1, nome: "Enrico", città: "Cesena", voti: 1, ix: 0 },</a:t>
            </a:r>
            <a:br>
              <a:rPr lang="it-IT" dirty="0"/>
            </a:br>
            <a:r>
              <a:rPr lang="it-IT" dirty="0"/>
              <a:t>{ _id: 1, nome: "Enrico", città: "Cesena", voti: 2, ix: 1 },</a:t>
            </a:r>
            <a:br>
              <a:rPr lang="it-IT" dirty="0"/>
            </a:br>
            <a:r>
              <a:rPr lang="it-IT" dirty="0"/>
              <a:t>{ _id: 1, nome: "Enrico", città: "Cesena", voti: 3, ix: 2 }, </a:t>
            </a:r>
            <a:br>
              <a:rPr lang="it-IT" dirty="0"/>
            </a:br>
            <a:r>
              <a:rPr lang="it-IT" dirty="0"/>
              <a:t>{ _id: 2, nome: "Lorenzo", città: "Cesena", voti: 4, ix: 0 }, </a:t>
            </a:r>
            <a:br>
              <a:rPr lang="it-IT" dirty="0"/>
            </a:br>
            <a:r>
              <a:rPr lang="it-IT" dirty="0"/>
              <a:t>{ _id: 2, nome: "Lorenzo", città: "Cesena", voti: 5, ix: 1 }, </a:t>
            </a:r>
            <a:br>
              <a:rPr lang="it-IT" dirty="0"/>
            </a:br>
            <a:r>
              <a:rPr lang="it-IT" dirty="0"/>
              <a:t>{ _id: 2, nome: "Lorenzo", città: "Cesena", voti: 6, ix: 2 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848018" y="2976282"/>
            <a:ext cx="3113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path</a:t>
            </a:r>
            <a:r>
              <a:rPr lang="it-IT" dirty="0">
                <a:solidFill>
                  <a:srgbClr val="0070C0"/>
                </a:solidFill>
              </a:rPr>
              <a:t>: "$voti",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includeArrayIndex</a:t>
            </a:r>
            <a:r>
              <a:rPr lang="it-IT" dirty="0">
                <a:solidFill>
                  <a:srgbClr val="0070C0"/>
                </a:solidFill>
              </a:rPr>
              <a:t>: "ix"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3170869" y="2921016"/>
            <a:ext cx="0" cy="12555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$</a:t>
            </a:r>
            <a:r>
              <a:rPr lang="it-IT" dirty="0" err="1"/>
              <a:t>sort</a:t>
            </a:r>
            <a:r>
              <a:rPr lang="it-IT" dirty="0"/>
              <a:t>, $</a:t>
            </a:r>
            <a:r>
              <a:rPr lang="it-IT" dirty="0" err="1"/>
              <a:t>limit</a:t>
            </a:r>
            <a:r>
              <a:rPr lang="it-IT" dirty="0"/>
              <a:t> e $</a:t>
            </a:r>
            <a:r>
              <a:rPr lang="it-IT" dirty="0" err="1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operatori </a:t>
            </a:r>
            <a:r>
              <a:rPr lang="it-IT" b="1" dirty="0"/>
              <a:t>$</a:t>
            </a:r>
            <a:r>
              <a:rPr lang="it-IT" b="1" dirty="0" err="1"/>
              <a:t>sort</a:t>
            </a:r>
            <a:r>
              <a:rPr lang="it-IT" dirty="0"/>
              <a:t>, </a:t>
            </a:r>
            <a:r>
              <a:rPr lang="it-IT" b="1" dirty="0"/>
              <a:t>$</a:t>
            </a:r>
            <a:r>
              <a:rPr lang="it-IT" b="1" dirty="0" err="1"/>
              <a:t>limit</a:t>
            </a:r>
            <a:r>
              <a:rPr lang="it-IT" dirty="0"/>
              <a:t> e </a:t>
            </a:r>
            <a:r>
              <a:rPr lang="it-IT" b="1" dirty="0"/>
              <a:t>$</a:t>
            </a:r>
            <a:r>
              <a:rPr lang="it-IT" b="1" dirty="0" err="1"/>
              <a:t>skip</a:t>
            </a:r>
            <a:r>
              <a:rPr lang="it-IT" dirty="0"/>
              <a:t> funzionano come nella formulazione delle interrogazioni semplici</a:t>
            </a:r>
          </a:p>
          <a:p>
            <a:pPr lvl="1"/>
            <a:r>
              <a:rPr lang="it-IT" dirty="0"/>
              <a:t>Se si vuole ordinare un grande numero di documenti, è buona norma fare l’ordinamento il prima possibile lungo la pipeline e avere un indice sul campo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{ 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salary</a:t>
            </a:r>
            <a:r>
              <a:rPr lang="it-IT" dirty="0">
                <a:solidFill>
                  <a:srgbClr val="0070C0"/>
                </a:solidFill>
              </a:rPr>
              <a:t>", "$bonus"]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-1,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</a:p>
          <a:p>
            <a:pPr lvl="1"/>
            <a:r>
              <a:rPr lang="it-IT" dirty="0"/>
              <a:t>E’ possibile ordinare anche sui campi creati lungo la pipeline</a:t>
            </a:r>
          </a:p>
        </p:txBody>
      </p:sp>
    </p:spTree>
    <p:extLst>
      <p:ext uri="{BB962C8B-B14F-4D97-AF65-F5344CB8AC3E}">
        <p14:creationId xmlns:p14="http://schemas.microsoft.com/office/powerpoint/2010/main" val="7676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Introdotto a partire dalla versione 3.2</a:t>
            </a:r>
          </a:p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lookup</a:t>
            </a:r>
            <a:r>
              <a:rPr lang="it-IT" b="1" dirty="0"/>
              <a:t> </a:t>
            </a:r>
            <a:r>
              <a:rPr lang="it-IT" dirty="0"/>
              <a:t>permette di eseguire il </a:t>
            </a:r>
            <a:r>
              <a:rPr lang="it-IT" dirty="0" err="1">
                <a:solidFill>
                  <a:srgbClr val="0070C0"/>
                </a:solidFill>
              </a:rPr>
              <a:t>left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outer</a:t>
            </a:r>
            <a:r>
              <a:rPr lang="it-IT" dirty="0">
                <a:solidFill>
                  <a:srgbClr val="0070C0"/>
                </a:solidFill>
              </a:rPr>
              <a:t> join </a:t>
            </a:r>
            <a:r>
              <a:rPr lang="it-IT" dirty="0"/>
              <a:t>tra collezioni residenti nello </a:t>
            </a:r>
            <a:r>
              <a:rPr lang="it-IT" dirty="0">
                <a:solidFill>
                  <a:srgbClr val="0070C0"/>
                </a:solidFill>
              </a:rPr>
              <a:t>stesso database</a:t>
            </a:r>
          </a:p>
          <a:p>
            <a:pPr lvl="1"/>
            <a:r>
              <a:rPr lang="it-IT" dirty="0"/>
              <a:t>Nella collezione «primaria» viene creato un nuovo campo di tipo </a:t>
            </a:r>
            <a:r>
              <a:rPr lang="it-IT" i="1" dirty="0"/>
              <a:t>array</a:t>
            </a:r>
            <a:r>
              <a:rPr lang="it-IT" dirty="0"/>
              <a:t>, contenente gli eventuali documenti corrispondenti nella collezione «secondaria»</a:t>
            </a:r>
          </a:p>
          <a:p>
            <a:r>
              <a:rPr lang="it-IT" dirty="0"/>
              <a:t>La sintassi: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$lookup: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from: </a:t>
            </a:r>
            <a:r>
              <a:rPr lang="en-US" dirty="0"/>
              <a:t>&lt;collection to join&gt;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localField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input documents&gt;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foreignField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documents of the "from" collection&gt;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as: &lt;</a:t>
            </a:r>
            <a:r>
              <a:rPr lang="en-US" dirty="0"/>
              <a:t>output array field&gt;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2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Collezione </a:t>
            </a:r>
            <a:r>
              <a:rPr lang="it-IT" b="1" dirty="0" err="1"/>
              <a:t>orders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1,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12,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2,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jkl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20,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3  }</a:t>
            </a:r>
          </a:p>
          <a:p>
            <a:r>
              <a:rPr lang="it-IT" dirty="0"/>
              <a:t>Collezione </a:t>
            </a:r>
            <a:r>
              <a:rPr lang="it-IT" b="1" dirty="0" err="1"/>
              <a:t>inventory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2,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def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2",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80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3,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ghi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3",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60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4,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jkl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4",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70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"Incomplete"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6 }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err="1"/>
              <a:t>lookup</a:t>
            </a:r>
            <a:endParaRPr lang="it-IT" dirty="0"/>
          </a:p>
          <a:p>
            <a:pPr lvl="1"/>
            <a:r>
              <a:rPr lang="it-IT" dirty="0" err="1">
                <a:latin typeface="+mj-lt"/>
              </a:rPr>
              <a:t>db.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orders</a:t>
            </a:r>
            <a:r>
              <a:rPr lang="it-IT" dirty="0" err="1">
                <a:latin typeface="+mj-lt"/>
              </a:rPr>
              <a:t>.aggregate</a:t>
            </a:r>
            <a:r>
              <a:rPr lang="it-IT" dirty="0">
                <a:latin typeface="+mj-lt"/>
              </a:rPr>
              <a:t>([{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$</a:t>
            </a:r>
            <a:r>
              <a:rPr lang="it-IT" dirty="0" err="1">
                <a:latin typeface="+mj-lt"/>
              </a:rPr>
              <a:t>lookup</a:t>
            </a:r>
            <a:r>
              <a:rPr lang="it-IT" dirty="0">
                <a:latin typeface="+mj-lt"/>
              </a:rPr>
              <a:t>: 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from: "</a:t>
            </a:r>
            <a:r>
              <a:rPr lang="it-IT" b="1" dirty="0" err="1">
                <a:solidFill>
                  <a:schemeClr val="accent2"/>
                </a:solidFill>
                <a:latin typeface="+mj-lt"/>
              </a:rPr>
              <a:t>inventory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localField</a:t>
            </a:r>
            <a:r>
              <a:rPr lang="it-IT" dirty="0">
                <a:latin typeface="+mj-lt"/>
              </a:rPr>
              <a:t>: "item",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foreignField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latin typeface="+mj-lt"/>
              </a:rPr>
              <a:t>sku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as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solidFill>
                  <a:srgbClr val="FF0000"/>
                </a:solidFill>
                <a:latin typeface="+mj-lt"/>
              </a:rPr>
              <a:t>inventory_docs</a:t>
            </a:r>
            <a:r>
              <a:rPr lang="it-IT" dirty="0">
                <a:latin typeface="+mj-lt"/>
              </a:rPr>
              <a:t>"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}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}])</a:t>
            </a:r>
          </a:p>
          <a:p>
            <a:pPr lvl="1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67188" y="1184931"/>
            <a:ext cx="53559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1,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"item" :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12,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br>
              <a:rPr lang="it-IT" dirty="0">
                <a:solidFill>
                  <a:schemeClr val="accent2"/>
                </a:solidFill>
              </a:rPr>
            </a:br>
            <a:r>
              <a:rPr lang="it-IT" dirty="0">
                <a:solidFill>
                  <a:schemeClr val="accent2"/>
                </a:solidFill>
              </a:rPr>
              <a:t>      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..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3,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"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" : "Incomplete" },</a:t>
            </a:r>
          </a:p>
          <a:p>
            <a:r>
              <a:rPr lang="it-IT" dirty="0">
                <a:solidFill>
                  <a:schemeClr val="accent2"/>
                </a:solidFill>
              </a:rPr>
              <a:t>    { "_id" : 6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5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</a:t>
            </a:r>
            <a:r>
              <a:rPr lang="it-IT" noProof="0" dirty="0" err="1"/>
              <a:t>modell</a:t>
            </a:r>
            <a:r>
              <a:rPr lang="it-IT" dirty="0"/>
              <a:t>o documentale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7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costruzione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migliorare</a:t>
            </a:r>
            <a:r>
              <a:rPr lang="en-US" dirty="0"/>
              <a:t> le performance in </a:t>
            </a:r>
            <a:r>
              <a:rPr lang="en-US" dirty="0" err="1"/>
              <a:t>lettura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aggiornati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;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rischio</a:t>
            </a:r>
            <a:r>
              <a:rPr lang="en-US" dirty="0"/>
              <a:t> è di </a:t>
            </a:r>
            <a:r>
              <a:rPr lang="en-US" dirty="0" err="1"/>
              <a:t>peggiorare</a:t>
            </a:r>
            <a:r>
              <a:rPr lang="en-US" dirty="0"/>
              <a:t> le performance in </a:t>
            </a:r>
            <a:r>
              <a:rPr lang="en-US" dirty="0" err="1"/>
              <a:t>scrittura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db.products.createIndex</a:t>
            </a:r>
            <a:r>
              <a:rPr lang="en-US" dirty="0"/>
              <a:t>({category: 1, price: -1})</a:t>
            </a:r>
          </a:p>
          <a:p>
            <a:pPr lvl="1"/>
            <a:r>
              <a:rPr lang="en-US" dirty="0"/>
              <a:t>:1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ordinamento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, -1 </a:t>
            </a:r>
            <a:r>
              <a:rPr lang="en-US" dirty="0" err="1"/>
              <a:t>decrescente</a:t>
            </a:r>
            <a:endParaRPr lang="en-US" dirty="0"/>
          </a:p>
          <a:p>
            <a:pPr lvl="1"/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Esistono</a:t>
            </a:r>
            <a:r>
              <a:rPr lang="en-US" dirty="0"/>
              <a:t> tipi </a:t>
            </a:r>
            <a:r>
              <a:rPr lang="en-US" dirty="0" err="1"/>
              <a:t>speciali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: </a:t>
            </a:r>
            <a:r>
              <a:rPr lang="en-US" dirty="0" err="1"/>
              <a:t>geospaziali</a:t>
            </a:r>
            <a:r>
              <a:rPr lang="en-US" dirty="0"/>
              <a:t>, di </a:t>
            </a:r>
            <a:r>
              <a:rPr lang="en-US" dirty="0" err="1"/>
              <a:t>testo</a:t>
            </a:r>
            <a:r>
              <a:rPr lang="en-US" dirty="0"/>
              <a:t>, hash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parziali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</a:t>
            </a:r>
            <a:r>
              <a:rPr lang="en-US" dirty="0" err="1"/>
              <a:t>una</a:t>
            </a:r>
            <a:r>
              <a:rPr lang="en-US" dirty="0"/>
              <a:t> query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sparsi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per cui </a:t>
            </a:r>
            <a:r>
              <a:rPr lang="en-US" dirty="0" err="1"/>
              <a:t>il</a:t>
            </a:r>
            <a:r>
              <a:rPr lang="en-US" dirty="0"/>
              <a:t> campo non </a:t>
            </a:r>
            <a:r>
              <a:rPr lang="en-US" dirty="0" err="1"/>
              <a:t>esiste</a:t>
            </a:r>
            <a:endParaRPr lang="en-US" dirty="0"/>
          </a:p>
          <a:p>
            <a:pPr lvl="1"/>
            <a:r>
              <a:rPr lang="en-US" dirty="0" err="1"/>
              <a:t>Indici</a:t>
            </a:r>
            <a:r>
              <a:rPr lang="en-US" dirty="0"/>
              <a:t> TTL: </a:t>
            </a:r>
            <a:r>
              <a:rPr lang="en-US" dirty="0" err="1"/>
              <a:t>cancellano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se la data </a:t>
            </a:r>
            <a:r>
              <a:rPr lang="en-US" dirty="0" err="1"/>
              <a:t>indicizzata</a:t>
            </a:r>
            <a:r>
              <a:rPr lang="en-US" dirty="0"/>
              <a:t> è </a:t>
            </a:r>
            <a:r>
              <a:rPr lang="en-US" dirty="0" err="1"/>
              <a:t>obsoleta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r>
              <a:rPr lang="en-US" dirty="0"/>
              <a:t> di </a:t>
            </a:r>
            <a:r>
              <a:rPr lang="en-US" dirty="0" err="1"/>
              <a:t>testo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Consentono</a:t>
            </a:r>
            <a:r>
              <a:rPr lang="en-US" dirty="0"/>
              <a:t> di fare </a:t>
            </a:r>
            <a:r>
              <a:rPr lang="en-US" dirty="0" err="1"/>
              <a:t>ricerche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all'interno</a:t>
            </a:r>
            <a:r>
              <a:rPr lang="en-US" dirty="0"/>
              <a:t> di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 solo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per </a:t>
            </a:r>
            <a:r>
              <a:rPr lang="en-US" dirty="0" err="1"/>
              <a:t>collezione</a:t>
            </a:r>
            <a:endParaRPr lang="en-US" dirty="0"/>
          </a:p>
          <a:p>
            <a:pPr lvl="1"/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r>
              <a:rPr lang="en-US" dirty="0" err="1"/>
              <a:t>L'indice</a:t>
            </a:r>
            <a:r>
              <a:rPr lang="en-US" dirty="0"/>
              <a:t> </a:t>
            </a:r>
            <a:r>
              <a:rPr lang="en-US" dirty="0" err="1"/>
              <a:t>esclude</a:t>
            </a:r>
            <a:r>
              <a:rPr lang="en-US" dirty="0"/>
              <a:t> </a:t>
            </a:r>
            <a:r>
              <a:rPr lang="en-US" dirty="0" err="1"/>
              <a:t>punteggiatura</a:t>
            </a:r>
            <a:r>
              <a:rPr lang="en-US" dirty="0"/>
              <a:t> e </a:t>
            </a:r>
            <a:r>
              <a:rPr lang="en-US" i="1" dirty="0"/>
              <a:t>stop-words</a:t>
            </a:r>
            <a:r>
              <a:rPr lang="en-US" dirty="0"/>
              <a:t> e </a:t>
            </a:r>
            <a:r>
              <a:rPr lang="en-US" dirty="0" err="1"/>
              <a:t>riduce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termini a </a:t>
            </a:r>
            <a:r>
              <a:rPr lang="en-US" dirty="0" err="1"/>
              <a:t>radice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"</a:t>
            </a:r>
            <a:r>
              <a:rPr lang="en-US" dirty="0" err="1"/>
              <a:t>Collezione</a:t>
            </a:r>
            <a:r>
              <a:rPr lang="en-US" dirty="0"/>
              <a:t> con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." </a:t>
            </a:r>
            <a:r>
              <a:rPr lang="en-US" dirty="0">
                <a:sym typeface="Wingdings" panose="05000000000000000000" pitchFamily="2" charset="2"/>
              </a:rPr>
              <a:t> ["</a:t>
            </a:r>
            <a:r>
              <a:rPr lang="en-US" dirty="0" err="1">
                <a:sym typeface="Wingdings" panose="05000000000000000000" pitchFamily="2" charset="2"/>
              </a:rPr>
              <a:t>collezion</a:t>
            </a:r>
            <a:r>
              <a:rPr lang="en-US" dirty="0">
                <a:sym typeface="Wingdings" panose="05000000000000000000" pitchFamily="2" charset="2"/>
              </a:rPr>
              <a:t>", "</a:t>
            </a:r>
            <a:r>
              <a:rPr lang="en-US" dirty="0" err="1">
                <a:sym typeface="Wingdings" panose="05000000000000000000" pitchFamily="2" charset="2"/>
              </a:rPr>
              <a:t>indic</a:t>
            </a:r>
            <a:r>
              <a:rPr lang="en-US" dirty="0">
                <a:sym typeface="Wingdings" panose="05000000000000000000" pitchFamily="2" charset="2"/>
              </a:rPr>
              <a:t>", "test"]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testuali</a:t>
            </a:r>
            <a:r>
              <a:rPr lang="en-US" dirty="0"/>
              <a:t> e array di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a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diversi</a:t>
            </a:r>
            <a:endParaRPr lang="en-US" dirty="0"/>
          </a:p>
          <a:p>
            <a:pPr lvl="1"/>
            <a:r>
              <a:rPr lang="en-US" dirty="0" err="1"/>
              <a:t>Tarato</a:t>
            </a:r>
            <a:r>
              <a:rPr lang="en-US" dirty="0"/>
              <a:t> di default </a:t>
            </a:r>
            <a:r>
              <a:rPr lang="en-US" dirty="0" err="1"/>
              <a:t>sull'inglese</a:t>
            </a:r>
            <a:r>
              <a:rPr lang="en-US" dirty="0"/>
              <a:t>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</a:t>
            </a:r>
            <a:r>
              <a:rPr lang="en-US" dirty="0" err="1"/>
              <a:t>lingue</a:t>
            </a:r>
            <a:r>
              <a:rPr lang="en-US" dirty="0"/>
              <a:t> diverse</a:t>
            </a:r>
          </a:p>
        </p:txBody>
      </p:sp>
    </p:spTree>
    <p:extLst>
      <p:ext uri="{BB962C8B-B14F-4D97-AF65-F5344CB8AC3E}">
        <p14:creationId xmlns:p14="http://schemas.microsoft.com/office/powerpoint/2010/main" val="119118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"Coffee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"Java 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coffee shop" } } )</a:t>
            </a:r>
          </a:p>
          <a:p>
            <a:pPr lvl="1"/>
            <a:r>
              <a:rPr lang="en-US" dirty="0"/>
              <a:t>Le parole indicate </a:t>
            </a:r>
            <a:r>
              <a:rPr lang="en-US" dirty="0" err="1"/>
              <a:t>sono</a:t>
            </a:r>
            <a:r>
              <a:rPr lang="en-US" dirty="0"/>
              <a:t> considerate in 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\"coffee shop\"" } } )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stringhe</a:t>
            </a:r>
            <a:r>
              <a:rPr lang="en-US" dirty="0"/>
              <a:t> indicate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virgolette</a:t>
            </a:r>
            <a:r>
              <a:rPr lang="en-US" dirty="0"/>
              <a:t> (")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cercate</a:t>
            </a:r>
            <a:r>
              <a:rPr lang="en-US" dirty="0"/>
              <a:t> </a:t>
            </a:r>
            <a:r>
              <a:rPr lang="en-US" dirty="0" err="1"/>
              <a:t>esattamente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shop -coffee" } } )</a:t>
            </a:r>
          </a:p>
          <a:p>
            <a:pPr lvl="1"/>
            <a:r>
              <a:rPr lang="en-US" dirty="0"/>
              <a:t>Le parole </a:t>
            </a:r>
            <a:r>
              <a:rPr lang="en-US" dirty="0" err="1"/>
              <a:t>precedute</a:t>
            </a:r>
            <a:r>
              <a:rPr lang="en-US" dirty="0"/>
              <a:t> dal </a:t>
            </a:r>
            <a:r>
              <a:rPr lang="en-US" dirty="0" err="1"/>
              <a:t>meno</a:t>
            </a:r>
            <a:r>
              <a:rPr lang="en-US" dirty="0"/>
              <a:t> (-) </a:t>
            </a:r>
            <a:r>
              <a:rPr lang="en-US" dirty="0" err="1"/>
              <a:t>causano</a:t>
            </a:r>
            <a:r>
              <a:rPr lang="en-US" dirty="0"/>
              <a:t> </a:t>
            </a:r>
            <a:r>
              <a:rPr lang="en-US" dirty="0" err="1"/>
              <a:t>l'esclusione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{ $text: { $search: "java coffee shop" } },</a:t>
            </a:r>
            <a:br>
              <a:rPr lang="en-US" dirty="0"/>
            </a:br>
            <a:r>
              <a:rPr lang="en-US" dirty="0"/>
              <a:t>   { score: { $meta: "</a:t>
            </a:r>
            <a:r>
              <a:rPr lang="en-US" dirty="0" err="1"/>
              <a:t>textScore</a:t>
            </a:r>
            <a:r>
              <a:rPr lang="en-US" dirty="0"/>
              <a:t>" } }</a:t>
            </a:r>
            <a:br>
              <a:rPr lang="en-US" dirty="0"/>
            </a:br>
            <a:r>
              <a:rPr lang="en-US" dirty="0"/>
              <a:t>).sort( { score: { $meta: "</a:t>
            </a:r>
            <a:r>
              <a:rPr lang="en-US" dirty="0" err="1"/>
              <a:t>textScore</a:t>
            </a:r>
            <a:r>
              <a:rPr lang="en-US" dirty="0"/>
              <a:t>" } } )</a:t>
            </a:r>
          </a:p>
          <a:p>
            <a:pPr lvl="1"/>
            <a:r>
              <a:rPr lang="en-US" dirty="0" err="1"/>
              <a:t>E'possibile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un </a:t>
            </a:r>
            <a:r>
              <a:rPr lang="en-US" dirty="0" err="1"/>
              <a:t>punteggio</a:t>
            </a:r>
            <a:r>
              <a:rPr lang="en-US" dirty="0"/>
              <a:t> di </a:t>
            </a:r>
            <a:r>
              <a:rPr lang="en-US" dirty="0" err="1"/>
              <a:t>similarità</a:t>
            </a:r>
            <a:r>
              <a:rPr lang="en-US" dirty="0"/>
              <a:t> con la query di </a:t>
            </a:r>
            <a:r>
              <a:rPr lang="en-US" dirty="0" err="1"/>
              <a:t>ricerca</a:t>
            </a:r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8365262" y="2819138"/>
            <a:ext cx="5329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940809" y="2641717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4989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500" noProof="0" dirty="0"/>
              <a:t>Grazie per l’attenzione!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01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: modello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00499"/>
            <a:ext cx="7659254" cy="4351338"/>
          </a:xfrm>
        </p:spPr>
        <p:txBody>
          <a:bodyPr/>
          <a:lstStyle/>
          <a:p>
            <a:r>
              <a:rPr lang="it-IT" sz="2000" dirty="0"/>
              <a:t>Un DB contiene una o più </a:t>
            </a:r>
            <a:r>
              <a:rPr lang="it-IT" sz="2000" dirty="0">
                <a:solidFill>
                  <a:srgbClr val="FF0000"/>
                </a:solidFill>
              </a:rPr>
              <a:t>collezioni</a:t>
            </a:r>
            <a:r>
              <a:rPr lang="it-IT" sz="2000" dirty="0"/>
              <a:t> (corrispettive delle tabelle)</a:t>
            </a:r>
          </a:p>
          <a:p>
            <a:r>
              <a:rPr lang="it-IT" sz="2000" dirty="0"/>
              <a:t>Ogni collezione contiene </a:t>
            </a:r>
            <a:r>
              <a:rPr lang="it-IT" sz="2000" dirty="0">
                <a:solidFill>
                  <a:srgbClr val="FF0000"/>
                </a:solidFill>
              </a:rPr>
              <a:t>documenti</a:t>
            </a:r>
            <a:r>
              <a:rPr lang="it-IT" sz="2000" dirty="0"/>
              <a:t> (tipicamente JSON)</a:t>
            </a:r>
          </a:p>
          <a:p>
            <a:pPr lvl="1"/>
            <a:r>
              <a:rPr lang="it-IT" sz="1600" dirty="0"/>
              <a:t>Un documento ha una struttura ad albero auto-descrittiva</a:t>
            </a:r>
          </a:p>
          <a:p>
            <a:r>
              <a:rPr lang="it-IT" sz="2000" dirty="0"/>
              <a:t>Ogni documento contiene un insieme di </a:t>
            </a:r>
            <a:r>
              <a:rPr lang="it-IT" sz="2000" dirty="0">
                <a:solidFill>
                  <a:srgbClr val="FF0000"/>
                </a:solidFill>
              </a:rPr>
              <a:t>campi</a:t>
            </a:r>
          </a:p>
          <a:p>
            <a:pPr lvl="1"/>
            <a:r>
              <a:rPr lang="it-IT" sz="1600" dirty="0"/>
              <a:t>L'unico campo obbligatorio è l'</a:t>
            </a:r>
            <a:r>
              <a:rPr lang="it-IT" sz="1600" dirty="0">
                <a:solidFill>
                  <a:srgbClr val="0070C0"/>
                </a:solidFill>
              </a:rPr>
              <a:t>ID</a:t>
            </a:r>
            <a:endParaRPr lang="it-IT" sz="1600" dirty="0"/>
          </a:p>
          <a:p>
            <a:r>
              <a:rPr lang="it-IT" sz="2000" dirty="0"/>
              <a:t>Ogni campo è strutturato come una </a:t>
            </a:r>
            <a:r>
              <a:rPr lang="it-IT" sz="2000" dirty="0">
                <a:solidFill>
                  <a:srgbClr val="FF0000"/>
                </a:solidFill>
              </a:rPr>
              <a:t>coppia chiave-valore</a:t>
            </a:r>
          </a:p>
          <a:p>
            <a:pPr lvl="1"/>
            <a:r>
              <a:rPr lang="it-IT" sz="1600" dirty="0"/>
              <a:t>Chiave: stringa di testo univoca all'interno del documento</a:t>
            </a:r>
          </a:p>
          <a:p>
            <a:pPr lvl="1"/>
            <a:r>
              <a:rPr lang="it-IT" sz="1600" dirty="0"/>
              <a:t>Valore: può essere semplice (stringa, numero, booleano) </a:t>
            </a:r>
            <a:br>
              <a:rPr lang="it-IT" sz="1600" dirty="0"/>
            </a:br>
            <a:r>
              <a:rPr lang="it-IT" sz="1600" dirty="0"/>
              <a:t>o complesso (oggetto, array, BLOB)</a:t>
            </a:r>
          </a:p>
          <a:p>
            <a:pPr lvl="2"/>
            <a:r>
              <a:rPr lang="it-IT" sz="1400" dirty="0"/>
              <a:t>Un valore può contenere campi a sua volta</a:t>
            </a:r>
          </a:p>
          <a:p>
            <a:r>
              <a:rPr lang="it-IT" sz="2000" dirty="0">
                <a:solidFill>
                  <a:srgbClr val="0070C0"/>
                </a:solidFill>
              </a:rPr>
              <a:t>Livello di atomicità</a:t>
            </a:r>
            <a:r>
              <a:rPr lang="it-IT" sz="2000" dirty="0"/>
              <a:t>: il documento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497454" y="1560946"/>
            <a:ext cx="3226717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{</a:t>
            </a:r>
          </a:p>
          <a:p>
            <a:r>
              <a:rPr lang="it-IT" dirty="0"/>
              <a:t>      "_id": 1234,</a:t>
            </a:r>
          </a:p>
          <a:p>
            <a:r>
              <a:rPr lang="it-IT" dirty="0"/>
              <a:t>      "</a:t>
            </a:r>
            <a:r>
              <a:rPr lang="it-IT" dirty="0" err="1"/>
              <a:t>name</a:t>
            </a:r>
            <a:r>
              <a:rPr lang="it-IT" dirty="0"/>
              <a:t>": "Enrico",</a:t>
            </a:r>
          </a:p>
          <a:p>
            <a:r>
              <a:rPr lang="it-IT" dirty="0"/>
              <a:t>      "</a:t>
            </a:r>
            <a:r>
              <a:rPr lang="it-IT" dirty="0" err="1"/>
              <a:t>age</a:t>
            </a:r>
            <a:r>
              <a:rPr lang="it-IT" dirty="0"/>
              <a:t>": 32,</a:t>
            </a:r>
            <a:br>
              <a:rPr lang="it-IT" dirty="0"/>
            </a:br>
            <a:r>
              <a:rPr lang="it-IT" dirty="0"/>
              <a:t>      "</a:t>
            </a:r>
            <a:r>
              <a:rPr lang="it-IT" dirty="0" err="1"/>
              <a:t>address</a:t>
            </a:r>
            <a:r>
              <a:rPr lang="it-IT" dirty="0"/>
              <a:t>": {</a:t>
            </a:r>
          </a:p>
          <a:p>
            <a:r>
              <a:rPr lang="it-IT" dirty="0"/>
              <a:t>            "city": "Ravenna",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postalCode</a:t>
            </a:r>
            <a:r>
              <a:rPr lang="it-IT" dirty="0"/>
              <a:t>": 48124</a:t>
            </a:r>
          </a:p>
          <a:p>
            <a:r>
              <a:rPr lang="it-IT" dirty="0"/>
              <a:t>      },</a:t>
            </a:r>
          </a:p>
          <a:p>
            <a:r>
              <a:rPr lang="it-IT" dirty="0"/>
              <a:t>      "</a:t>
            </a:r>
            <a:r>
              <a:rPr lang="it-IT" dirty="0" err="1"/>
              <a:t>contacts</a:t>
            </a:r>
            <a:r>
              <a:rPr lang="it-IT" dirty="0"/>
              <a:t>": [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"office",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"0547-338835"</a:t>
            </a:r>
          </a:p>
          <a:p>
            <a:r>
              <a:rPr lang="it-IT" dirty="0"/>
              <a:t>      },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</a:t>
            </a:r>
            <a:r>
              <a:rPr lang="it-IT" dirty="0" err="1"/>
              <a:t>skype</a:t>
            </a:r>
            <a:r>
              <a:rPr lang="it-IT" dirty="0"/>
              <a:t>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</a:t>
            </a:r>
            <a:r>
              <a:rPr lang="it-IT" dirty="0" err="1"/>
              <a:t>egallinucci</a:t>
            </a:r>
            <a:r>
              <a:rPr lang="it-IT" dirty="0"/>
              <a:t>"</a:t>
            </a:r>
          </a:p>
          <a:p>
            <a:r>
              <a:rPr lang="it-IT" dirty="0"/>
              <a:t>      } ]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22895</TotalTime>
  <Words>8684</Words>
  <Application>Microsoft Office PowerPoint</Application>
  <PresentationFormat>Widescreen</PresentationFormat>
  <Paragraphs>718</Paragraphs>
  <Slides>88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88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 New</vt:lpstr>
      <vt:lpstr>CourierPrime</vt:lpstr>
      <vt:lpstr>Helvetica</vt:lpstr>
      <vt:lpstr>Wingdings</vt:lpstr>
      <vt:lpstr>Tema di Office</vt:lpstr>
      <vt:lpstr>NoSQL document-oriented</vt:lpstr>
      <vt:lpstr>Who am I?</vt:lpstr>
      <vt:lpstr>Perché NoSQL?</vt:lpstr>
      <vt:lpstr>Cosa significa NoSQL</vt:lpstr>
      <vt:lpstr>I punti forti degli RDBMS</vt:lpstr>
      <vt:lpstr>I punti deboli degli RDBMS</vt:lpstr>
      <vt:lpstr>NoSQL: tanti modelli</vt:lpstr>
      <vt:lpstr>Il modello documentale</vt:lpstr>
      <vt:lpstr>Document: modello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progettazione</vt:lpstr>
      <vt:lpstr>Casi d’uso</vt:lpstr>
      <vt:lpstr>Casi d’uso reali</vt:lpstr>
      <vt:lpstr>Aspetti che non approfondiremo</vt:lpstr>
      <vt:lpstr>Getting started with MongoDB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Software components</vt:lpstr>
      <vt:lpstr>Connessione ad un cluster</vt:lpstr>
      <vt:lpstr>Collezioni per le esercitazioni (1)</vt:lpstr>
      <vt:lpstr>Collezioni per le esercitazioni (2)</vt:lpstr>
      <vt:lpstr>Strumenti di import/export</vt:lpstr>
      <vt:lpstr>Comandi di base</vt:lpstr>
      <vt:lpstr>Comandi principali</vt:lpstr>
      <vt:lpstr>MongoDB query language</vt:lpstr>
      <vt:lpstr>Il comando Find</vt:lpstr>
      <vt:lpstr>Il comando Find</vt:lpstr>
      <vt:lpstr>Il comando Find</vt:lpstr>
      <vt:lpstr>Find –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array di oggetti</vt:lpstr>
      <vt:lpstr>Find – Javascript scripts</vt:lpstr>
      <vt:lpstr>Limit, skip &amp; sort</vt:lpstr>
      <vt:lpstr>Count</vt:lpstr>
      <vt:lpstr>Distinct</vt:lpstr>
      <vt:lpstr>Framework di aggregazione</vt:lpstr>
      <vt:lpstr>Framework di aggregazione</vt:lpstr>
      <vt:lpstr>Framework di aggregazione</vt:lpstr>
      <vt:lpstr>Operatore $match</vt:lpstr>
      <vt:lpstr>Operatore $project</vt:lpstr>
      <vt:lpstr>Operatore $project – espressioni  matematiche</vt:lpstr>
      <vt:lpstr>Operatore $project – espressioni su date</vt:lpstr>
      <vt:lpstr>Operatore $project – espressioni su stringhe</vt:lpstr>
      <vt:lpstr>Operatore $project – espressioni logiche</vt:lpstr>
      <vt:lpstr>Operatore $project – espressioni logiche</vt:lpstr>
      <vt:lpstr>Operatore $group</vt:lpstr>
      <vt:lpstr>Operatore $group ed operatori aritmetici</vt:lpstr>
      <vt:lpstr>Operatore $group ed operatori su estremi</vt:lpstr>
      <vt:lpstr>Operatore $group ed operatori di collezione</vt:lpstr>
      <vt:lpstr>Operatore $unwind</vt:lpstr>
      <vt:lpstr>Operatore $unwind</vt:lpstr>
      <vt:lpstr>Operatore $unwind</vt:lpstr>
      <vt:lpstr>Operatore $unwind</vt:lpstr>
      <vt:lpstr>Operatori $sort, $limit e $skip</vt:lpstr>
      <vt:lpstr>Operatore $lookup</vt:lpstr>
      <vt:lpstr>Operatore $lookup</vt:lpstr>
      <vt:lpstr>Operatore $lookup</vt:lpstr>
      <vt:lpstr>Indici</vt:lpstr>
      <vt:lpstr>Indici</vt:lpstr>
      <vt:lpstr>Indici di testo</vt:lpstr>
      <vt:lpstr>Operatore $text</vt:lpstr>
      <vt:lpstr>Operatore $text</vt:lpstr>
      <vt:lpstr>Operatore $text</vt:lpstr>
      <vt:lpstr>Operatore $text</vt:lpstr>
      <vt:lpstr>Operatore $text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1141</cp:revision>
  <dcterms:created xsi:type="dcterms:W3CDTF">2019-03-06T18:10:20Z</dcterms:created>
  <dcterms:modified xsi:type="dcterms:W3CDTF">2022-03-09T08:53:52Z</dcterms:modified>
</cp:coreProperties>
</file>