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98" r:id="rId2"/>
    <p:sldId id="470" r:id="rId3"/>
    <p:sldId id="302" r:id="rId4"/>
    <p:sldId id="307" r:id="rId5"/>
    <p:sldId id="311" r:id="rId6"/>
    <p:sldId id="310" r:id="rId7"/>
    <p:sldId id="315" r:id="rId8"/>
    <p:sldId id="303" r:id="rId9"/>
    <p:sldId id="318" r:id="rId10"/>
    <p:sldId id="330" r:id="rId11"/>
    <p:sldId id="331" r:id="rId12"/>
    <p:sldId id="332" r:id="rId13"/>
    <p:sldId id="334" r:id="rId14"/>
    <p:sldId id="335" r:id="rId15"/>
    <p:sldId id="337" r:id="rId16"/>
    <p:sldId id="338" r:id="rId17"/>
    <p:sldId id="373" r:id="rId18"/>
    <p:sldId id="374" r:id="rId19"/>
    <p:sldId id="397" r:id="rId20"/>
    <p:sldId id="395" r:id="rId21"/>
    <p:sldId id="398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11" r:id="rId30"/>
    <p:sldId id="407" r:id="rId31"/>
    <p:sldId id="469" r:id="rId32"/>
    <p:sldId id="408" r:id="rId33"/>
    <p:sldId id="409" r:id="rId34"/>
    <p:sldId id="410" r:id="rId35"/>
    <p:sldId id="413" r:id="rId36"/>
    <p:sldId id="414" r:id="rId37"/>
    <p:sldId id="314" r:id="rId38"/>
    <p:sldId id="415" r:id="rId39"/>
    <p:sldId id="416" r:id="rId40"/>
    <p:sldId id="417" r:id="rId41"/>
    <p:sldId id="418" r:id="rId42"/>
    <p:sldId id="419" r:id="rId43"/>
    <p:sldId id="278" r:id="rId44"/>
    <p:sldId id="421" r:id="rId45"/>
    <p:sldId id="422" r:id="rId46"/>
    <p:sldId id="423" r:id="rId47"/>
    <p:sldId id="424" r:id="rId48"/>
    <p:sldId id="425" r:id="rId49"/>
    <p:sldId id="435" r:id="rId50"/>
    <p:sldId id="427" r:id="rId51"/>
    <p:sldId id="428" r:id="rId52"/>
    <p:sldId id="429" r:id="rId53"/>
    <p:sldId id="430" r:id="rId54"/>
    <p:sldId id="431" r:id="rId55"/>
    <p:sldId id="433" r:id="rId56"/>
    <p:sldId id="434" r:id="rId57"/>
    <p:sldId id="444" r:id="rId58"/>
    <p:sldId id="445" r:id="rId59"/>
    <p:sldId id="446" r:id="rId60"/>
    <p:sldId id="447" r:id="rId61"/>
    <p:sldId id="448" r:id="rId62"/>
    <p:sldId id="449" r:id="rId63"/>
    <p:sldId id="468" r:id="rId64"/>
    <p:sldId id="451" r:id="rId65"/>
    <p:sldId id="452" r:id="rId66"/>
    <p:sldId id="453" r:id="rId67"/>
    <p:sldId id="454" r:id="rId68"/>
    <p:sldId id="455" r:id="rId69"/>
    <p:sldId id="456" r:id="rId70"/>
    <p:sldId id="457" r:id="rId71"/>
    <p:sldId id="458" r:id="rId72"/>
    <p:sldId id="459" r:id="rId73"/>
    <p:sldId id="460" r:id="rId74"/>
    <p:sldId id="461" r:id="rId75"/>
    <p:sldId id="462" r:id="rId76"/>
    <p:sldId id="464" r:id="rId77"/>
    <p:sldId id="465" r:id="rId78"/>
    <p:sldId id="466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443" r:id="rId87"/>
    <p:sldId id="300" r:id="rId8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874" autoAdjust="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n-US" dirty="0"/>
              <a:t>‹n.›</a:t>
            </a:r>
          </a:p>
        </p:txBody>
      </p:sp>
    </p:spTree>
    <p:extLst>
      <p:ext uri="{BB962C8B-B14F-4D97-AF65-F5344CB8AC3E}">
        <p14:creationId xmlns:p14="http://schemas.microsoft.com/office/powerpoint/2010/main" val="3107324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Sum: 1 </a:t>
            </a:r>
            <a:r>
              <a:rPr lang="it-IT" dirty="0">
                <a:sym typeface="Wingdings" panose="05000000000000000000" pitchFamily="2" charset="2"/>
              </a:rPr>
              <a:t> è come se facessi riferimento ad un campo che è valorizzato sempre ad 1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700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n-US"/>
              <a:t>‹n.›</a:t>
            </a:r>
          </a:p>
        </p:txBody>
      </p:sp>
    </p:spTree>
    <p:extLst>
      <p:ext uri="{BB962C8B-B14F-4D97-AF65-F5344CB8AC3E}">
        <p14:creationId xmlns:p14="http://schemas.microsoft.com/office/powerpoint/2010/main" val="250426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i join (anche se esiste un meccanismo che li ricalca) e le transazioni multi-documento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12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46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15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522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703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153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34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73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837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noProof="0" dirty="0" err="1"/>
              <a:t>NoSQL</a:t>
            </a:r>
            <a:r>
              <a:rPr lang="it-IT" noProof="0" dirty="0"/>
              <a:t> </a:t>
            </a:r>
            <a:r>
              <a:rPr lang="it-IT" noProof="0" dirty="0" err="1"/>
              <a:t>document-oriented</a:t>
            </a:r>
            <a:r>
              <a:rPr lang="it-IT" noProof="0" dirty="0"/>
              <a:t>: </a:t>
            </a:r>
            <a:r>
              <a:rPr lang="it-IT" noProof="0" dirty="0" err="1"/>
              <a:t>MongoDB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g.csr.unibo.i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gAatZK" TargetMode="External"/><Relationship Id="rId2" Type="http://schemas.openxmlformats.org/officeDocument/2006/relationships/hyperlink" Target="https://raw.githubusercontent.com/mongodb/docs-assets/primer-dataset/primer-dataset.json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yelp.com/dataset_challeng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usercontent.com/Miserlou/c5cd8364bf9b2420bb29/raw/2bf258763cdddd704f8ffd3ea9a3e81d25e2c6f6/cities.json" TargetMode="External"/><Relationship Id="rId2" Type="http://schemas.openxmlformats.org/officeDocument/2006/relationships/hyperlink" Target="http://www.mediafire.com/file/ju52cn1eadiydz6/NBA2016.json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ongodb.com/basics/b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800" noProof="0" dirty="0" err="1"/>
              <a:t>NoSQL</a:t>
            </a:r>
            <a:r>
              <a:rPr lang="it-IT" sz="5800" noProof="0" dirty="0"/>
              <a:t> </a:t>
            </a:r>
            <a:r>
              <a:rPr lang="it-IT" sz="5800" noProof="0" dirty="0" err="1"/>
              <a:t>document-oriented</a:t>
            </a:r>
            <a:endParaRPr lang="it-IT" sz="5800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sz="3200" noProof="0" dirty="0"/>
              <a:t>Matteo Francia, </a:t>
            </a:r>
            <a:r>
              <a:rPr lang="it-IT" sz="3200" noProof="0" dirty="0" err="1"/>
              <a:t>Ph.D</a:t>
            </a:r>
            <a:r>
              <a:rPr lang="it-IT" sz="3200" dirty="0"/>
              <a:t>.</a:t>
            </a:r>
            <a:endParaRPr lang="it-IT" sz="3200" noProof="0" dirty="0"/>
          </a:p>
          <a:p>
            <a:pPr algn="ctr"/>
            <a:r>
              <a:rPr lang="it-IT" sz="2400" noProof="0" dirty="0"/>
              <a:t>m.francia@unibo.it</a:t>
            </a:r>
          </a:p>
        </p:txBody>
      </p:sp>
    </p:spTree>
    <p:extLst>
      <p:ext uri="{BB962C8B-B14F-4D97-AF65-F5344CB8AC3E}">
        <p14:creationId xmlns:p14="http://schemas.microsoft.com/office/powerpoint/2010/main" val="32299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1752600"/>
            <a:ext cx="5449291" cy="419100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2346960" y="1845734"/>
            <a:ext cx="7543801" cy="40233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Tipico caso d’uso: clienti, ordini, prodotti</a:t>
            </a:r>
          </a:p>
        </p:txBody>
      </p:sp>
    </p:spTree>
    <p:extLst>
      <p:ext uri="{BB962C8B-B14F-4D97-AF65-F5344CB8AC3E}">
        <p14:creationId xmlns:p14="http://schemas.microsoft.com/office/powerpoint/2010/main" val="363349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88" y="1777854"/>
            <a:ext cx="6117530" cy="4165746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2346960" y="1845734"/>
            <a:ext cx="7543801" cy="40233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Modellazione relazionale</a:t>
            </a:r>
          </a:p>
        </p:txBody>
      </p:sp>
    </p:spTree>
    <p:extLst>
      <p:ext uri="{BB962C8B-B14F-4D97-AF65-F5344CB8AC3E}">
        <p14:creationId xmlns:p14="http://schemas.microsoft.com/office/powerpoint/2010/main" val="344758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1810656"/>
            <a:ext cx="5449291" cy="4191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sp>
        <p:nvSpPr>
          <p:cNvPr id="4" name="Figura a mano libera 3"/>
          <p:cNvSpPr/>
          <p:nvPr/>
        </p:nvSpPr>
        <p:spPr>
          <a:xfrm>
            <a:off x="2984310" y="1795418"/>
            <a:ext cx="5965035" cy="4206239"/>
          </a:xfrm>
          <a:custGeom>
            <a:avLst/>
            <a:gdLst>
              <a:gd name="connsiteX0" fmla="*/ 2297152 w 6266986"/>
              <a:gd name="connsiteY0" fmla="*/ 44605 h 4795024"/>
              <a:gd name="connsiteX1" fmla="*/ 2334322 w 6266986"/>
              <a:gd name="connsiteY1" fmla="*/ 1665249 h 4795024"/>
              <a:gd name="connsiteX2" fmla="*/ 0 w 6266986"/>
              <a:gd name="connsiteY2" fmla="*/ 1650380 h 4795024"/>
              <a:gd name="connsiteX3" fmla="*/ 29737 w 6266986"/>
              <a:gd name="connsiteY3" fmla="*/ 4795024 h 4795024"/>
              <a:gd name="connsiteX4" fmla="*/ 6266986 w 6266986"/>
              <a:gd name="connsiteY4" fmla="*/ 4780156 h 4795024"/>
              <a:gd name="connsiteX5" fmla="*/ 6110869 w 6266986"/>
              <a:gd name="connsiteY5" fmla="*/ 0 h 4795024"/>
              <a:gd name="connsiteX6" fmla="*/ 2297152 w 6266986"/>
              <a:gd name="connsiteY6" fmla="*/ 44605 h 4795024"/>
              <a:gd name="connsiteX0" fmla="*/ 2297152 w 6266986"/>
              <a:gd name="connsiteY0" fmla="*/ 0 h 4750419"/>
              <a:gd name="connsiteX1" fmla="*/ 2334322 w 6266986"/>
              <a:gd name="connsiteY1" fmla="*/ 1620644 h 4750419"/>
              <a:gd name="connsiteX2" fmla="*/ 0 w 6266986"/>
              <a:gd name="connsiteY2" fmla="*/ 1605775 h 4750419"/>
              <a:gd name="connsiteX3" fmla="*/ 29737 w 6266986"/>
              <a:gd name="connsiteY3" fmla="*/ 4750419 h 4750419"/>
              <a:gd name="connsiteX4" fmla="*/ 6266986 w 6266986"/>
              <a:gd name="connsiteY4" fmla="*/ 4735551 h 4750419"/>
              <a:gd name="connsiteX5" fmla="*/ 6118303 w 6266986"/>
              <a:gd name="connsiteY5" fmla="*/ 7434 h 4750419"/>
              <a:gd name="connsiteX6" fmla="*/ 2297152 w 6266986"/>
              <a:gd name="connsiteY6" fmla="*/ 0 h 4750419"/>
              <a:gd name="connsiteX0" fmla="*/ 2297152 w 6155474"/>
              <a:gd name="connsiteY0" fmla="*/ 0 h 4757854"/>
              <a:gd name="connsiteX1" fmla="*/ 2334322 w 6155474"/>
              <a:gd name="connsiteY1" fmla="*/ 1620644 h 4757854"/>
              <a:gd name="connsiteX2" fmla="*/ 0 w 6155474"/>
              <a:gd name="connsiteY2" fmla="*/ 1605775 h 4757854"/>
              <a:gd name="connsiteX3" fmla="*/ 29737 w 6155474"/>
              <a:gd name="connsiteY3" fmla="*/ 4750419 h 4757854"/>
              <a:gd name="connsiteX4" fmla="*/ 6155474 w 6155474"/>
              <a:gd name="connsiteY4" fmla="*/ 4757854 h 4757854"/>
              <a:gd name="connsiteX5" fmla="*/ 6118303 w 6155474"/>
              <a:gd name="connsiteY5" fmla="*/ 7434 h 4757854"/>
              <a:gd name="connsiteX6" fmla="*/ 2297152 w 6155474"/>
              <a:gd name="connsiteY6" fmla="*/ 0 h 4757854"/>
              <a:gd name="connsiteX0" fmla="*/ 2297152 w 6155474"/>
              <a:gd name="connsiteY0" fmla="*/ 0 h 4757854"/>
              <a:gd name="connsiteX1" fmla="*/ 2334322 w 6155474"/>
              <a:gd name="connsiteY1" fmla="*/ 1620644 h 4757854"/>
              <a:gd name="connsiteX2" fmla="*/ 0 w 6155474"/>
              <a:gd name="connsiteY2" fmla="*/ 1605775 h 4757854"/>
              <a:gd name="connsiteX3" fmla="*/ 29737 w 6155474"/>
              <a:gd name="connsiteY3" fmla="*/ 4750419 h 4757854"/>
              <a:gd name="connsiteX4" fmla="*/ 6155474 w 6155474"/>
              <a:gd name="connsiteY4" fmla="*/ 4757854 h 4757854"/>
              <a:gd name="connsiteX5" fmla="*/ 6140606 w 6155474"/>
              <a:gd name="connsiteY5" fmla="*/ 22302 h 4757854"/>
              <a:gd name="connsiteX6" fmla="*/ 2297152 w 6155474"/>
              <a:gd name="connsiteY6" fmla="*/ 0 h 475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5474" h="4757854">
                <a:moveTo>
                  <a:pt x="2297152" y="0"/>
                </a:moveTo>
                <a:lnTo>
                  <a:pt x="2334322" y="1620644"/>
                </a:lnTo>
                <a:lnTo>
                  <a:pt x="0" y="1605775"/>
                </a:lnTo>
                <a:lnTo>
                  <a:pt x="29737" y="4750419"/>
                </a:lnTo>
                <a:lnTo>
                  <a:pt x="6155474" y="4757854"/>
                </a:lnTo>
                <a:lnTo>
                  <a:pt x="6140606" y="22302"/>
                </a:lnTo>
                <a:lnTo>
                  <a:pt x="2297152" y="0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3226420" y="1795417"/>
            <a:ext cx="1421780" cy="4335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Una possibile modellazione di documenti</a:t>
            </a:r>
          </a:p>
        </p:txBody>
      </p:sp>
    </p:spTree>
    <p:extLst>
      <p:ext uri="{BB962C8B-B14F-4D97-AF65-F5344CB8AC3E}">
        <p14:creationId xmlns:p14="http://schemas.microsoft.com/office/powerpoint/2010/main" val="283891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b="76158"/>
          <a:stretch/>
        </p:blipFill>
        <p:spPr>
          <a:xfrm>
            <a:off x="2159924" y="1918304"/>
            <a:ext cx="3803076" cy="122634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3642"/>
          <a:stretch/>
        </p:blipFill>
        <p:spPr>
          <a:xfrm>
            <a:off x="5963001" y="1918304"/>
            <a:ext cx="4024321" cy="415609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96139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1810656"/>
            <a:ext cx="5449291" cy="4191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sp>
        <p:nvSpPr>
          <p:cNvPr id="6" name="Rettangolo 5"/>
          <p:cNvSpPr/>
          <p:nvPr/>
        </p:nvSpPr>
        <p:spPr>
          <a:xfrm>
            <a:off x="3226420" y="1795417"/>
            <a:ext cx="5722924" cy="4335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Una modellazione alternativa </a:t>
            </a:r>
          </a:p>
        </p:txBody>
      </p:sp>
    </p:spTree>
    <p:extLst>
      <p:ext uri="{BB962C8B-B14F-4D97-AF65-F5344CB8AC3E}">
        <p14:creationId xmlns:p14="http://schemas.microsoft.com/office/powerpoint/2010/main" val="22179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69" y="1918855"/>
            <a:ext cx="3996421" cy="3733800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26791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Modellazione di documenti: progettazione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1097280" y="1243913"/>
            <a:ext cx="10058400" cy="4987281"/>
          </a:xfrm>
        </p:spPr>
        <p:txBody>
          <a:bodyPr>
            <a:normAutofit/>
          </a:bodyPr>
          <a:lstStyle/>
          <a:p>
            <a:r>
              <a:rPr lang="en-US" dirty="0"/>
              <a:t>Aggregate data modeling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aggregato</a:t>
            </a:r>
            <a:r>
              <a:rPr lang="en-US" dirty="0"/>
              <a:t> è un </a:t>
            </a:r>
            <a:r>
              <a:rPr lang="en-US" dirty="0" err="1"/>
              <a:t>insieme</a:t>
            </a:r>
            <a:r>
              <a:rPr lang="en-US" dirty="0"/>
              <a:t> di </a:t>
            </a:r>
            <a:r>
              <a:rPr lang="en-US" dirty="0" err="1"/>
              <a:t>oggetti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loro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trattati</a:t>
            </a:r>
            <a:r>
              <a:rPr lang="en-US" dirty="0"/>
              <a:t> in </a:t>
            </a:r>
            <a:r>
              <a:rPr lang="en-US" dirty="0" err="1"/>
              <a:t>blocco</a:t>
            </a:r>
            <a:endParaRPr lang="en-US" dirty="0"/>
          </a:p>
          <a:p>
            <a:pPr lvl="1"/>
            <a:r>
              <a:rPr lang="en-US" dirty="0"/>
              <a:t>Un </a:t>
            </a:r>
            <a:r>
              <a:rPr lang="en-US" dirty="0" err="1"/>
              <a:t>aggregato</a:t>
            </a:r>
            <a:r>
              <a:rPr lang="en-US" dirty="0"/>
              <a:t> è </a:t>
            </a:r>
            <a:r>
              <a:rPr lang="en-US" dirty="0" err="1"/>
              <a:t>un’unità</a:t>
            </a:r>
            <a:r>
              <a:rPr lang="en-US" dirty="0"/>
              <a:t> per la </a:t>
            </a:r>
            <a:r>
              <a:rPr lang="en-US" dirty="0" err="1"/>
              <a:t>manipolazione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la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consistenza</a:t>
            </a:r>
            <a:endParaRPr lang="en-US" dirty="0"/>
          </a:p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aggregati</a:t>
            </a:r>
            <a:r>
              <a:rPr lang="en-US" dirty="0"/>
              <a:t>: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+ Facilitano il lavoro degli sviluppatori software</a:t>
            </a:r>
            <a:r>
              <a:rPr lang="it-IT" dirty="0"/>
              <a:t>, che spesso manipolano i dati attraverso strutture aggregate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+ Facili da gestire in un sistema distribuito</a:t>
            </a:r>
          </a:p>
          <a:p>
            <a:pPr lvl="2"/>
            <a:r>
              <a:rPr lang="it-IT" dirty="0"/>
              <a:t>I dati che devono essere manipolati insieme (e.g., gli ordini ed i relativi dettagli) vengono modellati nello stesso aggregato – e quindi risiedono nello stesso nodo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- Duplicazione dei dati </a:t>
            </a:r>
            <a:r>
              <a:rPr lang="it-IT" dirty="0"/>
              <a:t>memorizzati in livelli innestati (e rischio di inconsistenze)</a:t>
            </a:r>
          </a:p>
          <a:p>
            <a:r>
              <a:rPr lang="it-IT" b="1" dirty="0"/>
              <a:t>Non esiste strategia universale per la definizione degli aggregati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Dipende unicamente da come si intende manipolare i dati</a:t>
            </a:r>
          </a:p>
        </p:txBody>
      </p:sp>
    </p:spTree>
    <p:extLst>
      <p:ext uri="{BB962C8B-B14F-4D97-AF65-F5344CB8AC3E}">
        <p14:creationId xmlns:p14="http://schemas.microsoft.com/office/powerpoint/2010/main" val="120260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Casi d’uso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it-IT" noProof="0" dirty="0"/>
              <a:t>Diversi contesti posso trarre beneficio dall’utilizzo di un database documentale</a:t>
            </a:r>
          </a:p>
          <a:p>
            <a:pPr lvl="1"/>
            <a:r>
              <a:rPr lang="it-IT" b="1" noProof="0" dirty="0"/>
              <a:t>Log di eventi / web </a:t>
            </a:r>
            <a:r>
              <a:rPr lang="it-IT" b="1" noProof="0" dirty="0" err="1"/>
              <a:t>services</a:t>
            </a:r>
            <a:endParaRPr lang="it-IT" b="1" noProof="0" dirty="0"/>
          </a:p>
          <a:p>
            <a:pPr lvl="2"/>
            <a:r>
              <a:rPr lang="it-IT" noProof="0" dirty="0" err="1"/>
              <a:t>Repository</a:t>
            </a:r>
            <a:r>
              <a:rPr lang="it-IT" noProof="0" dirty="0"/>
              <a:t> centrali per </a:t>
            </a:r>
            <a:r>
              <a:rPr lang="it-IT" dirty="0"/>
              <a:t>la memorizzazioni di log di eventi di diverse applicazioni</a:t>
            </a:r>
          </a:p>
          <a:p>
            <a:pPr lvl="1"/>
            <a:r>
              <a:rPr lang="it-IT" b="1" noProof="0" dirty="0"/>
              <a:t>CMS, piattaforme di blogging</a:t>
            </a:r>
          </a:p>
          <a:p>
            <a:pPr lvl="2"/>
            <a:r>
              <a:rPr lang="it-IT" noProof="0" dirty="0"/>
              <a:t>Assenza di uno schema predefinito </a:t>
            </a:r>
            <a:r>
              <a:rPr lang="it-IT" noProof="0" dirty="0">
                <a:sym typeface="Wingdings" panose="05000000000000000000" pitchFamily="2" charset="2"/>
              </a:rPr>
              <a:t></a:t>
            </a:r>
            <a:r>
              <a:rPr lang="it-IT" noProof="0" dirty="0"/>
              <a:t> adatti per CMS, gestione di siti web, commenti, profili utente</a:t>
            </a:r>
          </a:p>
          <a:p>
            <a:pPr lvl="1"/>
            <a:r>
              <a:rPr lang="it-IT" b="1" noProof="0" dirty="0"/>
              <a:t>Web Analytics o Real-Time Analytics</a:t>
            </a:r>
          </a:p>
          <a:p>
            <a:pPr lvl="2"/>
            <a:r>
              <a:rPr lang="en-US" noProof="0" dirty="0" err="1">
                <a:solidFill>
                  <a:srgbClr val="0070C0"/>
                </a:solidFill>
              </a:rPr>
              <a:t>Indicizzazione</a:t>
            </a:r>
            <a:r>
              <a:rPr lang="en-US" noProof="0" dirty="0">
                <a:solidFill>
                  <a:srgbClr val="0070C0"/>
                </a:solidFill>
              </a:rPr>
              <a:t> di </a:t>
            </a:r>
            <a:r>
              <a:rPr lang="en-US" noProof="0" dirty="0" err="1">
                <a:solidFill>
                  <a:srgbClr val="0070C0"/>
                </a:solidFill>
              </a:rPr>
              <a:t>contenuti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testuali</a:t>
            </a:r>
            <a:r>
              <a:rPr lang="en-US" noProof="0" dirty="0"/>
              <a:t> </a:t>
            </a:r>
            <a:r>
              <a:rPr lang="en-US" noProof="0" dirty="0">
                <a:sym typeface="Wingdings" panose="05000000000000000000" pitchFamily="2" charset="2"/>
              </a:rPr>
              <a:t></a:t>
            </a:r>
            <a:r>
              <a:rPr lang="en-US" noProof="0" dirty="0"/>
              <a:t> </a:t>
            </a:r>
            <a:r>
              <a:rPr lang="en-US" dirty="0"/>
              <a:t>real-time sentiment analysis, social media monitoring</a:t>
            </a:r>
            <a:endParaRPr lang="it-IT" noProof="0" dirty="0"/>
          </a:p>
          <a:p>
            <a:pPr lvl="1"/>
            <a:r>
              <a:rPr lang="it-IT" b="1" noProof="0" dirty="0"/>
              <a:t>Applicazioni di e-commerce</a:t>
            </a:r>
          </a:p>
          <a:p>
            <a:pPr lvl="2"/>
            <a:r>
              <a:rPr lang="it-IT" noProof="0" dirty="0">
                <a:solidFill>
                  <a:srgbClr val="0070C0"/>
                </a:solidFill>
              </a:rPr>
              <a:t>Flessibilità sullo schema </a:t>
            </a:r>
            <a:r>
              <a:rPr lang="it-IT" noProof="0" dirty="0"/>
              <a:t>per memorizzare prodotti e ordini</a:t>
            </a:r>
          </a:p>
          <a:p>
            <a:pPr lvl="2"/>
            <a:r>
              <a:rPr lang="it-IT" noProof="0" dirty="0"/>
              <a:t>Evoluzione del modello dati senza incorrere in costi di </a:t>
            </a:r>
            <a:r>
              <a:rPr lang="it-IT" noProof="0" dirty="0" err="1"/>
              <a:t>refactory</a:t>
            </a:r>
            <a:r>
              <a:rPr lang="it-IT" noProof="0" dirty="0"/>
              <a:t> o di migrazione</a:t>
            </a:r>
            <a:endParaRPr lang="it-IT" dirty="0"/>
          </a:p>
          <a:p>
            <a:r>
              <a:rPr lang="it-IT" noProof="0" dirty="0"/>
              <a:t>Ma ci sono anche aspetti negativi da considerare</a:t>
            </a:r>
          </a:p>
          <a:p>
            <a:pPr lvl="1"/>
            <a:r>
              <a:rPr lang="it-IT" dirty="0"/>
              <a:t>Aggregate data </a:t>
            </a:r>
            <a:r>
              <a:rPr lang="it-IT" dirty="0" err="1"/>
              <a:t>modeling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fonte di duplicazione e inconsistenze</a:t>
            </a:r>
            <a:endParaRPr lang="it-IT" dirty="0"/>
          </a:p>
          <a:p>
            <a:pPr lvl="1"/>
            <a:r>
              <a:rPr lang="it-IT" dirty="0" err="1"/>
              <a:t>Schemaless</a:t>
            </a:r>
            <a:r>
              <a:rPr lang="it-IT" dirty="0"/>
              <a:t> è un vantaggio in scrittura, non in lettura</a:t>
            </a:r>
          </a:p>
          <a:p>
            <a:pPr lvl="1"/>
            <a:r>
              <a:rPr lang="it-IT" noProof="0" dirty="0"/>
              <a:t>Non ideale per un carico di lavoro analitico (OLAP)</a:t>
            </a:r>
          </a:p>
        </p:txBody>
      </p:sp>
    </p:spTree>
    <p:extLst>
      <p:ext uri="{BB962C8B-B14F-4D97-AF65-F5344CB8AC3E}">
        <p14:creationId xmlns:p14="http://schemas.microsoft.com/office/powerpoint/2010/main" val="368842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Casi d’uso reali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b="1" noProof="0" dirty="0"/>
              <a:t>Servizi di advertising</a:t>
            </a:r>
          </a:p>
          <a:p>
            <a:pPr lvl="1"/>
            <a:r>
              <a:rPr lang="it-IT" noProof="0" dirty="0" err="1"/>
              <a:t>MongoDB</a:t>
            </a:r>
            <a:r>
              <a:rPr lang="it-IT" noProof="0" dirty="0"/>
              <a:t> nasce come sistema di gestione di banner pubblicitari</a:t>
            </a:r>
          </a:p>
          <a:p>
            <a:pPr lvl="2"/>
            <a:r>
              <a:rPr lang="it-IT" dirty="0"/>
              <a:t>Il servizio deve essere disponibile 24/7 e molto efficiente</a:t>
            </a:r>
          </a:p>
          <a:p>
            <a:pPr lvl="2"/>
            <a:r>
              <a:rPr lang="it-IT" dirty="0"/>
              <a:t>Necessarie regole complesse per trovare il banner giusto in base agli interessi della persona</a:t>
            </a:r>
          </a:p>
          <a:p>
            <a:pPr lvl="2"/>
            <a:r>
              <a:rPr lang="it-IT" dirty="0"/>
              <a:t>Necessità di gestire tipologie diverse di ad e di avere una reportistica dettagliata</a:t>
            </a:r>
          </a:p>
          <a:p>
            <a:r>
              <a:rPr lang="it-IT" b="1" dirty="0"/>
              <a:t>Internet of </a:t>
            </a:r>
            <a:r>
              <a:rPr lang="it-IT" b="1" dirty="0" err="1"/>
              <a:t>Things</a:t>
            </a:r>
            <a:endParaRPr lang="it-IT" b="1" dirty="0"/>
          </a:p>
          <a:p>
            <a:pPr lvl="1"/>
            <a:r>
              <a:rPr lang="it-IT" dirty="0"/>
              <a:t>Gestione real-time dei dati generati da sensori</a:t>
            </a:r>
          </a:p>
          <a:p>
            <a:pPr lvl="1"/>
            <a:r>
              <a:rPr lang="it-IT" dirty="0"/>
              <a:t>Bosch utilizza </a:t>
            </a:r>
            <a:r>
              <a:rPr lang="it-IT" dirty="0" err="1"/>
              <a:t>MongoDB</a:t>
            </a:r>
            <a:r>
              <a:rPr lang="it-IT" dirty="0"/>
              <a:t> per catturare dati da automobili (sistema di frenata, servosterzo, tergicristalli, ecc.) e da strumenti di manutenzione di velivoli</a:t>
            </a:r>
          </a:p>
          <a:p>
            <a:pPr lvl="2"/>
            <a:r>
              <a:rPr lang="it-IT" dirty="0"/>
              <a:t>Implementate regole di business che avvisano il pilota in caso di pressione dei freni calata sotto un livello critico, o avvisano l'operaio se uno strumento è utilizzato in maniera impropria</a:t>
            </a:r>
          </a:p>
          <a:p>
            <a:pPr lvl="1"/>
            <a:r>
              <a:rPr lang="it-IT" dirty="0"/>
              <a:t>Technogym utilizza </a:t>
            </a:r>
            <a:r>
              <a:rPr lang="it-IT" dirty="0" err="1"/>
              <a:t>MongoDB</a:t>
            </a:r>
            <a:r>
              <a:rPr lang="it-IT" dirty="0"/>
              <a:t> per catturare dati dagli attrezzi connessi</a:t>
            </a:r>
          </a:p>
        </p:txBody>
      </p:sp>
    </p:spTree>
    <p:extLst>
      <p:ext uri="{BB962C8B-B14F-4D97-AF65-F5344CB8AC3E}">
        <p14:creationId xmlns:p14="http://schemas.microsoft.com/office/powerpoint/2010/main" val="5507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Aspetti che </a:t>
            </a:r>
            <a:r>
              <a:rPr lang="it-IT" dirty="0">
                <a:solidFill>
                  <a:schemeClr val="accent2"/>
                </a:solidFill>
              </a:rPr>
              <a:t>non</a:t>
            </a:r>
            <a:r>
              <a:rPr lang="it-IT" dirty="0"/>
              <a:t> approfondiremo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solidFill>
                  <a:schemeClr val="accent2"/>
                </a:solidFill>
              </a:rPr>
              <a:t>Sharding</a:t>
            </a:r>
            <a:endParaRPr lang="it-IT" sz="2400" dirty="0">
              <a:solidFill>
                <a:schemeClr val="accent2"/>
              </a:solidFill>
            </a:endParaRPr>
          </a:p>
          <a:p>
            <a:pPr lvl="1"/>
            <a:r>
              <a:rPr lang="it-IT" sz="2000" dirty="0"/>
              <a:t>Criteri di distribuzione dei dati</a:t>
            </a:r>
          </a:p>
          <a:p>
            <a:pPr lvl="1"/>
            <a:r>
              <a:rPr lang="it-IT" sz="2000" dirty="0"/>
              <a:t>Replicazione dei dati</a:t>
            </a:r>
          </a:p>
          <a:p>
            <a:pPr lvl="1"/>
            <a:r>
              <a:rPr lang="it-IT" sz="2000" dirty="0"/>
              <a:t>Architettura master-slave di </a:t>
            </a:r>
            <a:r>
              <a:rPr lang="it-IT" sz="2000" dirty="0" err="1"/>
              <a:t>ReplicaSet</a:t>
            </a:r>
            <a:endParaRPr lang="it-IT" sz="2000" dirty="0"/>
          </a:p>
          <a:p>
            <a:pPr lvl="1"/>
            <a:r>
              <a:rPr lang="it-IT" sz="2000" dirty="0" err="1"/>
              <a:t>Eventual</a:t>
            </a:r>
            <a:r>
              <a:rPr lang="it-IT" sz="2000" dirty="0"/>
              <a:t> </a:t>
            </a:r>
            <a:r>
              <a:rPr lang="it-IT" sz="2000" dirty="0" err="1"/>
              <a:t>consistency</a:t>
            </a:r>
            <a:r>
              <a:rPr lang="it-IT" sz="2000" dirty="0"/>
              <a:t> (teorema CAP)</a:t>
            </a:r>
          </a:p>
          <a:p>
            <a:r>
              <a:rPr lang="it-IT" sz="2400" dirty="0" err="1">
                <a:solidFill>
                  <a:schemeClr val="accent2"/>
                </a:solidFill>
              </a:rPr>
              <a:t>Polyglot</a:t>
            </a:r>
            <a:r>
              <a:rPr lang="it-IT" sz="2400" dirty="0">
                <a:solidFill>
                  <a:schemeClr val="accent2"/>
                </a:solidFill>
              </a:rPr>
              <a:t> </a:t>
            </a:r>
            <a:r>
              <a:rPr lang="it-IT" sz="2400" dirty="0" err="1">
                <a:solidFill>
                  <a:schemeClr val="accent2"/>
                </a:solidFill>
              </a:rPr>
              <a:t>persistence</a:t>
            </a:r>
            <a:endParaRPr lang="it-IT" sz="2400" dirty="0">
              <a:solidFill>
                <a:schemeClr val="accent2"/>
              </a:solidFill>
            </a:endParaRPr>
          </a:p>
          <a:p>
            <a:r>
              <a:rPr lang="it-IT" sz="2400" dirty="0">
                <a:solidFill>
                  <a:schemeClr val="accent2"/>
                </a:solidFill>
              </a:rPr>
              <a:t>Amministrazione DB</a:t>
            </a:r>
          </a:p>
          <a:p>
            <a:r>
              <a:rPr lang="it-IT" sz="2400" dirty="0">
                <a:solidFill>
                  <a:schemeClr val="accent2"/>
                </a:solidFill>
              </a:rPr>
              <a:t>GUI</a:t>
            </a:r>
          </a:p>
          <a:p>
            <a:pPr lvl="1"/>
            <a:r>
              <a:rPr lang="it-IT" sz="2200" dirty="0" err="1"/>
              <a:t>MongoDB</a:t>
            </a:r>
            <a:r>
              <a:rPr lang="it-IT" sz="2200" dirty="0"/>
              <a:t> </a:t>
            </a:r>
            <a:r>
              <a:rPr lang="it-IT" sz="2200" dirty="0" err="1"/>
              <a:t>Compass</a:t>
            </a:r>
            <a:endParaRPr lang="it-IT" sz="2200" dirty="0"/>
          </a:p>
          <a:p>
            <a:pPr lvl="1"/>
            <a:r>
              <a:rPr lang="it-IT" sz="2200" dirty="0" err="1"/>
              <a:t>MongoDB</a:t>
            </a:r>
            <a:r>
              <a:rPr lang="it-IT" sz="2200" dirty="0"/>
              <a:t> Atlas</a:t>
            </a:r>
          </a:p>
          <a:p>
            <a:pPr lvl="1"/>
            <a:r>
              <a:rPr lang="it-IT" sz="2200" dirty="0"/>
              <a:t>Studio 3T</a:t>
            </a:r>
          </a:p>
          <a:p>
            <a:r>
              <a:rPr lang="it-IT" sz="2400" dirty="0">
                <a:solidFill>
                  <a:schemeClr val="accent2"/>
                </a:solidFill>
              </a:rPr>
              <a:t>Integrazione con applicazioni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387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BCAFF4-6298-479F-9135-2116F846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</a:t>
            </a:r>
            <a:r>
              <a:rPr lang="it-IT" dirty="0" err="1"/>
              <a:t>am</a:t>
            </a:r>
            <a:r>
              <a:rPr lang="it-IT" dirty="0"/>
              <a:t> I?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79CA73-7E8F-45D4-AC56-E25F5CC6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Matteo Francia, </a:t>
            </a:r>
            <a:r>
              <a:rPr lang="it-IT" dirty="0" err="1"/>
              <a:t>Ph.D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Adjunct</a:t>
            </a:r>
            <a:r>
              <a:rPr lang="it-IT" dirty="0"/>
              <a:t> professor &amp; </a:t>
            </a:r>
            <a:r>
              <a:rPr lang="it-IT" dirty="0" err="1"/>
              <a:t>research</a:t>
            </a:r>
            <a:r>
              <a:rPr lang="it-IT" dirty="0"/>
              <a:t> fellow @ </a:t>
            </a:r>
            <a:r>
              <a:rPr lang="it-IT" dirty="0" err="1"/>
              <a:t>UniBO</a:t>
            </a:r>
            <a:endParaRPr lang="it-IT" dirty="0"/>
          </a:p>
          <a:p>
            <a:pPr lvl="1"/>
            <a:r>
              <a:rPr lang="it-IT" dirty="0"/>
              <a:t>BIG: Business Intelligence Group (</a:t>
            </a:r>
            <a:r>
              <a:rPr lang="it-IT" dirty="0">
                <a:hlinkClick r:id="rId2"/>
              </a:rPr>
              <a:t>http://big.csr.unibo.it/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Thanks to Enrico Gallinucci for </a:t>
            </a:r>
            <a:r>
              <a:rPr lang="it-IT" dirty="0" err="1"/>
              <a:t>these</a:t>
            </a:r>
            <a:r>
              <a:rPr lang="it-IT" dirty="0"/>
              <a:t> slides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C2807A-AD31-4263-9E01-BA0C4B90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4A2126-8624-4249-ADE5-6170018C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9F170E-9FF4-4591-AB67-4D3A3A7158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4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with </a:t>
            </a:r>
            <a:r>
              <a:rPr lang="it-IT" dirty="0" err="1"/>
              <a:t>MongoDB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598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noProof="0" dirty="0"/>
              <a:t>I database </a:t>
            </a:r>
            <a:r>
              <a:rPr lang="it-IT" noProof="0" dirty="0" err="1"/>
              <a:t>document-oriented</a:t>
            </a:r>
            <a:r>
              <a:rPr lang="it-IT" noProof="0" dirty="0"/>
              <a:t> sostituiscono il concetto di </a:t>
            </a:r>
            <a:r>
              <a:rPr lang="it-IT" i="1" noProof="0" dirty="0"/>
              <a:t>riga</a:t>
            </a:r>
            <a:r>
              <a:rPr lang="it-IT" noProof="0" dirty="0"/>
              <a:t> con un modello più flessibile: il </a:t>
            </a:r>
            <a:r>
              <a:rPr lang="it-IT" b="1" i="1" noProof="0" dirty="0"/>
              <a:t>documento</a:t>
            </a:r>
          </a:p>
          <a:p>
            <a:pPr lvl="1"/>
            <a:r>
              <a:rPr lang="it-IT" noProof="0" dirty="0"/>
              <a:t>Possibilità di rappresentare relazioni </a:t>
            </a:r>
            <a:r>
              <a:rPr lang="it-IT" noProof="0" dirty="0">
                <a:solidFill>
                  <a:srgbClr val="FF0000"/>
                </a:solidFill>
              </a:rPr>
              <a:t>gerarchiche complesse in un unico documento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Non esiste uno schema predefinito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b="1" noProof="0" dirty="0"/>
              <a:t>Tanti indici a disposizione: composti, geo-spaziali, full-text</a:t>
            </a:r>
          </a:p>
          <a:p>
            <a:pPr lvl="1"/>
            <a:r>
              <a:rPr lang="it-IT" noProof="0" dirty="0"/>
              <a:t>Un meccanismo di </a:t>
            </a:r>
            <a:r>
              <a:rPr lang="it-IT" i="1" noProof="0" dirty="0" err="1">
                <a:solidFill>
                  <a:srgbClr val="FF0000"/>
                </a:solidFill>
              </a:rPr>
              <a:t>aggregation</a:t>
            </a:r>
            <a:r>
              <a:rPr lang="it-IT" i="1" noProof="0" dirty="0">
                <a:solidFill>
                  <a:srgbClr val="FF0000"/>
                </a:solidFill>
              </a:rPr>
              <a:t> pipeline </a:t>
            </a:r>
            <a:r>
              <a:rPr lang="it-IT" noProof="0" dirty="0"/>
              <a:t>per costruire aggregazioni complesse attraverso la concatenazione di piccoli «pezzi»</a:t>
            </a:r>
          </a:p>
          <a:p>
            <a:pPr lvl="1"/>
            <a:r>
              <a:rPr lang="it-IT" b="1" noProof="0" dirty="0"/>
              <a:t>Diversi tipi di collezione: time-to-live, </a:t>
            </a:r>
            <a:r>
              <a:rPr lang="it-IT" b="1" noProof="0" dirty="0" err="1"/>
              <a:t>fixed-size</a:t>
            </a:r>
            <a:endParaRPr lang="it-IT" b="1" noProof="0" dirty="0"/>
          </a:p>
          <a:p>
            <a:pPr lvl="1"/>
            <a:r>
              <a:rPr lang="it-IT" noProof="0" dirty="0"/>
              <a:t>Possibilità di usare </a:t>
            </a:r>
            <a:r>
              <a:rPr lang="it-IT" noProof="0" dirty="0">
                <a:solidFill>
                  <a:srgbClr val="0070C0"/>
                </a:solidFill>
              </a:rPr>
              <a:t>script nel linguaggio </a:t>
            </a:r>
            <a:r>
              <a:rPr lang="it-IT" noProof="0" dirty="0" err="1">
                <a:solidFill>
                  <a:srgbClr val="0070C0"/>
                </a:solidFill>
              </a:rPr>
              <a:t>Javascipt</a:t>
            </a:r>
            <a:r>
              <a:rPr lang="it-IT" noProof="0" dirty="0">
                <a:solidFill>
                  <a:srgbClr val="0070C0"/>
                </a:solidFill>
              </a:rPr>
              <a:t> </a:t>
            </a:r>
            <a:r>
              <a:rPr lang="it-IT" noProof="0" dirty="0"/>
              <a:t>per manipolare i dati</a:t>
            </a:r>
          </a:p>
        </p:txBody>
      </p:sp>
    </p:spTree>
    <p:extLst>
      <p:ext uri="{BB962C8B-B14F-4D97-AF65-F5344CB8AC3E}">
        <p14:creationId xmlns:p14="http://schemas.microsoft.com/office/powerpoint/2010/main" val="229563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>
                <a:solidFill>
                  <a:srgbClr val="0070C0"/>
                </a:solidFill>
              </a:rPr>
              <a:t>I documenti corrispondono sostanzialmente a oggetti JSON</a:t>
            </a:r>
          </a:p>
          <a:p>
            <a:pPr lvl="1"/>
            <a:r>
              <a:rPr lang="it-IT" noProof="0" dirty="0"/>
              <a:t>E’ possibile utilizzare tipi di dato che il formalismo JSON non prevede</a:t>
            </a:r>
          </a:p>
          <a:p>
            <a:r>
              <a:rPr lang="it-IT" noProof="0" dirty="0"/>
              <a:t>In generale, sono </a:t>
            </a:r>
            <a:r>
              <a:rPr lang="it-IT" noProof="0" dirty="0">
                <a:solidFill>
                  <a:srgbClr val="FF0000"/>
                </a:solidFill>
              </a:rPr>
              <a:t>ricorsivamente</a:t>
            </a:r>
            <a:r>
              <a:rPr lang="it-IT" noProof="0" dirty="0"/>
              <a:t> definiti </a:t>
            </a:r>
            <a:r>
              <a:rPr lang="it-IT" b="1" noProof="0" dirty="0"/>
              <a:t>come </a:t>
            </a:r>
            <a:r>
              <a:rPr lang="it-IT" b="1" i="1" noProof="0" dirty="0"/>
              <a:t>oggetti</a:t>
            </a:r>
            <a:r>
              <a:rPr lang="it-IT" b="1" noProof="0" dirty="0"/>
              <a:t> composti da coppie ordinate chiave-valore</a:t>
            </a:r>
            <a:r>
              <a:rPr lang="it-IT" noProof="0" dirty="0"/>
              <a:t>, in cui: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La </a:t>
            </a:r>
            <a:r>
              <a:rPr lang="it-IT" i="1" noProof="0" dirty="0">
                <a:solidFill>
                  <a:srgbClr val="0070C0"/>
                </a:solidFill>
              </a:rPr>
              <a:t>chiave</a:t>
            </a:r>
            <a:r>
              <a:rPr lang="it-IT" noProof="0" dirty="0">
                <a:solidFill>
                  <a:srgbClr val="0070C0"/>
                </a:solidFill>
              </a:rPr>
              <a:t> è una stringa case-sensitive</a:t>
            </a:r>
          </a:p>
          <a:p>
            <a:pPr lvl="2"/>
            <a:r>
              <a:rPr lang="it-IT" noProof="0" dirty="0"/>
              <a:t>Non si possono usare i caratteri “.” e “$”</a:t>
            </a:r>
          </a:p>
          <a:p>
            <a:pPr lvl="2"/>
            <a:r>
              <a:rPr lang="it-IT" noProof="0" dirty="0"/>
              <a:t>Non possono esistere due chiavi identiche all’interno dello stesso oggetto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Il </a:t>
            </a:r>
            <a:r>
              <a:rPr lang="it-IT" i="1" noProof="0" dirty="0">
                <a:solidFill>
                  <a:srgbClr val="0070C0"/>
                </a:solidFill>
              </a:rPr>
              <a:t>valore</a:t>
            </a:r>
            <a:r>
              <a:rPr lang="it-IT" noProof="0" dirty="0">
                <a:solidFill>
                  <a:srgbClr val="0070C0"/>
                </a:solidFill>
              </a:rPr>
              <a:t> può essere di diversi tipi: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tipo semplice </a:t>
            </a:r>
            <a:r>
              <a:rPr lang="it-IT" noProof="0" dirty="0"/>
              <a:t>(e.g., stringa, numero, data, ecc.)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altro </a:t>
            </a:r>
            <a:r>
              <a:rPr lang="it-IT" i="1" noProof="0" dirty="0">
                <a:solidFill>
                  <a:srgbClr val="FF0000"/>
                </a:solidFill>
              </a:rPr>
              <a:t>oggetto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array</a:t>
            </a:r>
            <a:r>
              <a:rPr lang="it-IT" noProof="0" dirty="0">
                <a:solidFill>
                  <a:srgbClr val="FF0000"/>
                </a:solidFill>
              </a:rPr>
              <a:t> di valore</a:t>
            </a:r>
          </a:p>
          <a:p>
            <a:pPr lvl="1"/>
            <a:r>
              <a:rPr lang="it-IT" noProof="0" dirty="0"/>
              <a:t>Generalmente, l’ordine delle chiavi non è importante</a:t>
            </a:r>
          </a:p>
          <a:p>
            <a:pPr lvl="1"/>
            <a:r>
              <a:rPr lang="it-IT" dirty="0"/>
              <a:t>In ogni documento viene automaticamente inserito un campo speciale, identificato dalla chiave </a:t>
            </a:r>
            <a:r>
              <a:rPr lang="it-IT" b="1" i="1" dirty="0"/>
              <a:t>_id</a:t>
            </a:r>
            <a:r>
              <a:rPr lang="it-IT" dirty="0"/>
              <a:t>, il cui valore è unico all’interno della collezione (corrisponde alla chiave primaria)</a:t>
            </a:r>
          </a:p>
        </p:txBody>
      </p:sp>
    </p:spTree>
    <p:extLst>
      <p:ext uri="{BB962C8B-B14F-4D97-AF65-F5344CB8AC3E}">
        <p14:creationId xmlns:p14="http://schemas.microsoft.com/office/powerpoint/2010/main" val="247613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Un esempio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"_id": </a:t>
            </a:r>
            <a:r>
              <a:rPr lang="it-IT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it-IT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"info": </a:t>
            </a:r>
            <a: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"nome": "Enrico", </a:t>
            </a:r>
            <a:b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t-IT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dataNascita</a:t>
            </a:r>
            <a: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it-IT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("1988-08-04T20:42:00.000Z")</a:t>
            </a:r>
            <a:b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"interessi": </a:t>
            </a:r>
            <a:r>
              <a:rPr lang="it-IT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["Calcetto", "Viaggi", "Serie TV"]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"didattica": [{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"Big Data",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"datore": "Università di Bologna"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}, {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"Introduzione ai database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NoSQL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"tipologia": "IFTS"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4618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Collezioni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Una collezione è costituita da un insieme di documenti</a:t>
            </a:r>
          </a:p>
          <a:p>
            <a:pPr lvl="1"/>
            <a:r>
              <a:rPr lang="it-IT" noProof="0" dirty="0"/>
              <a:t>Non esiste uno schema di base (</a:t>
            </a:r>
            <a:r>
              <a:rPr lang="it-IT" noProof="0" dirty="0" err="1"/>
              <a:t>schemaless</a:t>
            </a:r>
            <a:r>
              <a:rPr lang="it-IT" noProof="0" dirty="0"/>
              <a:t>)</a:t>
            </a:r>
          </a:p>
          <a:p>
            <a:pPr lvl="1"/>
            <a:r>
              <a:rPr lang="it-IT" noProof="0" dirty="0"/>
              <a:t>Perché creare più collezioni invece che tenerne una sola?</a:t>
            </a:r>
          </a:p>
          <a:p>
            <a:pPr lvl="2"/>
            <a:r>
              <a:rPr lang="it-IT" noProof="0" dirty="0"/>
              <a:t>Comodità</a:t>
            </a:r>
          </a:p>
          <a:p>
            <a:pPr lvl="2"/>
            <a:r>
              <a:rPr lang="it-IT" noProof="0" dirty="0"/>
              <a:t>Performance</a:t>
            </a:r>
          </a:p>
          <a:p>
            <a:pPr lvl="2"/>
            <a:r>
              <a:rPr lang="it-IT" noProof="0" dirty="0"/>
              <a:t>Data </a:t>
            </a:r>
            <a:r>
              <a:rPr lang="it-IT" noProof="0" dirty="0" err="1"/>
              <a:t>locality</a:t>
            </a:r>
            <a:endParaRPr lang="it-IT" noProof="0" dirty="0"/>
          </a:p>
          <a:p>
            <a:pPr lvl="2"/>
            <a:r>
              <a:rPr lang="it-IT" noProof="0" dirty="0"/>
              <a:t>Indici diversi in collezioni diverse</a:t>
            </a:r>
          </a:p>
          <a:p>
            <a:r>
              <a:rPr lang="it-IT" noProof="0" dirty="0"/>
              <a:t>Una collezione è identificata da un nome</a:t>
            </a:r>
          </a:p>
          <a:p>
            <a:pPr lvl="1"/>
            <a:r>
              <a:rPr lang="it-IT" noProof="0" dirty="0"/>
              <a:t>Non si può usare il carattere “$”, ma si può usare il “.”, in particolare per organizzare concettualmente le collezioni in sotto-collezioni</a:t>
            </a:r>
          </a:p>
          <a:p>
            <a:pPr lvl="2"/>
            <a:r>
              <a:rPr lang="it-IT" noProof="0" dirty="0"/>
              <a:t>E.g., </a:t>
            </a:r>
            <a:r>
              <a:rPr lang="it-IT" noProof="0" dirty="0" err="1"/>
              <a:t>blog.posts</a:t>
            </a:r>
            <a:r>
              <a:rPr lang="it-IT" noProof="0" dirty="0"/>
              <a:t>, </a:t>
            </a:r>
            <a:r>
              <a:rPr lang="it-IT" noProof="0" dirty="0" err="1"/>
              <a:t>blog.authors</a:t>
            </a:r>
            <a:r>
              <a:rPr lang="it-IT" noProof="0" dirty="0"/>
              <a:t>, </a:t>
            </a:r>
            <a:r>
              <a:rPr lang="it-IT" noProof="0" dirty="0" err="1"/>
              <a:t>ec</a:t>
            </a:r>
            <a:r>
              <a:rPr lang="it-IT" noProof="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0574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Un’istanza di </a:t>
            </a:r>
            <a:r>
              <a:rPr lang="it-IT" noProof="0" dirty="0" err="1"/>
              <a:t>MongoDB</a:t>
            </a:r>
            <a:r>
              <a:rPr lang="it-IT" noProof="0" dirty="0"/>
              <a:t> può contenere tanti database, ciascuno dei quali può ospitare tante collezioni</a:t>
            </a:r>
            <a:br>
              <a:rPr lang="it-IT" noProof="0" dirty="0"/>
            </a:br>
            <a:endParaRPr lang="it-IT" noProof="0" dirty="0"/>
          </a:p>
          <a:p>
            <a:r>
              <a:rPr lang="it-IT" noProof="0" dirty="0"/>
              <a:t>Ogni database ha il suo meccanismo di gestione dei permessi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Di norma si utilizza un database per ogni applicazione</a:t>
            </a:r>
          </a:p>
          <a:p>
            <a:endParaRPr lang="it-IT" noProof="0" dirty="0">
              <a:solidFill>
                <a:srgbClr val="0070C0"/>
              </a:solidFill>
            </a:endParaRPr>
          </a:p>
          <a:p>
            <a:r>
              <a:rPr lang="it-IT" noProof="0" dirty="0"/>
              <a:t>I database sono identificati da un nome</a:t>
            </a:r>
          </a:p>
          <a:p>
            <a:pPr lvl="1"/>
            <a:r>
              <a:rPr lang="it-IT" noProof="0" dirty="0"/>
              <a:t>Ci sono molte restrizioni sui caratteri (usare caratteri alfanumerici ASCII)</a:t>
            </a:r>
          </a:p>
        </p:txBody>
      </p:sp>
    </p:spTree>
    <p:extLst>
      <p:ext uri="{BB962C8B-B14F-4D97-AF65-F5344CB8AC3E}">
        <p14:creationId xmlns:p14="http://schemas.microsoft.com/office/powerpoint/2010/main" val="195844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Alcuni database sono riservati</a:t>
            </a:r>
          </a:p>
          <a:p>
            <a:r>
              <a:rPr lang="it-IT" b="1" noProof="0" dirty="0" err="1"/>
              <a:t>admin</a:t>
            </a:r>
            <a:endParaRPr lang="it-IT" b="1" noProof="0" dirty="0"/>
          </a:p>
          <a:p>
            <a:pPr lvl="1"/>
            <a:r>
              <a:rPr lang="it-IT" noProof="0" dirty="0"/>
              <a:t>E’ il database principale in termini di </a:t>
            </a:r>
            <a:r>
              <a:rPr lang="it-IT" noProof="0" dirty="0">
                <a:solidFill>
                  <a:srgbClr val="FF0000"/>
                </a:solidFill>
              </a:rPr>
              <a:t>autenticazione</a:t>
            </a:r>
            <a:r>
              <a:rPr lang="it-IT" noProof="0" dirty="0"/>
              <a:t>; gli utenti assegnati a questo database possono accedere anche a tutti gli altri</a:t>
            </a:r>
          </a:p>
          <a:p>
            <a:pPr lvl="1"/>
            <a:r>
              <a:rPr lang="it-IT" noProof="0" dirty="0"/>
              <a:t>Alcuni comandi possono essere eseguiti solo da questo database (e.g., elencare tutti i database, spegnere il server)</a:t>
            </a:r>
          </a:p>
          <a:p>
            <a:r>
              <a:rPr lang="it-IT" b="1" noProof="0" dirty="0" err="1"/>
              <a:t>local</a:t>
            </a:r>
            <a:endParaRPr lang="it-IT" b="1" noProof="0" dirty="0"/>
          </a:p>
          <a:p>
            <a:pPr lvl="1"/>
            <a:r>
              <a:rPr lang="it-IT" noProof="0" dirty="0"/>
              <a:t>In un cluster, ne esiste </a:t>
            </a:r>
            <a:r>
              <a:rPr lang="it-IT" noProof="0" dirty="0">
                <a:solidFill>
                  <a:srgbClr val="FF0000"/>
                </a:solidFill>
              </a:rPr>
              <a:t>uno per ogni macchina </a:t>
            </a:r>
            <a:r>
              <a:rPr lang="it-IT" noProof="0" dirty="0"/>
              <a:t>in cui è installato </a:t>
            </a:r>
            <a:r>
              <a:rPr lang="it-IT" noProof="0" dirty="0" err="1"/>
              <a:t>MongoDB</a:t>
            </a:r>
            <a:endParaRPr lang="it-IT" noProof="0" dirty="0"/>
          </a:p>
          <a:p>
            <a:pPr lvl="1"/>
            <a:r>
              <a:rPr lang="it-IT" noProof="0" dirty="0"/>
              <a:t>Può essere usato per memorizzare </a:t>
            </a:r>
            <a:r>
              <a:rPr lang="it-IT" noProof="0" dirty="0">
                <a:solidFill>
                  <a:srgbClr val="0070C0"/>
                </a:solidFill>
              </a:rPr>
              <a:t>dati che non devono essere distribuiti</a:t>
            </a:r>
          </a:p>
          <a:p>
            <a:r>
              <a:rPr lang="it-IT" b="1" noProof="0" dirty="0" err="1"/>
              <a:t>config</a:t>
            </a:r>
            <a:endParaRPr lang="it-IT" b="1" noProof="0" dirty="0"/>
          </a:p>
          <a:p>
            <a:pPr lvl="1"/>
            <a:r>
              <a:rPr lang="it-IT" noProof="0" dirty="0"/>
              <a:t>Memorizza informazioni utili per l’utilizzo in modalità distribuita</a:t>
            </a:r>
          </a:p>
        </p:txBody>
      </p:sp>
    </p:spTree>
    <p:extLst>
      <p:ext uri="{BB962C8B-B14F-4D97-AF65-F5344CB8AC3E}">
        <p14:creationId xmlns:p14="http://schemas.microsoft.com/office/powerpoint/2010/main" val="125011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</a:t>
            </a:r>
            <a:r>
              <a:rPr lang="it-IT" noProof="0" dirty="0" err="1"/>
              <a:t>shell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err="1"/>
              <a:t>MongoDB</a:t>
            </a:r>
            <a:r>
              <a:rPr lang="it-IT" noProof="0" dirty="0"/>
              <a:t> mette a disposizione una </a:t>
            </a:r>
            <a:r>
              <a:rPr lang="it-IT" b="1" noProof="0" dirty="0" err="1"/>
              <a:t>shell</a:t>
            </a:r>
            <a:r>
              <a:rPr lang="it-IT" b="1" noProof="0" dirty="0"/>
              <a:t> </a:t>
            </a:r>
            <a:r>
              <a:rPr lang="it-IT" b="1" noProof="0" dirty="0" err="1"/>
              <a:t>Javascript</a:t>
            </a:r>
            <a:r>
              <a:rPr lang="it-IT" b="1" noProof="0" dirty="0"/>
              <a:t> a linea di comando</a:t>
            </a:r>
            <a:r>
              <a:rPr lang="it-IT" noProof="0" dirty="0"/>
              <a:t> con la quale interagire col database</a:t>
            </a:r>
          </a:p>
          <a:p>
            <a:r>
              <a:rPr lang="it-IT" noProof="0" dirty="0"/>
              <a:t>Come aprirla:</a:t>
            </a:r>
          </a:p>
          <a:p>
            <a:pPr lvl="1"/>
            <a:r>
              <a:rPr lang="it-IT" noProof="0" dirty="0"/>
              <a:t>Aprire l’interfaccia a linea di comando di Windows (Start &gt;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noProof="0" dirty="0"/>
              <a:t>)</a:t>
            </a:r>
          </a:p>
          <a:p>
            <a:pPr lvl="1"/>
            <a:r>
              <a:rPr lang="it-IT" noProof="0" dirty="0"/>
              <a:t>Andare nella cartella d’installazione</a:t>
            </a:r>
          </a:p>
          <a:p>
            <a:pPr lvl="2"/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cd C:\Program Files\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\Server\[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]\bin</a:t>
            </a:r>
          </a:p>
          <a:p>
            <a:pPr lvl="1"/>
            <a:r>
              <a:rPr lang="it-IT" noProof="0" dirty="0"/>
              <a:t>Lanciare l’eseguibile </a:t>
            </a:r>
          </a:p>
          <a:p>
            <a:pPr lvl="2"/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endParaRPr lang="it-IT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si collega ad un database vuoto </a:t>
            </a:r>
            <a:r>
              <a:rPr lang="it-IT" i="1" noProof="0" dirty="0">
                <a:cs typeface="Courier New" panose="02070309020205020404" pitchFamily="49" charset="0"/>
              </a:rPr>
              <a:t>test</a:t>
            </a:r>
          </a:p>
          <a:p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è sia un client </a:t>
            </a:r>
            <a:r>
              <a:rPr lang="it-IT" noProof="0" dirty="0" err="1">
                <a:cs typeface="Courier New" panose="02070309020205020404" pitchFamily="49" charset="0"/>
              </a:rPr>
              <a:t>MongoDB</a:t>
            </a:r>
            <a:r>
              <a:rPr lang="it-IT" noProof="0" dirty="0">
                <a:cs typeface="Courier New" panose="02070309020205020404" pitchFamily="49" charset="0"/>
              </a:rPr>
              <a:t> e che un interprete </a:t>
            </a:r>
            <a:r>
              <a:rPr lang="it-IT" noProof="0" dirty="0" err="1">
                <a:cs typeface="Courier New" panose="02070309020205020404" pitchFamily="49" charset="0"/>
              </a:rPr>
              <a:t>Javascript</a:t>
            </a:r>
            <a:endParaRPr lang="it-IT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1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Robo3T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</a:t>
            </a:r>
            <a:r>
              <a:rPr lang="it-IT" noProof="0" dirty="0" err="1"/>
              <a:t>erché</a:t>
            </a:r>
            <a:r>
              <a:rPr lang="it-IT" noProof="0" dirty="0"/>
              <a:t> Robo3T?</a:t>
            </a:r>
          </a:p>
          <a:p>
            <a:pPr lvl="1"/>
            <a:r>
              <a:rPr lang="it-IT" noProof="0" dirty="0"/>
              <a:t>Semplifica la gestione e la</a:t>
            </a:r>
            <a:br>
              <a:rPr lang="it-IT" noProof="0" dirty="0"/>
            </a:br>
            <a:r>
              <a:rPr lang="it-IT" noProof="0" dirty="0"/>
              <a:t>navigazione del database</a:t>
            </a:r>
          </a:p>
          <a:p>
            <a:pPr lvl="1"/>
            <a:r>
              <a:rPr lang="it-IT" noProof="0" dirty="0"/>
              <a:t>Incorpora una </a:t>
            </a:r>
            <a:r>
              <a:rPr lang="it-IT" noProof="0" dirty="0" err="1"/>
              <a:t>shell</a:t>
            </a:r>
            <a:r>
              <a:rPr lang="it-IT" noProof="0" dirty="0"/>
              <a:t> di </a:t>
            </a:r>
            <a:r>
              <a:rPr lang="it-IT" noProof="0" dirty="0" err="1"/>
              <a:t>MongoDB</a:t>
            </a:r>
            <a:endParaRPr lang="it-IT" noProof="0" dirty="0"/>
          </a:p>
          <a:p>
            <a:r>
              <a:rPr lang="it-IT" dirty="0"/>
              <a:t>Parametri:</a:t>
            </a:r>
          </a:p>
          <a:p>
            <a:pPr lvl="1"/>
            <a:r>
              <a:rPr lang="it-IT" noProof="0" dirty="0"/>
              <a:t>Connessione a </a:t>
            </a:r>
            <a:r>
              <a:rPr lang="it-IT" noProof="0" dirty="0" err="1"/>
              <a:t>localhost</a:t>
            </a:r>
            <a:endParaRPr lang="it-IT" noProof="0" dirty="0"/>
          </a:p>
          <a:p>
            <a:pPr lvl="1"/>
            <a:r>
              <a:rPr lang="it-IT" dirty="0"/>
              <a:t>Porta 27017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170" y="1482936"/>
            <a:ext cx="6169837" cy="427448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861893" y="5539857"/>
            <a:ext cx="329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Robo3T è la nuova versione di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Robomongo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Connessione ad un cluster</a:t>
            </a:r>
          </a:p>
        </p:txBody>
      </p:sp>
      <p:grpSp>
        <p:nvGrpSpPr>
          <p:cNvPr id="12" name="Gruppo 11"/>
          <p:cNvGrpSpPr/>
          <p:nvPr/>
        </p:nvGrpSpPr>
        <p:grpSpPr>
          <a:xfrm>
            <a:off x="1547916" y="1525268"/>
            <a:ext cx="9157128" cy="4339731"/>
            <a:chOff x="1137247" y="1626868"/>
            <a:chExt cx="9157128" cy="433973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2031" y="1626868"/>
              <a:ext cx="5772344" cy="4062732"/>
            </a:xfrm>
            <a:prstGeom prst="rect">
              <a:avLst/>
            </a:prstGeom>
          </p:spPr>
        </p:pic>
        <p:sp>
          <p:nvSpPr>
            <p:cNvPr id="6" name="CasellaDiTesto 5"/>
            <p:cNvSpPr txBox="1"/>
            <p:nvPr/>
          </p:nvSpPr>
          <p:spPr>
            <a:xfrm>
              <a:off x="1697784" y="1930401"/>
              <a:ext cx="21473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dirty="0"/>
                <a:t>Porta 27020</a:t>
              </a:r>
            </a:p>
            <a:p>
              <a:pPr algn="r"/>
              <a:r>
                <a:rPr lang="it-IT" dirty="0"/>
                <a:t>- Accesso a collezioni</a:t>
              </a:r>
              <a:br>
                <a:rPr lang="it-IT" dirty="0"/>
              </a:br>
              <a:r>
                <a:rPr lang="it-IT" dirty="0"/>
                <a:t>distribuite (</a:t>
              </a:r>
              <a:r>
                <a:rPr lang="it-IT" i="1" dirty="0" err="1"/>
                <a:t>sharded</a:t>
              </a:r>
              <a:r>
                <a:rPr lang="it-IT" dirty="0"/>
                <a:t>)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1137247" y="4766270"/>
              <a:ext cx="27079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dirty="0"/>
                <a:t>Porta 27017 o 27018</a:t>
              </a:r>
            </a:p>
            <a:p>
              <a:pPr algn="r"/>
              <a:r>
                <a:rPr lang="it-IT" dirty="0"/>
                <a:t>- Accesso a collezioni locali</a:t>
              </a:r>
            </a:p>
            <a:p>
              <a:pPr algn="r"/>
              <a:r>
                <a:rPr lang="it-IT" dirty="0"/>
                <a:t>- Accesso a porzioni locali delle collezioni distribuite</a:t>
              </a:r>
            </a:p>
          </p:txBody>
        </p:sp>
        <p:cxnSp>
          <p:nvCxnSpPr>
            <p:cNvPr id="9" name="Connettore 2 8"/>
            <p:cNvCxnSpPr>
              <a:stCxn id="6" idx="3"/>
            </p:cNvCxnSpPr>
            <p:nvPr/>
          </p:nvCxnSpPr>
          <p:spPr>
            <a:xfrm flipV="1">
              <a:off x="3845168" y="2391508"/>
              <a:ext cx="734647" cy="558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/>
            <p:cNvCxnSpPr/>
            <p:nvPr/>
          </p:nvCxnSpPr>
          <p:spPr>
            <a:xfrm flipV="1">
              <a:off x="3845168" y="5366434"/>
              <a:ext cx="930032" cy="558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91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Perché </a:t>
            </a:r>
            <a:r>
              <a:rPr lang="it-IT" noProof="0" dirty="0" err="1"/>
              <a:t>NoSQL</a:t>
            </a:r>
            <a:r>
              <a:rPr lang="it-IT" noProof="0" dirty="0"/>
              <a:t>?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Collezioni per le esercitazioni (1)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Ristoranti</a:t>
            </a:r>
          </a:p>
          <a:p>
            <a:pPr lvl="1"/>
            <a:r>
              <a:rPr lang="it-IT" noProof="0" dirty="0">
                <a:hlinkClick r:id="rId2"/>
              </a:rPr>
              <a:t>https://raw.githubusercontent.com/mongodb/docs-assets/primer-dataset/primer-dataset.json</a:t>
            </a:r>
            <a:endParaRPr lang="it-IT" noProof="0" dirty="0"/>
          </a:p>
          <a:p>
            <a:pPr lvl="1"/>
            <a:r>
              <a:rPr lang="it-IT" noProof="0" dirty="0"/>
              <a:t>25359 documenti relativi a ristoranti (nome, indirizzo, tipo di cucina, voti)</a:t>
            </a:r>
          </a:p>
          <a:p>
            <a:r>
              <a:rPr lang="it-IT" noProof="0" dirty="0"/>
              <a:t>Partite NBA</a:t>
            </a:r>
          </a:p>
          <a:p>
            <a:pPr lvl="1"/>
            <a:r>
              <a:rPr lang="it-IT" noProof="0" dirty="0">
                <a:hlinkClick r:id="rId3"/>
              </a:rPr>
              <a:t>http://bit.ly/1gAatZK</a:t>
            </a:r>
            <a:endParaRPr lang="it-IT" noProof="0" dirty="0"/>
          </a:p>
          <a:p>
            <a:pPr lvl="1"/>
            <a:r>
              <a:rPr lang="it-IT" noProof="0" dirty="0"/>
              <a:t>31686 documenti relativi a 30 anni di partite dell’NBA (data, rose, statistiche) </a:t>
            </a:r>
          </a:p>
          <a:p>
            <a:r>
              <a:rPr lang="it-IT" dirty="0" err="1"/>
              <a:t>Yelp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https://www.yelp.com/dataset_challenge</a:t>
            </a:r>
            <a:endParaRPr lang="it-IT" dirty="0"/>
          </a:p>
          <a:p>
            <a:pPr lvl="1"/>
            <a:r>
              <a:rPr lang="it-IT" dirty="0"/>
              <a:t>Dati reali messi a disposizione della ricerca scientifica</a:t>
            </a:r>
          </a:p>
          <a:p>
            <a:pPr lvl="2"/>
            <a:r>
              <a:rPr lang="it-IT" dirty="0"/>
              <a:t>Più di 50.000$ distribuiti in competizioni, più di 100 </a:t>
            </a:r>
            <a:r>
              <a:rPr lang="it-IT" dirty="0" err="1"/>
              <a:t>paper</a:t>
            </a:r>
            <a:r>
              <a:rPr lang="it-IT" dirty="0"/>
              <a:t> accademici</a:t>
            </a:r>
          </a:p>
          <a:p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mongorestore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games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 C:\games.bson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2176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Collezioni per le esercitazioni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Statistiche NBA</a:t>
            </a:r>
          </a:p>
          <a:p>
            <a:pPr lvl="1"/>
            <a:r>
              <a:rPr lang="it-IT" dirty="0">
                <a:hlinkClick r:id="rId2"/>
              </a:rPr>
              <a:t>http://www.mediafire.com/file/ju52cn1eadiydz6/NBA2016.json</a:t>
            </a:r>
            <a:endParaRPr lang="it-IT" dirty="0"/>
          </a:p>
          <a:p>
            <a:pPr lvl="1"/>
            <a:r>
              <a:rPr lang="it-IT" dirty="0"/>
              <a:t>1 documento contenente statistiche relative alla stagione 2016/17 per tutti i giocatori e tutte le squadre</a:t>
            </a:r>
          </a:p>
          <a:p>
            <a:pPr lvl="1"/>
            <a:r>
              <a:rPr lang="it-IT" dirty="0"/>
              <a:t>Modificato per separare le statistiche su giocatori e squadre in due file</a:t>
            </a:r>
          </a:p>
          <a:p>
            <a:r>
              <a:rPr lang="it-IT" dirty="0"/>
              <a:t>Statistiche città USA</a:t>
            </a:r>
          </a:p>
          <a:p>
            <a:pPr lvl="1"/>
            <a:r>
              <a:rPr lang="it-IT" dirty="0">
                <a:hlinkClick r:id="rId3"/>
              </a:rPr>
              <a:t>https://gist.githubusercontent.com/Miserlou/c5cd8364bf9b2420bb29/raw/2bf258763cdddd704f8ffd3ea9a3e81d25e2c6f6/cities.json</a:t>
            </a:r>
            <a:endParaRPr lang="it-IT" dirty="0"/>
          </a:p>
          <a:p>
            <a:pPr lvl="1"/>
            <a:r>
              <a:rPr lang="it-IT" dirty="0"/>
              <a:t>1000 documenti con statistiche sulle città più popolose negli Stati Uniti d’America</a:t>
            </a:r>
          </a:p>
          <a:p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mongoimport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nba2016players --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 C:\nba2016players.json --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1857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import/export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07CA6-F411-4FDC-8634-2958BD1A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CB26B7-C613-4A72-B297-39CDF180400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https://www.mongodb.com/basics/bson</a:t>
            </a:r>
            <a:r>
              <a:rPr lang="en-US" dirty="0"/>
              <a:t> </a:t>
            </a:r>
          </a:p>
        </p:txBody>
      </p:sp>
      <p:pic>
        <p:nvPicPr>
          <p:cNvPr id="6" name="Picture 2" descr="http://i0.wp.com/liliankasem.azurewebsites.net/wp-content/uploads/2016/07/JSON.png?fit=512%2C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39" y="2646762"/>
            <a:ext cx="836092" cy="8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3240039" y="4229857"/>
            <a:ext cx="836092" cy="836092"/>
            <a:chOff x="1716039" y="2483892"/>
            <a:chExt cx="836092" cy="836092"/>
          </a:xfrm>
        </p:grpSpPr>
        <p:pic>
          <p:nvPicPr>
            <p:cNvPr id="1026" name="Picture 2" descr="http://i0.wp.com/liliankasem.azurewebsites.net/wp-content/uploads/2016/07/JSON.png?fit=512%2C5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039" y="2483892"/>
              <a:ext cx="836092" cy="836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0" t="25737" r="35935" b="38163"/>
            <a:stretch/>
          </p:blipFill>
          <p:spPr>
            <a:xfrm>
              <a:off x="1716040" y="2871776"/>
              <a:ext cx="128636" cy="180322"/>
            </a:xfrm>
            <a:prstGeom prst="rect">
              <a:avLst/>
            </a:prstGeom>
          </p:spPr>
        </p:pic>
      </p:grpSp>
      <p:pic>
        <p:nvPicPr>
          <p:cNvPr id="1028" name="Picture 4" descr="http://db.cse.ohio-state.edu/images/d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2425" y="3445960"/>
            <a:ext cx="815124" cy="9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shajahanbasha.in/wp-content/uploads/2016/04/mongodb-logo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88" y="4080547"/>
            <a:ext cx="537195" cy="5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4 9"/>
          <p:cNvCxnSpPr>
            <a:stCxn id="1028" idx="0"/>
            <a:endCxn id="6" idx="0"/>
          </p:cNvCxnSpPr>
          <p:nvPr/>
        </p:nvCxnSpPr>
        <p:spPr>
          <a:xfrm rot="16200000" flipV="1">
            <a:off x="5444439" y="860410"/>
            <a:ext cx="799197" cy="4371902"/>
          </a:xfrm>
          <a:prstGeom prst="bentConnector3">
            <a:avLst>
              <a:gd name="adj1" fmla="val 128604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6" idx="3"/>
          </p:cNvCxnSpPr>
          <p:nvPr/>
        </p:nvCxnSpPr>
        <p:spPr>
          <a:xfrm>
            <a:off x="4076131" y="3064808"/>
            <a:ext cx="3546294" cy="634166"/>
          </a:xfrm>
          <a:prstGeom prst="bentConnector3">
            <a:avLst>
              <a:gd name="adj1" fmla="val 88677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>
            <a:stCxn id="1028" idx="2"/>
            <a:endCxn id="1026" idx="2"/>
          </p:cNvCxnSpPr>
          <p:nvPr/>
        </p:nvCxnSpPr>
        <p:spPr>
          <a:xfrm rot="5400000">
            <a:off x="5485635" y="2521595"/>
            <a:ext cx="716805" cy="4371902"/>
          </a:xfrm>
          <a:prstGeom prst="bentConnector3">
            <a:avLst>
              <a:gd name="adj1" fmla="val 131892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>
            <a:stCxn id="1026" idx="3"/>
            <a:endCxn id="1028" idx="3"/>
          </p:cNvCxnSpPr>
          <p:nvPr/>
        </p:nvCxnSpPr>
        <p:spPr>
          <a:xfrm flipV="1">
            <a:off x="4076131" y="3897553"/>
            <a:ext cx="3546294" cy="750351"/>
          </a:xfrm>
          <a:prstGeom prst="bentConnector3">
            <a:avLst>
              <a:gd name="adj1" fmla="val 89035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5143500" y="2051635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mongoexport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117042" y="27008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mongoimport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5143501" y="4229857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mongorestore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143500" y="49148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mongodump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031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di 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La maggior parte dei comandi di </a:t>
            </a:r>
            <a:r>
              <a:rPr lang="it-IT" noProof="0" dirty="0" err="1"/>
              <a:t>MongoDB</a:t>
            </a:r>
            <a:r>
              <a:rPr lang="it-IT" noProof="0" dirty="0"/>
              <a:t> sono metodi dell’oggetto </a:t>
            </a:r>
            <a:r>
              <a:rPr lang="it-IT" noProof="0" dirty="0" err="1"/>
              <a:t>db</a:t>
            </a:r>
            <a:endParaRPr lang="it-IT" noProof="0" dirty="0"/>
          </a:p>
          <a:p>
            <a:r>
              <a:rPr lang="it-IT" noProof="0" dirty="0"/>
              <a:t>Di base, la </a:t>
            </a:r>
            <a:r>
              <a:rPr lang="it-IT" noProof="0" dirty="0" err="1"/>
              <a:t>shell</a:t>
            </a:r>
            <a:r>
              <a:rPr lang="it-IT" noProof="0" dirty="0"/>
              <a:t> si collega al database vuoto </a:t>
            </a:r>
            <a:r>
              <a:rPr lang="it-IT" i="1" noProof="0" dirty="0"/>
              <a:t>test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/>
              <a:t> </a:t>
            </a:r>
            <a:r>
              <a:rPr lang="it-IT" noProof="0" dirty="0"/>
              <a:t>– mostra il nome del database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noProof="0" dirty="0"/>
              <a:t> +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it-IT" sz="1600" dirty="0"/>
              <a:t> </a:t>
            </a:r>
            <a:r>
              <a:rPr lang="it-IT" noProof="0" dirty="0"/>
              <a:t>– mostra i metodi richiamabili</a:t>
            </a:r>
          </a:p>
          <a:p>
            <a:r>
              <a:rPr lang="it-IT" noProof="0" dirty="0"/>
              <a:t>Alcuni esempi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db.getMongo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getDBs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– mostra i database presenti nell’istanza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db.getCollectionNames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 – mostra i nomi delle collezioni nel DB corrente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db.getSisterDB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it-IT" noProof="0" dirty="0"/>
              <a:t>– passa al database </a:t>
            </a:r>
            <a:r>
              <a:rPr lang="it-IT" noProof="0" dirty="0" err="1"/>
              <a:t>foo</a:t>
            </a:r>
            <a:endParaRPr lang="it-IT" noProof="0" dirty="0"/>
          </a:p>
          <a:p>
            <a:r>
              <a:rPr lang="it-IT" noProof="0" dirty="0"/>
              <a:t>Per lavorare su una collezione: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]([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295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principali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Interrogazione dei dati </a:t>
            </a:r>
          </a:p>
          <a:p>
            <a:pPr lvl="1"/>
            <a:r>
              <a:rPr lang="it-IT" noProof="0" dirty="0" err="1">
                <a:solidFill>
                  <a:schemeClr val="accent2"/>
                </a:solidFill>
              </a:rPr>
              <a:t>Find</a:t>
            </a:r>
            <a:r>
              <a:rPr lang="it-IT" noProof="0" dirty="0"/>
              <a:t>, </a:t>
            </a:r>
            <a:r>
              <a:rPr lang="it-IT" noProof="0" dirty="0" err="1">
                <a:solidFill>
                  <a:schemeClr val="accent2"/>
                </a:solidFill>
              </a:rPr>
              <a:t>FindOne</a:t>
            </a:r>
            <a:r>
              <a:rPr lang="it-IT" noProof="0" dirty="0"/>
              <a:t> – modalità semplici per effettuare letture con proiezioni e selezioni</a:t>
            </a:r>
          </a:p>
          <a:p>
            <a:pPr lvl="1"/>
            <a:r>
              <a:rPr lang="it-IT" dirty="0" err="1">
                <a:solidFill>
                  <a:schemeClr val="accent2"/>
                </a:solidFill>
              </a:rPr>
              <a:t>Count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2"/>
                </a:solidFill>
              </a:rPr>
              <a:t>Distinct</a:t>
            </a:r>
            <a:r>
              <a:rPr lang="it-IT" dirty="0"/>
              <a:t> – modalità semplici per effettuare aggregazioni di dati</a:t>
            </a:r>
            <a:endParaRPr lang="it-IT" noProof="0" dirty="0"/>
          </a:p>
          <a:p>
            <a:pPr lvl="1"/>
            <a:r>
              <a:rPr lang="it-IT" noProof="0" dirty="0">
                <a:solidFill>
                  <a:schemeClr val="accent2"/>
                </a:solidFill>
              </a:rPr>
              <a:t>Aggregate</a:t>
            </a:r>
            <a:r>
              <a:rPr lang="it-IT" noProof="0" dirty="0"/>
              <a:t> – modalità avanzata per effettuare aggregazioni di dati attraverso la concatenazioni di operazioni più semplici (match, </a:t>
            </a:r>
            <a:r>
              <a:rPr lang="it-IT" noProof="0" dirty="0" err="1"/>
              <a:t>unfold</a:t>
            </a:r>
            <a:r>
              <a:rPr lang="it-IT" noProof="0" dirty="0"/>
              <a:t>, </a:t>
            </a:r>
            <a:r>
              <a:rPr lang="it-IT" noProof="0" dirty="0" err="1"/>
              <a:t>group</a:t>
            </a:r>
            <a:r>
              <a:rPr lang="it-IT" noProof="0" dirty="0"/>
              <a:t>, ecc.)</a:t>
            </a:r>
          </a:p>
          <a:p>
            <a:r>
              <a:rPr lang="it-IT" noProof="0" dirty="0"/>
              <a:t>Modifica dei dati</a:t>
            </a:r>
          </a:p>
          <a:p>
            <a:pPr lvl="1"/>
            <a:r>
              <a:rPr lang="it-IT" noProof="0" dirty="0" err="1">
                <a:solidFill>
                  <a:schemeClr val="accent2"/>
                </a:solidFill>
              </a:rPr>
              <a:t>Insert</a:t>
            </a:r>
            <a:r>
              <a:rPr lang="it-IT" noProof="0" dirty="0"/>
              <a:t>, </a:t>
            </a:r>
            <a:r>
              <a:rPr lang="it-IT" noProof="0" dirty="0">
                <a:solidFill>
                  <a:schemeClr val="accent2"/>
                </a:solidFill>
              </a:rPr>
              <a:t>Delete</a:t>
            </a:r>
            <a:r>
              <a:rPr lang="it-IT" noProof="0" dirty="0"/>
              <a:t>, </a:t>
            </a:r>
            <a:r>
              <a:rPr lang="it-IT" noProof="0" dirty="0">
                <a:solidFill>
                  <a:schemeClr val="accent2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69622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MongoDB</a:t>
            </a:r>
            <a:r>
              <a:rPr lang="it-IT" dirty="0"/>
              <a:t>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language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501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Il comando </a:t>
            </a:r>
            <a:r>
              <a:rPr lang="it-IT" noProof="0" dirty="0" err="1"/>
              <a:t>Find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È il comando che permette di eseguire interrogazioni (</a:t>
            </a:r>
            <a:r>
              <a:rPr lang="it-IT" noProof="0" dirty="0" err="1"/>
              <a:t>query</a:t>
            </a:r>
            <a:r>
              <a:rPr lang="it-IT" noProof="0" dirty="0"/>
              <a:t>) sul DB</a:t>
            </a:r>
          </a:p>
          <a:p>
            <a:r>
              <a:rPr lang="it-IT" noProof="0" dirty="0"/>
              <a:t>La forma di base è: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db.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nomeCollezione</a:t>
            </a:r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.find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([[</a:t>
            </a:r>
            <a:r>
              <a:rPr lang="it-IT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it-IT" noProof="0" dirty="0"/>
              <a:t>Dove</a:t>
            </a:r>
          </a:p>
          <a:p>
            <a:pPr lvl="1"/>
            <a:r>
              <a:rPr lang="it-IT" noProof="0" dirty="0" err="1">
                <a:solidFill>
                  <a:srgbClr val="FF0000"/>
                </a:solidFill>
                <a:latin typeface="Consolas" panose="020B0609020204030204" pitchFamily="49" charset="0"/>
              </a:rPr>
              <a:t>nomeCollezione</a:t>
            </a:r>
            <a:r>
              <a:rPr lang="it-IT" noProof="0" dirty="0"/>
              <a:t> va sostituito col nome della collezione da interrogare;</a:t>
            </a:r>
            <a:br>
              <a:rPr lang="it-IT" noProof="0" dirty="0"/>
            </a:br>
            <a:r>
              <a:rPr lang="it-IT" noProof="0" dirty="0"/>
              <a:t>corrispettivo SQL: </a:t>
            </a:r>
            <a:r>
              <a:rPr lang="it-IT" noProof="0" dirty="0">
                <a:solidFill>
                  <a:srgbClr val="FF0000"/>
                </a:solidFill>
              </a:rPr>
              <a:t>FROM</a:t>
            </a:r>
            <a:r>
              <a:rPr lang="it-IT" noProof="0" dirty="0"/>
              <a:t> (ma limitato ad un’unica collezione)</a:t>
            </a:r>
          </a:p>
          <a:p>
            <a:pPr lvl="1"/>
            <a:r>
              <a:rPr lang="it-IT" noProof="0" dirty="0"/>
              <a:t>[</a:t>
            </a:r>
            <a:r>
              <a:rPr lang="it-IT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r>
              <a:rPr lang="it-IT" noProof="0" dirty="0"/>
              <a:t>] è un (eventuale) oggetto che contiene i criteri di ricerca; corrispettivo </a:t>
            </a:r>
            <a:r>
              <a:rPr lang="it-IT" dirty="0"/>
              <a:t>SQL</a:t>
            </a:r>
            <a:r>
              <a:rPr lang="it-IT" noProof="0" dirty="0"/>
              <a:t>: </a:t>
            </a:r>
            <a:r>
              <a:rPr lang="it-IT" noProof="0" dirty="0">
                <a:solidFill>
                  <a:srgbClr val="00B050"/>
                </a:solidFill>
              </a:rPr>
              <a:t>WHERE</a:t>
            </a:r>
          </a:p>
          <a:p>
            <a:pPr lvl="1"/>
            <a:r>
              <a:rPr lang="it-IT" noProof="0" dirty="0"/>
              <a:t>[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r>
              <a:rPr lang="it-IT" noProof="0" dirty="0"/>
              <a:t>] è un (eventuale) oggetto che contiene i criteri di ricerca; corrispettivo </a:t>
            </a:r>
            <a:r>
              <a:rPr lang="it-IT" dirty="0"/>
              <a:t>SQL</a:t>
            </a:r>
            <a:r>
              <a:rPr lang="it-IT" noProof="0" dirty="0"/>
              <a:t>: </a:t>
            </a:r>
            <a:r>
              <a:rPr lang="it-IT" noProof="0" dirty="0">
                <a:solidFill>
                  <a:srgbClr val="0070C0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70989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Il comando </a:t>
            </a:r>
            <a:r>
              <a:rPr lang="it-IT" noProof="0" dirty="0" err="1"/>
              <a:t>Find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cs typeface="Courier New" panose="02070309020205020404" pitchFamily="49" charset="0"/>
              </a:rPr>
              <a:t>MongoDB</a:t>
            </a:r>
            <a:endParaRPr lang="it-IT" dirty="0">
              <a:cs typeface="Courier New" panose="02070309020205020404" pitchFamily="49" charset="0"/>
            </a:endParaRPr>
          </a:p>
          <a:p>
            <a:endParaRPr lang="it-IT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db.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nomeCollezione</a:t>
            </a:r>
            <a:br>
              <a:rPr lang="it-IT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find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, {</a:t>
            </a:r>
            <a:r>
              <a:rPr lang="it-IT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  .sort({</a:t>
            </a:r>
            <a:r>
              <a:rPr lang="it-IT" dirty="0" err="1">
                <a:solidFill>
                  <a:srgbClr val="FF92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attrs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FE23F26-D7A5-4E7E-ADBF-9AD76EFCE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Relational</a:t>
            </a:r>
            <a:endParaRPr lang="it-IT" dirty="0"/>
          </a:p>
          <a:p>
            <a:endParaRPr lang="it-IT" dirty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   </a:t>
            </a:r>
            <a:r>
              <a:rPr lang="it-IT" dirty="0" err="1">
                <a:latin typeface="Consolas" panose="020B0609020204030204" pitchFamily="49" charset="0"/>
              </a:rPr>
              <a:t>select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b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nomeCollezione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where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br>
              <a:rPr lang="it-IT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order by </a:t>
            </a:r>
            <a:r>
              <a:rPr lang="it-IT" dirty="0" err="1">
                <a:solidFill>
                  <a:srgbClr val="FF92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attrs</a:t>
            </a:r>
            <a:endParaRPr lang="it-IT" dirty="0">
              <a:solidFill>
                <a:srgbClr val="FF923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29637A9-119A-49DA-BD12-AAC58B377D80}" type="slidenum">
              <a:rPr lang="en-US" smtClean="0"/>
              <a:pPr algn="l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40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comando </a:t>
            </a:r>
            <a:r>
              <a:rPr lang="it-IT" dirty="0" err="1"/>
              <a:t>Find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Alcuni esempi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tutti i documenti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db.restaurant.findOne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solo il primo documenti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sz="19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</a:t>
            </a:r>
            <a:r>
              <a:rPr lang="it-IT" sz="1900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: "Hamburgers"}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/>
              <a:t>Restituisce i documenti in cui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(se presente) è valorizzato con la stringa "Hamburgers"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sz="19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{}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sz="19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{cuisine: 1}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/>
              <a:t>Restituisce tutti i documenti, ma proiettando solamente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(oltre all’_id, che viene restituito di default)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sz="19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{cuisine: "Hamburgers"}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sz="19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{cuisine: 1}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/>
              <a:t>La combinazione di selezione e proiezione</a:t>
            </a:r>
          </a:p>
        </p:txBody>
      </p:sp>
    </p:spTree>
    <p:extLst>
      <p:ext uri="{BB962C8B-B14F-4D97-AF65-F5344CB8AC3E}">
        <p14:creationId xmlns:p14="http://schemas.microsoft.com/office/powerpoint/2010/main" val="428283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proiezione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caso di proiezione non specificata, vengono restituiti tutti gli attributi di tutti i documenti</a:t>
            </a:r>
          </a:p>
          <a:p>
            <a:r>
              <a:rPr lang="it-IT" dirty="0"/>
              <a:t>Se si indica una proiezione, vengono mantenuti solo i campi indicati – ad eccezione del campo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_id</a:t>
            </a:r>
            <a:r>
              <a:rPr lang="it-IT" dirty="0"/>
              <a:t>, che viene mantenuto ugualmente</a:t>
            </a:r>
          </a:p>
          <a:p>
            <a:pPr lvl="1"/>
            <a:r>
              <a:rPr lang="it-IT" dirty="0"/>
              <a:t>E’ comunque possibile escludere il campo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[0, 1]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è il nome di un attributo</a:t>
            </a:r>
          </a:p>
          <a:p>
            <a:pPr lvl="1"/>
            <a:r>
              <a:rPr lang="it-IT" dirty="0"/>
              <a:t>1 va indicato se si vuole mantenere il campo</a:t>
            </a:r>
          </a:p>
          <a:p>
            <a:pPr lvl="1"/>
            <a:r>
              <a:rPr lang="it-IT" dirty="0"/>
              <a:t>0 va indicato se, invece, si vuole escludere il campo (e.g., per 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’_id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07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Cosa significa </a:t>
            </a:r>
            <a:r>
              <a:rPr lang="it-IT" noProof="0" dirty="0" err="1"/>
              <a:t>NoSQL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Il termine viene usato per la prima volta nel '98 da Carlo Strozzi</a:t>
            </a:r>
          </a:p>
          <a:p>
            <a:pPr lvl="1"/>
            <a:r>
              <a:rPr lang="it-IT" noProof="0" dirty="0"/>
              <a:t>RDBMS open-source che usava un linguaggio diverso da SQL per le interrogazioni</a:t>
            </a:r>
          </a:p>
          <a:p>
            <a:r>
              <a:rPr lang="it-IT" noProof="0" dirty="0"/>
              <a:t>Nel 2009 viene usato da un </a:t>
            </a:r>
            <a:r>
              <a:rPr lang="it-IT" noProof="0" dirty="0" err="1"/>
              <a:t>meetup</a:t>
            </a:r>
            <a:r>
              <a:rPr lang="it-IT" noProof="0" dirty="0"/>
              <a:t> di San Francisco </a:t>
            </a:r>
          </a:p>
          <a:p>
            <a:pPr lvl="1"/>
            <a:r>
              <a:rPr lang="it-IT" noProof="0" dirty="0"/>
              <a:t>Ospitavano discussioni di progetti open-source ispirati ai nuovi database di Google e Amazon</a:t>
            </a:r>
          </a:p>
          <a:p>
            <a:pPr lvl="1"/>
            <a:r>
              <a:rPr lang="it-IT" noProof="0" dirty="0"/>
              <a:t>Gruppi partecipanti: </a:t>
            </a:r>
            <a:r>
              <a:rPr lang="it-IT" noProof="0" dirty="0" err="1"/>
              <a:t>Voldemort</a:t>
            </a:r>
            <a:r>
              <a:rPr lang="it-IT" noProof="0" dirty="0"/>
              <a:t>, Cassandra, </a:t>
            </a:r>
            <a:r>
              <a:rPr lang="it-IT" noProof="0" dirty="0" err="1"/>
              <a:t>Dynamite</a:t>
            </a:r>
            <a:r>
              <a:rPr lang="it-IT" noProof="0" dirty="0"/>
              <a:t>, </a:t>
            </a:r>
            <a:r>
              <a:rPr lang="it-IT" noProof="0" dirty="0" err="1"/>
              <a:t>HBase</a:t>
            </a:r>
            <a:r>
              <a:rPr lang="it-IT" noProof="0" dirty="0"/>
              <a:t>, </a:t>
            </a:r>
            <a:r>
              <a:rPr lang="it-IT" noProof="0" dirty="0" err="1"/>
              <a:t>Hypertable</a:t>
            </a:r>
            <a:r>
              <a:rPr lang="it-IT" noProof="0" dirty="0"/>
              <a:t>, </a:t>
            </a:r>
            <a:r>
              <a:rPr lang="it-IT" noProof="0" dirty="0" err="1"/>
              <a:t>CouchDB</a:t>
            </a:r>
            <a:r>
              <a:rPr lang="it-IT" noProof="0" dirty="0"/>
              <a:t>, </a:t>
            </a:r>
            <a:r>
              <a:rPr lang="it-IT" noProof="0" dirty="0" err="1"/>
              <a:t>MongoDB</a:t>
            </a:r>
            <a:endParaRPr lang="it-IT" noProof="0" dirty="0"/>
          </a:p>
          <a:p>
            <a:r>
              <a:rPr lang="it-IT" noProof="0" dirty="0" err="1">
                <a:solidFill>
                  <a:srgbClr val="FF0000"/>
                </a:solidFill>
              </a:rPr>
              <a:t>NoSQL</a:t>
            </a:r>
            <a:r>
              <a:rPr lang="it-IT" noProof="0" dirty="0"/>
              <a:t> indica dei </a:t>
            </a:r>
            <a:r>
              <a:rPr lang="it-IT" noProof="0" dirty="0">
                <a:solidFill>
                  <a:srgbClr val="0070C0"/>
                </a:solidFill>
              </a:rPr>
              <a:t>DBMS</a:t>
            </a:r>
            <a:r>
              <a:rPr lang="it-IT" noProof="0" dirty="0"/>
              <a:t> (</a:t>
            </a:r>
            <a:r>
              <a:rPr lang="it-IT" noProof="0" dirty="0" err="1"/>
              <a:t>DataBase</a:t>
            </a:r>
            <a:r>
              <a:rPr lang="it-IT" noProof="0" dirty="0"/>
              <a:t> Management System) in cui il </a:t>
            </a:r>
            <a:r>
              <a:rPr lang="it-IT" noProof="0" dirty="0">
                <a:solidFill>
                  <a:srgbClr val="0070C0"/>
                </a:solidFill>
              </a:rPr>
              <a:t>meccanismo di persistenza </a:t>
            </a:r>
            <a:r>
              <a:rPr lang="it-IT" noProof="0" dirty="0"/>
              <a:t>è</a:t>
            </a:r>
            <a:r>
              <a:rPr lang="it-IT" noProof="0" dirty="0">
                <a:solidFill>
                  <a:srgbClr val="0070C0"/>
                </a:solidFill>
              </a:rPr>
              <a:t> diverso dal modello relazionale </a:t>
            </a:r>
            <a:r>
              <a:rPr lang="it-IT" noProof="0" dirty="0"/>
              <a:t>(RDBMS)</a:t>
            </a:r>
          </a:p>
          <a:p>
            <a:pPr lvl="1"/>
            <a:r>
              <a:rPr lang="it-IT" noProof="0" dirty="0" err="1"/>
              <a:t>NoSQL</a:t>
            </a:r>
            <a:r>
              <a:rPr lang="it-IT" noProof="0" dirty="0"/>
              <a:t> = </a:t>
            </a:r>
            <a:r>
              <a:rPr lang="it-IT" noProof="0" dirty="0" err="1"/>
              <a:t>Not</a:t>
            </a:r>
            <a:r>
              <a:rPr lang="it-IT" noProof="0" dirty="0"/>
              <a:t> </a:t>
            </a:r>
            <a:r>
              <a:rPr lang="it-IT" noProof="0" dirty="0" err="1"/>
              <a:t>Only</a:t>
            </a:r>
            <a:r>
              <a:rPr lang="it-IT" noProof="0" dirty="0"/>
              <a:t> SQL </a:t>
            </a:r>
          </a:p>
          <a:p>
            <a:pPr lvl="1"/>
            <a:r>
              <a:rPr lang="it-IT" noProof="0" dirty="0"/>
              <a:t>Secondo Strozzi, il termine </a:t>
            </a:r>
            <a:r>
              <a:rPr lang="it-IT" noProof="0" dirty="0" err="1"/>
              <a:t>NoREL</a:t>
            </a:r>
            <a:r>
              <a:rPr lang="it-IT" noProof="0" dirty="0"/>
              <a:t> sarebbe stato più consono</a:t>
            </a:r>
          </a:p>
        </p:txBody>
      </p:sp>
    </p:spTree>
    <p:extLst>
      <p:ext uri="{BB962C8B-B14F-4D97-AF65-F5344CB8AC3E}">
        <p14:creationId xmlns:p14="http://schemas.microsoft.com/office/powerpoint/2010/main" val="333903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semplice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prima modalità di selezione avviene attraverso il match esatto del valore dell’attributo con un valore specificato</a:t>
            </a:r>
          </a:p>
          <a:p>
            <a:r>
              <a:rPr lang="it-IT" dirty="0"/>
              <a:t>Esempi: 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27})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27})</a:t>
            </a:r>
          </a:p>
          <a:p>
            <a:pPr lvl="1"/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Come esprimere condizioni più complesse?</a:t>
            </a:r>
          </a:p>
          <a:p>
            <a:pPr lvl="1"/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</a:t>
            </a:r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restaurant_id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&gt; 40367790})</a:t>
            </a:r>
          </a:p>
          <a:p>
            <a:pPr lvl="1"/>
            <a:r>
              <a:rPr lang="it-IT" dirty="0"/>
              <a:t>Non è possibile, perché bisogna rispettare la sintassi JSON</a:t>
            </a:r>
          </a:p>
        </p:txBody>
      </p:sp>
    </p:spTree>
    <p:extLst>
      <p:ext uri="{BB962C8B-B14F-4D97-AF65-F5344CB8AC3E}">
        <p14:creationId xmlns:p14="http://schemas.microsoft.com/office/powerpoint/2010/main" val="194865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complessa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L’espressione di condizioni di selezione complesse avviene attraverso l’incapsulamento di nuovi oggetti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{ operatore : valore }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operatore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operatore di confronto secondo la sintassi di </a:t>
            </a:r>
            <a:r>
              <a:rPr lang="it-IT" dirty="0" err="1"/>
              <a:t>MongoDB</a:t>
            </a:r>
            <a:r>
              <a:rPr lang="it-IT" dirty="0"/>
              <a:t> (e.g., "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/>
              <a:t>", acronimo di "</a:t>
            </a:r>
            <a:r>
              <a:rPr lang="it-IT" dirty="0" err="1"/>
              <a:t>Greather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or </a:t>
            </a:r>
            <a:r>
              <a:rPr lang="it-IT" dirty="0" err="1"/>
              <a:t>Equal</a:t>
            </a:r>
            <a:r>
              <a:rPr lang="it-IT" dirty="0"/>
              <a:t> to")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valore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valore semplice (e.g., un numero o una stringa) </a:t>
            </a:r>
          </a:p>
          <a:p>
            <a:pPr lvl="1"/>
            <a:r>
              <a:rPr lang="it-IT" dirty="0"/>
              <a:t>Alcuni operatori richiedono che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valore </a:t>
            </a:r>
            <a:r>
              <a:rPr lang="it-IT" dirty="0"/>
              <a:t>sia a sua volta un oggetto, composto da un’altra coppia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operatore : valore</a:t>
            </a:r>
          </a:p>
        </p:txBody>
      </p:sp>
    </p:spTree>
    <p:extLst>
      <p:ext uri="{BB962C8B-B14F-4D97-AF65-F5344CB8AC3E}">
        <p14:creationId xmlns:p14="http://schemas.microsoft.com/office/powerpoint/2010/main" val="225220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operatori di confronto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– corrispondono a ≥ e &gt;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$lt </a:t>
            </a:r>
            <a:r>
              <a:rPr lang="it-IT" dirty="0"/>
              <a:t>– corrispondono a ≤ e &lt;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$ne </a:t>
            </a:r>
            <a:r>
              <a:rPr lang="it-IT" dirty="0"/>
              <a:t>– corrisponde a ≠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18} 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18, 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30}})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registered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{"$lt" : new Date("2007-01-01")} })</a:t>
            </a:r>
          </a:p>
          <a:p>
            <a:pPr lvl="2"/>
            <a:r>
              <a:rPr lang="it-IT" dirty="0">
                <a:latin typeface="+mj-lt"/>
                <a:cs typeface="Courier New" panose="02070309020205020404" pitchFamily="49" charset="0"/>
              </a:rPr>
              <a:t>Il formato della data dipende </a:t>
            </a:r>
            <a:r>
              <a:rPr lang="it-IT">
                <a:latin typeface="+mj-lt"/>
                <a:cs typeface="Courier New" panose="02070309020205020404" pitchFamily="49" charset="0"/>
              </a:rPr>
              <a:t>dalla localizzazione</a:t>
            </a:r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 : {"$ne"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</a:p>
        </p:txBody>
      </p:sp>
    </p:spTree>
    <p:extLst>
      <p:ext uri="{BB962C8B-B14F-4D97-AF65-F5344CB8AC3E}">
        <p14:creationId xmlns:p14="http://schemas.microsoft.com/office/powerpoint/2010/main" val="305690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$in,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equivalenti alle clausole IN e NOT IN di SQL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$or,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$and </a:t>
            </a:r>
            <a:r>
              <a:rPr lang="it-IT" dirty="0"/>
              <a:t>– equivalenti ai rispettivi operatori logici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user_id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 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{"$in": [12345,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"]}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[725, 542, 390]}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{"$in": [725, 542, 390]}}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{"$and":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9637A9-119A-49DA-BD12-AAC58B377D8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6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Possono esserci modi diversi per esprimere lo stesso criterio, più o meno ottimizzati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({"$and" : [{"x" : {"$lt" : 5}}, {"x" : 1}]})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 : {"$lt" : 5, "$in" : [1]}})</a:t>
            </a:r>
          </a:p>
          <a:p>
            <a:r>
              <a:rPr lang="it-IT" dirty="0">
                <a:cs typeface="Courier New" panose="02070309020205020404" pitchFamily="49" charset="0"/>
              </a:rPr>
              <a:t>L’ottimizzatore fa più fatica in presenza di operatori $and e $or; se possibile, è meglio evitare di usarli</a:t>
            </a:r>
          </a:p>
        </p:txBody>
      </p:sp>
    </p:spTree>
    <p:extLst>
      <p:ext uri="{BB962C8B-B14F-4D97-AF65-F5344CB8AC3E}">
        <p14:creationId xmlns:p14="http://schemas.microsoft.com/office/powerpoint/2010/main" val="295739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negazione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permette di negare un determinato criterio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id_num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mod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[5, 1]}}})</a:t>
            </a:r>
          </a:p>
        </p:txBody>
      </p:sp>
    </p:spTree>
    <p:extLst>
      <p:ext uri="{BB962C8B-B14F-4D97-AF65-F5344CB8AC3E}">
        <p14:creationId xmlns:p14="http://schemas.microsoft.com/office/powerpoint/2010/main" val="240600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esistenza e campi nulli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Alcuni attributi possono avere </a:t>
            </a:r>
            <a:r>
              <a:rPr lang="it-IT" sz="1800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sz="1800" dirty="0"/>
              <a:t> </a:t>
            </a:r>
            <a:r>
              <a:rPr lang="it-IT" dirty="0"/>
              <a:t>come valore.</a:t>
            </a:r>
          </a:p>
          <a:p>
            <a:br>
              <a:rPr lang="it-IT" dirty="0"/>
            </a:br>
            <a:r>
              <a:rPr lang="it-IT" dirty="0"/>
              <a:t>Il comando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({"y" 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it-IT" dirty="0"/>
              <a:t>restituisce sia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sia i documenti in cui la chiave y non esiste.</a:t>
            </a:r>
          </a:p>
          <a:p>
            <a:br>
              <a:rPr lang="it-IT" dirty="0"/>
            </a:br>
            <a:r>
              <a:rPr lang="it-IT" dirty="0"/>
              <a:t>Per avere solo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bisogna verificare anche l’esistenza della chiave stessa: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({"y" : {"$in" : [null], "$exists" : true}})	</a:t>
            </a:r>
            <a:endParaRPr lang="it-IT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2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"banana"})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sia </a:t>
            </a:r>
            <a:r>
              <a:rPr lang="it-IT" dirty="0" err="1"/>
              <a:t>apple</a:t>
            </a:r>
            <a:r>
              <a:rPr lang="it-IT" dirty="0"/>
              <a:t> che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{$in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apple</a:t>
            </a:r>
            <a:r>
              <a:rPr lang="it-IT" dirty="0"/>
              <a:t> o banana (restituisce: 1, 2 e 3)</a:t>
            </a:r>
          </a:p>
        </p:txBody>
      </p:sp>
    </p:spTree>
    <p:extLst>
      <p:ext uri="{BB962C8B-B14F-4D97-AF65-F5344CB8AC3E}">
        <p14:creationId xmlns:p14="http://schemas.microsoft.com/office/powerpoint/2010/main" val="188285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corrisponde esattamente a quello indicato (restituisce: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({"fruit.2"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peach</a:t>
            </a:r>
            <a:r>
              <a:rPr lang="it-IT" dirty="0"/>
              <a:t> in posizione 2 0-based (restituisce: 1)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size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3}})</a:t>
            </a:r>
            <a:br>
              <a:rPr lang="it-IT" dirty="0"/>
            </a:br>
            <a:r>
              <a:rPr lang="it-IT" dirty="0"/>
              <a:t>match se l’array contiene 3 elementi (restituisce: 1, 2 e 3)</a:t>
            </a:r>
          </a:p>
        </p:txBody>
      </p:sp>
    </p:spTree>
    <p:extLst>
      <p:ext uri="{BB962C8B-B14F-4D97-AF65-F5344CB8AC3E}">
        <p14:creationId xmlns:p14="http://schemas.microsoft.com/office/powerpoint/2010/main" val="389484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fase di proiezione è possibile limitare il numero di elementi dell’array che vengono restituiti dalla </a:t>
            </a:r>
            <a:r>
              <a:rPr lang="it-IT" dirty="0" err="1"/>
              <a:t>query</a:t>
            </a:r>
            <a:endParaRPr lang="it-IT" dirty="0"/>
          </a:p>
          <a:p>
            <a:r>
              <a:rPr lang="it-IT" dirty="0"/>
              <a:t>Contesto: un doc che contiene il post di un blog ed i relativi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10}})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/>
              <a:t>restituisce i primi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-10}})</a:t>
            </a:r>
            <a:br>
              <a:rPr lang="it-IT" dirty="0">
                <a:cs typeface="Courier New" panose="02070309020205020404" pitchFamily="49" charset="0"/>
              </a:rPr>
            </a:br>
            <a:r>
              <a:rPr lang="it-IT" dirty="0"/>
              <a:t>restituisce gli ultimi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[23,10]}})</a:t>
            </a:r>
            <a:br>
              <a:rPr lang="it-IT" dirty="0">
                <a:cs typeface="Courier New" panose="02070309020205020404" pitchFamily="49" charset="0"/>
              </a:rPr>
            </a:br>
            <a:r>
              <a:rPr lang="it-IT" dirty="0"/>
              <a:t>salta i primi 23 documenti e restituisce i 10 successivi (dal 24° al 33°)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(criteria, {"comments.$": 1})</a:t>
            </a:r>
            <a:br>
              <a:rPr lang="it-IT" dirty="0">
                <a:cs typeface="Courier New" panose="02070309020205020404" pitchFamily="49" charset="0"/>
              </a:rPr>
            </a:br>
            <a:r>
              <a:rPr lang="it-IT" dirty="0"/>
              <a:t>restituisce i commenti che rispondo ai criteri di selezione indicati </a:t>
            </a:r>
          </a:p>
          <a:p>
            <a:r>
              <a:rPr lang="it-IT" dirty="0"/>
              <a:t>Attenzione: se </a:t>
            </a:r>
            <a:r>
              <a:rPr lang="it-IT" dirty="0">
                <a:latin typeface="+mj-lt"/>
              </a:rPr>
              <a:t>$</a:t>
            </a:r>
            <a:r>
              <a:rPr lang="it-IT" dirty="0" err="1">
                <a:latin typeface="+mj-lt"/>
              </a:rPr>
              <a:t>slice</a:t>
            </a:r>
            <a:r>
              <a:rPr lang="it-IT" dirty="0">
                <a:latin typeface="+mj-lt"/>
              </a:rPr>
              <a:t> </a:t>
            </a:r>
            <a:r>
              <a:rPr lang="it-IT" dirty="0"/>
              <a:t>è l’unico operatore utilizzato nella proiezione, tutti i campi dei documenti vengono restituiti</a:t>
            </a:r>
          </a:p>
        </p:txBody>
      </p:sp>
    </p:spTree>
    <p:extLst>
      <p:ext uri="{BB962C8B-B14F-4D97-AF65-F5344CB8AC3E}">
        <p14:creationId xmlns:p14="http://schemas.microsoft.com/office/powerpoint/2010/main" val="226019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 punti forti degli RDBMS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>
                <a:solidFill>
                  <a:schemeClr val="accent2"/>
                </a:solidFill>
              </a:rPr>
              <a:t>Meccanismo delle transazioni</a:t>
            </a:r>
          </a:p>
          <a:p>
            <a:pPr lvl="1"/>
            <a:r>
              <a:rPr lang="it-IT" noProof="0" dirty="0"/>
              <a:t>Garanzia nella gestione della consistenza e degli accessi concorrenti</a:t>
            </a:r>
          </a:p>
          <a:p>
            <a:r>
              <a:rPr lang="it-IT" noProof="0" dirty="0">
                <a:solidFill>
                  <a:schemeClr val="accent2"/>
                </a:solidFill>
              </a:rPr>
              <a:t>Integrazione</a:t>
            </a:r>
          </a:p>
          <a:p>
            <a:pPr lvl="1"/>
            <a:r>
              <a:rPr lang="it-IT" noProof="0" dirty="0"/>
              <a:t>Applicazioni diverse possono condividere e riutilizzare le stesse informazioni</a:t>
            </a:r>
          </a:p>
          <a:p>
            <a:r>
              <a:rPr lang="it-IT" noProof="0" dirty="0">
                <a:solidFill>
                  <a:schemeClr val="accent2"/>
                </a:solidFill>
              </a:rPr>
              <a:t>Standard</a:t>
            </a:r>
          </a:p>
          <a:p>
            <a:pPr lvl="1"/>
            <a:r>
              <a:rPr lang="it-IT" noProof="0" dirty="0"/>
              <a:t>Il modello relazionale ed il linguaggio SQL sono standard affermati</a:t>
            </a:r>
          </a:p>
          <a:p>
            <a:pPr lvl="1"/>
            <a:r>
              <a:rPr lang="it-IT" noProof="0" dirty="0"/>
              <a:t>Un unico background teorico condiviso da diverse tecnologie</a:t>
            </a:r>
          </a:p>
          <a:p>
            <a:r>
              <a:rPr lang="it-IT" noProof="0" dirty="0">
                <a:solidFill>
                  <a:schemeClr val="accent2"/>
                </a:solidFill>
              </a:rPr>
              <a:t>Solidità</a:t>
            </a:r>
          </a:p>
          <a:p>
            <a:pPr lvl="1"/>
            <a:r>
              <a:rPr lang="it-IT" noProof="0" dirty="0"/>
              <a:t>In uso da oltre 40 anni</a:t>
            </a:r>
          </a:p>
        </p:txBody>
      </p:sp>
    </p:spTree>
    <p:extLst>
      <p:ext uri="{BB962C8B-B14F-4D97-AF65-F5344CB8AC3E}">
        <p14:creationId xmlns:p14="http://schemas.microsoft.com/office/powerpoint/2010/main" val="134903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si pone una selezione con più criteri, questi sono valutati in </a:t>
            </a:r>
            <a:r>
              <a:rPr lang="it-IT" dirty="0">
                <a:solidFill>
                  <a:srgbClr val="FF0000"/>
                </a:solidFill>
              </a:rPr>
              <a:t>AND a livello di documento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{"$gt":10, "$lt":20}})</a:t>
            </a:r>
          </a:p>
          <a:p>
            <a:pPr lvl="1"/>
            <a:r>
              <a:rPr lang="it-IT" sz="2000" dirty="0">
                <a:cs typeface="Courier New" panose="02070309020205020404" pitchFamily="49" charset="0"/>
              </a:rPr>
              <a:t>(</a:t>
            </a:r>
            <a:r>
              <a:rPr lang="it-IT" sz="2000" dirty="0"/>
              <a:t>∃ x &gt; 10) ∧ (∃ x &lt; 20)</a:t>
            </a:r>
          </a:p>
          <a:p>
            <a:r>
              <a:rPr lang="it-IT" dirty="0">
                <a:cs typeface="Courier New" panose="02070309020205020404" pitchFamily="49" charset="0"/>
              </a:rPr>
              <a:t>Se x è un attributo semplice</a:t>
            </a:r>
          </a:p>
          <a:p>
            <a:pPr lvl="1"/>
            <a:r>
              <a:rPr lang="it-IT" i="1" dirty="0"/>
              <a:t>Il documento contiene un x maggiore di 10 e minore di 20?</a:t>
            </a:r>
          </a:p>
          <a:p>
            <a:r>
              <a:rPr lang="it-IT" dirty="0"/>
              <a:t>Se x è un array</a:t>
            </a:r>
          </a:p>
          <a:p>
            <a:pPr lvl="1"/>
            <a:r>
              <a:rPr lang="it-IT" i="1" dirty="0"/>
              <a:t>Il documento contiene un x maggiore di 10?</a:t>
            </a:r>
          </a:p>
          <a:p>
            <a:pPr lvl="1"/>
            <a:r>
              <a:rPr lang="it-IT" i="1" dirty="0"/>
              <a:t>E il documento contiene un x maggiore di 20?</a:t>
            </a:r>
          </a:p>
          <a:p>
            <a:pPr lvl="1"/>
            <a:r>
              <a:rPr lang="it-IT" dirty="0"/>
              <a:t>Se il documento non è vuoto, </a:t>
            </a:r>
            <a:r>
              <a:rPr lang="it-IT" b="1" dirty="0"/>
              <a:t>sarà sempre restituito</a:t>
            </a: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 imporre due vincoli in </a:t>
            </a:r>
            <a:r>
              <a:rPr lang="it-IT" dirty="0">
                <a:solidFill>
                  <a:srgbClr val="FF0000"/>
                </a:solidFill>
              </a:rPr>
              <a:t>AND a livello di elemento di un array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bisogna utilizzare l’operatore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elemMatch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{"$gt":10, "$lt":20}})</a:t>
            </a:r>
          </a:p>
        </p:txBody>
      </p:sp>
    </p:spTree>
    <p:extLst>
      <p:ext uri="{BB962C8B-B14F-4D97-AF65-F5344CB8AC3E}">
        <p14:creationId xmlns:p14="http://schemas.microsoft.com/office/powerpoint/2010/main" val="193135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oggetti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Contesto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{"first":"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middle":"K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, "last":"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}}</a:t>
            </a:r>
          </a:p>
          <a:p>
            <a:r>
              <a:rPr lang="it-IT" dirty="0"/>
              <a:t>Esistono due modalità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{"first":"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last":"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esatto: l’oggetto cercato deve essere uguale a quello specificato (in questo caso, non restituisce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({"name.first":"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"name.last":"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sz="2000" dirty="0">
                <a:latin typeface="+mj-lt"/>
              </a:rPr>
            </a:br>
            <a:r>
              <a:rPr lang="it-IT" dirty="0"/>
              <a:t>In alternativa, si può usare la dot </a:t>
            </a:r>
            <a:r>
              <a:rPr lang="it-IT" dirty="0" err="1"/>
              <a:t>notation</a:t>
            </a:r>
            <a:r>
              <a:rPr lang="it-IT" dirty="0"/>
              <a:t> per referenziare i singoli campi (in questo caso, restituisce il documento)</a:t>
            </a:r>
          </a:p>
        </p:txBody>
      </p:sp>
    </p:spTree>
    <p:extLst>
      <p:ext uri="{BB962C8B-B14F-4D97-AF65-F5344CB8AC3E}">
        <p14:creationId xmlns:p14="http://schemas.microsoft.com/office/powerpoint/2010/main" val="404449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 di oggetti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Obiettivo: cercare i commenti di </a:t>
            </a:r>
            <a:r>
              <a:rPr lang="it-IT" dirty="0" err="1"/>
              <a:t>Joe</a:t>
            </a:r>
            <a:r>
              <a:rPr lang="it-IT" dirty="0"/>
              <a:t> con un</a:t>
            </a:r>
            <a:br>
              <a:rPr lang="it-IT" dirty="0"/>
            </a:br>
            <a:r>
              <a:rPr lang="it-IT" dirty="0"/>
              <a:t>punteggio di almeno 5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"score" 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5}}})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/>
              <a:t>Sbagliato: cerca il match esatto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 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comments.score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5}})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/>
              <a:t>Sbagliato: restituisce entrambi i commenti,</a:t>
            </a:r>
            <a:br>
              <a:rPr lang="it-IT" dirty="0"/>
            </a:br>
            <a:r>
              <a:rPr lang="it-IT" dirty="0"/>
              <a:t>perché le condizioni sono valutate in OR</a:t>
            </a:r>
          </a:p>
          <a:p>
            <a:pPr lvl="1"/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</a:t>
            </a:r>
            <a:b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", "score" 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5}}}})</a:t>
            </a:r>
            <a:br>
              <a:rPr lang="it-IT" dirty="0">
                <a:solidFill>
                  <a:srgbClr val="00B050"/>
                </a:solidFill>
              </a:rPr>
            </a:br>
            <a:r>
              <a:rPr lang="it-IT" dirty="0"/>
              <a:t>Corretto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419834" y="1845735"/>
            <a:ext cx="3351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Contesto: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content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"...",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[{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 : 3,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nice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},{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mary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 : 6,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terrible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}]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97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</a:t>
            </a:r>
            <a:r>
              <a:rPr lang="it-IT" dirty="0" err="1"/>
              <a:t>Javascript</a:t>
            </a:r>
            <a:r>
              <a:rPr lang="it-IT" dirty="0"/>
              <a:t> scripts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L’espressività delle </a:t>
            </a:r>
            <a:r>
              <a:rPr lang="it-IT" dirty="0" err="1"/>
              <a:t>query</a:t>
            </a:r>
            <a:r>
              <a:rPr lang="it-IT" dirty="0"/>
              <a:t> tramite coppie chiave-valore è limitata</a:t>
            </a:r>
          </a:p>
          <a:p>
            <a:r>
              <a:rPr lang="it-IT" dirty="0"/>
              <a:t>Per interrogazioni particolarmente complesse è possibile utilizzare l’operatore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/>
              <a:t>, che consente di eseguire uno script </a:t>
            </a:r>
            <a:r>
              <a:rPr lang="it-IT" dirty="0" err="1"/>
              <a:t>Javascript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db.mycoll.find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function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this.date.getMonth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== 11} })</a:t>
            </a:r>
          </a:p>
          <a:p>
            <a:pPr lvl="1"/>
            <a:r>
              <a:rPr lang="it-IT" dirty="0"/>
              <a:t>La complessità dello script è liberamente definita dall’utente</a:t>
            </a:r>
          </a:p>
          <a:p>
            <a:r>
              <a:rPr lang="it-IT" dirty="0"/>
              <a:t>Tramite script è possibile fare praticamente qualunque tipo di operazione</a:t>
            </a:r>
          </a:p>
          <a:p>
            <a:pPr lvl="1"/>
            <a:r>
              <a:rPr lang="it-IT" dirty="0"/>
              <a:t>Per questioni di sicurezza, però, è fortemente sconsigliato l’utilizzo dell’operatore</a:t>
            </a:r>
            <a:r>
              <a:rPr lang="it-IT" sz="2000" dirty="0">
                <a:latin typeface="+mj-lt"/>
                <a:cs typeface="Courier New" panose="02070309020205020404" pitchFamily="49" charset="0"/>
              </a:rPr>
              <a:t> $</a:t>
            </a:r>
            <a:r>
              <a:rPr lang="it-IT" sz="2000" dirty="0" err="1">
                <a:latin typeface="+mj-lt"/>
                <a:cs typeface="Courier New" panose="02070309020205020404" pitchFamily="49" charset="0"/>
              </a:rPr>
              <a:t>where</a:t>
            </a:r>
            <a:endParaRPr lang="it-IT" sz="20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In generale, agli utenti finali non dovrebbe MAI essere concesso di eseguire questo tipo di interrogazioni</a:t>
            </a:r>
          </a:p>
        </p:txBody>
      </p:sp>
    </p:spTree>
    <p:extLst>
      <p:ext uri="{BB962C8B-B14F-4D97-AF65-F5344CB8AC3E}">
        <p14:creationId xmlns:p14="http://schemas.microsoft.com/office/powerpoint/2010/main" val="41049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Limit, skip &amp; sort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 comando </a:t>
            </a:r>
            <a:r>
              <a:rPr lang="it-IT" dirty="0" err="1"/>
              <a:t>find</a:t>
            </a:r>
            <a:r>
              <a:rPr lang="it-IT" dirty="0"/>
              <a:t> possono essere applicati in cascata ulteriori comandi, al fine di applicare alcune trasformazioni al risultato ottenuto</a:t>
            </a:r>
          </a:p>
          <a:p>
            <a:r>
              <a:rPr lang="it-IT" dirty="0"/>
              <a:t>Limit: restituisce solo i primi n documenti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Skip</a:t>
            </a:r>
            <a:r>
              <a:rPr lang="it-IT" dirty="0"/>
              <a:t>: salta i primi n documenti e restituisci i successivi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skip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Sort</a:t>
            </a:r>
            <a:r>
              <a:rPr lang="it-IT" dirty="0"/>
              <a:t>: ordina i risultati sulla base di uno o più attributi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().sort({username : 1, age : -1})</a:t>
            </a:r>
          </a:p>
          <a:p>
            <a:pPr lvl="1"/>
            <a:r>
              <a:rPr lang="en-US" dirty="0" err="1"/>
              <a:t>L’ordinamento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crescente</a:t>
            </a:r>
            <a:r>
              <a:rPr lang="en-US" dirty="0"/>
              <a:t> (1) o </a:t>
            </a:r>
            <a:r>
              <a:rPr lang="en-US" dirty="0" err="1"/>
              <a:t>decrescente</a:t>
            </a:r>
            <a:r>
              <a:rPr lang="en-US" dirty="0"/>
              <a:t> (-1)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082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r>
              <a:rPr lang="it-IT" dirty="0"/>
              <a:t> è il comando per contare il numero di documenti restituiti da una </a:t>
            </a:r>
            <a:r>
              <a:rPr lang="it-IT" dirty="0" err="1"/>
              <a:t>query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 : 1})</a:t>
            </a:r>
          </a:p>
          <a:p>
            <a:pPr lvl="1"/>
            <a:r>
              <a:rPr lang="it-IT" dirty="0"/>
              <a:t>Sostanzialmente simile al </a:t>
            </a:r>
            <a:r>
              <a:rPr lang="it-IT" dirty="0" err="1"/>
              <a:t>Find</a:t>
            </a:r>
            <a:r>
              <a:rPr lang="it-IT" dirty="0"/>
              <a:t>, con l’eccezione dell’assenza dell’oggetto di selezione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212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r>
              <a:rPr lang="it-IT" dirty="0"/>
              <a:t> è il comando per restituire i valori distinti di un campo a partire dai documenti che corrispondono ai criteri indicati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db.inventory.distinct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item.sku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dept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"A" } )</a:t>
            </a:r>
          </a:p>
          <a:p>
            <a:pPr lvl="1"/>
            <a:r>
              <a:rPr lang="it-IT" dirty="0" err="1"/>
              <a:t>Resituisce</a:t>
            </a:r>
            <a:r>
              <a:rPr lang="it-IT" dirty="0"/>
              <a:t> i valori distinti del campo </a:t>
            </a:r>
            <a:r>
              <a:rPr lang="it-IT" dirty="0" err="1"/>
              <a:t>item.sku</a:t>
            </a:r>
            <a:r>
              <a:rPr lang="it-IT" dirty="0"/>
              <a:t> nei documenti in cui il dipartimento è A</a:t>
            </a:r>
          </a:p>
          <a:p>
            <a:pPr lvl="1"/>
            <a:r>
              <a:rPr lang="it-IT" dirty="0"/>
              <a:t>Se </a:t>
            </a:r>
            <a:r>
              <a:rPr lang="it-IT" dirty="0" err="1"/>
              <a:t>item.sku</a:t>
            </a:r>
            <a:r>
              <a:rPr lang="it-IT" dirty="0"/>
              <a:t> è un array, vengono </a:t>
            </a:r>
            <a:r>
              <a:rPr lang="it-IT" dirty="0" err="1"/>
              <a:t>restiuiti</a:t>
            </a:r>
            <a:r>
              <a:rPr lang="it-IT" dirty="0"/>
              <a:t> i valori distinti anche rispetto all’array di un singolo documento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96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 di aggregazione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3374117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 di aggregazione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framework di aggregazione permette di applicare </a:t>
            </a:r>
            <a:r>
              <a:rPr lang="it-IT" b="1" dirty="0"/>
              <a:t>trasformazioni e aggregazioni </a:t>
            </a:r>
            <a:r>
              <a:rPr lang="it-IT" dirty="0"/>
              <a:t>sui documenti di una collezione</a:t>
            </a:r>
          </a:p>
          <a:p>
            <a:r>
              <a:rPr lang="it-IT" dirty="0"/>
              <a:t>E’ costituito da una serie di </a:t>
            </a:r>
            <a:r>
              <a:rPr lang="it-IT" b="1" dirty="0"/>
              <a:t>operatori di pipeline</a:t>
            </a:r>
            <a:r>
              <a:rPr lang="it-IT" dirty="0"/>
              <a:t>, </a:t>
            </a:r>
            <a:r>
              <a:rPr lang="it-IT" i="1" dirty="0"/>
              <a:t>mattoni</a:t>
            </a:r>
            <a:r>
              <a:rPr lang="it-IT" dirty="0"/>
              <a:t> che possono essere liberamente combinati tra loro (</a:t>
            </a:r>
            <a:r>
              <a:rPr lang="it-IT" dirty="0">
                <a:solidFill>
                  <a:srgbClr val="0070C0"/>
                </a:solidFill>
              </a:rPr>
              <a:t>anche più volte ed in qualunque ordine</a:t>
            </a:r>
            <a:r>
              <a:rPr lang="it-IT" dirty="0"/>
              <a:t>) per dar vita ad interrogazioni più o meno complesse</a:t>
            </a:r>
          </a:p>
          <a:p>
            <a:pPr lvl="1"/>
            <a:r>
              <a:rPr lang="it-IT" dirty="0"/>
              <a:t>Match, Project, Group, </a:t>
            </a:r>
            <a:r>
              <a:rPr lang="it-IT" dirty="0" err="1"/>
              <a:t>Unwind</a:t>
            </a:r>
            <a:r>
              <a:rPr lang="it-IT" dirty="0"/>
              <a:t>, Sort, Limit, Skip</a:t>
            </a:r>
          </a:p>
          <a:p>
            <a:r>
              <a:rPr lang="it-IT" dirty="0"/>
              <a:t>Non solo aggregazioni: l’elevata espressività del framework consente di formulare </a:t>
            </a:r>
            <a:r>
              <a:rPr lang="it-IT" b="1" dirty="0"/>
              <a:t>interrogazioni che non si potevano fare col </a:t>
            </a:r>
            <a:r>
              <a:rPr lang="it-IT" b="1" dirty="0" err="1"/>
              <a:t>Find</a:t>
            </a:r>
            <a:endParaRPr lang="it-IT" b="1" dirty="0"/>
          </a:p>
          <a:p>
            <a:pPr lvl="1"/>
            <a:r>
              <a:rPr lang="it-IT" dirty="0">
                <a:solidFill>
                  <a:srgbClr val="0070C0"/>
                </a:solidFill>
              </a:rPr>
              <a:t>Applicare trasformazioni sulle date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Concatenare due o più campi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Confrontare i valori di due campi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Restituire un singolo elemento di un array invece dell’array intero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179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 di aggregazione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esempio: in una collezione di riviste, voglio sapere quali sono gli autori che hanno venduto più di tutti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Project</a:t>
            </a:r>
            <a:r>
              <a:rPr lang="it-IT" dirty="0"/>
              <a:t>: estraggo da ogni documento l’autore della rivisita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Group</a:t>
            </a:r>
            <a:r>
              <a:rPr lang="it-IT" dirty="0"/>
              <a:t>: raggruppo per autore, contando il numero di occorrenze di ciascuno</a:t>
            </a:r>
          </a:p>
          <a:p>
            <a:pPr lvl="1"/>
            <a:r>
              <a:rPr lang="it-IT" dirty="0" err="1">
                <a:solidFill>
                  <a:schemeClr val="accent2"/>
                </a:solidFill>
              </a:rPr>
              <a:t>Sort</a:t>
            </a:r>
            <a:r>
              <a:rPr lang="it-IT" dirty="0"/>
              <a:t>: ordino in maniera decrescente sul numero di occorrenze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Limit</a:t>
            </a:r>
            <a:r>
              <a:rPr lang="it-IT" dirty="0"/>
              <a:t>: mantengo solo i primi 5 risultati</a:t>
            </a:r>
          </a:p>
          <a:p>
            <a:r>
              <a:rPr lang="it-IT" dirty="0"/>
              <a:t>La </a:t>
            </a:r>
            <a:r>
              <a:rPr lang="it-IT" dirty="0" err="1"/>
              <a:t>query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db.articles.</a:t>
            </a:r>
            <a:r>
              <a:rPr lang="it-IT" dirty="0" err="1">
                <a:solidFill>
                  <a:schemeClr val="accent2"/>
                </a:solidFill>
              </a:rPr>
              <a:t>aggregate</a:t>
            </a:r>
            <a:r>
              <a:rPr lang="it-IT" dirty="0"/>
              <a:t>([</a:t>
            </a:r>
            <a:br>
              <a:rPr lang="it-IT" dirty="0"/>
            </a:br>
            <a:r>
              <a:rPr lang="it-IT" dirty="0"/>
              <a:t>   {"</a:t>
            </a:r>
            <a:r>
              <a:rPr lang="it-IT" dirty="0">
                <a:solidFill>
                  <a:schemeClr val="accent2"/>
                </a:solidFill>
              </a:rPr>
              <a:t>$</a:t>
            </a:r>
            <a:r>
              <a:rPr lang="it-IT" dirty="0" err="1">
                <a:solidFill>
                  <a:schemeClr val="accent2"/>
                </a:solidFill>
              </a:rPr>
              <a:t>project</a:t>
            </a:r>
            <a:r>
              <a:rPr lang="it-IT" dirty="0"/>
              <a:t>" :	{"</a:t>
            </a:r>
            <a:r>
              <a:rPr lang="it-IT" dirty="0" err="1"/>
              <a:t>author</a:t>
            </a:r>
            <a:r>
              <a:rPr lang="it-IT" dirty="0"/>
              <a:t>" : 1}},</a:t>
            </a:r>
            <a:br>
              <a:rPr lang="it-IT" dirty="0"/>
            </a:br>
            <a:r>
              <a:rPr lang="it-IT" dirty="0"/>
              <a:t>   </a:t>
            </a:r>
            <a:r>
              <a:rPr lang="en-US" dirty="0"/>
              <a:t>{"</a:t>
            </a:r>
            <a:r>
              <a:rPr lang="en-US" dirty="0">
                <a:solidFill>
                  <a:schemeClr val="accent2"/>
                </a:solidFill>
              </a:rPr>
              <a:t>$group</a:t>
            </a:r>
            <a:r>
              <a:rPr lang="en-US" dirty="0"/>
              <a:t>" :	{"_id" : "$author", "count" : {"$sum" : 1}}},</a:t>
            </a:r>
            <a:br>
              <a:rPr lang="en-US" dirty="0"/>
            </a:br>
            <a:r>
              <a:rPr lang="en-US" dirty="0"/>
              <a:t>   </a:t>
            </a:r>
            <a:r>
              <a:rPr lang="it-IT" dirty="0"/>
              <a:t>{"</a:t>
            </a:r>
            <a:r>
              <a:rPr lang="it-IT" dirty="0">
                <a:solidFill>
                  <a:schemeClr val="accent2"/>
                </a:solidFill>
              </a:rPr>
              <a:t>$</a:t>
            </a:r>
            <a:r>
              <a:rPr lang="it-IT" dirty="0" err="1">
                <a:solidFill>
                  <a:schemeClr val="accent2"/>
                </a:solidFill>
              </a:rPr>
              <a:t>sort</a:t>
            </a:r>
            <a:r>
              <a:rPr lang="it-IT" dirty="0"/>
              <a:t>" : 	{"</a:t>
            </a:r>
            <a:r>
              <a:rPr lang="it-IT" dirty="0" err="1"/>
              <a:t>count</a:t>
            </a:r>
            <a:r>
              <a:rPr lang="it-IT" dirty="0"/>
              <a:t>" : -1}},</a:t>
            </a:r>
            <a:br>
              <a:rPr lang="it-IT" dirty="0"/>
            </a:br>
            <a:r>
              <a:rPr lang="it-IT" dirty="0"/>
              <a:t>   {"</a:t>
            </a:r>
            <a:r>
              <a:rPr lang="it-IT" dirty="0">
                <a:solidFill>
                  <a:schemeClr val="accent2"/>
                </a:solidFill>
              </a:rPr>
              <a:t>$</a:t>
            </a:r>
            <a:r>
              <a:rPr lang="it-IT" dirty="0" err="1">
                <a:solidFill>
                  <a:schemeClr val="accent2"/>
                </a:solidFill>
              </a:rPr>
              <a:t>limit</a:t>
            </a:r>
            <a:r>
              <a:rPr lang="it-IT" dirty="0"/>
              <a:t>" : 	5}</a:t>
            </a:r>
            <a:br>
              <a:rPr lang="it-IT" dirty="0"/>
            </a:br>
            <a:r>
              <a:rPr lang="it-IT" dirty="0"/>
              <a:t>])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201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 punti deboli degli RDBMS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>
                <a:solidFill>
                  <a:schemeClr val="accent2"/>
                </a:solidFill>
              </a:rPr>
              <a:t>Conflitto di impedenza</a:t>
            </a:r>
          </a:p>
          <a:p>
            <a:pPr lvl="1"/>
            <a:r>
              <a:rPr lang="it-IT" noProof="0" dirty="0"/>
              <a:t>La memorizzazione del dato si basa sul modello relazionale, ma la manipolazione del dato si basa tipicamente sul modello a oggetti</a:t>
            </a:r>
          </a:p>
          <a:p>
            <a:pPr lvl="1"/>
            <a:r>
              <a:rPr lang="it-IT" noProof="0" dirty="0"/>
              <a:t>Tante soluzioni proposte, nessuno standard</a:t>
            </a:r>
          </a:p>
          <a:p>
            <a:pPr lvl="2"/>
            <a:r>
              <a:rPr lang="it-IT" dirty="0"/>
              <a:t>E.g.: Object </a:t>
            </a:r>
            <a:r>
              <a:rPr lang="it-IT" dirty="0" err="1"/>
              <a:t>Oriented</a:t>
            </a:r>
            <a:r>
              <a:rPr lang="it-IT" dirty="0"/>
              <a:t> DBMS (OODBMS), Object-</a:t>
            </a:r>
            <a:r>
              <a:rPr lang="it-IT" dirty="0" err="1"/>
              <a:t>Relational</a:t>
            </a:r>
            <a:r>
              <a:rPr lang="it-IT" dirty="0"/>
              <a:t> Mapping (ORM) frameworks</a:t>
            </a:r>
          </a:p>
          <a:p>
            <a:r>
              <a:rPr lang="it-IT" noProof="0" dirty="0">
                <a:solidFill>
                  <a:schemeClr val="accent2"/>
                </a:solidFill>
              </a:rPr>
              <a:t>Difficile scalabilità orizzontale</a:t>
            </a:r>
          </a:p>
          <a:p>
            <a:pPr lvl="1"/>
            <a:r>
              <a:rPr lang="it-IT" noProof="0" dirty="0"/>
              <a:t>I Big Data sono una realtà; un unico server non può gestire tutto</a:t>
            </a:r>
          </a:p>
          <a:p>
            <a:pPr lvl="1"/>
            <a:r>
              <a:rPr lang="it-IT" noProof="0" dirty="0"/>
              <a:t>Distribuire un RDBMS non è una soluzione facile</a:t>
            </a:r>
          </a:p>
          <a:p>
            <a:r>
              <a:rPr lang="it-IT" dirty="0">
                <a:solidFill>
                  <a:schemeClr val="accent2"/>
                </a:solidFill>
              </a:rPr>
              <a:t>Consistenza vs efficienza</a:t>
            </a:r>
          </a:p>
          <a:p>
            <a:pPr lvl="1"/>
            <a:r>
              <a:rPr lang="it-IT" dirty="0"/>
              <a:t>Garantire la consistenza dei dati è un must – anche a costo delle performance</a:t>
            </a:r>
          </a:p>
          <a:p>
            <a:pPr lvl="1"/>
            <a:r>
              <a:rPr lang="it-IT" noProof="0" dirty="0"/>
              <a:t>Le applicazioni odierne richiedono letture e scritture con grande frequenza e a bassa latenza</a:t>
            </a:r>
          </a:p>
          <a:p>
            <a:r>
              <a:rPr lang="it-IT" dirty="0">
                <a:solidFill>
                  <a:schemeClr val="accent2"/>
                </a:solidFill>
              </a:rPr>
              <a:t>Rigidità dello schema</a:t>
            </a:r>
          </a:p>
          <a:p>
            <a:pPr lvl="1"/>
            <a:r>
              <a:rPr lang="it-IT" noProof="0" dirty="0"/>
              <a:t>Una modifica "a regime" può essere molto costosa</a:t>
            </a:r>
          </a:p>
        </p:txBody>
      </p:sp>
    </p:spTree>
    <p:extLst>
      <p:ext uri="{BB962C8B-B14F-4D97-AF65-F5344CB8AC3E}">
        <p14:creationId xmlns:p14="http://schemas.microsoft.com/office/powerpoint/2010/main" val="134672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$match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dirty="0"/>
              <a:t>$match </a:t>
            </a:r>
            <a:r>
              <a:rPr lang="it-IT" dirty="0"/>
              <a:t>permette di </a:t>
            </a:r>
            <a:r>
              <a:rPr lang="it-IT" b="1" dirty="0"/>
              <a:t>filtrare i documenti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Opera sostanzialmente come una </a:t>
            </a:r>
            <a:r>
              <a:rPr lang="it-IT" dirty="0" err="1">
                <a:solidFill>
                  <a:srgbClr val="0070C0"/>
                </a:solidFill>
              </a:rPr>
              <a:t>query</a:t>
            </a:r>
            <a:r>
              <a:rPr lang="it-IT" dirty="0">
                <a:solidFill>
                  <a:srgbClr val="0070C0"/>
                </a:solidFill>
              </a:rPr>
              <a:t> di </a:t>
            </a:r>
            <a:r>
              <a:rPr lang="it-IT" dirty="0" err="1">
                <a:solidFill>
                  <a:srgbClr val="0070C0"/>
                </a:solidFill>
              </a:rPr>
              <a:t>Find</a:t>
            </a:r>
            <a:endParaRPr lang="it-IT" dirty="0">
              <a:solidFill>
                <a:srgbClr val="0070C0"/>
              </a:solidFill>
            </a:endParaRPr>
          </a:p>
          <a:p>
            <a:pPr lvl="1"/>
            <a:r>
              <a:rPr lang="it-IT" dirty="0"/>
              <a:t>Unica eccezione: non supporta operatori </a:t>
            </a:r>
            <a:r>
              <a:rPr lang="it-IT" dirty="0" err="1"/>
              <a:t>geospaziali</a:t>
            </a:r>
            <a:endParaRPr lang="it-IT" dirty="0"/>
          </a:p>
          <a:p>
            <a:r>
              <a:rPr lang="it-IT" dirty="0"/>
              <a:t>E’ buona norma utilizzare l’operatore il prima possibile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Riduce il numero di documenti </a:t>
            </a:r>
            <a:r>
              <a:rPr lang="it-IT" dirty="0"/>
              <a:t>delle operazioni successive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Può sfruttare gli indici </a:t>
            </a:r>
            <a:r>
              <a:rPr lang="it-IT" dirty="0"/>
              <a:t>(in fasi successive potrebbero non essere utilizzabili)</a:t>
            </a:r>
          </a:p>
          <a:p>
            <a:r>
              <a:rPr lang="it-IT" dirty="0"/>
              <a:t>Un esempio</a:t>
            </a:r>
          </a:p>
          <a:p>
            <a:pPr lvl="1"/>
            <a:r>
              <a:rPr lang="it-IT" dirty="0" err="1"/>
              <a:t>db.restaurants.aggregate</a:t>
            </a:r>
            <a:r>
              <a:rPr lang="it-IT" dirty="0"/>
              <a:t>([{$match: {</a:t>
            </a:r>
            <a:r>
              <a:rPr lang="it-IT" dirty="0" err="1"/>
              <a:t>cuisine</a:t>
            </a:r>
            <a:r>
              <a:rPr lang="it-IT" dirty="0"/>
              <a:t>: "Hamburger"} }])</a:t>
            </a:r>
          </a:p>
          <a:p>
            <a:pPr lvl="1"/>
            <a:r>
              <a:rPr lang="it-IT" dirty="0" err="1"/>
              <a:t>db.restaurants.find</a:t>
            </a:r>
            <a:r>
              <a:rPr lang="it-IT" dirty="0"/>
              <a:t>({</a:t>
            </a:r>
            <a:r>
              <a:rPr lang="it-IT" dirty="0" err="1"/>
              <a:t>cuisine</a:t>
            </a:r>
            <a:r>
              <a:rPr lang="it-IT" dirty="0"/>
              <a:t>: "Hamburger"})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197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dirty="0"/>
              <a:t>$</a:t>
            </a:r>
            <a:r>
              <a:rPr lang="it-IT" b="1" dirty="0" err="1"/>
              <a:t>project</a:t>
            </a:r>
            <a:r>
              <a:rPr lang="it-IT" b="1" dirty="0"/>
              <a:t> </a:t>
            </a:r>
            <a:r>
              <a:rPr lang="it-IT" dirty="0"/>
              <a:t>permette di </a:t>
            </a:r>
            <a:r>
              <a:rPr lang="it-IT" dirty="0">
                <a:solidFill>
                  <a:srgbClr val="0070C0"/>
                </a:solidFill>
              </a:rPr>
              <a:t>effettuare una proiezione dei campi</a:t>
            </a:r>
          </a:p>
          <a:p>
            <a:pPr lvl="1"/>
            <a:r>
              <a:rPr lang="it-IT" dirty="0"/>
              <a:t>E’ </a:t>
            </a:r>
            <a:r>
              <a:rPr lang="it-IT" b="1" dirty="0">
                <a:solidFill>
                  <a:srgbClr val="FF0000"/>
                </a:solidFill>
              </a:rPr>
              <a:t>molto più potente </a:t>
            </a:r>
            <a:r>
              <a:rPr lang="it-IT" dirty="0"/>
              <a:t>della proiezione nel comando </a:t>
            </a:r>
            <a:r>
              <a:rPr lang="it-IT" dirty="0" err="1"/>
              <a:t>Find</a:t>
            </a:r>
            <a:endParaRPr lang="it-IT" dirty="0"/>
          </a:p>
          <a:p>
            <a:pPr lvl="1"/>
            <a:r>
              <a:rPr lang="it-IT" dirty="0"/>
              <a:t>Permette di estrarre campi da oggetti innestati e di applicare trasformazioni</a:t>
            </a:r>
          </a:p>
          <a:p>
            <a:r>
              <a:rPr lang="it-IT" dirty="0" err="1"/>
              <a:t>db.articles.aggregate</a:t>
            </a:r>
            <a:r>
              <a:rPr lang="it-IT" dirty="0"/>
              <a:t>([{"$</a:t>
            </a:r>
            <a:r>
              <a:rPr lang="it-IT" dirty="0" err="1"/>
              <a:t>project</a:t>
            </a:r>
            <a:r>
              <a:rPr lang="it-IT" dirty="0"/>
              <a:t>" : {"</a:t>
            </a:r>
            <a:r>
              <a:rPr lang="it-IT" dirty="0" err="1"/>
              <a:t>author</a:t>
            </a:r>
            <a:r>
              <a:rPr lang="it-IT" dirty="0"/>
              <a:t>" : 1, "_id" : 0}}])</a:t>
            </a:r>
          </a:p>
          <a:p>
            <a:pPr lvl="1"/>
            <a:r>
              <a:rPr lang="it-IT" dirty="0"/>
              <a:t>Restituisce l’autore di un articolo ed esclude il campo _id</a:t>
            </a:r>
          </a:p>
          <a:p>
            <a:r>
              <a:rPr lang="it-IT" dirty="0" err="1"/>
              <a:t>db.users.aggregate</a:t>
            </a:r>
            <a:r>
              <a:rPr lang="it-IT" dirty="0"/>
              <a:t>([{"$</a:t>
            </a:r>
            <a:r>
              <a:rPr lang="it-IT" dirty="0" err="1"/>
              <a:t>project</a:t>
            </a:r>
            <a:r>
              <a:rPr lang="it-IT" dirty="0"/>
              <a:t>" : {"</a:t>
            </a:r>
            <a:r>
              <a:rPr lang="it-IT" dirty="0" err="1"/>
              <a:t>userId</a:t>
            </a:r>
            <a:r>
              <a:rPr lang="it-IT" dirty="0"/>
              <a:t>" : "$_id", "_id" : 0}}])</a:t>
            </a:r>
          </a:p>
          <a:p>
            <a:pPr lvl="1"/>
            <a:r>
              <a:rPr lang="it-IT" dirty="0"/>
              <a:t>Rinomina il campo _id in </a:t>
            </a:r>
            <a:r>
              <a:rPr lang="it-IT" dirty="0" err="1"/>
              <a:t>userId</a:t>
            </a:r>
            <a:endParaRPr lang="it-IT" dirty="0"/>
          </a:p>
          <a:p>
            <a:pPr lvl="1"/>
            <a:r>
              <a:rPr lang="it-IT" dirty="0"/>
              <a:t>In pratica, introduce un nuovo campo </a:t>
            </a:r>
            <a:r>
              <a:rPr lang="it-IT" dirty="0" err="1"/>
              <a:t>userId</a:t>
            </a:r>
            <a:r>
              <a:rPr lang="it-IT" dirty="0"/>
              <a:t> il cui valore corrisponde al valore di _id</a:t>
            </a:r>
          </a:p>
          <a:p>
            <a:pPr lvl="1"/>
            <a:r>
              <a:rPr lang="it-IT" dirty="0"/>
              <a:t>NB: </a:t>
            </a:r>
            <a:r>
              <a:rPr lang="it-IT" dirty="0">
                <a:solidFill>
                  <a:srgbClr val="0070C0"/>
                </a:solidFill>
              </a:rPr>
              <a:t>l’utilizzo dell’operatore $ in "$_id" permette di indicare il riferimento ad un campo</a:t>
            </a:r>
            <a:r>
              <a:rPr lang="it-IT" dirty="0"/>
              <a:t>; altrimenti, "_id" verrebbe interpretato come un semplice valore</a:t>
            </a:r>
          </a:p>
        </p:txBody>
      </p:sp>
    </p:spTree>
    <p:extLst>
      <p:ext uri="{BB962C8B-B14F-4D97-AF65-F5344CB8AC3E}">
        <p14:creationId xmlns:p14="http://schemas.microsoft.com/office/powerpoint/2010/main" val="316675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 matematiche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Espressioni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r>
              <a:rPr lang="en-US" b="1" dirty="0"/>
              <a:t> 1 o </a:t>
            </a:r>
            <a:r>
              <a:rPr lang="en-US" b="1" dirty="0" err="1"/>
              <a:t>più</a:t>
            </a:r>
            <a:r>
              <a:rPr lang="en-US" b="1" dirty="0"/>
              <a:t> </a:t>
            </a:r>
            <a:r>
              <a:rPr lang="en-US" b="1" dirty="0" err="1"/>
              <a:t>valori</a:t>
            </a:r>
            <a:r>
              <a:rPr lang="en-US" dirty="0"/>
              <a:t>: $add, $multiply</a:t>
            </a:r>
          </a:p>
          <a:p>
            <a:pPr lvl="1"/>
            <a:r>
              <a:rPr lang="en-US" dirty="0"/>
              <a:t>"$add" : [expr1, expr2, ..., </a:t>
            </a:r>
            <a:r>
              <a:rPr lang="en-US" dirty="0" err="1"/>
              <a:t>exprN</a:t>
            </a:r>
            <a:r>
              <a:rPr lang="en-US" dirty="0"/>
              <a:t>]</a:t>
            </a:r>
          </a:p>
          <a:p>
            <a:r>
              <a:rPr lang="en-US" b="1" dirty="0" err="1"/>
              <a:t>Espressioni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r>
              <a:rPr lang="en-US" b="1" dirty="0"/>
              <a:t> 2 </a:t>
            </a:r>
            <a:r>
              <a:rPr lang="en-US" b="1" dirty="0" err="1"/>
              <a:t>valori</a:t>
            </a:r>
            <a:r>
              <a:rPr lang="en-US" dirty="0"/>
              <a:t>: $subtract, $divide, $mod</a:t>
            </a:r>
          </a:p>
          <a:p>
            <a:pPr lvl="1"/>
            <a:r>
              <a:rPr lang="en-US" dirty="0"/>
              <a:t>"$subtract" : [expr1, expr2]</a:t>
            </a:r>
          </a:p>
          <a:p>
            <a:pPr lvl="1"/>
            <a:r>
              <a:rPr lang="en-US" dirty="0"/>
              <a:t>"$divide": divide </a:t>
            </a:r>
            <a:r>
              <a:rPr lang="en-US" dirty="0" err="1"/>
              <a:t>il</a:t>
            </a:r>
            <a:r>
              <a:rPr lang="en-US" dirty="0"/>
              <a:t> primo </a:t>
            </a:r>
            <a:r>
              <a:rPr lang="en-US" dirty="0" err="1"/>
              <a:t>valore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secondo</a:t>
            </a:r>
          </a:p>
          <a:p>
            <a:pPr lvl="1"/>
            <a:r>
              <a:rPr lang="en-US" dirty="0"/>
              <a:t>"$mod": divide </a:t>
            </a:r>
            <a:r>
              <a:rPr lang="en-US" dirty="0" err="1"/>
              <a:t>il</a:t>
            </a:r>
            <a:r>
              <a:rPr lang="en-US" dirty="0"/>
              <a:t> primo </a:t>
            </a:r>
            <a:r>
              <a:rPr lang="en-US" dirty="0" err="1"/>
              <a:t>valore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secondo 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resto</a:t>
            </a:r>
          </a:p>
          <a:p>
            <a:r>
              <a:rPr lang="it-IT" b="1" dirty="0"/>
              <a:t>Un 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([{ 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totalPay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en-US" dirty="0">
                <a:solidFill>
                  <a:srgbClr val="0070C0"/>
                </a:solidFill>
              </a:rPr>
              <a:t>{ "$subtract" : [{"$add" : ["$salary", "$bonus"]}, "$401k"] }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</a:p>
          <a:p>
            <a:pPr lvl="1"/>
            <a:r>
              <a:rPr lang="it-IT" dirty="0"/>
              <a:t>Restituisce un campo calcolato: </a:t>
            </a:r>
            <a:r>
              <a:rPr lang="it-IT" dirty="0" err="1"/>
              <a:t>totalPay</a:t>
            </a:r>
            <a:r>
              <a:rPr lang="it-IT" dirty="0"/>
              <a:t> = (</a:t>
            </a:r>
            <a:r>
              <a:rPr lang="it-IT" dirty="0" err="1"/>
              <a:t>salary</a:t>
            </a:r>
            <a:r>
              <a:rPr lang="it-IT" dirty="0"/>
              <a:t> + bonus) - 401k</a:t>
            </a:r>
          </a:p>
        </p:txBody>
      </p:sp>
    </p:spTree>
    <p:extLst>
      <p:ext uri="{BB962C8B-B14F-4D97-AF65-F5344CB8AC3E}">
        <p14:creationId xmlns:p14="http://schemas.microsoft.com/office/powerpoint/2010/main" val="272731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su date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 </a:t>
            </a:r>
            <a:r>
              <a:rPr lang="en-US" dirty="0" err="1"/>
              <a:t>sono</a:t>
            </a:r>
            <a:r>
              <a:rPr lang="en-US" dirty="0"/>
              <a:t> diverse </a:t>
            </a:r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b="1" dirty="0" err="1"/>
              <a:t>estrarre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specifica</a:t>
            </a:r>
            <a:r>
              <a:rPr lang="en-US" b="1" dirty="0"/>
              <a:t> </a:t>
            </a:r>
            <a:r>
              <a:rPr lang="en-US" b="1" dirty="0" err="1"/>
              <a:t>informazione</a:t>
            </a:r>
            <a:r>
              <a:rPr lang="en-US" b="1" dirty="0"/>
              <a:t> a </a:t>
            </a:r>
            <a:r>
              <a:rPr lang="en-US" b="1" dirty="0" err="1"/>
              <a:t>partire</a:t>
            </a:r>
            <a:r>
              <a:rPr lang="en-US" b="1" dirty="0"/>
              <a:t> da </a:t>
            </a:r>
            <a:r>
              <a:rPr lang="en-US" b="1" dirty="0" err="1"/>
              <a:t>una</a:t>
            </a:r>
            <a:r>
              <a:rPr lang="en-US" b="1" dirty="0"/>
              <a:t> data</a:t>
            </a:r>
          </a:p>
          <a:p>
            <a:pPr lvl="1"/>
            <a:r>
              <a:rPr lang="en-US" dirty="0"/>
              <a:t>"$year", "$month", "$week"</a:t>
            </a:r>
          </a:p>
          <a:p>
            <a:pPr lvl="1"/>
            <a:r>
              <a:rPr lang="en-US" dirty="0"/>
              <a:t>"$</a:t>
            </a:r>
            <a:r>
              <a:rPr lang="en-US" dirty="0" err="1"/>
              <a:t>dayOfYear</a:t>
            </a:r>
            <a:r>
              <a:rPr lang="en-US" dirty="0"/>
              <a:t>", "$</a:t>
            </a:r>
            <a:r>
              <a:rPr lang="en-US" dirty="0" err="1"/>
              <a:t>dayOfMonth</a:t>
            </a:r>
            <a:r>
              <a:rPr lang="en-US" dirty="0"/>
              <a:t>", "$</a:t>
            </a:r>
            <a:r>
              <a:rPr lang="en-US" dirty="0" err="1"/>
              <a:t>dayOfWeek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"$hour", "$minute", "$second"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": {"</a:t>
            </a:r>
            <a:r>
              <a:rPr lang="it-IT" dirty="0" err="1">
                <a:solidFill>
                  <a:srgbClr val="0070C0"/>
                </a:solidFill>
              </a:rPr>
              <a:t>hiredIn</a:t>
            </a:r>
            <a:r>
              <a:rPr lang="it-IT" dirty="0">
                <a:solidFill>
                  <a:srgbClr val="0070C0"/>
                </a:solidFill>
              </a:rPr>
              <a:t>" :{"$</a:t>
            </a:r>
            <a:r>
              <a:rPr lang="it-IT" dirty="0" err="1">
                <a:solidFill>
                  <a:srgbClr val="0070C0"/>
                </a:solidFill>
              </a:rPr>
              <a:t>month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hireDate</a:t>
            </a:r>
            <a:r>
              <a:rPr lang="it-IT" dirty="0">
                <a:solidFill>
                  <a:srgbClr val="0070C0"/>
                </a:solidFill>
              </a:rPr>
              <a:t>"}} }])</a:t>
            </a:r>
          </a:p>
          <a:p>
            <a:pPr lvl="1"/>
            <a:r>
              <a:rPr lang="it-IT" dirty="0"/>
              <a:t>Restituisce il mese in cui gli impiegati sono stati assunti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{"</a:t>
            </a:r>
            <a:r>
              <a:rPr lang="it-IT" dirty="0" err="1">
                <a:solidFill>
                  <a:srgbClr val="0070C0"/>
                </a:solidFill>
              </a:rPr>
              <a:t>tenure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 </a:t>
            </a:r>
            <a:r>
              <a:rPr lang="en-US" dirty="0">
                <a:solidFill>
                  <a:srgbClr val="0070C0"/>
                </a:solidFill>
              </a:rPr>
              <a:t>"$subtract" : [{"$year" : new Date()}, {"$year" : "$</a:t>
            </a:r>
            <a:r>
              <a:rPr lang="en-US" dirty="0" err="1">
                <a:solidFill>
                  <a:srgbClr val="0070C0"/>
                </a:solidFill>
              </a:rPr>
              <a:t>hireDate</a:t>
            </a:r>
            <a:r>
              <a:rPr lang="en-US" dirty="0">
                <a:solidFill>
                  <a:srgbClr val="0070C0"/>
                </a:solidFill>
              </a:rPr>
              <a:t>“}] 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</a:p>
          <a:p>
            <a:pPr lvl="1"/>
            <a:r>
              <a:rPr lang="it-IT" dirty="0"/>
              <a:t>Restituisce il numero di anni trascorsi dall’assunzione degli impiegati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Un’operazione aritmetica tra due date restituisce un risultato in millisecondi</a:t>
            </a:r>
          </a:p>
        </p:txBody>
      </p:sp>
    </p:spTree>
    <p:extLst>
      <p:ext uri="{BB962C8B-B14F-4D97-AF65-F5344CB8AC3E}">
        <p14:creationId xmlns:p14="http://schemas.microsoft.com/office/powerpoint/2010/main" val="281244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su stringhe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substr</a:t>
            </a:r>
            <a:r>
              <a:rPr lang="it-IT" dirty="0"/>
              <a:t>" : [</a:t>
            </a:r>
            <a:r>
              <a:rPr lang="it-IT" i="1" dirty="0" err="1"/>
              <a:t>expr</a:t>
            </a:r>
            <a:r>
              <a:rPr lang="it-IT" dirty="0"/>
              <a:t>, </a:t>
            </a:r>
            <a:r>
              <a:rPr lang="it-IT" i="1" dirty="0" err="1"/>
              <a:t>startOffset</a:t>
            </a:r>
            <a:r>
              <a:rPr lang="it-IT" dirty="0"/>
              <a:t>, </a:t>
            </a:r>
            <a:r>
              <a:rPr lang="it-IT" i="1" dirty="0" err="1"/>
              <a:t>numToReturn</a:t>
            </a:r>
            <a:r>
              <a:rPr lang="it-IT" dirty="0"/>
              <a:t>]</a:t>
            </a:r>
          </a:p>
          <a:p>
            <a:pPr lvl="1"/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sottostringa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</a:t>
            </a:r>
            <a:r>
              <a:rPr lang="en-US" dirty="0" err="1"/>
              <a:t>passata</a:t>
            </a:r>
            <a:r>
              <a:rPr lang="en-US" dirty="0"/>
              <a:t> come primo </a:t>
            </a:r>
            <a:r>
              <a:rPr lang="en-US" dirty="0" err="1"/>
              <a:t>parametro</a:t>
            </a:r>
            <a:r>
              <a:rPr lang="en-US" dirty="0"/>
              <a:t>; parte da </a:t>
            </a:r>
            <a:r>
              <a:rPr lang="en-US" i="1" dirty="0" err="1"/>
              <a:t>startOffset</a:t>
            </a:r>
            <a:r>
              <a:rPr lang="en-US" dirty="0"/>
              <a:t> 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i="1" dirty="0" err="1"/>
              <a:t>numToReturn</a:t>
            </a:r>
            <a:r>
              <a:rPr lang="en-US" i="1" dirty="0"/>
              <a:t> </a:t>
            </a:r>
            <a:r>
              <a:rPr lang="en-US" dirty="0" err="1"/>
              <a:t>byt</a:t>
            </a:r>
            <a:endParaRPr lang="en-US" dirty="0"/>
          </a:p>
          <a:p>
            <a:pPr lvl="1"/>
            <a:r>
              <a:rPr lang="en-US" dirty="0" err="1"/>
              <a:t>Attenzione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codifica</a:t>
            </a:r>
            <a:r>
              <a:rPr lang="en-US" dirty="0"/>
              <a:t>: un byte </a:t>
            </a:r>
            <a:r>
              <a:rPr lang="en-US" dirty="0" err="1"/>
              <a:t>potrebbe</a:t>
            </a:r>
            <a:r>
              <a:rPr lang="en-US" dirty="0"/>
              <a:t> non </a:t>
            </a:r>
            <a:r>
              <a:rPr lang="en-US" dirty="0" err="1"/>
              <a:t>corrispondere</a:t>
            </a:r>
            <a:r>
              <a:rPr lang="en-US" dirty="0"/>
              <a:t> ad un </a:t>
            </a:r>
            <a:r>
              <a:rPr lang="en-US" dirty="0" err="1"/>
              <a:t>carattere</a:t>
            </a:r>
            <a:endParaRPr lang="it-IT" dirty="0"/>
          </a:p>
          <a:p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concat</a:t>
            </a:r>
            <a:r>
              <a:rPr lang="it-IT" dirty="0"/>
              <a:t>" : [</a:t>
            </a:r>
            <a:r>
              <a:rPr lang="it-IT" i="1" dirty="0"/>
              <a:t>expr1[, expr2, ..., </a:t>
            </a:r>
            <a:r>
              <a:rPr lang="it-IT" i="1" dirty="0" err="1"/>
              <a:t>exprN</a:t>
            </a:r>
            <a:r>
              <a:rPr lang="it-IT" i="1" dirty="0"/>
              <a:t>]</a:t>
            </a:r>
            <a:r>
              <a:rPr lang="it-IT" dirty="0"/>
              <a:t>]</a:t>
            </a:r>
          </a:p>
          <a:p>
            <a:pPr lvl="1"/>
            <a:r>
              <a:rPr lang="en-US" dirty="0" err="1"/>
              <a:t>Concatena</a:t>
            </a:r>
            <a:r>
              <a:rPr lang="en-US" dirty="0"/>
              <a:t> le </a:t>
            </a:r>
            <a:r>
              <a:rPr lang="en-US" dirty="0" err="1"/>
              <a:t>stringhe</a:t>
            </a:r>
            <a:r>
              <a:rPr lang="en-US" dirty="0"/>
              <a:t> </a:t>
            </a:r>
            <a:r>
              <a:rPr lang="en-US" dirty="0" err="1"/>
              <a:t>passate</a:t>
            </a:r>
            <a:r>
              <a:rPr lang="en-US" dirty="0"/>
              <a:t> come </a:t>
            </a:r>
            <a:r>
              <a:rPr lang="en-US" dirty="0" err="1"/>
              <a:t>parametri</a:t>
            </a:r>
            <a:endParaRPr lang="en-US" dirty="0"/>
          </a:p>
          <a:p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toLower</a:t>
            </a:r>
            <a:r>
              <a:rPr lang="it-IT" dirty="0"/>
              <a:t>", "</a:t>
            </a:r>
            <a:r>
              <a:rPr lang="it-IT" b="1" dirty="0"/>
              <a:t>$</a:t>
            </a:r>
            <a:r>
              <a:rPr lang="it-IT" b="1" dirty="0" err="1"/>
              <a:t>toUpper</a:t>
            </a:r>
            <a:r>
              <a:rPr lang="it-IT" dirty="0"/>
              <a:t>"</a:t>
            </a:r>
          </a:p>
          <a:p>
            <a:pPr lvl="1"/>
            <a:r>
              <a:rPr lang="en-US" dirty="0" err="1"/>
              <a:t>Restuiscono</a:t>
            </a:r>
            <a:r>
              <a:rPr lang="en-US" dirty="0"/>
              <a:t> la </a:t>
            </a:r>
            <a:r>
              <a:rPr lang="en-US" dirty="0" err="1"/>
              <a:t>stringa</a:t>
            </a:r>
            <a:r>
              <a:rPr lang="en-US" dirty="0"/>
              <a:t> </a:t>
            </a:r>
            <a:r>
              <a:rPr lang="en-US" dirty="0" err="1"/>
              <a:t>passata</a:t>
            </a:r>
            <a:r>
              <a:rPr lang="en-US" dirty="0"/>
              <a:t> come </a:t>
            </a:r>
            <a:r>
              <a:rPr lang="en-US" dirty="0" err="1"/>
              <a:t>parametro</a:t>
            </a:r>
            <a:r>
              <a:rPr lang="en-US" dirty="0"/>
              <a:t> in </a:t>
            </a:r>
            <a:r>
              <a:rPr lang="en-US" dirty="0" err="1"/>
              <a:t>tutte</a:t>
            </a:r>
            <a:r>
              <a:rPr lang="en-US" dirty="0"/>
              <a:t> </a:t>
            </a:r>
            <a:r>
              <a:rPr lang="en-US" dirty="0" err="1"/>
              <a:t>minuscole</a:t>
            </a:r>
            <a:r>
              <a:rPr lang="en-US" dirty="0"/>
              <a:t> o </a:t>
            </a:r>
            <a:r>
              <a:rPr lang="en-US" dirty="0" err="1"/>
              <a:t>maiuscolo</a:t>
            </a:r>
            <a:r>
              <a:rPr lang="en-US" dirty="0"/>
              <a:t>.</a:t>
            </a:r>
          </a:p>
          <a:p>
            <a:r>
              <a:rPr lang="it-IT" dirty="0"/>
              <a:t>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{"email" : {"$</a:t>
            </a:r>
            <a:r>
              <a:rPr lang="it-IT" dirty="0" err="1">
                <a:solidFill>
                  <a:srgbClr val="0070C0"/>
                </a:solidFill>
              </a:rPr>
              <a:t>concat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[{"$</a:t>
            </a:r>
            <a:r>
              <a:rPr lang="it-IT" dirty="0" err="1">
                <a:solidFill>
                  <a:srgbClr val="0070C0"/>
                </a:solidFill>
              </a:rPr>
              <a:t>substr</a:t>
            </a:r>
            <a:r>
              <a:rPr lang="it-IT" dirty="0">
                <a:solidFill>
                  <a:srgbClr val="0070C0"/>
                </a:solidFill>
              </a:rPr>
              <a:t>" : ["$</a:t>
            </a:r>
            <a:r>
              <a:rPr lang="it-IT" dirty="0" err="1">
                <a:solidFill>
                  <a:srgbClr val="0070C0"/>
                </a:solidFill>
              </a:rPr>
              <a:t>firstName</a:t>
            </a:r>
            <a:r>
              <a:rPr lang="it-IT" dirty="0">
                <a:solidFill>
                  <a:srgbClr val="0070C0"/>
                </a:solidFill>
              </a:rPr>
              <a:t>", 0, 1]}, ".", "$</a:t>
            </a:r>
            <a:r>
              <a:rPr lang="it-IT" dirty="0" err="1">
                <a:solidFill>
                  <a:srgbClr val="0070C0"/>
                </a:solidFill>
              </a:rPr>
              <a:t>lastName</a:t>
            </a:r>
            <a:r>
              <a:rPr lang="it-IT" dirty="0">
                <a:solidFill>
                  <a:srgbClr val="0070C0"/>
                </a:solidFill>
              </a:rPr>
              <a:t>", "@example.com"]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 }])</a:t>
            </a:r>
          </a:p>
          <a:p>
            <a:pPr lvl="1"/>
            <a:r>
              <a:rPr lang="it-IT" dirty="0"/>
              <a:t>Restituisce una stringa come e.gallinucci@example.com</a:t>
            </a:r>
          </a:p>
        </p:txBody>
      </p:sp>
    </p:spTree>
    <p:extLst>
      <p:ext uri="{BB962C8B-B14F-4D97-AF65-F5344CB8AC3E}">
        <p14:creationId xmlns:p14="http://schemas.microsoft.com/office/powerpoint/2010/main" val="223087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logiche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Espressioni di confronto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cmp</a:t>
            </a:r>
            <a:r>
              <a:rPr lang="en-US" dirty="0"/>
              <a:t>" : [expr1, expr2]</a:t>
            </a:r>
            <a:br>
              <a:rPr lang="en-US" dirty="0"/>
            </a:br>
            <a:r>
              <a:rPr lang="en-US" dirty="0" err="1"/>
              <a:t>Confronta</a:t>
            </a:r>
            <a:r>
              <a:rPr lang="en-US" dirty="0"/>
              <a:t> expr1 con expr2. </a:t>
            </a:r>
            <a:r>
              <a:rPr lang="en-US" dirty="0" err="1"/>
              <a:t>Ritorna</a:t>
            </a:r>
            <a:r>
              <a:rPr lang="en-US" dirty="0"/>
              <a:t> 0 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uguali</a:t>
            </a:r>
            <a:r>
              <a:rPr lang="en-US" dirty="0"/>
              <a:t>,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se expr1 &lt; expr2,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positivo</a:t>
            </a:r>
            <a:r>
              <a:rPr lang="en-US" dirty="0"/>
              <a:t> se expr1 &gt; expr2.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strcasecmp</a:t>
            </a:r>
            <a:r>
              <a:rPr lang="en-US" dirty="0"/>
              <a:t>" : [string1, string2]</a:t>
            </a:r>
            <a:br>
              <a:rPr lang="en-US" dirty="0"/>
            </a:br>
            <a:r>
              <a:rPr lang="en-US" dirty="0" err="1"/>
              <a:t>Confronto</a:t>
            </a:r>
            <a:r>
              <a:rPr lang="en-US" dirty="0"/>
              <a:t> case-insensitive </a:t>
            </a:r>
            <a:r>
              <a:rPr lang="en-US" dirty="0" err="1"/>
              <a:t>tra</a:t>
            </a:r>
            <a:r>
              <a:rPr lang="en-US" dirty="0"/>
              <a:t> due </a:t>
            </a:r>
            <a:r>
              <a:rPr lang="en-US" dirty="0" err="1"/>
              <a:t>stringhe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eq</a:t>
            </a:r>
            <a:r>
              <a:rPr lang="en-US" dirty="0"/>
              <a:t>"/"</a:t>
            </a:r>
            <a:r>
              <a:rPr lang="en-US" b="1" dirty="0"/>
              <a:t>$ne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gt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gte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lt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lte</a:t>
            </a:r>
            <a:r>
              <a:rPr lang="en-US" dirty="0"/>
              <a:t>" : [expr1, expr2]</a:t>
            </a:r>
            <a:br>
              <a:rPr lang="en-US" dirty="0"/>
            </a:br>
            <a:r>
              <a:rPr lang="en-US" dirty="0" err="1"/>
              <a:t>Confronta</a:t>
            </a:r>
            <a:r>
              <a:rPr lang="en-US" dirty="0"/>
              <a:t> expr1 con expr2 e </a:t>
            </a:r>
            <a:r>
              <a:rPr lang="en-US" dirty="0" err="1"/>
              <a:t>ritorna</a:t>
            </a:r>
            <a:r>
              <a:rPr lang="en-US" dirty="0"/>
              <a:t> true o false</a:t>
            </a:r>
          </a:p>
          <a:p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booleane</a:t>
            </a:r>
            <a:endParaRPr lang="en-US" dirty="0"/>
          </a:p>
          <a:p>
            <a:pPr lvl="1"/>
            <a:r>
              <a:rPr lang="it-IT" dirty="0"/>
              <a:t>"</a:t>
            </a:r>
            <a:r>
              <a:rPr lang="it-IT" b="1" dirty="0"/>
              <a:t>$and</a:t>
            </a:r>
            <a:r>
              <a:rPr lang="it-IT" dirty="0"/>
              <a:t>", "</a:t>
            </a:r>
            <a:r>
              <a:rPr lang="it-IT" b="1" dirty="0"/>
              <a:t>$or</a:t>
            </a:r>
            <a:r>
              <a:rPr lang="it-IT" dirty="0"/>
              <a:t>" : [</a:t>
            </a:r>
            <a:r>
              <a:rPr lang="it-IT" i="1" dirty="0"/>
              <a:t>expr1[, expr2, ..., </a:t>
            </a:r>
            <a:r>
              <a:rPr lang="it-IT" i="1" dirty="0" err="1"/>
              <a:t>exprN</a:t>
            </a:r>
            <a:r>
              <a:rPr lang="it-IT" i="1" dirty="0"/>
              <a:t>]</a:t>
            </a:r>
            <a:r>
              <a:rPr lang="it-IT" dirty="0"/>
              <a:t>]</a:t>
            </a:r>
            <a:br>
              <a:rPr lang="it-IT" dirty="0"/>
            </a:b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vero</a:t>
            </a:r>
            <a:r>
              <a:rPr lang="en-US" dirty="0"/>
              <a:t> se </a:t>
            </a:r>
            <a:r>
              <a:rPr lang="en-US" dirty="0" err="1"/>
              <a:t>tutte</a:t>
            </a:r>
            <a:r>
              <a:rPr lang="en-US" dirty="0"/>
              <a:t> ($and) o </a:t>
            </a:r>
            <a:r>
              <a:rPr lang="en-US" dirty="0" err="1"/>
              <a:t>almeno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($or)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espressioni</a:t>
            </a:r>
            <a:r>
              <a:rPr lang="en-US" dirty="0"/>
              <a:t> è </a:t>
            </a:r>
            <a:r>
              <a:rPr lang="en-US" dirty="0" err="1"/>
              <a:t>vera</a:t>
            </a:r>
            <a:endParaRPr lang="en-US" dirty="0"/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not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br>
              <a:rPr lang="it-IT" i="1" dirty="0"/>
            </a:b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booleano</a:t>
            </a:r>
            <a:r>
              <a:rPr lang="en-US" dirty="0"/>
              <a:t> </a:t>
            </a:r>
            <a:r>
              <a:rPr lang="en-US" dirty="0" err="1"/>
              <a:t>opposto</a:t>
            </a:r>
            <a:r>
              <a:rPr lang="en-US" dirty="0"/>
              <a:t> di </a:t>
            </a:r>
            <a:r>
              <a:rPr lang="en-US" i="1" dirty="0"/>
              <a:t>expr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8615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logiche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Espressioni di controllo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cond</a:t>
            </a:r>
            <a:r>
              <a:rPr lang="it-IT" dirty="0"/>
              <a:t>" : [</a:t>
            </a:r>
            <a:r>
              <a:rPr lang="it-IT" i="1" dirty="0" err="1"/>
              <a:t>booleanExpr</a:t>
            </a:r>
            <a:r>
              <a:rPr lang="it-IT" dirty="0"/>
              <a:t>, </a:t>
            </a:r>
            <a:r>
              <a:rPr lang="it-IT" i="1" dirty="0" err="1"/>
              <a:t>trueExpr</a:t>
            </a:r>
            <a:r>
              <a:rPr lang="it-IT" dirty="0"/>
              <a:t>, </a:t>
            </a:r>
            <a:r>
              <a:rPr lang="it-IT" i="1" dirty="0" err="1"/>
              <a:t>falseExpr</a:t>
            </a:r>
            <a:r>
              <a:rPr lang="it-IT" dirty="0"/>
              <a:t>]</a:t>
            </a:r>
            <a:br>
              <a:rPr lang="it-IT" dirty="0"/>
            </a:br>
            <a:r>
              <a:rPr lang="it-IT" dirty="0"/>
              <a:t>Se l’espressione </a:t>
            </a:r>
            <a:r>
              <a:rPr lang="it-IT" i="1" dirty="0" err="1"/>
              <a:t>booleanExpr</a:t>
            </a:r>
            <a:r>
              <a:rPr lang="it-IT" dirty="0"/>
              <a:t> è vera, ritorna </a:t>
            </a:r>
            <a:r>
              <a:rPr lang="it-IT" i="1" dirty="0" err="1"/>
              <a:t>trueExpr</a:t>
            </a:r>
            <a:r>
              <a:rPr lang="it-IT" dirty="0"/>
              <a:t>, altrimenti </a:t>
            </a:r>
            <a:r>
              <a:rPr lang="it-IT" i="1" dirty="0" err="1"/>
              <a:t>falseExpr</a:t>
            </a:r>
            <a:endParaRPr lang="it-IT" dirty="0"/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ifNull</a:t>
            </a:r>
            <a:r>
              <a:rPr lang="it-IT" dirty="0"/>
              <a:t>" : [</a:t>
            </a:r>
            <a:r>
              <a:rPr lang="it-IT" i="1" dirty="0" err="1"/>
              <a:t>expr</a:t>
            </a:r>
            <a:r>
              <a:rPr lang="it-IT" dirty="0"/>
              <a:t>, </a:t>
            </a:r>
            <a:r>
              <a:rPr lang="it-IT" i="1" dirty="0" err="1"/>
              <a:t>replacementExpr</a:t>
            </a:r>
            <a:r>
              <a:rPr lang="it-IT" dirty="0"/>
              <a:t>]</a:t>
            </a:r>
            <a:br>
              <a:rPr lang="it-IT" dirty="0"/>
            </a:br>
            <a:r>
              <a:rPr lang="en-US" dirty="0"/>
              <a:t>Se </a:t>
            </a:r>
            <a:r>
              <a:rPr lang="en-US" i="1" dirty="0"/>
              <a:t>expr </a:t>
            </a:r>
            <a:r>
              <a:rPr lang="en-US" dirty="0"/>
              <a:t>vale null,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i="1" dirty="0" err="1"/>
              <a:t>replacementExpr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: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valutati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10%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presenza</a:t>
            </a:r>
            <a:r>
              <a:rPr lang="en-US" dirty="0"/>
              <a:t>, 30%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interrogazioni</a:t>
            </a:r>
            <a:r>
              <a:rPr lang="en-US" dirty="0"/>
              <a:t>, 60%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verifiche</a:t>
            </a:r>
            <a:r>
              <a:rPr lang="en-US" dirty="0"/>
              <a:t>; ma </a:t>
            </a:r>
            <a:r>
              <a:rPr lang="en-US" dirty="0" err="1"/>
              <a:t>prendono</a:t>
            </a:r>
            <a:r>
              <a:rPr lang="en-US" dirty="0"/>
              <a:t> 100 se </a:t>
            </a:r>
            <a:r>
              <a:rPr lang="en-US" dirty="0" err="1"/>
              <a:t>sono</a:t>
            </a:r>
            <a:r>
              <a:rPr lang="en-US" dirty="0"/>
              <a:t> “</a:t>
            </a:r>
            <a:r>
              <a:rPr lang="en-US" dirty="0" err="1"/>
              <a:t>cocchi</a:t>
            </a:r>
            <a:r>
              <a:rPr lang="en-US" dirty="0"/>
              <a:t>”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db.students.aggregate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{"grade" : {"$</a:t>
            </a:r>
            <a:r>
              <a:rPr lang="it-IT" dirty="0" err="1">
                <a:solidFill>
                  <a:srgbClr val="0070C0"/>
                </a:solidFill>
              </a:rPr>
              <a:t>cond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["$</a:t>
            </a:r>
            <a:r>
              <a:rPr lang="it-IT" dirty="0" err="1">
                <a:solidFill>
                  <a:srgbClr val="0070C0"/>
                </a:solidFill>
              </a:rPr>
              <a:t>teachersPet</a:t>
            </a:r>
            <a:r>
              <a:rPr lang="it-IT" dirty="0">
                <a:solidFill>
                  <a:srgbClr val="0070C0"/>
                </a:solidFill>
              </a:rPr>
              <a:t>", 100,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{"$</a:t>
            </a:r>
            <a:r>
              <a:rPr lang="it-IT" dirty="0" err="1">
                <a:solidFill>
                  <a:srgbClr val="0070C0"/>
                </a:solidFill>
              </a:rPr>
              <a:t>add</a:t>
            </a:r>
            <a:r>
              <a:rPr lang="it-IT" dirty="0">
                <a:solidFill>
                  <a:srgbClr val="0070C0"/>
                </a:solidFill>
              </a:rPr>
              <a:t>" : 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   {"$</a:t>
            </a:r>
            <a:r>
              <a:rPr lang="it-IT" dirty="0" err="1">
                <a:solidFill>
                  <a:srgbClr val="0070C0"/>
                </a:solidFill>
              </a:rPr>
              <a:t>multiply</a:t>
            </a:r>
            <a:r>
              <a:rPr lang="it-IT" dirty="0">
                <a:solidFill>
                  <a:srgbClr val="0070C0"/>
                </a:solidFill>
              </a:rPr>
              <a:t>" : [.1, "$</a:t>
            </a:r>
            <a:r>
              <a:rPr lang="it-IT" dirty="0" err="1">
                <a:solidFill>
                  <a:srgbClr val="0070C0"/>
                </a:solidFill>
              </a:rPr>
              <a:t>attendanceAvg</a:t>
            </a:r>
            <a:r>
              <a:rPr lang="it-IT" dirty="0">
                <a:solidFill>
                  <a:srgbClr val="0070C0"/>
                </a:solidFill>
              </a:rPr>
              <a:t>"]},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   {"$</a:t>
            </a:r>
            <a:r>
              <a:rPr lang="it-IT" dirty="0" err="1">
                <a:solidFill>
                  <a:srgbClr val="0070C0"/>
                </a:solidFill>
              </a:rPr>
              <a:t>multiply</a:t>
            </a:r>
            <a:r>
              <a:rPr lang="it-IT" dirty="0">
                <a:solidFill>
                  <a:srgbClr val="0070C0"/>
                </a:solidFill>
              </a:rPr>
              <a:t>" : [.3, "$</a:t>
            </a:r>
            <a:r>
              <a:rPr lang="it-IT" dirty="0" err="1">
                <a:solidFill>
                  <a:srgbClr val="0070C0"/>
                </a:solidFill>
              </a:rPr>
              <a:t>quizzAvg</a:t>
            </a:r>
            <a:r>
              <a:rPr lang="it-IT" dirty="0">
                <a:solidFill>
                  <a:srgbClr val="0070C0"/>
                </a:solidFill>
              </a:rPr>
              <a:t>"]},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   {"$</a:t>
            </a:r>
            <a:r>
              <a:rPr lang="it-IT" dirty="0" err="1">
                <a:solidFill>
                  <a:srgbClr val="0070C0"/>
                </a:solidFill>
              </a:rPr>
              <a:t>multiply</a:t>
            </a:r>
            <a:r>
              <a:rPr lang="it-IT" dirty="0">
                <a:solidFill>
                  <a:srgbClr val="0070C0"/>
                </a:solidFill>
              </a:rPr>
              <a:t>" : [.6, "$</a:t>
            </a:r>
            <a:r>
              <a:rPr lang="it-IT" dirty="0" err="1">
                <a:solidFill>
                  <a:srgbClr val="0070C0"/>
                </a:solidFill>
              </a:rPr>
              <a:t>testAvg</a:t>
            </a:r>
            <a:r>
              <a:rPr lang="it-IT" dirty="0">
                <a:solidFill>
                  <a:srgbClr val="0070C0"/>
                </a:solidFill>
              </a:rPr>
              <a:t>"]}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]}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]}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5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group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L’operatore </a:t>
            </a:r>
            <a:r>
              <a:rPr lang="it-IT" b="1" dirty="0"/>
              <a:t>$</a:t>
            </a:r>
            <a:r>
              <a:rPr lang="it-IT" b="1" dirty="0" err="1"/>
              <a:t>group</a:t>
            </a:r>
            <a:r>
              <a:rPr lang="it-IT" b="1" dirty="0"/>
              <a:t> </a:t>
            </a:r>
            <a:r>
              <a:rPr lang="it-IT" dirty="0"/>
              <a:t>permette di </a:t>
            </a:r>
            <a:r>
              <a:rPr lang="it-IT" dirty="0">
                <a:solidFill>
                  <a:srgbClr val="0070C0"/>
                </a:solidFill>
              </a:rPr>
              <a:t>raggruppare i documenti </a:t>
            </a:r>
            <a:r>
              <a:rPr lang="it-IT" dirty="0"/>
              <a:t>sulla base di determinate chiavi e di </a:t>
            </a:r>
            <a:r>
              <a:rPr lang="it-IT" dirty="0">
                <a:solidFill>
                  <a:srgbClr val="0070C0"/>
                </a:solidFill>
              </a:rPr>
              <a:t>calcolare dei valori aggregati</a:t>
            </a:r>
            <a:r>
              <a:rPr lang="it-IT" dirty="0"/>
              <a:t>. Alcuni esempi:</a:t>
            </a:r>
          </a:p>
          <a:p>
            <a:pPr lvl="1"/>
            <a:r>
              <a:rPr lang="it-IT" dirty="0"/>
              <a:t>Contesto: misurazioni meteo minuto-per-minuto. </a:t>
            </a:r>
            <a:br>
              <a:rPr lang="it-IT" dirty="0"/>
            </a:br>
            <a:r>
              <a:rPr lang="it-IT" dirty="0"/>
              <a:t>Query: umidità media per giorno</a:t>
            </a:r>
          </a:p>
          <a:p>
            <a:pPr lvl="1"/>
            <a:r>
              <a:rPr lang="it-IT" dirty="0"/>
              <a:t>Contesto: collezione di studenti</a:t>
            </a:r>
            <a:br>
              <a:rPr lang="it-IT" dirty="0"/>
            </a:br>
            <a:r>
              <a:rPr lang="it-IT" dirty="0"/>
              <a:t>Query: raggruppare gli studenti per voto</a:t>
            </a:r>
          </a:p>
          <a:p>
            <a:pPr lvl="1"/>
            <a:r>
              <a:rPr lang="it-IT" dirty="0"/>
              <a:t>Contesto: collezione di utenti</a:t>
            </a:r>
            <a:br>
              <a:rPr lang="it-IT" dirty="0"/>
            </a:br>
            <a:r>
              <a:rPr lang="it-IT" dirty="0"/>
              <a:t>Query: raggruppare gli utenti per città e stato</a:t>
            </a:r>
          </a:p>
          <a:p>
            <a:r>
              <a:rPr lang="it-IT" dirty="0"/>
              <a:t>I campi su cui si vuole raggruppare costituiscono le chiavi del gruppo</a:t>
            </a:r>
          </a:p>
          <a:p>
            <a:pPr lvl="1"/>
            <a:r>
              <a:rPr lang="it-IT" dirty="0"/>
              <a:t>{"$</a:t>
            </a:r>
            <a:r>
              <a:rPr lang="it-IT" dirty="0" err="1"/>
              <a:t>group</a:t>
            </a:r>
            <a:r>
              <a:rPr lang="it-IT" dirty="0"/>
              <a:t>" : {"_id" : "$</a:t>
            </a:r>
            <a:r>
              <a:rPr lang="it-IT" dirty="0" err="1"/>
              <a:t>day</a:t>
            </a:r>
            <a:r>
              <a:rPr lang="it-IT" dirty="0"/>
              <a:t>"}}</a:t>
            </a:r>
          </a:p>
          <a:p>
            <a:pPr lvl="1"/>
            <a:r>
              <a:rPr lang="it-IT" dirty="0"/>
              <a:t>{"$</a:t>
            </a:r>
            <a:r>
              <a:rPr lang="it-IT" dirty="0" err="1"/>
              <a:t>group</a:t>
            </a:r>
            <a:r>
              <a:rPr lang="it-IT" dirty="0"/>
              <a:t>" : {"_id" : "$grade"}}</a:t>
            </a:r>
          </a:p>
          <a:p>
            <a:pPr lvl="1"/>
            <a:r>
              <a:rPr lang="en-US" dirty="0"/>
              <a:t>{"$group" : {"_id" : {"state" : "$state", "city" : "$city"}}}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241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group</a:t>
            </a:r>
            <a:r>
              <a:rPr lang="it-IT" dirty="0"/>
              <a:t> ed operatori aritmetici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Oltre a specificare le chiavi su cui raggruppare è possibile indicare una o più </a:t>
            </a:r>
            <a:r>
              <a:rPr lang="it-IT" dirty="0">
                <a:solidFill>
                  <a:srgbClr val="0070C0"/>
                </a:solidFill>
              </a:rPr>
              <a:t>operazioni per calcolare valori aggregati</a:t>
            </a:r>
            <a:r>
              <a:rPr lang="it-IT" dirty="0"/>
              <a:t>.</a:t>
            </a:r>
          </a:p>
          <a:p>
            <a:r>
              <a:rPr lang="it-IT" dirty="0"/>
              <a:t>Gli operatori aritmetici sono due: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$sum</a:t>
            </a:r>
            <a:r>
              <a:rPr lang="it-IT" dirty="0"/>
              <a:t>" : </a:t>
            </a:r>
            <a:r>
              <a:rPr lang="it-IT" dirty="0" err="1"/>
              <a:t>value</a:t>
            </a:r>
            <a:br>
              <a:rPr lang="it-IT" dirty="0"/>
            </a:br>
            <a:r>
              <a:rPr lang="it-IT" dirty="0"/>
              <a:t>Produce la somma dei valori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avg</a:t>
            </a:r>
            <a:r>
              <a:rPr lang="it-IT" dirty="0"/>
              <a:t>" : </a:t>
            </a:r>
            <a:r>
              <a:rPr lang="it-IT" dirty="0" err="1"/>
              <a:t>value</a:t>
            </a:r>
            <a:br>
              <a:rPr lang="it-IT" dirty="0"/>
            </a:br>
            <a:r>
              <a:rPr lang="it-IT" dirty="0"/>
              <a:t>Produce la media dei valori</a:t>
            </a:r>
          </a:p>
          <a:p>
            <a:r>
              <a:rPr lang="it-IT" dirty="0"/>
              <a:t>Un esempio completo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db.sales.aggregate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"_id" : "$country",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totalRevenue</a:t>
            </a:r>
            <a:r>
              <a:rPr lang="it-IT" dirty="0">
                <a:solidFill>
                  <a:srgbClr val="0070C0"/>
                </a:solidFill>
              </a:rPr>
              <a:t>" : {"$</a:t>
            </a:r>
            <a:r>
              <a:rPr lang="it-IT" dirty="0" err="1">
                <a:solidFill>
                  <a:srgbClr val="0070C0"/>
                </a:solidFill>
              </a:rPr>
              <a:t>avg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revenue</a:t>
            </a:r>
            <a:r>
              <a:rPr lang="it-IT" dirty="0">
                <a:solidFill>
                  <a:srgbClr val="0070C0"/>
                </a:solidFill>
              </a:rPr>
              <a:t>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numSales</a:t>
            </a:r>
            <a:r>
              <a:rPr lang="it-IT" dirty="0">
                <a:solidFill>
                  <a:srgbClr val="0070C0"/>
                </a:solidFill>
              </a:rPr>
              <a:t>" : {"$sum" : 1}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</a:p>
        </p:txBody>
      </p:sp>
    </p:spTree>
    <p:extLst>
      <p:ext uri="{BB962C8B-B14F-4D97-AF65-F5344CB8AC3E}">
        <p14:creationId xmlns:p14="http://schemas.microsoft.com/office/powerpoint/2010/main" val="67483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group</a:t>
            </a:r>
            <a:r>
              <a:rPr lang="it-IT" dirty="0"/>
              <a:t> ed operatori su estremi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Ci sono quattro operatori per ottenere gli "</a:t>
            </a:r>
            <a:r>
              <a:rPr lang="it-IT" b="1" dirty="0"/>
              <a:t>estremi</a:t>
            </a:r>
            <a:r>
              <a:rPr lang="it-IT" dirty="0"/>
              <a:t>" del </a:t>
            </a:r>
            <a:r>
              <a:rPr lang="it-IT" dirty="0" err="1"/>
              <a:t>dataset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max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r>
              <a:rPr lang="it-IT" i="1" dirty="0"/>
              <a:t> ; </a:t>
            </a:r>
            <a:r>
              <a:rPr lang="it-IT" b="1" dirty="0"/>
              <a:t>"$</a:t>
            </a:r>
            <a:r>
              <a:rPr lang="it-IT" b="1" dirty="0" err="1"/>
              <a:t>min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br>
              <a:rPr lang="it-IT" dirty="0"/>
            </a:br>
            <a:r>
              <a:rPr lang="it-IT" dirty="0"/>
              <a:t>Esaminano tutti i documenti e restituiscono rispettivamente il massimo ed il minimo valore trovato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$first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r>
              <a:rPr lang="it-IT" i="1" dirty="0"/>
              <a:t> ; </a:t>
            </a:r>
            <a:r>
              <a:rPr lang="it-IT" dirty="0"/>
              <a:t>"</a:t>
            </a:r>
            <a:r>
              <a:rPr lang="it-IT" b="1" dirty="0"/>
              <a:t>$last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br>
              <a:rPr lang="it-IT" dirty="0"/>
            </a:br>
            <a:r>
              <a:rPr lang="it-IT" dirty="0"/>
              <a:t>Esaminano solo il primo e l’ultimo documento per restituire il valore trovato </a:t>
            </a:r>
          </a:p>
          <a:p>
            <a:r>
              <a:rPr lang="it-IT" dirty="0"/>
              <a:t>Due esempi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db.scores.aggregate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"_id" : "$grade",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lowestScore</a:t>
            </a:r>
            <a:r>
              <a:rPr lang="it-IT" dirty="0">
                <a:solidFill>
                  <a:srgbClr val="0070C0"/>
                </a:solidFill>
              </a:rPr>
              <a:t>" : {"$</a:t>
            </a:r>
            <a:r>
              <a:rPr lang="it-IT" dirty="0" err="1">
                <a:solidFill>
                  <a:srgbClr val="0070C0"/>
                </a:solidFill>
              </a:rPr>
              <a:t>min</a:t>
            </a:r>
            <a:r>
              <a:rPr lang="it-IT" dirty="0">
                <a:solidFill>
                  <a:srgbClr val="0070C0"/>
                </a:solidFill>
              </a:rPr>
              <a:t>" : "$score"},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highestScore</a:t>
            </a:r>
            <a:r>
              <a:rPr lang="it-IT" dirty="0">
                <a:solidFill>
                  <a:srgbClr val="0070C0"/>
                </a:solidFill>
              </a:rPr>
              <a:t>" : {"$</a:t>
            </a:r>
            <a:r>
              <a:rPr lang="it-IT" dirty="0" err="1">
                <a:solidFill>
                  <a:srgbClr val="0070C0"/>
                </a:solidFill>
              </a:rPr>
              <a:t>max</a:t>
            </a:r>
            <a:r>
              <a:rPr lang="it-IT" dirty="0">
                <a:solidFill>
                  <a:srgbClr val="0070C0"/>
                </a:solidFill>
              </a:rPr>
              <a:t>" : "$score"}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757932" y="4184551"/>
            <a:ext cx="4329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 err="1">
                <a:solidFill>
                  <a:srgbClr val="0070C0"/>
                </a:solidFill>
              </a:rPr>
              <a:t>db.scores.aggregate</a:t>
            </a:r>
            <a:r>
              <a:rPr lang="it-IT" dirty="0">
                <a:solidFill>
                  <a:srgbClr val="0070C0"/>
                </a:solidFill>
              </a:rPr>
              <a:t>([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sort</a:t>
            </a:r>
            <a:r>
              <a:rPr lang="it-IT" dirty="0">
                <a:solidFill>
                  <a:srgbClr val="0070C0"/>
                </a:solidFill>
              </a:rPr>
              <a:t>" : {"score" : 1}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"_id" : "$grade",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lowestScore</a:t>
            </a:r>
            <a:r>
              <a:rPr lang="it-IT" dirty="0">
                <a:solidFill>
                  <a:srgbClr val="0070C0"/>
                </a:solidFill>
              </a:rPr>
              <a:t>" : {"$first" : "$score"},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highestScore</a:t>
            </a:r>
            <a:r>
              <a:rPr lang="it-IT" dirty="0">
                <a:solidFill>
                  <a:srgbClr val="0070C0"/>
                </a:solidFill>
              </a:rPr>
              <a:t>" : {"$last" : "$score"}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}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}])</a:t>
            </a:r>
          </a:p>
        </p:txBody>
      </p:sp>
    </p:spTree>
    <p:extLst>
      <p:ext uri="{BB962C8B-B14F-4D97-AF65-F5344CB8AC3E}">
        <p14:creationId xmlns:p14="http://schemas.microsoft.com/office/powerpoint/2010/main" val="311632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NoSQL</a:t>
            </a:r>
            <a:r>
              <a:rPr lang="it-IT" dirty="0"/>
              <a:t>: tanti modelli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delle principali difficoltà è capire quale modello adottare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21236"/>
              </p:ext>
            </p:extLst>
          </p:nvPr>
        </p:nvGraphicFramePr>
        <p:xfrm>
          <a:off x="967509" y="2226341"/>
          <a:ext cx="10058397" cy="3479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Casi d'uso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Key-value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Associa un qualunque valore ad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una stringa di testo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Dizionari,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tabelle di </a:t>
                      </a:r>
                      <a:r>
                        <a:rPr lang="it-IT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lookup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cache, memorizzazione file e immagini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accent2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Document</a:t>
                      </a:r>
                      <a:endParaRPr lang="it-IT" dirty="0">
                        <a:solidFill>
                          <a:schemeClr val="accent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2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Memorizza informazioni gerarchiche con una struttura ad albero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2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Documenti</a:t>
                      </a:r>
                      <a:r>
                        <a:rPr lang="it-IT" baseline="0" dirty="0">
                          <a:solidFill>
                            <a:schemeClr val="accent2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qualunque dato idoneo ad una struttura gerarchica</a:t>
                      </a:r>
                      <a:endParaRPr lang="it-IT" dirty="0">
                        <a:solidFill>
                          <a:schemeClr val="accent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Column</a:t>
                      </a:r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Memorizza matrice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sparse usando sia la riga che la colonna come chiave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Crawling</a:t>
                      </a:r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sistemi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con elevata variabilità, matrici sparse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Graph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Memorizza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nodi e archi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Query su reti sociali,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inferenza, pattern matching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4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group</a:t>
            </a:r>
            <a:r>
              <a:rPr lang="it-IT" dirty="0"/>
              <a:t> ed operatori di collezione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Ci sono due operatori che consentono di costruire un array con i valori riscontrati in ciascun gruppo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addToSet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br>
              <a:rPr lang="it-IT" dirty="0"/>
            </a:br>
            <a:r>
              <a:rPr lang="it-IT" dirty="0"/>
              <a:t>Costruisce un array con tutti i valori distinti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push</a:t>
            </a:r>
            <a:r>
              <a:rPr lang="it-IT" dirty="0"/>
              <a:t>": </a:t>
            </a:r>
            <a:r>
              <a:rPr lang="it-IT" i="1" dirty="0" err="1"/>
              <a:t>expr</a:t>
            </a:r>
            <a:br>
              <a:rPr lang="it-IT" dirty="0"/>
            </a:br>
            <a:r>
              <a:rPr lang="it-IT" dirty="0"/>
              <a:t>Costruisce un array con tutti i valori trovati, anche duplicati</a:t>
            </a:r>
          </a:p>
          <a:p>
            <a:r>
              <a:rPr lang="it-IT" dirty="0"/>
              <a:t>Un 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db.sales.aggregate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"_id" : { </a:t>
            </a:r>
            <a:r>
              <a:rPr lang="it-IT" dirty="0" err="1">
                <a:solidFill>
                  <a:srgbClr val="0070C0"/>
                </a:solidFill>
              </a:rPr>
              <a:t>day</a:t>
            </a:r>
            <a:r>
              <a:rPr lang="it-IT" dirty="0">
                <a:solidFill>
                  <a:srgbClr val="0070C0"/>
                </a:solidFill>
              </a:rPr>
              <a:t> : {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dayOfYear</a:t>
            </a:r>
            <a:r>
              <a:rPr lang="en-US" dirty="0">
                <a:solidFill>
                  <a:srgbClr val="0070C0"/>
                </a:solidFill>
              </a:rPr>
              <a:t>: "$date"}, year: { $year: "$date"</a:t>
            </a:r>
            <a:r>
              <a:rPr lang="it-IT" dirty="0">
                <a:solidFill>
                  <a:srgbClr val="0070C0"/>
                </a:solidFill>
              </a:rPr>
              <a:t> 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itemsSold</a:t>
            </a:r>
            <a:r>
              <a:rPr lang="it-IT" dirty="0">
                <a:solidFill>
                  <a:srgbClr val="0070C0"/>
                </a:solidFill>
              </a:rPr>
              <a:t>" : { $</a:t>
            </a:r>
            <a:r>
              <a:rPr lang="it-IT" dirty="0" err="1">
                <a:solidFill>
                  <a:srgbClr val="0070C0"/>
                </a:solidFill>
              </a:rPr>
              <a:t>addToSet</a:t>
            </a:r>
            <a:r>
              <a:rPr lang="it-IT" dirty="0">
                <a:solidFill>
                  <a:srgbClr val="0070C0"/>
                </a:solidFill>
              </a:rPr>
              <a:t>: "$item" 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  <a:br>
              <a:rPr lang="it-IT" dirty="0"/>
            </a:br>
            <a:r>
              <a:rPr lang="it-IT" dirty="0"/>
              <a:t>Restituisce l’elenco distinto dei prodotti venduti in ciascun giorno</a:t>
            </a:r>
          </a:p>
        </p:txBody>
      </p:sp>
    </p:spTree>
    <p:extLst>
      <p:ext uri="{BB962C8B-B14F-4D97-AF65-F5344CB8AC3E}">
        <p14:creationId xmlns:p14="http://schemas.microsoft.com/office/powerpoint/2010/main" val="206670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L’operatore </a:t>
            </a:r>
            <a:r>
              <a:rPr lang="it-IT" b="1" dirty="0"/>
              <a:t>$</a:t>
            </a:r>
            <a:r>
              <a:rPr lang="it-IT" b="1" dirty="0" err="1"/>
              <a:t>unwind</a:t>
            </a:r>
            <a:r>
              <a:rPr lang="it-IT" b="1" dirty="0"/>
              <a:t> </a:t>
            </a:r>
            <a:r>
              <a:rPr lang="it-IT" dirty="0"/>
              <a:t>permette di </a:t>
            </a:r>
            <a:r>
              <a:rPr lang="it-IT" i="1" dirty="0">
                <a:solidFill>
                  <a:srgbClr val="0070C0"/>
                </a:solidFill>
              </a:rPr>
              <a:t>appiattire</a:t>
            </a:r>
            <a:r>
              <a:rPr lang="it-IT" dirty="0">
                <a:solidFill>
                  <a:srgbClr val="0070C0"/>
                </a:solidFill>
              </a:rPr>
              <a:t> un array</a:t>
            </a:r>
            <a:r>
              <a:rPr lang="it-IT" dirty="0"/>
              <a:t>, costruendo tanti documenti quanti sono gli elementi dell’array</a:t>
            </a:r>
          </a:p>
          <a:p>
            <a:pPr lvl="1"/>
            <a:r>
              <a:rPr lang="it-IT" dirty="0"/>
              <a:t>{</a:t>
            </a:r>
            <a:br>
              <a:rPr lang="it-IT" dirty="0"/>
            </a:br>
            <a:r>
              <a:rPr lang="it-IT" dirty="0"/>
              <a:t>   _id: 1,</a:t>
            </a:r>
            <a:br>
              <a:rPr lang="it-IT" dirty="0"/>
            </a:br>
            <a:r>
              <a:rPr lang="it-IT" dirty="0"/>
              <a:t>   </a:t>
            </a:r>
            <a:r>
              <a:rPr lang="it-IT" dirty="0" err="1"/>
              <a:t>categories</a:t>
            </a:r>
            <a:r>
              <a:rPr lang="it-IT" dirty="0"/>
              <a:t>: ['A','B','C']</a:t>
            </a:r>
            <a:br>
              <a:rPr lang="it-IT" dirty="0"/>
            </a:br>
            <a:r>
              <a:rPr lang="it-IT" dirty="0"/>
              <a:t>}</a:t>
            </a:r>
          </a:p>
          <a:p>
            <a:r>
              <a:rPr lang="it-IT" dirty="0"/>
              <a:t>Ciò torna utile per effettuare proiezioni e aggregazioni sugli elementi interni degli array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db.blog.aggregate</a:t>
            </a:r>
            <a:r>
              <a:rPr lang="it-IT" dirty="0">
                <a:solidFill>
                  <a:srgbClr val="0070C0"/>
                </a:solidFill>
              </a:rPr>
              <a:t>([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{"</a:t>
            </a:r>
            <a:r>
              <a:rPr lang="it-IT" dirty="0" err="1">
                <a:solidFill>
                  <a:srgbClr val="0070C0"/>
                </a:solidFill>
              </a:rPr>
              <a:t>comments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comments</a:t>
            </a:r>
            <a:r>
              <a:rPr lang="it-IT" dirty="0">
                <a:solidFill>
                  <a:srgbClr val="0070C0"/>
                </a:solidFill>
              </a:rPr>
              <a:t>"}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comments</a:t>
            </a:r>
            <a:r>
              <a:rPr lang="it-IT" dirty="0">
                <a:solidFill>
                  <a:srgbClr val="0070C0"/>
                </a:solidFill>
              </a:rPr>
              <a:t>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{"$match" : {"</a:t>
            </a:r>
            <a:r>
              <a:rPr lang="it-IT" dirty="0" err="1">
                <a:solidFill>
                  <a:srgbClr val="0070C0"/>
                </a:solidFill>
              </a:rPr>
              <a:t>comments.author</a:t>
            </a:r>
            <a:r>
              <a:rPr lang="it-IT" dirty="0">
                <a:solidFill>
                  <a:srgbClr val="0070C0"/>
                </a:solidFill>
              </a:rPr>
              <a:t>" : "Mark"} 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])</a:t>
            </a:r>
            <a:br>
              <a:rPr lang="it-IT" dirty="0"/>
            </a:br>
            <a:r>
              <a:rPr lang="it-IT" dirty="0"/>
              <a:t>Restituisce i commenti di Mark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311207" y="2737559"/>
            <a:ext cx="2900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'A' },</a:t>
            </a:r>
          </a:p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'B' },</a:t>
            </a:r>
          </a:p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'C' }</a:t>
            </a:r>
          </a:p>
        </p:txBody>
      </p:sp>
      <p:cxnSp>
        <p:nvCxnSpPr>
          <p:cNvPr id="8" name="Connettore 2 7"/>
          <p:cNvCxnSpPr/>
          <p:nvPr/>
        </p:nvCxnSpPr>
        <p:spPr>
          <a:xfrm>
            <a:off x="4798027" y="3245559"/>
            <a:ext cx="128288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413726" y="28999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unwind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altro esempio</a:t>
            </a:r>
          </a:p>
          <a:p>
            <a:pPr lvl="1"/>
            <a:r>
              <a:rPr lang="it-IT" dirty="0"/>
              <a:t>{ _id: 1, nome: "Enrico", città: "Cesena", voti: [1, 2, 3],</a:t>
            </a:r>
            <a:br>
              <a:rPr lang="it-IT" dirty="0"/>
            </a:br>
            <a:r>
              <a:rPr lang="it-IT" dirty="0"/>
              <a:t>{ _id: 2, nome: "Lorenzo", città: "Cesena", voti: [4, 5, 6] },</a:t>
            </a:r>
            <a:br>
              <a:rPr lang="it-IT" dirty="0"/>
            </a:br>
            <a:r>
              <a:rPr lang="it-IT" dirty="0"/>
              <a:t>{ _id: 3, nome: "Matteo", città: "Trieste", voti: [7, 8, 9] }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db.col.aggregate</a:t>
            </a:r>
            <a:r>
              <a:rPr lang="it-IT" dirty="0">
                <a:solidFill>
                  <a:srgbClr val="0070C0"/>
                </a:solidFill>
              </a:rPr>
              <a:t>([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" : "$voti"},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{"_id" : "$città", "</a:t>
            </a:r>
            <a:r>
              <a:rPr lang="it-IT" dirty="0" err="1">
                <a:solidFill>
                  <a:srgbClr val="0070C0"/>
                </a:solidFill>
              </a:rPr>
              <a:t>mediaVoti</a:t>
            </a:r>
            <a:r>
              <a:rPr lang="it-IT" dirty="0">
                <a:solidFill>
                  <a:srgbClr val="0070C0"/>
                </a:solidFill>
              </a:rPr>
              <a:t>": { "$</a:t>
            </a:r>
            <a:r>
              <a:rPr lang="it-IT" dirty="0" err="1">
                <a:solidFill>
                  <a:srgbClr val="0070C0"/>
                </a:solidFill>
              </a:rPr>
              <a:t>avg</a:t>
            </a:r>
            <a:r>
              <a:rPr lang="it-IT" dirty="0">
                <a:solidFill>
                  <a:srgbClr val="0070C0"/>
                </a:solidFill>
              </a:rPr>
              <a:t>" : "$voti" } 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])</a:t>
            </a:r>
            <a:br>
              <a:rPr lang="it-IT" dirty="0"/>
            </a:br>
            <a:r>
              <a:rPr lang="it-IT" dirty="0"/>
              <a:t>Restituisce la media dei voti per città</a:t>
            </a:r>
          </a:p>
          <a:p>
            <a:r>
              <a:rPr lang="it-IT" dirty="0"/>
              <a:t>Se l’array contiene un altro array, </a:t>
            </a:r>
            <a:r>
              <a:rPr lang="it-IT" dirty="0">
                <a:solidFill>
                  <a:srgbClr val="0070C0"/>
                </a:solidFill>
              </a:rPr>
              <a:t>è possibile applicare l’operatore 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 in cascata </a:t>
            </a:r>
            <a:r>
              <a:rPr lang="it-IT" dirty="0"/>
              <a:t>(prima sull’array esterno, poi su quello interno)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2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L’operatore $</a:t>
            </a:r>
            <a:r>
              <a:rPr lang="it-IT" dirty="0" err="1"/>
              <a:t>unwind</a:t>
            </a:r>
            <a:r>
              <a:rPr lang="it-IT" dirty="0"/>
              <a:t> può essere dichiarato anche come un oggetto, in cui indicare (oltre al campo da appiattire) alcuni parametri opzionali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$unwind: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path: &lt;field path&gt;,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includeArrayIndex</a:t>
            </a:r>
            <a:r>
              <a:rPr lang="en-US" dirty="0">
                <a:solidFill>
                  <a:srgbClr val="0070C0"/>
                </a:solidFill>
              </a:rPr>
              <a:t>: &lt;string&gt;,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preserveNullAndEmptyArrays</a:t>
            </a:r>
            <a:r>
              <a:rPr lang="en-US" dirty="0">
                <a:solidFill>
                  <a:srgbClr val="0070C0"/>
                </a:solidFill>
              </a:rPr>
              <a:t>: &lt;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b="1" dirty="0"/>
              <a:t>path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percorso</a:t>
            </a:r>
            <a:r>
              <a:rPr lang="en-US" dirty="0"/>
              <a:t> </a:t>
            </a:r>
            <a:r>
              <a:rPr lang="en-US" dirty="0" err="1"/>
              <a:t>dell’array</a:t>
            </a:r>
            <a:r>
              <a:rPr lang="en-US" dirty="0"/>
              <a:t> (come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semplice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includeArrayIndex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di un </a:t>
            </a:r>
            <a:r>
              <a:rPr lang="en-US" dirty="0" err="1"/>
              <a:t>nuovo</a:t>
            </a:r>
            <a:r>
              <a:rPr lang="en-US" dirty="0"/>
              <a:t> campo in cui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estrarre</a:t>
            </a:r>
            <a:r>
              <a:rPr lang="en-US" dirty="0"/>
              <a:t> </a:t>
            </a:r>
            <a:r>
              <a:rPr lang="en-US" dirty="0" err="1"/>
              <a:t>l’indice</a:t>
            </a:r>
            <a:r>
              <a:rPr lang="en-US" dirty="0"/>
              <a:t> </a:t>
            </a:r>
            <a:r>
              <a:rPr lang="en-US" dirty="0" err="1"/>
              <a:t>posizionale</a:t>
            </a:r>
            <a:r>
              <a:rPr lang="en-US" dirty="0"/>
              <a:t> </a:t>
            </a:r>
            <a:r>
              <a:rPr lang="en-US" dirty="0" err="1"/>
              <a:t>dell’array</a:t>
            </a:r>
            <a:endParaRPr lang="en-US" dirty="0"/>
          </a:p>
          <a:p>
            <a:pPr lvl="1"/>
            <a:r>
              <a:rPr lang="en-US" b="1" dirty="0" err="1"/>
              <a:t>preserveNullAndEmptyArrays</a:t>
            </a:r>
            <a:r>
              <a:rPr lang="en-US" dirty="0"/>
              <a:t>, se </a:t>
            </a:r>
            <a:r>
              <a:rPr lang="en-US" dirty="0" err="1"/>
              <a:t>impostato</a:t>
            </a:r>
            <a:r>
              <a:rPr lang="en-US" dirty="0"/>
              <a:t> a true,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restituire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se </a:t>
            </a:r>
            <a:r>
              <a:rPr lang="en-US" dirty="0" err="1"/>
              <a:t>l’array</a:t>
            </a:r>
            <a:r>
              <a:rPr lang="en-US" dirty="0"/>
              <a:t> </a:t>
            </a:r>
            <a:r>
              <a:rPr lang="en-US" dirty="0" err="1"/>
              <a:t>indicato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(</a:t>
            </a:r>
            <a:r>
              <a:rPr lang="en-US" dirty="0" err="1"/>
              <a:t>oppure</a:t>
            </a:r>
            <a:r>
              <a:rPr lang="en-US" dirty="0"/>
              <a:t> è null o </a:t>
            </a:r>
            <a:r>
              <a:rPr lang="en-US" dirty="0" err="1"/>
              <a:t>vuoto</a:t>
            </a: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776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esempio con la versione estesa di $</a:t>
            </a:r>
            <a:r>
              <a:rPr lang="it-IT" dirty="0" err="1"/>
              <a:t>unwind</a:t>
            </a:r>
            <a:endParaRPr lang="it-IT" dirty="0"/>
          </a:p>
          <a:p>
            <a:pPr lvl="1"/>
            <a:r>
              <a:rPr lang="it-IT" dirty="0"/>
              <a:t>{ _id: 1, nome: "Enrico", città: "Cesena", voti: [1, 2, 3],</a:t>
            </a:r>
            <a:br>
              <a:rPr lang="it-IT" dirty="0"/>
            </a:br>
            <a:r>
              <a:rPr lang="it-IT" dirty="0"/>
              <a:t>{ _id: 1, nome: "Lorenzo", città: "Cesena", voti: [4, 5, 4] }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{ _id: 1, nome: "Enrico", città: "Cesena", voti: 1, ix: 0 },</a:t>
            </a:r>
            <a:br>
              <a:rPr lang="it-IT" dirty="0"/>
            </a:br>
            <a:r>
              <a:rPr lang="it-IT" dirty="0"/>
              <a:t>{ _id: 1, nome: "Enrico", città: "Cesena", voti: 2, ix: 1 },</a:t>
            </a:r>
            <a:br>
              <a:rPr lang="it-IT" dirty="0"/>
            </a:br>
            <a:r>
              <a:rPr lang="it-IT" dirty="0"/>
              <a:t>{ _id: 1, nome: "Enrico", città: "Cesena", voti: 3, ix: 2 }, </a:t>
            </a:r>
            <a:br>
              <a:rPr lang="it-IT" dirty="0"/>
            </a:br>
            <a:r>
              <a:rPr lang="it-IT" dirty="0"/>
              <a:t>{ _id: 2, nome: "Lorenzo", città: "Cesena", voti: 4, ix: 0 }, </a:t>
            </a:r>
            <a:br>
              <a:rPr lang="it-IT" dirty="0"/>
            </a:br>
            <a:r>
              <a:rPr lang="it-IT" dirty="0"/>
              <a:t>{ _id: 2, nome: "Lorenzo", città: "Cesena", voti: 5, ix: 1 }, </a:t>
            </a:r>
            <a:br>
              <a:rPr lang="it-IT" dirty="0"/>
            </a:br>
            <a:r>
              <a:rPr lang="it-IT" dirty="0"/>
              <a:t>{ _id: 2, nome: "Lorenzo", città: "Cesena", voti: 6, ix: 2 }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848018" y="2976282"/>
            <a:ext cx="3113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>
                <a:solidFill>
                  <a:srgbClr val="0070C0"/>
                </a:solidFill>
              </a:rPr>
              <a:t>{ "$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</a:t>
            </a:r>
            <a:r>
              <a:rPr lang="it-IT" dirty="0" err="1">
                <a:solidFill>
                  <a:srgbClr val="0070C0"/>
                </a:solidFill>
              </a:rPr>
              <a:t>path</a:t>
            </a:r>
            <a:r>
              <a:rPr lang="it-IT" dirty="0">
                <a:solidFill>
                  <a:srgbClr val="0070C0"/>
                </a:solidFill>
              </a:rPr>
              <a:t>: "$voti",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</a:t>
            </a:r>
            <a:r>
              <a:rPr lang="it-IT" dirty="0" err="1">
                <a:solidFill>
                  <a:srgbClr val="0070C0"/>
                </a:solidFill>
              </a:rPr>
              <a:t>includeArrayIndex</a:t>
            </a:r>
            <a:r>
              <a:rPr lang="it-IT" dirty="0">
                <a:solidFill>
                  <a:srgbClr val="0070C0"/>
                </a:solidFill>
              </a:rPr>
              <a:t>: "ix"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3170869" y="2921016"/>
            <a:ext cx="0" cy="12555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4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$</a:t>
            </a:r>
            <a:r>
              <a:rPr lang="it-IT" dirty="0" err="1"/>
              <a:t>sort</a:t>
            </a:r>
            <a:r>
              <a:rPr lang="it-IT" dirty="0"/>
              <a:t>, $</a:t>
            </a:r>
            <a:r>
              <a:rPr lang="it-IT" dirty="0" err="1"/>
              <a:t>limit</a:t>
            </a:r>
            <a:r>
              <a:rPr lang="it-IT" dirty="0"/>
              <a:t> e $</a:t>
            </a:r>
            <a:r>
              <a:rPr lang="it-IT" dirty="0" err="1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Gli operatori </a:t>
            </a:r>
            <a:r>
              <a:rPr lang="it-IT" b="1" dirty="0"/>
              <a:t>$</a:t>
            </a:r>
            <a:r>
              <a:rPr lang="it-IT" b="1" dirty="0" err="1"/>
              <a:t>sort</a:t>
            </a:r>
            <a:r>
              <a:rPr lang="it-IT" dirty="0"/>
              <a:t>, </a:t>
            </a:r>
            <a:r>
              <a:rPr lang="it-IT" b="1" dirty="0"/>
              <a:t>$</a:t>
            </a:r>
            <a:r>
              <a:rPr lang="it-IT" b="1" dirty="0" err="1"/>
              <a:t>limit</a:t>
            </a:r>
            <a:r>
              <a:rPr lang="it-IT" dirty="0"/>
              <a:t> e </a:t>
            </a:r>
            <a:r>
              <a:rPr lang="it-IT" b="1" dirty="0"/>
              <a:t>$</a:t>
            </a:r>
            <a:r>
              <a:rPr lang="it-IT" b="1" dirty="0" err="1"/>
              <a:t>skip</a:t>
            </a:r>
            <a:r>
              <a:rPr lang="it-IT" dirty="0"/>
              <a:t> funzionano come nella formulazione delle interrogazioni semplici</a:t>
            </a:r>
          </a:p>
          <a:p>
            <a:pPr lvl="1"/>
            <a:r>
              <a:rPr lang="it-IT" dirty="0"/>
              <a:t>Se si vuole ordinare un grande numero di documenti, è buona norma fare l’ordinamento il prima possibile lungo la pipeline e avere un indice sul campo</a:t>
            </a:r>
          </a:p>
          <a:p>
            <a:r>
              <a:rPr lang="it-IT" dirty="0"/>
              <a:t>Un 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 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compensation</a:t>
            </a:r>
            <a:r>
              <a:rPr lang="it-IT" dirty="0">
                <a:solidFill>
                  <a:srgbClr val="0070C0"/>
                </a:solidFill>
              </a:rPr>
              <a:t>" : { "$</a:t>
            </a:r>
            <a:r>
              <a:rPr lang="it-IT" dirty="0" err="1">
                <a:solidFill>
                  <a:srgbClr val="0070C0"/>
                </a:solidFill>
              </a:rPr>
              <a:t>add</a:t>
            </a:r>
            <a:r>
              <a:rPr lang="it-IT" dirty="0">
                <a:solidFill>
                  <a:srgbClr val="0070C0"/>
                </a:solidFill>
              </a:rPr>
              <a:t>" : ["$</a:t>
            </a:r>
            <a:r>
              <a:rPr lang="it-IT" dirty="0" err="1">
                <a:solidFill>
                  <a:srgbClr val="0070C0"/>
                </a:solidFill>
              </a:rPr>
              <a:t>salary</a:t>
            </a:r>
            <a:r>
              <a:rPr lang="it-IT" dirty="0">
                <a:solidFill>
                  <a:srgbClr val="0070C0"/>
                </a:solidFill>
              </a:rPr>
              <a:t>", "$bonus"]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name</a:t>
            </a:r>
            <a:r>
              <a:rPr lang="it-IT" dirty="0">
                <a:solidFill>
                  <a:srgbClr val="0070C0"/>
                </a:solidFill>
              </a:rPr>
              <a:t>" : 1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 "$</a:t>
            </a:r>
            <a:r>
              <a:rPr lang="it-IT" dirty="0" err="1">
                <a:solidFill>
                  <a:srgbClr val="0070C0"/>
                </a:solidFill>
              </a:rPr>
              <a:t>sort</a:t>
            </a:r>
            <a:r>
              <a:rPr lang="it-IT" dirty="0">
                <a:solidFill>
                  <a:srgbClr val="0070C0"/>
                </a:solidFill>
              </a:rPr>
              <a:t>" : {"</a:t>
            </a:r>
            <a:r>
              <a:rPr lang="it-IT" dirty="0" err="1">
                <a:solidFill>
                  <a:srgbClr val="0070C0"/>
                </a:solidFill>
              </a:rPr>
              <a:t>compensation</a:t>
            </a:r>
            <a:r>
              <a:rPr lang="it-IT" dirty="0">
                <a:solidFill>
                  <a:srgbClr val="0070C0"/>
                </a:solidFill>
              </a:rPr>
              <a:t>" : -1, "</a:t>
            </a:r>
            <a:r>
              <a:rPr lang="it-IT" dirty="0" err="1">
                <a:solidFill>
                  <a:srgbClr val="0070C0"/>
                </a:solidFill>
              </a:rPr>
              <a:t>name</a:t>
            </a:r>
            <a:r>
              <a:rPr lang="it-IT" dirty="0">
                <a:solidFill>
                  <a:srgbClr val="0070C0"/>
                </a:solidFill>
              </a:rPr>
              <a:t>" : 1} 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])</a:t>
            </a:r>
          </a:p>
          <a:p>
            <a:pPr lvl="1"/>
            <a:r>
              <a:rPr lang="it-IT" dirty="0"/>
              <a:t>E’ possibile ordinare anche sui campi creati lungo la pipeline</a:t>
            </a:r>
          </a:p>
        </p:txBody>
      </p:sp>
    </p:spTree>
    <p:extLst>
      <p:ext uri="{BB962C8B-B14F-4D97-AF65-F5344CB8AC3E}">
        <p14:creationId xmlns:p14="http://schemas.microsoft.com/office/powerpoint/2010/main" val="76760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Introdotto a partire dalla versione 3.2</a:t>
            </a:r>
          </a:p>
          <a:p>
            <a:r>
              <a:rPr lang="it-IT" dirty="0"/>
              <a:t>L’operatore </a:t>
            </a:r>
            <a:r>
              <a:rPr lang="it-IT" b="1" dirty="0"/>
              <a:t>$</a:t>
            </a:r>
            <a:r>
              <a:rPr lang="it-IT" b="1" dirty="0" err="1"/>
              <a:t>lookup</a:t>
            </a:r>
            <a:r>
              <a:rPr lang="it-IT" b="1" dirty="0"/>
              <a:t> </a:t>
            </a:r>
            <a:r>
              <a:rPr lang="it-IT" dirty="0"/>
              <a:t>permette di eseguire il </a:t>
            </a:r>
            <a:r>
              <a:rPr lang="it-IT" dirty="0" err="1">
                <a:solidFill>
                  <a:srgbClr val="0070C0"/>
                </a:solidFill>
              </a:rPr>
              <a:t>left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outer</a:t>
            </a:r>
            <a:r>
              <a:rPr lang="it-IT" dirty="0">
                <a:solidFill>
                  <a:srgbClr val="0070C0"/>
                </a:solidFill>
              </a:rPr>
              <a:t> join </a:t>
            </a:r>
            <a:r>
              <a:rPr lang="it-IT" dirty="0"/>
              <a:t>tra collezioni residenti nello </a:t>
            </a:r>
            <a:r>
              <a:rPr lang="it-IT" dirty="0">
                <a:solidFill>
                  <a:srgbClr val="0070C0"/>
                </a:solidFill>
              </a:rPr>
              <a:t>stesso database</a:t>
            </a:r>
          </a:p>
          <a:p>
            <a:pPr lvl="1"/>
            <a:r>
              <a:rPr lang="it-IT" dirty="0"/>
              <a:t>Nella collezione «primaria» viene creato un nuovo campo di tipo </a:t>
            </a:r>
            <a:r>
              <a:rPr lang="it-IT" i="1" dirty="0"/>
              <a:t>array</a:t>
            </a:r>
            <a:r>
              <a:rPr lang="it-IT" dirty="0"/>
              <a:t>, contenente gli eventuali documenti corrispondenti nella collezione «secondaria»</a:t>
            </a:r>
          </a:p>
          <a:p>
            <a:r>
              <a:rPr lang="it-IT" dirty="0"/>
              <a:t>La sintassi: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$lookup: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from: </a:t>
            </a:r>
            <a:r>
              <a:rPr lang="en-US" dirty="0"/>
              <a:t>&lt;collection to join&gt;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localField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&lt;field from the input documents&gt;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foreignField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&lt;field from the documents of the "from" collection&gt;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as: &lt;</a:t>
            </a:r>
            <a:r>
              <a:rPr lang="en-US" dirty="0"/>
              <a:t>output array field&gt;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622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Collezione </a:t>
            </a:r>
            <a:r>
              <a:rPr lang="it-IT" b="1" dirty="0" err="1"/>
              <a:t>orders</a:t>
            </a:r>
            <a:endParaRPr lang="it-IT" b="1" dirty="0"/>
          </a:p>
          <a:p>
            <a:pPr lvl="1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{ "_id" : 1, "item" :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abc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",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price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 : 12,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quantity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 : 2 }</a:t>
            </a:r>
          </a:p>
          <a:p>
            <a:pPr lvl="1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{ "_id" : 2, "item" :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jkl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",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price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 : 20,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quantity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 : 1 }</a:t>
            </a:r>
          </a:p>
          <a:p>
            <a:pPr lvl="1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{ "_id" : 3  }</a:t>
            </a:r>
          </a:p>
          <a:p>
            <a:r>
              <a:rPr lang="it-IT" dirty="0"/>
              <a:t>Collezione </a:t>
            </a:r>
            <a:r>
              <a:rPr lang="it-IT" b="1" dirty="0" err="1"/>
              <a:t>inventory</a:t>
            </a:r>
            <a:endParaRPr lang="it-IT" b="1" dirty="0"/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1,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abc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1",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120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2,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def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2",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80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3,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ghi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3",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60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4,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jkl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4",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70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5,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": </a:t>
            </a:r>
            <a:r>
              <a:rPr lang="it-IT" dirty="0" err="1">
                <a:solidFill>
                  <a:schemeClr val="accent2"/>
                </a:solidFill>
              </a:rPr>
              <a:t>null</a:t>
            </a:r>
            <a:r>
              <a:rPr lang="it-IT" dirty="0">
                <a:solidFill>
                  <a:schemeClr val="accent2"/>
                </a:solidFill>
              </a:rPr>
              <a:t>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"Incomplete"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6 }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90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Esempio di </a:t>
            </a:r>
            <a:r>
              <a:rPr lang="it-IT" dirty="0" err="1"/>
              <a:t>lookup</a:t>
            </a:r>
            <a:endParaRPr lang="it-IT" dirty="0"/>
          </a:p>
          <a:p>
            <a:pPr lvl="1"/>
            <a:r>
              <a:rPr lang="it-IT" dirty="0" err="1">
                <a:latin typeface="+mj-lt"/>
              </a:rPr>
              <a:t>db.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orders</a:t>
            </a:r>
            <a:r>
              <a:rPr lang="it-IT" dirty="0" err="1">
                <a:latin typeface="+mj-lt"/>
              </a:rPr>
              <a:t>.aggregate</a:t>
            </a:r>
            <a:r>
              <a:rPr lang="it-IT" dirty="0">
                <a:latin typeface="+mj-lt"/>
              </a:rPr>
              <a:t>([{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$</a:t>
            </a:r>
            <a:r>
              <a:rPr lang="it-IT" dirty="0" err="1">
                <a:latin typeface="+mj-lt"/>
              </a:rPr>
              <a:t>lookup</a:t>
            </a:r>
            <a:r>
              <a:rPr lang="it-IT" dirty="0">
                <a:latin typeface="+mj-lt"/>
              </a:rPr>
              <a:t>: {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   from: "</a:t>
            </a:r>
            <a:r>
              <a:rPr lang="it-IT" b="1" dirty="0" err="1">
                <a:solidFill>
                  <a:schemeClr val="accent2"/>
                </a:solidFill>
                <a:latin typeface="+mj-lt"/>
              </a:rPr>
              <a:t>inventory</a:t>
            </a:r>
            <a:r>
              <a:rPr lang="it-IT" dirty="0">
                <a:latin typeface="+mj-lt"/>
              </a:rPr>
              <a:t>",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   </a:t>
            </a:r>
            <a:r>
              <a:rPr lang="it-IT" dirty="0" err="1">
                <a:latin typeface="+mj-lt"/>
              </a:rPr>
              <a:t>localField</a:t>
            </a:r>
            <a:r>
              <a:rPr lang="it-IT" dirty="0">
                <a:latin typeface="+mj-lt"/>
              </a:rPr>
              <a:t>: "item",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   </a:t>
            </a:r>
            <a:r>
              <a:rPr lang="it-IT" dirty="0" err="1">
                <a:latin typeface="+mj-lt"/>
              </a:rPr>
              <a:t>foreignField</a:t>
            </a:r>
            <a:r>
              <a:rPr lang="it-IT" dirty="0">
                <a:latin typeface="+mj-lt"/>
              </a:rPr>
              <a:t>: "</a:t>
            </a:r>
            <a:r>
              <a:rPr lang="it-IT" dirty="0" err="1">
                <a:latin typeface="+mj-lt"/>
              </a:rPr>
              <a:t>sku</a:t>
            </a:r>
            <a:r>
              <a:rPr lang="it-IT" dirty="0">
                <a:latin typeface="+mj-lt"/>
              </a:rPr>
              <a:t>",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   </a:t>
            </a:r>
            <a:r>
              <a:rPr lang="it-IT" dirty="0" err="1">
                <a:latin typeface="+mj-lt"/>
              </a:rPr>
              <a:t>as</a:t>
            </a:r>
            <a:r>
              <a:rPr lang="it-IT" dirty="0">
                <a:latin typeface="+mj-lt"/>
              </a:rPr>
              <a:t>: "</a:t>
            </a:r>
            <a:r>
              <a:rPr lang="it-IT" dirty="0" err="1">
                <a:solidFill>
                  <a:srgbClr val="FF0000"/>
                </a:solidFill>
                <a:latin typeface="+mj-lt"/>
              </a:rPr>
              <a:t>inventory_docs</a:t>
            </a:r>
            <a:r>
              <a:rPr lang="it-IT" dirty="0">
                <a:latin typeface="+mj-lt"/>
              </a:rPr>
              <a:t>"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}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}])</a:t>
            </a:r>
          </a:p>
          <a:p>
            <a:pPr lvl="1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767188" y="1184931"/>
            <a:ext cx="535595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"_id" : 1,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 "item" : "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abc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",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price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" : 12,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quantity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" : 2,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"</a:t>
            </a:r>
            <a:r>
              <a:rPr lang="it-IT" dirty="0" err="1">
                <a:solidFill>
                  <a:srgbClr val="FF0000"/>
                </a:solidFill>
              </a:rPr>
              <a:t>inventory_docs</a:t>
            </a:r>
            <a:r>
              <a:rPr lang="it-IT" dirty="0">
                <a:solidFill>
                  <a:srgbClr val="FF0000"/>
                </a:solidFill>
              </a:rPr>
              <a:t>" : [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it-IT" dirty="0">
                <a:solidFill>
                  <a:schemeClr val="accent2"/>
                </a:solidFill>
              </a:rPr>
              <a:t>{ "_id" : 1,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abc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br>
              <a:rPr lang="it-IT" dirty="0">
                <a:solidFill>
                  <a:schemeClr val="accent2"/>
                </a:solidFill>
              </a:rPr>
            </a:br>
            <a:r>
              <a:rPr lang="it-IT" dirty="0">
                <a:solidFill>
                  <a:schemeClr val="accent2"/>
                </a:solidFill>
              </a:rPr>
              <a:t>      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1",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120 }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]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..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"_id" : 3,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"</a:t>
            </a:r>
            <a:r>
              <a:rPr lang="it-IT" dirty="0" err="1">
                <a:solidFill>
                  <a:srgbClr val="FF0000"/>
                </a:solidFill>
              </a:rPr>
              <a:t>inventory_docs</a:t>
            </a:r>
            <a:r>
              <a:rPr lang="it-IT" dirty="0">
                <a:solidFill>
                  <a:srgbClr val="FF0000"/>
                </a:solidFill>
              </a:rPr>
              <a:t>" : [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it-IT" dirty="0">
                <a:solidFill>
                  <a:schemeClr val="accent2"/>
                </a:solidFill>
              </a:rPr>
              <a:t>{ "_id" : 5,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</a:t>
            </a:r>
            <a:r>
              <a:rPr lang="it-IT" dirty="0" err="1">
                <a:solidFill>
                  <a:schemeClr val="accent2"/>
                </a:solidFill>
              </a:rPr>
              <a:t>null</a:t>
            </a:r>
            <a:r>
              <a:rPr lang="it-IT" dirty="0">
                <a:solidFill>
                  <a:schemeClr val="accent2"/>
                </a:solidFill>
              </a:rPr>
              <a:t>, "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" : "Incomplete" },</a:t>
            </a:r>
          </a:p>
          <a:p>
            <a:r>
              <a:rPr lang="it-IT" dirty="0">
                <a:solidFill>
                  <a:schemeClr val="accent2"/>
                </a:solidFill>
              </a:rPr>
              <a:t>    { "_id" : 6 }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]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50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Il </a:t>
            </a:r>
            <a:r>
              <a:rPr lang="it-IT" noProof="0" dirty="0" err="1"/>
              <a:t>modell</a:t>
            </a:r>
            <a:r>
              <a:rPr lang="it-IT" dirty="0"/>
              <a:t>o documentale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74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costruzione</a:t>
            </a:r>
            <a:r>
              <a:rPr lang="en-US" dirty="0"/>
              <a:t> di </a:t>
            </a:r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migliorare</a:t>
            </a:r>
            <a:r>
              <a:rPr lang="en-US" dirty="0"/>
              <a:t> le performance in </a:t>
            </a:r>
            <a:r>
              <a:rPr lang="en-US" dirty="0" err="1"/>
              <a:t>lettura</a:t>
            </a:r>
            <a:endParaRPr lang="en-US" dirty="0"/>
          </a:p>
          <a:p>
            <a:pPr lvl="1"/>
            <a:r>
              <a:rPr lang="en-US" dirty="0"/>
              <a:t>ATTENZIONE: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aggiornati</a:t>
            </a:r>
            <a:r>
              <a:rPr lang="en-US" dirty="0"/>
              <a:t> ad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;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rischio</a:t>
            </a:r>
            <a:r>
              <a:rPr lang="en-US" dirty="0"/>
              <a:t> è di </a:t>
            </a:r>
            <a:r>
              <a:rPr lang="en-US" dirty="0" err="1"/>
              <a:t>peggiorare</a:t>
            </a:r>
            <a:r>
              <a:rPr lang="en-US" dirty="0"/>
              <a:t> le performance in </a:t>
            </a:r>
            <a:r>
              <a:rPr lang="en-US" dirty="0" err="1"/>
              <a:t>scrittura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: </a:t>
            </a:r>
            <a:r>
              <a:rPr lang="en-US" dirty="0" err="1"/>
              <a:t>db.products.createIndex</a:t>
            </a:r>
            <a:r>
              <a:rPr lang="en-US" dirty="0"/>
              <a:t>({category: 1, price: -1})</a:t>
            </a:r>
          </a:p>
          <a:p>
            <a:pPr lvl="1"/>
            <a:r>
              <a:rPr lang="en-US" dirty="0"/>
              <a:t>:1 </a:t>
            </a:r>
            <a:r>
              <a:rPr lang="en-US" dirty="0" err="1"/>
              <a:t>indica</a:t>
            </a:r>
            <a:r>
              <a:rPr lang="en-US" dirty="0"/>
              <a:t> un </a:t>
            </a:r>
            <a:r>
              <a:rPr lang="en-US" dirty="0" err="1"/>
              <a:t>ordinamento</a:t>
            </a:r>
            <a:r>
              <a:rPr lang="en-US" dirty="0"/>
              <a:t> </a:t>
            </a:r>
            <a:r>
              <a:rPr lang="en-US" dirty="0" err="1"/>
              <a:t>crescente</a:t>
            </a:r>
            <a:r>
              <a:rPr lang="en-US" dirty="0"/>
              <a:t>, -1 </a:t>
            </a:r>
            <a:r>
              <a:rPr lang="en-US" dirty="0" err="1"/>
              <a:t>decrescente</a:t>
            </a:r>
            <a:endParaRPr lang="en-US" dirty="0"/>
          </a:p>
          <a:p>
            <a:pPr lvl="1"/>
            <a:r>
              <a:rPr lang="en-US" dirty="0" err="1"/>
              <a:t>L'ordine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è </a:t>
            </a:r>
            <a:r>
              <a:rPr lang="en-US" dirty="0" err="1"/>
              <a:t>importante</a:t>
            </a:r>
            <a:endParaRPr lang="en-US" dirty="0"/>
          </a:p>
          <a:p>
            <a:r>
              <a:rPr lang="en-US" dirty="0" err="1"/>
              <a:t>Caratteristiche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indicizzare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array</a:t>
            </a:r>
          </a:p>
          <a:p>
            <a:pPr lvl="1"/>
            <a:r>
              <a:rPr lang="en-US" dirty="0" err="1"/>
              <a:t>Esistono</a:t>
            </a:r>
            <a:r>
              <a:rPr lang="en-US" dirty="0"/>
              <a:t> tipi </a:t>
            </a:r>
            <a:r>
              <a:rPr lang="en-US" dirty="0" err="1"/>
              <a:t>speciali</a:t>
            </a:r>
            <a:r>
              <a:rPr lang="en-US" dirty="0"/>
              <a:t> di </a:t>
            </a:r>
            <a:r>
              <a:rPr lang="en-US" dirty="0" err="1"/>
              <a:t>indici</a:t>
            </a:r>
            <a:r>
              <a:rPr lang="en-US" dirty="0"/>
              <a:t>: </a:t>
            </a:r>
            <a:r>
              <a:rPr lang="en-US" dirty="0" err="1"/>
              <a:t>geospaziali</a:t>
            </a:r>
            <a:r>
              <a:rPr lang="en-US" dirty="0"/>
              <a:t>, di </a:t>
            </a:r>
            <a:r>
              <a:rPr lang="en-US" dirty="0" err="1"/>
              <a:t>testo</a:t>
            </a:r>
            <a:r>
              <a:rPr lang="en-US" dirty="0"/>
              <a:t>, hash</a:t>
            </a:r>
          </a:p>
          <a:p>
            <a:pPr lvl="1"/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parziali</a:t>
            </a:r>
            <a:r>
              <a:rPr lang="en-US" dirty="0"/>
              <a:t>: </a:t>
            </a:r>
            <a:r>
              <a:rPr lang="en-US" dirty="0" err="1"/>
              <a:t>indicizzano</a:t>
            </a:r>
            <a:r>
              <a:rPr lang="en-US" dirty="0"/>
              <a:t> solo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base di </a:t>
            </a:r>
            <a:r>
              <a:rPr lang="en-US" dirty="0" err="1"/>
              <a:t>una</a:t>
            </a:r>
            <a:r>
              <a:rPr lang="en-US" dirty="0"/>
              <a:t> query</a:t>
            </a:r>
          </a:p>
          <a:p>
            <a:pPr lvl="1"/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sparsi</a:t>
            </a:r>
            <a:r>
              <a:rPr lang="en-US" dirty="0"/>
              <a:t>: </a:t>
            </a:r>
            <a:r>
              <a:rPr lang="en-US" dirty="0" err="1"/>
              <a:t>indicizzano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 per cui </a:t>
            </a:r>
            <a:r>
              <a:rPr lang="en-US" dirty="0" err="1"/>
              <a:t>il</a:t>
            </a:r>
            <a:r>
              <a:rPr lang="en-US" dirty="0"/>
              <a:t> campo non </a:t>
            </a:r>
            <a:r>
              <a:rPr lang="en-US" dirty="0" err="1"/>
              <a:t>esiste</a:t>
            </a:r>
            <a:endParaRPr lang="en-US" dirty="0"/>
          </a:p>
          <a:p>
            <a:pPr lvl="1"/>
            <a:r>
              <a:rPr lang="en-US" dirty="0" err="1"/>
              <a:t>Indici</a:t>
            </a:r>
            <a:r>
              <a:rPr lang="en-US" dirty="0"/>
              <a:t> TTL: </a:t>
            </a:r>
            <a:r>
              <a:rPr lang="en-US" dirty="0" err="1"/>
              <a:t>cancellano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se la data </a:t>
            </a:r>
            <a:r>
              <a:rPr lang="en-US" dirty="0" err="1"/>
              <a:t>indicizzata</a:t>
            </a:r>
            <a:r>
              <a:rPr lang="en-US" dirty="0"/>
              <a:t> è </a:t>
            </a:r>
            <a:r>
              <a:rPr lang="en-US" dirty="0" err="1"/>
              <a:t>obsoleta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4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Indici</a:t>
            </a:r>
            <a:r>
              <a:rPr lang="en-US" dirty="0"/>
              <a:t> di </a:t>
            </a:r>
            <a:r>
              <a:rPr lang="en-US" dirty="0" err="1"/>
              <a:t>testo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Consentono</a:t>
            </a:r>
            <a:r>
              <a:rPr lang="en-US" dirty="0"/>
              <a:t> di fare </a:t>
            </a:r>
            <a:r>
              <a:rPr lang="en-US" dirty="0" err="1"/>
              <a:t>ricerche</a:t>
            </a:r>
            <a:r>
              <a:rPr lang="en-US" dirty="0"/>
              <a:t> di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all'interno</a:t>
            </a:r>
            <a:r>
              <a:rPr lang="en-US" dirty="0"/>
              <a:t> di </a:t>
            </a:r>
            <a:r>
              <a:rPr lang="en-US" dirty="0" err="1"/>
              <a:t>uno</a:t>
            </a:r>
            <a:r>
              <a:rPr lang="en-US" dirty="0"/>
              <a:t> o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campi</a:t>
            </a:r>
            <a:endParaRPr lang="en-US" dirty="0"/>
          </a:p>
          <a:p>
            <a:pPr lvl="1"/>
            <a:r>
              <a:rPr lang="en-US" dirty="0"/>
              <a:t>ATTENZIONE: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un solo </a:t>
            </a:r>
            <a:r>
              <a:rPr lang="en-US" dirty="0" err="1"/>
              <a:t>indice</a:t>
            </a:r>
            <a:r>
              <a:rPr lang="en-US" dirty="0"/>
              <a:t> di </a:t>
            </a:r>
            <a:r>
              <a:rPr lang="en-US" dirty="0" err="1"/>
              <a:t>testo</a:t>
            </a:r>
            <a:r>
              <a:rPr lang="en-US" dirty="0"/>
              <a:t> per </a:t>
            </a:r>
            <a:r>
              <a:rPr lang="en-US" dirty="0" err="1"/>
              <a:t>collezione</a:t>
            </a:r>
            <a:endParaRPr lang="en-US" dirty="0"/>
          </a:p>
          <a:p>
            <a:pPr lvl="1"/>
            <a:r>
              <a:rPr lang="en-US" dirty="0" err="1"/>
              <a:t>db.stores.createIndex</a:t>
            </a:r>
            <a:r>
              <a:rPr lang="en-US" dirty="0"/>
              <a:t>( { name: "text", description: "text" } )</a:t>
            </a:r>
          </a:p>
          <a:p>
            <a:r>
              <a:rPr lang="en-US" dirty="0" err="1"/>
              <a:t>L'indice</a:t>
            </a:r>
            <a:r>
              <a:rPr lang="en-US" dirty="0"/>
              <a:t> </a:t>
            </a:r>
            <a:r>
              <a:rPr lang="en-US" dirty="0" err="1"/>
              <a:t>esclude</a:t>
            </a:r>
            <a:r>
              <a:rPr lang="en-US" dirty="0"/>
              <a:t> </a:t>
            </a:r>
            <a:r>
              <a:rPr lang="en-US" dirty="0" err="1"/>
              <a:t>punteggiatura</a:t>
            </a:r>
            <a:r>
              <a:rPr lang="en-US" dirty="0"/>
              <a:t> e </a:t>
            </a:r>
            <a:r>
              <a:rPr lang="en-US" i="1" dirty="0"/>
              <a:t>stop-words</a:t>
            </a:r>
            <a:r>
              <a:rPr lang="en-US" dirty="0"/>
              <a:t> e </a:t>
            </a:r>
            <a:r>
              <a:rPr lang="en-US" dirty="0" err="1"/>
              <a:t>riduce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termini a </a:t>
            </a:r>
            <a:r>
              <a:rPr lang="en-US" dirty="0" err="1"/>
              <a:t>radice</a:t>
            </a:r>
            <a:endParaRPr lang="en-US" dirty="0"/>
          </a:p>
          <a:p>
            <a:pPr lvl="1"/>
            <a:r>
              <a:rPr lang="en-US" dirty="0" err="1"/>
              <a:t>Esempio</a:t>
            </a:r>
            <a:r>
              <a:rPr lang="en-US" dirty="0"/>
              <a:t>: "</a:t>
            </a:r>
            <a:r>
              <a:rPr lang="en-US" dirty="0" err="1"/>
              <a:t>Collezione</a:t>
            </a:r>
            <a:r>
              <a:rPr lang="en-US" dirty="0"/>
              <a:t> con </a:t>
            </a:r>
            <a:r>
              <a:rPr lang="en-US" dirty="0" err="1"/>
              <a:t>indice</a:t>
            </a:r>
            <a:r>
              <a:rPr lang="en-US" dirty="0"/>
              <a:t> di </a:t>
            </a:r>
            <a:r>
              <a:rPr lang="en-US" dirty="0" err="1"/>
              <a:t>testo</a:t>
            </a:r>
            <a:r>
              <a:rPr lang="en-US" dirty="0"/>
              <a:t>." </a:t>
            </a:r>
            <a:r>
              <a:rPr lang="en-US" dirty="0">
                <a:sym typeface="Wingdings" panose="05000000000000000000" pitchFamily="2" charset="2"/>
              </a:rPr>
              <a:t> ["</a:t>
            </a:r>
            <a:r>
              <a:rPr lang="en-US" dirty="0" err="1">
                <a:sym typeface="Wingdings" panose="05000000000000000000" pitchFamily="2" charset="2"/>
              </a:rPr>
              <a:t>collezion</a:t>
            </a:r>
            <a:r>
              <a:rPr lang="en-US" dirty="0">
                <a:sym typeface="Wingdings" panose="05000000000000000000" pitchFamily="2" charset="2"/>
              </a:rPr>
              <a:t>", "</a:t>
            </a:r>
            <a:r>
              <a:rPr lang="en-US" dirty="0" err="1">
                <a:sym typeface="Wingdings" panose="05000000000000000000" pitchFamily="2" charset="2"/>
              </a:rPr>
              <a:t>indic</a:t>
            </a:r>
            <a:r>
              <a:rPr lang="en-US" dirty="0">
                <a:sym typeface="Wingdings" panose="05000000000000000000" pitchFamily="2" charset="2"/>
              </a:rPr>
              <a:t>", "test"]</a:t>
            </a:r>
            <a:endParaRPr lang="en-US" dirty="0"/>
          </a:p>
          <a:p>
            <a:r>
              <a:rPr lang="en-US" dirty="0" err="1"/>
              <a:t>Caratteristiche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indicizzare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testuali</a:t>
            </a:r>
            <a:r>
              <a:rPr lang="en-US" dirty="0"/>
              <a:t> e array di </a:t>
            </a:r>
            <a:r>
              <a:rPr lang="en-US" dirty="0" err="1"/>
              <a:t>stringhe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assegnare</a:t>
            </a:r>
            <a:r>
              <a:rPr lang="en-US" dirty="0"/>
              <a:t> </a:t>
            </a:r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a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diversi</a:t>
            </a:r>
            <a:endParaRPr lang="en-US" dirty="0"/>
          </a:p>
          <a:p>
            <a:pPr lvl="1"/>
            <a:r>
              <a:rPr lang="en-US" dirty="0" err="1"/>
              <a:t>Tarato</a:t>
            </a:r>
            <a:r>
              <a:rPr lang="en-US" dirty="0"/>
              <a:t> di default </a:t>
            </a:r>
            <a:r>
              <a:rPr lang="en-US" dirty="0" err="1"/>
              <a:t>sull'inglese</a:t>
            </a:r>
            <a:r>
              <a:rPr lang="en-US" dirty="0"/>
              <a:t>, ma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</a:t>
            </a:r>
            <a:r>
              <a:rPr lang="en-US" dirty="0" err="1"/>
              <a:t>lingue</a:t>
            </a:r>
            <a:r>
              <a:rPr lang="en-US" dirty="0"/>
              <a:t> diverse</a:t>
            </a:r>
          </a:p>
        </p:txBody>
      </p:sp>
    </p:spTree>
    <p:extLst>
      <p:ext uri="{BB962C8B-B14F-4D97-AF65-F5344CB8AC3E}">
        <p14:creationId xmlns:p14="http://schemas.microsoft.com/office/powerpoint/2010/main" val="119118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"Java Hut", description: "Coffee 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"Coffee Shop", description: "Just coffee"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"Java Shopping",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db.stores.createIndex</a:t>
            </a:r>
            <a:r>
              <a:rPr lang="en-US" dirty="0"/>
              <a:t>( { name: "text", description: "text" }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2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</a:t>
            </a:r>
            <a:r>
              <a:rPr lang="en-US" dirty="0">
                <a:solidFill>
                  <a:srgbClr val="0070C0"/>
                </a:solidFill>
              </a:rPr>
              <a:t>Coffee </a:t>
            </a:r>
            <a:r>
              <a:rPr lang="en-US" dirty="0"/>
              <a:t>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</a:t>
            </a:r>
            <a:r>
              <a:rPr lang="en-US" dirty="0">
                <a:solidFill>
                  <a:srgbClr val="0070C0"/>
                </a:solidFill>
              </a:rPr>
              <a:t>coffee</a:t>
            </a:r>
            <a:r>
              <a:rPr lang="en-US" dirty="0"/>
              <a:t>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 { $text: { $search: "java coffee shop" } } )</a:t>
            </a:r>
          </a:p>
          <a:p>
            <a:pPr lvl="1"/>
            <a:r>
              <a:rPr lang="en-US" dirty="0"/>
              <a:t>Le parole indicate </a:t>
            </a:r>
            <a:r>
              <a:rPr lang="en-US" dirty="0" err="1"/>
              <a:t>sono</a:t>
            </a:r>
            <a:r>
              <a:rPr lang="en-US" dirty="0"/>
              <a:t> considerate in 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1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"Coffee 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coffee"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Shopping",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 { $text: { $search: "java \"coffee shop\"" } } )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stringhe</a:t>
            </a:r>
            <a:r>
              <a:rPr lang="en-US" dirty="0"/>
              <a:t> indicate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virgolette</a:t>
            </a:r>
            <a:r>
              <a:rPr lang="en-US" dirty="0"/>
              <a:t> (")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cercate</a:t>
            </a:r>
            <a:r>
              <a:rPr lang="en-US" dirty="0"/>
              <a:t> </a:t>
            </a:r>
            <a:r>
              <a:rPr lang="en-US" dirty="0" err="1"/>
              <a:t>esattamente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"Java Hut", description: "</a:t>
            </a:r>
            <a:r>
              <a:rPr lang="en-US" dirty="0">
                <a:solidFill>
                  <a:srgbClr val="FF0000"/>
                </a:solidFill>
              </a:rPr>
              <a:t>Coffee</a:t>
            </a:r>
            <a:r>
              <a:rPr lang="en-US" dirty="0"/>
              <a:t> 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FF0000"/>
                </a:solidFill>
              </a:rPr>
              <a:t>Coffee</a:t>
            </a:r>
            <a:r>
              <a:rPr lang="en-US" dirty="0"/>
              <a:t> Shop", description: "Just coffee"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 { $text: { $search: "java shop -coffee" } } )</a:t>
            </a:r>
          </a:p>
          <a:p>
            <a:pPr lvl="1"/>
            <a:r>
              <a:rPr lang="en-US" dirty="0"/>
              <a:t>Le parole </a:t>
            </a:r>
            <a:r>
              <a:rPr lang="en-US" dirty="0" err="1"/>
              <a:t>precedute</a:t>
            </a:r>
            <a:r>
              <a:rPr lang="en-US" dirty="0"/>
              <a:t> dal </a:t>
            </a:r>
            <a:r>
              <a:rPr lang="en-US" dirty="0" err="1"/>
              <a:t>meno</a:t>
            </a:r>
            <a:r>
              <a:rPr lang="en-US" dirty="0"/>
              <a:t> (-) </a:t>
            </a:r>
            <a:r>
              <a:rPr lang="en-US" dirty="0" err="1"/>
              <a:t>causano</a:t>
            </a:r>
            <a:r>
              <a:rPr lang="en-US" dirty="0"/>
              <a:t> </a:t>
            </a:r>
            <a:r>
              <a:rPr lang="en-US" dirty="0" err="1"/>
              <a:t>l'esclusione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1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</a:t>
            </a:r>
            <a:r>
              <a:rPr lang="en-US" dirty="0">
                <a:solidFill>
                  <a:srgbClr val="0070C0"/>
                </a:solidFill>
              </a:rPr>
              <a:t>Coffee </a:t>
            </a:r>
            <a:r>
              <a:rPr lang="en-US" dirty="0"/>
              <a:t>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</a:t>
            </a:r>
            <a:r>
              <a:rPr lang="en-US" dirty="0">
                <a:solidFill>
                  <a:srgbClr val="0070C0"/>
                </a:solidFill>
              </a:rPr>
              <a:t>coffee</a:t>
            </a:r>
            <a:r>
              <a:rPr lang="en-US" dirty="0"/>
              <a:t>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{ $text: { $search: "java coffee shop" } },</a:t>
            </a:r>
            <a:br>
              <a:rPr lang="en-US" dirty="0"/>
            </a:br>
            <a:r>
              <a:rPr lang="en-US" dirty="0"/>
              <a:t>   { score: { $meta: "</a:t>
            </a:r>
            <a:r>
              <a:rPr lang="en-US" dirty="0" err="1"/>
              <a:t>textScore</a:t>
            </a:r>
            <a:r>
              <a:rPr lang="en-US" dirty="0"/>
              <a:t>" } }</a:t>
            </a:r>
            <a:br>
              <a:rPr lang="en-US" dirty="0"/>
            </a:br>
            <a:r>
              <a:rPr lang="en-US" dirty="0"/>
              <a:t>).sort( { score: { $meta: "</a:t>
            </a:r>
            <a:r>
              <a:rPr lang="en-US" dirty="0" err="1"/>
              <a:t>textScore</a:t>
            </a:r>
            <a:r>
              <a:rPr lang="en-US" dirty="0"/>
              <a:t>" } } )</a:t>
            </a:r>
          </a:p>
          <a:p>
            <a:pPr lvl="1"/>
            <a:r>
              <a:rPr lang="en-US" dirty="0" err="1"/>
              <a:t>E'possibile</a:t>
            </a:r>
            <a:r>
              <a:rPr lang="en-US" dirty="0"/>
              <a:t> </a:t>
            </a:r>
            <a:r>
              <a:rPr lang="en-US" dirty="0" err="1"/>
              <a:t>ordinare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base di un </a:t>
            </a:r>
            <a:r>
              <a:rPr lang="en-US" dirty="0" err="1"/>
              <a:t>punteggio</a:t>
            </a:r>
            <a:r>
              <a:rPr lang="en-US" dirty="0"/>
              <a:t> di </a:t>
            </a:r>
            <a:r>
              <a:rPr lang="en-US" dirty="0" err="1"/>
              <a:t>similarità</a:t>
            </a:r>
            <a:r>
              <a:rPr lang="en-US" dirty="0"/>
              <a:t> con la query di </a:t>
            </a:r>
            <a:r>
              <a:rPr lang="en-US" dirty="0" err="1"/>
              <a:t>ricerca</a:t>
            </a:r>
            <a:endParaRPr lang="en-US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8365262" y="2819138"/>
            <a:ext cx="5329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8940809" y="2641717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1°</a:t>
            </a:r>
          </a:p>
        </p:txBody>
      </p:sp>
    </p:spTree>
    <p:extLst>
      <p:ext uri="{BB962C8B-B14F-4D97-AF65-F5344CB8AC3E}">
        <p14:creationId xmlns:p14="http://schemas.microsoft.com/office/powerpoint/2010/main" val="149895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500" noProof="0" dirty="0"/>
              <a:t>Grazie per l’attenzione!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010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Document</a:t>
            </a:r>
            <a:r>
              <a:rPr lang="it-IT" dirty="0"/>
              <a:t>: modello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700499"/>
            <a:ext cx="7659254" cy="4351338"/>
          </a:xfrm>
        </p:spPr>
        <p:txBody>
          <a:bodyPr/>
          <a:lstStyle/>
          <a:p>
            <a:r>
              <a:rPr lang="it-IT" sz="2000" dirty="0"/>
              <a:t>Un DB contiene una o più </a:t>
            </a:r>
            <a:r>
              <a:rPr lang="it-IT" sz="2000" dirty="0">
                <a:solidFill>
                  <a:srgbClr val="FF0000"/>
                </a:solidFill>
              </a:rPr>
              <a:t>collezioni</a:t>
            </a:r>
            <a:r>
              <a:rPr lang="it-IT" sz="2000" dirty="0"/>
              <a:t> (corrispettive delle tabelle)</a:t>
            </a:r>
          </a:p>
          <a:p>
            <a:r>
              <a:rPr lang="it-IT" sz="2000" dirty="0"/>
              <a:t>Ogni collezione contiene </a:t>
            </a:r>
            <a:r>
              <a:rPr lang="it-IT" sz="2000" dirty="0">
                <a:solidFill>
                  <a:srgbClr val="FF0000"/>
                </a:solidFill>
              </a:rPr>
              <a:t>documenti</a:t>
            </a:r>
            <a:r>
              <a:rPr lang="it-IT" sz="2000" dirty="0"/>
              <a:t> (tipicamente JSON)</a:t>
            </a:r>
          </a:p>
          <a:p>
            <a:pPr lvl="1"/>
            <a:r>
              <a:rPr lang="it-IT" sz="1600" dirty="0"/>
              <a:t>Un documento ha una struttura ad albero auto-descrittiva</a:t>
            </a:r>
          </a:p>
          <a:p>
            <a:r>
              <a:rPr lang="it-IT" sz="2000" dirty="0"/>
              <a:t>Ogni documento contiene un insieme di </a:t>
            </a:r>
            <a:r>
              <a:rPr lang="it-IT" sz="2000" dirty="0">
                <a:solidFill>
                  <a:srgbClr val="FF0000"/>
                </a:solidFill>
              </a:rPr>
              <a:t>campi</a:t>
            </a:r>
          </a:p>
          <a:p>
            <a:pPr lvl="1"/>
            <a:r>
              <a:rPr lang="it-IT" sz="1600" dirty="0"/>
              <a:t>L'unico campo obbligatorio è l'</a:t>
            </a:r>
            <a:r>
              <a:rPr lang="it-IT" sz="1600" dirty="0">
                <a:solidFill>
                  <a:srgbClr val="0070C0"/>
                </a:solidFill>
              </a:rPr>
              <a:t>ID</a:t>
            </a:r>
            <a:endParaRPr lang="it-IT" sz="1600" dirty="0"/>
          </a:p>
          <a:p>
            <a:r>
              <a:rPr lang="it-IT" sz="2000" dirty="0"/>
              <a:t>Ogni campo è strutturato come una </a:t>
            </a:r>
            <a:r>
              <a:rPr lang="it-IT" sz="2000" dirty="0">
                <a:solidFill>
                  <a:srgbClr val="FF0000"/>
                </a:solidFill>
              </a:rPr>
              <a:t>coppia chiave-valore</a:t>
            </a:r>
          </a:p>
          <a:p>
            <a:pPr lvl="1"/>
            <a:r>
              <a:rPr lang="it-IT" sz="1600" dirty="0"/>
              <a:t>Chiave: stringa di testo univoca all'interno del documento</a:t>
            </a:r>
          </a:p>
          <a:p>
            <a:pPr lvl="1"/>
            <a:r>
              <a:rPr lang="it-IT" sz="1600" dirty="0"/>
              <a:t>Valore: può essere semplice (stringa, numero, booleano) </a:t>
            </a:r>
            <a:br>
              <a:rPr lang="it-IT" sz="1600" dirty="0"/>
            </a:br>
            <a:r>
              <a:rPr lang="it-IT" sz="1600" dirty="0"/>
              <a:t>o complesso (oggetto, array, BLOB)</a:t>
            </a:r>
          </a:p>
          <a:p>
            <a:pPr lvl="2"/>
            <a:r>
              <a:rPr lang="it-IT" sz="1400" dirty="0"/>
              <a:t>Un valore può contenere campi a sua volta</a:t>
            </a:r>
          </a:p>
          <a:p>
            <a:r>
              <a:rPr lang="it-IT" sz="2000" dirty="0">
                <a:solidFill>
                  <a:srgbClr val="0070C0"/>
                </a:solidFill>
              </a:rPr>
              <a:t>Livello di atomicità</a:t>
            </a:r>
            <a:r>
              <a:rPr lang="it-IT" sz="2000" dirty="0"/>
              <a:t>: il documento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8497454" y="1560946"/>
            <a:ext cx="3226717" cy="4524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{</a:t>
            </a:r>
          </a:p>
          <a:p>
            <a:r>
              <a:rPr lang="it-IT" dirty="0"/>
              <a:t>      "_id": 1234,</a:t>
            </a:r>
          </a:p>
          <a:p>
            <a:r>
              <a:rPr lang="it-IT" dirty="0"/>
              <a:t>      "</a:t>
            </a:r>
            <a:r>
              <a:rPr lang="it-IT" dirty="0" err="1"/>
              <a:t>name</a:t>
            </a:r>
            <a:r>
              <a:rPr lang="it-IT" dirty="0"/>
              <a:t>": "Enrico",</a:t>
            </a:r>
          </a:p>
          <a:p>
            <a:r>
              <a:rPr lang="it-IT" dirty="0"/>
              <a:t>      "</a:t>
            </a:r>
            <a:r>
              <a:rPr lang="it-IT" dirty="0" err="1"/>
              <a:t>age</a:t>
            </a:r>
            <a:r>
              <a:rPr lang="it-IT" dirty="0"/>
              <a:t>": 32,</a:t>
            </a:r>
            <a:br>
              <a:rPr lang="it-IT" dirty="0"/>
            </a:br>
            <a:r>
              <a:rPr lang="it-IT" dirty="0"/>
              <a:t>      "</a:t>
            </a:r>
            <a:r>
              <a:rPr lang="it-IT" dirty="0" err="1"/>
              <a:t>address</a:t>
            </a:r>
            <a:r>
              <a:rPr lang="it-IT" dirty="0"/>
              <a:t>": {</a:t>
            </a:r>
          </a:p>
          <a:p>
            <a:r>
              <a:rPr lang="it-IT" dirty="0"/>
              <a:t>            "city": "Ravenna",</a:t>
            </a:r>
            <a:br>
              <a:rPr lang="it-IT" dirty="0"/>
            </a:br>
            <a:r>
              <a:rPr lang="it-IT" dirty="0"/>
              <a:t>            "</a:t>
            </a:r>
            <a:r>
              <a:rPr lang="it-IT" dirty="0" err="1"/>
              <a:t>postalCode</a:t>
            </a:r>
            <a:r>
              <a:rPr lang="it-IT" dirty="0"/>
              <a:t>": 48124</a:t>
            </a:r>
          </a:p>
          <a:p>
            <a:r>
              <a:rPr lang="it-IT" dirty="0"/>
              <a:t>      },</a:t>
            </a:r>
          </a:p>
          <a:p>
            <a:r>
              <a:rPr lang="it-IT" dirty="0"/>
              <a:t>      "</a:t>
            </a:r>
            <a:r>
              <a:rPr lang="it-IT" dirty="0" err="1"/>
              <a:t>contacts</a:t>
            </a:r>
            <a:r>
              <a:rPr lang="it-IT" dirty="0"/>
              <a:t>": [ {</a:t>
            </a:r>
          </a:p>
          <a:p>
            <a:r>
              <a:rPr lang="it-IT" dirty="0"/>
              <a:t>            "</a:t>
            </a:r>
            <a:r>
              <a:rPr lang="it-IT" dirty="0" err="1"/>
              <a:t>type</a:t>
            </a:r>
            <a:r>
              <a:rPr lang="it-IT" dirty="0"/>
              <a:t>": "office",</a:t>
            </a:r>
            <a:br>
              <a:rPr lang="it-IT" dirty="0"/>
            </a:br>
            <a:r>
              <a:rPr lang="it-IT" dirty="0"/>
              <a:t>            "</a:t>
            </a:r>
            <a:r>
              <a:rPr lang="it-IT" dirty="0" err="1"/>
              <a:t>contact</a:t>
            </a:r>
            <a:r>
              <a:rPr lang="it-IT" dirty="0"/>
              <a:t>": "0547-338835"</a:t>
            </a:r>
          </a:p>
          <a:p>
            <a:r>
              <a:rPr lang="it-IT" dirty="0"/>
              <a:t>      }, {</a:t>
            </a:r>
          </a:p>
          <a:p>
            <a:r>
              <a:rPr lang="it-IT" dirty="0"/>
              <a:t>            "</a:t>
            </a:r>
            <a:r>
              <a:rPr lang="it-IT" dirty="0" err="1"/>
              <a:t>type</a:t>
            </a:r>
            <a:r>
              <a:rPr lang="it-IT" dirty="0"/>
              <a:t>": "</a:t>
            </a:r>
            <a:r>
              <a:rPr lang="it-IT" dirty="0" err="1"/>
              <a:t>skype</a:t>
            </a:r>
            <a:r>
              <a:rPr lang="it-IT" dirty="0"/>
              <a:t>",</a:t>
            </a:r>
            <a:br>
              <a:rPr lang="it-IT" dirty="0"/>
            </a:br>
            <a:r>
              <a:rPr lang="it-IT" dirty="0"/>
              <a:t>            "</a:t>
            </a:r>
            <a:r>
              <a:rPr lang="it-IT" dirty="0" err="1"/>
              <a:t>contact</a:t>
            </a:r>
            <a:r>
              <a:rPr lang="it-IT" dirty="0"/>
              <a:t>": "</a:t>
            </a:r>
            <a:r>
              <a:rPr lang="it-IT" dirty="0" err="1"/>
              <a:t>egallinucci</a:t>
            </a:r>
            <a:r>
              <a:rPr lang="it-IT" dirty="0"/>
              <a:t>"</a:t>
            </a:r>
          </a:p>
          <a:p>
            <a:r>
              <a:rPr lang="it-IT" dirty="0"/>
              <a:t>      } ]</a:t>
            </a:r>
          </a:p>
          <a:p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48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22882</TotalTime>
  <Words>8649</Words>
  <Application>Microsoft Office PowerPoint</Application>
  <PresentationFormat>Widescreen</PresentationFormat>
  <Paragraphs>705</Paragraphs>
  <Slides>87</Slides>
  <Notes>11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87</vt:i4>
      </vt:variant>
    </vt:vector>
  </HeadingPairs>
  <TitlesOfParts>
    <vt:vector size="96" baseType="lpstr">
      <vt:lpstr>Arial</vt:lpstr>
      <vt:lpstr>Calibri</vt:lpstr>
      <vt:lpstr>Calibri Light</vt:lpstr>
      <vt:lpstr>Consolas</vt:lpstr>
      <vt:lpstr>Courier New</vt:lpstr>
      <vt:lpstr>CourierPrime</vt:lpstr>
      <vt:lpstr>Helvetica</vt:lpstr>
      <vt:lpstr>Wingdings</vt:lpstr>
      <vt:lpstr>Tema di Office</vt:lpstr>
      <vt:lpstr>NoSQL document-oriented</vt:lpstr>
      <vt:lpstr>Who am I?</vt:lpstr>
      <vt:lpstr>Perché NoSQL?</vt:lpstr>
      <vt:lpstr>Cosa significa NoSQL</vt:lpstr>
      <vt:lpstr>I punti forti degli RDBMS</vt:lpstr>
      <vt:lpstr>I punti deboli degli RDBMS</vt:lpstr>
      <vt:lpstr>NoSQL: tanti modelli</vt:lpstr>
      <vt:lpstr>Il modello documentale</vt:lpstr>
      <vt:lpstr>Document: modello</vt:lpstr>
      <vt:lpstr>Modellazione di documenti: un esempio</vt:lpstr>
      <vt:lpstr>Modellazione di documenti: un esempio</vt:lpstr>
      <vt:lpstr>Modellazione di documenti: un esempio</vt:lpstr>
      <vt:lpstr>Modellazione di documenti: un esempio</vt:lpstr>
      <vt:lpstr>Modellazione di documenti: un esempio</vt:lpstr>
      <vt:lpstr>Modellazione di documenti: un esempio</vt:lpstr>
      <vt:lpstr>Modellazione di documenti: progettazione</vt:lpstr>
      <vt:lpstr>Casi d’uso</vt:lpstr>
      <vt:lpstr>Casi d’uso reali</vt:lpstr>
      <vt:lpstr>Aspetti che non approfondiremo</vt:lpstr>
      <vt:lpstr>Getting started with MongoDB</vt:lpstr>
      <vt:lpstr>Introduzione</vt:lpstr>
      <vt:lpstr>Documenti</vt:lpstr>
      <vt:lpstr>Documenti</vt:lpstr>
      <vt:lpstr>Collezioni</vt:lpstr>
      <vt:lpstr>Database</vt:lpstr>
      <vt:lpstr>Database</vt:lpstr>
      <vt:lpstr>Connessione via shell</vt:lpstr>
      <vt:lpstr>Connessione via Robo3T</vt:lpstr>
      <vt:lpstr>Connessione ad un cluster</vt:lpstr>
      <vt:lpstr>Collezioni per le esercitazioni (1)</vt:lpstr>
      <vt:lpstr>Collezioni per le esercitazioni (2)</vt:lpstr>
      <vt:lpstr>Strumenti di import/export</vt:lpstr>
      <vt:lpstr>Comandi di base</vt:lpstr>
      <vt:lpstr>Comandi principali</vt:lpstr>
      <vt:lpstr>MongoDB query language</vt:lpstr>
      <vt:lpstr>Il comando Find</vt:lpstr>
      <vt:lpstr>Il comando Find</vt:lpstr>
      <vt:lpstr>Il comando Find</vt:lpstr>
      <vt:lpstr>Find – proiezione</vt:lpstr>
      <vt:lpstr>Find – selezione semplice</vt:lpstr>
      <vt:lpstr>Find – selezione complessa</vt:lpstr>
      <vt:lpstr>Find – operatori di confronto</vt:lpstr>
      <vt:lpstr>Find – condizioni multiple</vt:lpstr>
      <vt:lpstr>Find – condizioni multiple</vt:lpstr>
      <vt:lpstr>Find – negazione</vt:lpstr>
      <vt:lpstr>Find – esistenza e campi nulli</vt:lpstr>
      <vt:lpstr>Find – interrogare array</vt:lpstr>
      <vt:lpstr>Find – interrogare array</vt:lpstr>
      <vt:lpstr>Find – interrogare array</vt:lpstr>
      <vt:lpstr>Find – interrogare array</vt:lpstr>
      <vt:lpstr>Find – interrogare oggetti</vt:lpstr>
      <vt:lpstr>Find – interrogare array di oggetti</vt:lpstr>
      <vt:lpstr>Find – Javascript scripts</vt:lpstr>
      <vt:lpstr>Limit, skip &amp; sort</vt:lpstr>
      <vt:lpstr>Count</vt:lpstr>
      <vt:lpstr>Distinct</vt:lpstr>
      <vt:lpstr>Framework di aggregazione</vt:lpstr>
      <vt:lpstr>Framework di aggregazione</vt:lpstr>
      <vt:lpstr>Framework di aggregazione</vt:lpstr>
      <vt:lpstr>Operatore $match</vt:lpstr>
      <vt:lpstr>Operatore $project</vt:lpstr>
      <vt:lpstr>Operatore $project – espressioni  matematiche</vt:lpstr>
      <vt:lpstr>Operatore $project – espressioni su date</vt:lpstr>
      <vt:lpstr>Operatore $project – espressioni su stringhe</vt:lpstr>
      <vt:lpstr>Operatore $project – espressioni logiche</vt:lpstr>
      <vt:lpstr>Operatore $project – espressioni logiche</vt:lpstr>
      <vt:lpstr>Operatore $group</vt:lpstr>
      <vt:lpstr>Operatore $group ed operatori aritmetici</vt:lpstr>
      <vt:lpstr>Operatore $group ed operatori su estremi</vt:lpstr>
      <vt:lpstr>Operatore $group ed operatori di collezione</vt:lpstr>
      <vt:lpstr>Operatore $unwind</vt:lpstr>
      <vt:lpstr>Operatore $unwind</vt:lpstr>
      <vt:lpstr>Operatore $unwind</vt:lpstr>
      <vt:lpstr>Operatore $unwind</vt:lpstr>
      <vt:lpstr>Operatori $sort, $limit e $skip</vt:lpstr>
      <vt:lpstr>Operatore $lookup</vt:lpstr>
      <vt:lpstr>Operatore $lookup</vt:lpstr>
      <vt:lpstr>Operatore $lookup</vt:lpstr>
      <vt:lpstr>Indici</vt:lpstr>
      <vt:lpstr>Indici</vt:lpstr>
      <vt:lpstr>Indici di testo</vt:lpstr>
      <vt:lpstr>Operatore $text</vt:lpstr>
      <vt:lpstr>Operatore $text</vt:lpstr>
      <vt:lpstr>Operatore $text</vt:lpstr>
      <vt:lpstr>Operatore $text</vt:lpstr>
      <vt:lpstr>Operatore $text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1139</cp:revision>
  <dcterms:created xsi:type="dcterms:W3CDTF">2019-03-06T18:10:20Z</dcterms:created>
  <dcterms:modified xsi:type="dcterms:W3CDTF">2022-03-09T08:22:05Z</dcterms:modified>
</cp:coreProperties>
</file>