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11" r:id="rId2"/>
    <p:sldId id="436" r:id="rId3"/>
    <p:sldId id="438" r:id="rId4"/>
    <p:sldId id="486" r:id="rId5"/>
    <p:sldId id="448" r:id="rId6"/>
    <p:sldId id="452" r:id="rId7"/>
    <p:sldId id="453" r:id="rId8"/>
    <p:sldId id="450" r:id="rId9"/>
    <p:sldId id="454" r:id="rId10"/>
    <p:sldId id="455" r:id="rId11"/>
    <p:sldId id="451" r:id="rId12"/>
    <p:sldId id="456" r:id="rId13"/>
    <p:sldId id="502" r:id="rId14"/>
    <p:sldId id="467" r:id="rId15"/>
    <p:sldId id="457" r:id="rId16"/>
    <p:sldId id="459" r:id="rId17"/>
    <p:sldId id="461" r:id="rId18"/>
    <p:sldId id="460" r:id="rId19"/>
    <p:sldId id="513" r:id="rId20"/>
    <p:sldId id="458" r:id="rId21"/>
    <p:sldId id="469" r:id="rId22"/>
    <p:sldId id="470" r:id="rId23"/>
    <p:sldId id="471" r:id="rId24"/>
    <p:sldId id="512" r:id="rId25"/>
    <p:sldId id="472" r:id="rId26"/>
    <p:sldId id="473" r:id="rId27"/>
    <p:sldId id="474" r:id="rId28"/>
    <p:sldId id="475" r:id="rId29"/>
    <p:sldId id="476" r:id="rId30"/>
    <p:sldId id="462" r:id="rId31"/>
    <p:sldId id="514" r:id="rId32"/>
    <p:sldId id="515" r:id="rId33"/>
    <p:sldId id="516" r:id="rId34"/>
    <p:sldId id="517" r:id="rId35"/>
    <p:sldId id="463" r:id="rId36"/>
    <p:sldId id="482" r:id="rId37"/>
    <p:sldId id="464" r:id="rId38"/>
    <p:sldId id="465" r:id="rId39"/>
    <p:sldId id="466" r:id="rId40"/>
    <p:sldId id="483" r:id="rId41"/>
    <p:sldId id="484" r:id="rId42"/>
    <p:sldId id="371" r:id="rId43"/>
    <p:sldId id="428" r:id="rId44"/>
    <p:sldId id="305" r:id="rId45"/>
    <p:sldId id="309" r:id="rId46"/>
    <p:sldId id="310" r:id="rId47"/>
    <p:sldId id="518" r:id="rId48"/>
    <p:sldId id="312" r:id="rId49"/>
    <p:sldId id="313" r:id="rId50"/>
    <p:sldId id="324" r:id="rId51"/>
    <p:sldId id="308" r:id="rId52"/>
    <p:sldId id="307" r:id="rId53"/>
    <p:sldId id="430" r:id="rId54"/>
    <p:sldId id="314" r:id="rId55"/>
    <p:sldId id="323" r:id="rId56"/>
    <p:sldId id="315" r:id="rId57"/>
    <p:sldId id="316" r:id="rId58"/>
    <p:sldId id="319" r:id="rId59"/>
    <p:sldId id="396" r:id="rId60"/>
    <p:sldId id="321" r:id="rId61"/>
    <p:sldId id="322" r:id="rId62"/>
    <p:sldId id="394" r:id="rId63"/>
    <p:sldId id="395" r:id="rId64"/>
    <p:sldId id="393" r:id="rId6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Services" id="{B8A58FD2-1D05-4687-A404-A01EA4ACEE86}">
          <p14:sldIdLst>
            <p14:sldId id="511"/>
            <p14:sldId id="436"/>
            <p14:sldId id="438"/>
            <p14:sldId id="486"/>
            <p14:sldId id="448"/>
            <p14:sldId id="452"/>
            <p14:sldId id="453"/>
            <p14:sldId id="450"/>
            <p14:sldId id="454"/>
            <p14:sldId id="455"/>
            <p14:sldId id="451"/>
          </p14:sldIdLst>
        </p14:section>
        <p14:section name="Data pipeline" id="{8311AF37-E999-4887-A396-BE8625FCC0BE}">
          <p14:sldIdLst>
            <p14:sldId id="456"/>
            <p14:sldId id="502"/>
            <p14:sldId id="467"/>
            <p14:sldId id="457"/>
            <p14:sldId id="459"/>
            <p14:sldId id="461"/>
            <p14:sldId id="460"/>
            <p14:sldId id="513"/>
            <p14:sldId id="458"/>
            <p14:sldId id="469"/>
            <p14:sldId id="470"/>
            <p14:sldId id="471"/>
            <p14:sldId id="512"/>
            <p14:sldId id="472"/>
            <p14:sldId id="473"/>
            <p14:sldId id="474"/>
            <p14:sldId id="475"/>
            <p14:sldId id="476"/>
            <p14:sldId id="462"/>
            <p14:sldId id="514"/>
            <p14:sldId id="515"/>
            <p14:sldId id="516"/>
            <p14:sldId id="517"/>
            <p14:sldId id="463"/>
            <p14:sldId id="482"/>
            <p14:sldId id="464"/>
            <p14:sldId id="465"/>
            <p14:sldId id="466"/>
            <p14:sldId id="483"/>
            <p14:sldId id="484"/>
          </p14:sldIdLst>
        </p14:section>
        <p14:section name="Migration - EMR" id="{2BD94747-963C-46AA-9420-5CDA214824FC}">
          <p14:sldIdLst>
            <p14:sldId id="371"/>
            <p14:sldId id="428"/>
            <p14:sldId id="305"/>
            <p14:sldId id="309"/>
            <p14:sldId id="310"/>
            <p14:sldId id="518"/>
            <p14:sldId id="312"/>
            <p14:sldId id="313"/>
            <p14:sldId id="324"/>
            <p14:sldId id="308"/>
            <p14:sldId id="307"/>
            <p14:sldId id="430"/>
            <p14:sldId id="314"/>
            <p14:sldId id="323"/>
            <p14:sldId id="315"/>
            <p14:sldId id="316"/>
            <p14:sldId id="319"/>
            <p14:sldId id="396"/>
            <p14:sldId id="321"/>
            <p14:sldId id="322"/>
            <p14:sldId id="394"/>
            <p14:sldId id="395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07/05/2021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52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home?region=us-east-1" TargetMode="External"/><Relationship Id="rId2" Type="http://schemas.openxmlformats.org/officeDocument/2006/relationships/hyperlink" Target="https://github.com/w4bo/bigdata-aws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erverless-application-model/latest/developerguide/serverless-sam-cli-install.html" TargetMode="External"/><Relationship Id="rId2" Type="http://schemas.openxmlformats.org/officeDocument/2006/relationships/hyperlink" Target="https://github.com/aws/aws-sam-cli/releases/latest/download/aws-sam-cli-linux-x86_64.zip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amazondynamodb/latest/developerguide/Introduction" TargetMode="External"/><Relationship Id="rId3" Type="http://schemas.openxmlformats.org/officeDocument/2006/relationships/hyperlink" Target="https://console.aws.amazon.com/console/home?region=us-east-1" TargetMode="External"/><Relationship Id="rId7" Type="http://schemas.openxmlformats.org/officeDocument/2006/relationships/hyperlink" Target="https://console.aws.amazon.com/lambda/home?region=us-east-1#/functions" TargetMode="External"/><Relationship Id="rId2" Type="http://schemas.openxmlformats.org/officeDocument/2006/relationships/hyperlink" Target="https://aws.amazon.com/it/education/awseducat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ws.amazon.com/lambda/latest/dg/getting-started.html" TargetMode="External"/><Relationship Id="rId5" Type="http://schemas.openxmlformats.org/officeDocument/2006/relationships/hyperlink" Target="https://docs.aws.amazon.com/sdk-for-java/latest/developer-guide/home.html" TargetMode="External"/><Relationship Id="rId4" Type="http://schemas.openxmlformats.org/officeDocument/2006/relationships/hyperlink" Target="https://docs.aws.amazon.com/IAM/latest/UserGuide/iam-ug.pdf" TargetMode="External"/><Relationship Id="rId9" Type="http://schemas.openxmlformats.org/officeDocument/2006/relationships/hyperlink" Target="https://s3.console.aws.amazon.com/s3/home?region=us-east-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bp-gsi-overload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table/docs/schema-desig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lambda/home?region=us-east-1#/func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lambda/home?region=us-east-1#/function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w4bo/bigdata-aws/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mbda/pricin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ec2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elasticmapreduc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4bo/spark-word-count.git" TargetMode="External"/><Relationship Id="rId2" Type="http://schemas.openxmlformats.org/officeDocument/2006/relationships/hyperlink" Target="mailto:hadoop@ec2-54-242-176-32.compute-1.amazonaws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signin/SiteLog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master-public-dns:8888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install-cliv2-linux.html" TargetMode="External"/><Relationship Id="rId2" Type="http://schemas.openxmlformats.org/officeDocument/2006/relationships/hyperlink" Target="https://docs.aws.amazon.com/cli/latest/userguide/install-cliv2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9EE52-B95E-423B-AE03-23C71055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BIG DATA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64D072-9735-45BF-8907-85B0B261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>
            <a:noAutofit/>
          </a:bodyPr>
          <a:lstStyle/>
          <a:p>
            <a:r>
              <a:rPr lang="it-IT" dirty="0"/>
              <a:t>Hands 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3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2444-6D40-4E3E-8F5E-52E05875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AWS CLI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7F65A8-81C7-43CE-920F-BC38E6FE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Run `</a:t>
            </a:r>
            <a:r>
              <a:rPr lang="en-US" dirty="0" err="1">
                <a:latin typeface="CourierPrime"/>
              </a:rPr>
              <a:t>aws</a:t>
            </a:r>
            <a:r>
              <a:rPr lang="en-US" dirty="0">
                <a:latin typeface="CourierPrime"/>
              </a:rPr>
              <a:t> configure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Confirm AWS Access Key ID (press enter)</a:t>
            </a:r>
          </a:p>
          <a:p>
            <a:pPr lvl="1"/>
            <a:r>
              <a:rPr lang="en-US" dirty="0"/>
              <a:t>Confirm AWS Secret Access Key (press enter)</a:t>
            </a:r>
          </a:p>
          <a:p>
            <a:pPr lvl="1"/>
            <a:r>
              <a:rPr lang="en-US" dirty="0"/>
              <a:t>Set Default region name to `</a:t>
            </a:r>
            <a:r>
              <a:rPr lang="en-US" dirty="0">
                <a:latin typeface="CourierPrime"/>
              </a:rPr>
              <a:t>us-east-1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Set Default output format to `</a:t>
            </a:r>
            <a:r>
              <a:rPr lang="en-US" dirty="0">
                <a:latin typeface="CourierPrime"/>
              </a:rPr>
              <a:t>json</a:t>
            </a:r>
            <a:r>
              <a:rPr lang="en-US" dirty="0"/>
              <a:t>`</a:t>
            </a:r>
          </a:p>
          <a:p>
            <a:r>
              <a:rPr lang="en-US" dirty="0"/>
              <a:t>It is also possible to configure an AWS profile</a:t>
            </a:r>
          </a:p>
          <a:p>
            <a:pPr lvl="1"/>
            <a:r>
              <a:rPr lang="en-US" dirty="0"/>
              <a:t>A (named) profile is a collection of settings and credentials</a:t>
            </a:r>
          </a:p>
          <a:p>
            <a:pPr lvl="1"/>
            <a:r>
              <a:rPr lang="en-US" dirty="0"/>
              <a:t>If profile is specified, its settings and credentials are used to run a command</a:t>
            </a:r>
          </a:p>
          <a:p>
            <a:pPr lvl="1"/>
            <a:r>
              <a:rPr lang="en-US" dirty="0"/>
              <a:t>When no profile is explicitly referenced, use `</a:t>
            </a:r>
            <a:r>
              <a:rPr lang="en-US" dirty="0">
                <a:latin typeface="CourierPrime"/>
              </a:rPr>
              <a:t>default</a:t>
            </a:r>
            <a:r>
              <a:rPr lang="en-US" dirty="0"/>
              <a:t>` </a:t>
            </a:r>
          </a:p>
          <a:p>
            <a:pPr lvl="2"/>
            <a:r>
              <a:rPr lang="en-US" dirty="0"/>
              <a:t>We stick to `</a:t>
            </a:r>
            <a:r>
              <a:rPr lang="en-US" dirty="0">
                <a:latin typeface="CourierPrime"/>
              </a:rPr>
              <a:t>default</a:t>
            </a:r>
            <a:r>
              <a:rPr lang="en-US" dirty="0"/>
              <a:t>`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34E-417C-49DB-A13A-EBEB0185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398E-0633-4136-9A26-3D8F563A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>
            <a:extLst>
              <a:ext uri="{FF2B5EF4-FFF2-40B4-BE49-F238E27FC236}">
                <a16:creationId xmlns:a16="http://schemas.microsoft.com/office/drawing/2014/main" id="{DB2DEEF6-8DD2-4E82-8541-CD7D96DFBD14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$ </a:t>
            </a:r>
            <a:r>
              <a:rPr lang="it-IT" sz="1400" dirty="0" err="1">
                <a:latin typeface="Consolas" panose="020B0609020204030204" pitchFamily="49" charset="0"/>
              </a:rPr>
              <a:t>git</a:t>
            </a:r>
            <a:r>
              <a:rPr lang="it-IT" sz="1400" dirty="0">
                <a:latin typeface="Consolas" panose="020B0609020204030204" pitchFamily="49" charset="0"/>
              </a:rPr>
              <a:t> clone </a:t>
            </a:r>
            <a:r>
              <a:rPr lang="it-IT" sz="1400" dirty="0">
                <a:latin typeface="Consolas" panose="020B0609020204030204" pitchFamily="49" charset="0"/>
                <a:hlinkClick r:id="rId2"/>
              </a:rPr>
              <a:t>https://github.com/w4bo/bigdata-aws/</a:t>
            </a:r>
            <a:endParaRPr lang="it-IT" dirty="0"/>
          </a:p>
          <a:p>
            <a:r>
              <a:rPr lang="it-IT" dirty="0"/>
              <a:t>$ cd </a:t>
            </a:r>
            <a:r>
              <a:rPr lang="it-IT" dirty="0" err="1"/>
              <a:t>bigdata-aws</a:t>
            </a:r>
            <a:r>
              <a:rPr lang="it-IT" dirty="0"/>
              <a:t>/lab01-lambda</a:t>
            </a:r>
          </a:p>
          <a:p>
            <a:r>
              <a:rPr lang="en-US" dirty="0"/>
              <a:t>$ </a:t>
            </a:r>
            <a:r>
              <a:rPr lang="en-US" dirty="0" err="1"/>
              <a:t>aws</a:t>
            </a:r>
            <a:r>
              <a:rPr lang="en-US" dirty="0"/>
              <a:t> s3api create-bucket --bucket aws-bucket-bigdata2021</a:t>
            </a:r>
          </a:p>
          <a:p>
            <a:r>
              <a:rPr lang="en-US" dirty="0"/>
              <a:t>$ </a:t>
            </a:r>
            <a:r>
              <a:rPr lang="en-US" altLang="en-US" dirty="0" err="1"/>
              <a:t>aws</a:t>
            </a:r>
            <a:r>
              <a:rPr lang="en-US" altLang="en-US" dirty="0"/>
              <a:t> s3 cp datasets/inferno.txt s3://</a:t>
            </a:r>
            <a:r>
              <a:rPr lang="en-US" dirty="0"/>
              <a:t>aws-bucket-bigdata2021</a:t>
            </a:r>
            <a:r>
              <a:rPr lang="en-US" altLang="en-US" dirty="0"/>
              <a:t>/inferno.txt</a:t>
            </a:r>
          </a:p>
          <a:p>
            <a:r>
              <a:rPr lang="en-US" altLang="en-US" dirty="0"/>
              <a:t>$ </a:t>
            </a:r>
            <a:r>
              <a:rPr lang="en-US" altLang="en-US" dirty="0" err="1"/>
              <a:t>aws</a:t>
            </a:r>
            <a:r>
              <a:rPr lang="en-US" altLang="en-US" dirty="0"/>
              <a:t> s3api list-objects --bucket </a:t>
            </a:r>
            <a:r>
              <a:rPr lang="en-US" dirty="0"/>
              <a:t>aws-bucket-bigdata2021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storage: S3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AB01B3C-3A59-4721-8D09-08536D72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S3 bucket, t</a:t>
            </a:r>
            <a:r>
              <a:rPr lang="en-US" altLang="en-US" dirty="0"/>
              <a:t>he following rules apply for naming buckets </a:t>
            </a:r>
          </a:p>
          <a:p>
            <a:pPr lvl="1"/>
            <a:r>
              <a:rPr lang="en-US" altLang="en-US" dirty="0"/>
              <a:t>Must be between 3 and 63 characters long</a:t>
            </a:r>
          </a:p>
          <a:p>
            <a:pPr lvl="1"/>
            <a:r>
              <a:rPr lang="en-US" altLang="en-US" dirty="0"/>
              <a:t>Can consist only of lowercase letters, numbers, dots (.), and hyphens (-) </a:t>
            </a:r>
          </a:p>
          <a:p>
            <a:pPr lvl="1"/>
            <a:r>
              <a:rPr lang="en-US" altLang="en-US" dirty="0"/>
              <a:t>Must be unique within a partition (i.e., a group of regions)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C34-6905-4286-B371-B70BACE519A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https://s3.console.aws.amazon.com/s3/home?region=us-east-1#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244459-077E-413C-A288-B170F4A5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4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9EE52-B95E-423B-AE03-23C71055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BIG DATA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64D072-9735-45BF-8907-85B0B261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>
            <a:noAutofit/>
          </a:bodyPr>
          <a:lstStyle/>
          <a:p>
            <a:r>
              <a:rPr lang="it-IT" dirty="0"/>
              <a:t>Data pipelines on AWS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2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B2BE-40BB-4259-88A5-D0869BBC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BA2F-8D94-4CC6-9E3A-7E64A5D4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start this lecture, you need to</a:t>
            </a:r>
          </a:p>
          <a:p>
            <a:pPr lvl="1"/>
            <a:r>
              <a:rPr lang="en-US" dirty="0"/>
              <a:t>Activate your AWS Educate account</a:t>
            </a:r>
          </a:p>
          <a:p>
            <a:pPr lvl="1"/>
            <a:r>
              <a:rPr lang="en-US" dirty="0"/>
              <a:t>Either</a:t>
            </a:r>
          </a:p>
          <a:p>
            <a:pPr lvl="2"/>
            <a:r>
              <a:rPr lang="en-US" dirty="0"/>
              <a:t>Install the necessary software</a:t>
            </a:r>
          </a:p>
          <a:p>
            <a:pPr lvl="3"/>
            <a:r>
              <a:rPr lang="en-US" dirty="0"/>
              <a:t>git</a:t>
            </a:r>
          </a:p>
          <a:p>
            <a:pPr lvl="3"/>
            <a:r>
              <a:rPr lang="en-US" dirty="0"/>
              <a:t>IntelliJ IDEA (with AWS Toolkit and Scala plugins)</a:t>
            </a:r>
          </a:p>
          <a:p>
            <a:pPr lvl="3"/>
            <a:r>
              <a:rPr lang="en-US" dirty="0"/>
              <a:t>python</a:t>
            </a:r>
          </a:p>
          <a:p>
            <a:pPr lvl="3"/>
            <a:r>
              <a:rPr lang="en-US" dirty="0"/>
              <a:t>java 1.8</a:t>
            </a:r>
          </a:p>
          <a:p>
            <a:pPr lvl="3"/>
            <a:r>
              <a:rPr lang="en-US" dirty="0"/>
              <a:t>Docker</a:t>
            </a:r>
          </a:p>
          <a:p>
            <a:pPr lvl="3"/>
            <a:r>
              <a:rPr lang="en-US" dirty="0"/>
              <a:t>AWS CLI, AWS SAM CLI</a:t>
            </a:r>
          </a:p>
          <a:p>
            <a:pPr lvl="2"/>
            <a:r>
              <a:rPr lang="en-US" dirty="0"/>
              <a:t>Be able to download and run the 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A4A88-8418-4D62-A883-D0D3D6A4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81CAD-BA7C-4769-98D3-61A915A4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C7BF1-9278-46AF-A066-DC96F22B70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0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04262B87-03AB-404A-8A51-B1FB47D88105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838200" y="3446489"/>
            <a:ext cx="10515600" cy="2605348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err="1"/>
              <a:t>sudo</a:t>
            </a:r>
            <a:r>
              <a:rPr lang="en-US" altLang="en-US" dirty="0"/>
              <a:t> group add docker</a:t>
            </a:r>
          </a:p>
          <a:p>
            <a:pPr lvl="0"/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usermod</a:t>
            </a:r>
            <a:r>
              <a:rPr lang="en-US" altLang="en-US" dirty="0"/>
              <a:t> –</a:t>
            </a:r>
            <a:r>
              <a:rPr lang="en-US" altLang="en-US" dirty="0" err="1"/>
              <a:t>aG</a:t>
            </a:r>
            <a:r>
              <a:rPr lang="en-US" altLang="en-US" dirty="0"/>
              <a:t> docker $USER</a:t>
            </a:r>
          </a:p>
          <a:p>
            <a:pPr lvl="0"/>
            <a:r>
              <a:rPr lang="en-US" altLang="en-US" dirty="0" err="1"/>
              <a:t>newgrp</a:t>
            </a:r>
            <a:r>
              <a:rPr lang="en-US" altLang="en-US" dirty="0"/>
              <a:t> docker</a:t>
            </a:r>
          </a:p>
          <a:p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chmod</a:t>
            </a:r>
            <a:r>
              <a:rPr lang="en-US" altLang="en-US" dirty="0"/>
              <a:t> 666 /var/run/</a:t>
            </a:r>
            <a:r>
              <a:rPr lang="en-US" altLang="en-US" dirty="0" err="1"/>
              <a:t>docker.sock</a:t>
            </a:r>
            <a:r>
              <a:rPr lang="en-US" altLang="en-US" dirty="0"/>
              <a:t> </a:t>
            </a:r>
          </a:p>
          <a:p>
            <a:pPr lvl="0"/>
            <a:r>
              <a:rPr lang="en-US" altLang="en-US" dirty="0" err="1"/>
              <a:t>wget</a:t>
            </a:r>
            <a:r>
              <a:rPr lang="en-US" altLang="en-US" dirty="0"/>
              <a:t> </a:t>
            </a:r>
            <a:r>
              <a:rPr lang="en-US" altLang="en-US" dirty="0">
                <a:hlinkClick r:id="rId2"/>
              </a:rPr>
              <a:t>https://github.com/aws/aws-sam-cli/releases/latest/download/aws-sam-cli-linux-x86_64.zip</a:t>
            </a:r>
            <a:r>
              <a:rPr lang="en-US" altLang="en-US" dirty="0"/>
              <a:t> </a:t>
            </a:r>
          </a:p>
          <a:p>
            <a:pPr lvl="0"/>
            <a:r>
              <a:rPr lang="en-US" altLang="en-US" dirty="0"/>
              <a:t>unzip aws-sam-cli-linux-x86_64.zip -d </a:t>
            </a:r>
            <a:r>
              <a:rPr lang="en-US" altLang="en-US" dirty="0" err="1"/>
              <a:t>sam</a:t>
            </a:r>
            <a:r>
              <a:rPr lang="en-US" altLang="en-US" dirty="0"/>
              <a:t>-installation </a:t>
            </a:r>
          </a:p>
          <a:p>
            <a:pPr lvl="0"/>
            <a:r>
              <a:rPr lang="en-US" altLang="en-US" dirty="0" err="1"/>
              <a:t>sudo</a:t>
            </a:r>
            <a:r>
              <a:rPr lang="en-US" altLang="en-US" dirty="0"/>
              <a:t> ./</a:t>
            </a:r>
            <a:r>
              <a:rPr lang="en-US" altLang="en-US" dirty="0" err="1"/>
              <a:t>sam</a:t>
            </a:r>
            <a:r>
              <a:rPr lang="en-US" altLang="en-US" dirty="0"/>
              <a:t>-installation/install </a:t>
            </a:r>
          </a:p>
          <a:p>
            <a:pPr lvl="0"/>
            <a:r>
              <a:rPr lang="en-US" altLang="en-US" dirty="0" err="1"/>
              <a:t>sam</a:t>
            </a:r>
            <a:r>
              <a:rPr lang="en-US" altLang="en-US" dirty="0"/>
              <a:t> --version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5BF23-A88A-4552-9BF9-3E77C57C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AWS SAM CLI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2B823-7E2F-4E1D-B080-15E6C46C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F238-F281-4884-9F57-5C4E5909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29E7030-662D-4F17-8EF6-829504EC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r>
              <a:rPr lang="en-US" dirty="0"/>
              <a:t>Serverless Application Model is a framework to build serverless applications</a:t>
            </a:r>
          </a:p>
          <a:p>
            <a:pPr lvl="1"/>
            <a:r>
              <a:rPr lang="en-US" dirty="0"/>
              <a:t>A serverless application is a combination of Lambda functions, event sources, etc.</a:t>
            </a:r>
          </a:p>
          <a:p>
            <a:pPr lvl="1"/>
            <a:r>
              <a:rPr lang="en-US" dirty="0"/>
              <a:t>Install AWS SAM CLI (on Linux)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DF4DC0-469B-4585-A272-9B1DB0561B6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6119199"/>
            <a:ext cx="10515600" cy="365125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https://docs.aws.amazon.com/serverless-application-model/latest/developerguide/serverless-sam-cli-install.html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34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30483C2-F6D9-4D26-B1FC-A99E1619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6C46-6937-4878-8CE1-D558AC47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dirty="0"/>
              <a:t>AWS Educate (and AWS console)</a:t>
            </a:r>
          </a:p>
          <a:p>
            <a:pPr lvl="1"/>
            <a:r>
              <a:rPr lang="en-US" sz="1400" dirty="0">
                <a:hlinkClick r:id="rId2"/>
              </a:rPr>
              <a:t>https://aws.amazon.com/it/education/awseducate/</a:t>
            </a:r>
            <a:r>
              <a:rPr lang="en-US" sz="1400" dirty="0"/>
              <a:t> </a:t>
            </a:r>
          </a:p>
          <a:p>
            <a:pPr lvl="1"/>
            <a:r>
              <a:rPr lang="en-US" sz="1400" dirty="0">
                <a:hlinkClick r:id="rId3"/>
              </a:rPr>
              <a:t>https://console.aws.amazon.com/console/home?region=us-east-1</a:t>
            </a:r>
            <a:r>
              <a:rPr lang="en-US" sz="1400" dirty="0"/>
              <a:t> </a:t>
            </a:r>
          </a:p>
          <a:p>
            <a:r>
              <a:rPr lang="pt-BR" sz="1800" dirty="0"/>
              <a:t>IAM (authentication)</a:t>
            </a:r>
          </a:p>
          <a:p>
            <a:pPr lvl="1"/>
            <a:r>
              <a:rPr lang="pt-BR" sz="1400" dirty="0">
                <a:hlinkClick r:id="rId4"/>
              </a:rPr>
              <a:t>https://docs.aws.amazon.com/IAM/latest/UserGuide/iam-ug.pdf</a:t>
            </a:r>
            <a:r>
              <a:rPr lang="pt-BR" sz="1400" dirty="0"/>
              <a:t> </a:t>
            </a:r>
          </a:p>
          <a:p>
            <a:r>
              <a:rPr lang="en-US" sz="1800" dirty="0"/>
              <a:t>SDK (software API)</a:t>
            </a:r>
          </a:p>
          <a:p>
            <a:pPr lvl="1"/>
            <a:r>
              <a:rPr lang="en-US" sz="1400" dirty="0">
                <a:hlinkClick r:id="rId5"/>
              </a:rPr>
              <a:t>https://docs.aws.amazon.com/sdk-for-java/latest/developer-guide/home.html</a:t>
            </a:r>
            <a:r>
              <a:rPr lang="en-US" sz="1400" dirty="0"/>
              <a:t> </a:t>
            </a:r>
          </a:p>
          <a:p>
            <a:r>
              <a:rPr lang="pt-BR" sz="1800" dirty="0"/>
              <a:t>Lambda (serverless computing and processing)</a:t>
            </a:r>
          </a:p>
          <a:p>
            <a:pPr lvl="1"/>
            <a:r>
              <a:rPr lang="pt-BR" sz="1400" dirty="0">
                <a:hlinkClick r:id="rId6"/>
              </a:rPr>
              <a:t>https://docs.aws.amazon.com/lambda/latest/dg/getting-started.html</a:t>
            </a:r>
            <a:r>
              <a:rPr lang="pt-BR" sz="1400" dirty="0"/>
              <a:t> </a:t>
            </a:r>
          </a:p>
          <a:p>
            <a:pPr lvl="1"/>
            <a:r>
              <a:rPr lang="en-US" sz="1400" dirty="0">
                <a:hlinkClick r:id="rId7"/>
              </a:rPr>
              <a:t>https://console.aws.amazon.com/lambda/home?region=us-east-1#/functions</a:t>
            </a:r>
            <a:r>
              <a:rPr lang="en-US" sz="1400" dirty="0"/>
              <a:t> </a:t>
            </a:r>
          </a:p>
          <a:p>
            <a:r>
              <a:rPr lang="pl-PL" sz="1800" dirty="0"/>
              <a:t>DynamoDB </a:t>
            </a:r>
            <a:r>
              <a:rPr lang="it-IT" sz="1800" dirty="0"/>
              <a:t>(key-</a:t>
            </a:r>
            <a:r>
              <a:rPr lang="it-IT" sz="1800" dirty="0" err="1"/>
              <a:t>value</a:t>
            </a:r>
            <a:r>
              <a:rPr lang="it-IT" sz="1800" dirty="0"/>
              <a:t> database)</a:t>
            </a:r>
          </a:p>
          <a:p>
            <a:pPr lvl="1"/>
            <a:r>
              <a:rPr lang="pl-PL" sz="1400" dirty="0">
                <a:hlinkClick r:id="rId8"/>
              </a:rPr>
              <a:t>https://docs.aws.amazon.com/amazondynamodb/latest/developerguide/Introduction</a:t>
            </a:r>
            <a:endParaRPr lang="en-US" sz="1400" dirty="0"/>
          </a:p>
          <a:p>
            <a:r>
              <a:rPr lang="it-IT" sz="1800" dirty="0"/>
              <a:t>S3</a:t>
            </a:r>
            <a:r>
              <a:rPr lang="pl-PL" sz="1800" dirty="0"/>
              <a:t> </a:t>
            </a:r>
            <a:r>
              <a:rPr lang="it-IT" sz="1800" dirty="0"/>
              <a:t>(</a:t>
            </a:r>
            <a:r>
              <a:rPr lang="it-IT" sz="1800" dirty="0" err="1"/>
              <a:t>object</a:t>
            </a:r>
            <a:r>
              <a:rPr lang="it-IT" sz="1800" dirty="0"/>
              <a:t> storage)</a:t>
            </a:r>
          </a:p>
          <a:p>
            <a:pPr lvl="1"/>
            <a:r>
              <a:rPr lang="pl-PL" sz="1400" dirty="0">
                <a:hlinkClick r:id="rId9"/>
              </a:rPr>
              <a:t>https://s3.console.aws.amazon.com/s3/home?region=us-east-1</a:t>
            </a:r>
            <a:r>
              <a:rPr lang="it-IT" sz="1400" dirty="0"/>
              <a:t> 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37138-18D1-4C8E-AF70-86165A62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1C25-5DD1-46E1-B199-C07C4A6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95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A772C-5621-4F69-B1BE-7FB95311637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Dataset sample</a:t>
            </a:r>
          </a:p>
          <a:p>
            <a:r>
              <a:rPr lang="en-US" dirty="0"/>
              <a:t>%%%%%%%%%%%%%%</a:t>
            </a:r>
          </a:p>
          <a:p>
            <a:endParaRPr lang="en-US" dirty="0"/>
          </a:p>
          <a:p>
            <a:r>
              <a:rPr lang="en-US" dirty="0"/>
              <a:t>[ { </a:t>
            </a:r>
            <a:r>
              <a:rPr lang="en-US" dirty="0" err="1"/>
              <a:t>customerName</a:t>
            </a:r>
            <a:r>
              <a:rPr lang="en-US" dirty="0"/>
              <a:t>: Alice, products: [Pizza, Beer, Diaper] },</a:t>
            </a:r>
          </a:p>
          <a:p>
            <a:r>
              <a:rPr lang="en-US" dirty="0"/>
              <a:t>  { </a:t>
            </a:r>
            <a:r>
              <a:rPr lang="en-US" dirty="0" err="1"/>
              <a:t>customerName</a:t>
            </a:r>
            <a:r>
              <a:rPr lang="en-US" dirty="0"/>
              <a:t>: Bob, products: [Pizza, Beer, Diaper] },</a:t>
            </a:r>
          </a:p>
          <a:p>
            <a:r>
              <a:rPr lang="en-US" dirty="0"/>
              <a:t>  { </a:t>
            </a:r>
            <a:r>
              <a:rPr lang="en-US" dirty="0" err="1"/>
              <a:t>customerName</a:t>
            </a:r>
            <a:r>
              <a:rPr lang="en-US" dirty="0"/>
              <a:t>: Charlie, products: [Pizza, Cola] } 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F2444-6D40-4E3E-8F5E-52E05875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34E-417C-49DB-A13A-EBEB0185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398E-0633-4136-9A26-3D8F563A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7B8F1-A6AC-4413-B909-D14A4B3D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85750"/>
            <a:r>
              <a:rPr lang="en-US"/>
              <a:t>Given a dataset of sales per customer</a:t>
            </a:r>
          </a:p>
          <a:p>
            <a:pPr indent="-285750"/>
            <a:r>
              <a:rPr lang="en-US"/>
              <a:t>find the products frequently bought together</a:t>
            </a:r>
          </a:p>
        </p:txBody>
      </p:sp>
    </p:spTree>
    <p:extLst>
      <p:ext uri="{BB962C8B-B14F-4D97-AF65-F5344CB8AC3E}">
        <p14:creationId xmlns:p14="http://schemas.microsoft.com/office/powerpoint/2010/main" val="249370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DE99-2092-4816-B453-C0D7CA6B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27231A-8502-464F-AF13-8A29D749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The pipeline involves a single transformation</a:t>
            </a:r>
          </a:p>
          <a:p>
            <a:pPr lvl="1"/>
            <a:r>
              <a:rPr lang="en-US" dirty="0"/>
              <a:t>A classic mining problem, which one?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37128DA-FF52-4ACD-9842-6E7806D005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12AB2-D3BA-4566-9842-D54E4712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233D-F510-4648-988A-EC645E43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58D6587-6449-4201-AE85-492A8DA98F96}"/>
              </a:ext>
            </a:extLst>
          </p:cNvPr>
          <p:cNvSpPr/>
          <p:nvPr/>
        </p:nvSpPr>
        <p:spPr>
          <a:xfrm>
            <a:off x="6769327" y="3924768"/>
            <a:ext cx="1089667" cy="494535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7C84D-887D-4BCE-A6B4-1FA409ABF062}"/>
              </a:ext>
            </a:extLst>
          </p:cNvPr>
          <p:cNvSpPr/>
          <p:nvPr/>
        </p:nvSpPr>
        <p:spPr>
          <a:xfrm>
            <a:off x="8176911" y="3884156"/>
            <a:ext cx="936855" cy="57576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C12B0D0E-513F-4059-B296-30B625B20D26}"/>
              </a:ext>
            </a:extLst>
          </p:cNvPr>
          <p:cNvSpPr/>
          <p:nvPr/>
        </p:nvSpPr>
        <p:spPr>
          <a:xfrm>
            <a:off x="9431633" y="3924769"/>
            <a:ext cx="1089667" cy="494535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6D021-ACFB-4610-8A12-51F51C448A5E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9113766" y="4172037"/>
            <a:ext cx="31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724BA4-04C9-4AB5-A853-55982D4833E1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>
            <a:off x="7858994" y="4172036"/>
            <a:ext cx="317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1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22A128-E204-4CBD-B1CB-A8BCE54D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itemset mining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AD4D-AB80-48A7-A6F3-510F1FC8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sets of items (i.e., </a:t>
            </a:r>
            <a:r>
              <a:rPr lang="en-US" dirty="0" err="1"/>
              <a:t>itemsets</a:t>
            </a:r>
            <a:r>
              <a:rPr lang="en-US" dirty="0"/>
              <a:t>) frequently appearing together</a:t>
            </a:r>
          </a:p>
          <a:p>
            <a:pPr lvl="1"/>
            <a:r>
              <a:rPr lang="en-US" b="1" dirty="0"/>
              <a:t>Item</a:t>
            </a:r>
            <a:r>
              <a:rPr lang="en-US" dirty="0"/>
              <a:t>: a product</a:t>
            </a:r>
          </a:p>
          <a:p>
            <a:pPr lvl="1"/>
            <a:r>
              <a:rPr lang="en-US" b="1" dirty="0"/>
              <a:t>Itemset</a:t>
            </a:r>
            <a:r>
              <a:rPr lang="en-US" dirty="0"/>
              <a:t>: a set of products</a:t>
            </a:r>
          </a:p>
          <a:p>
            <a:pPr lvl="1"/>
            <a:r>
              <a:rPr lang="en-US" b="1" dirty="0"/>
              <a:t>Frequently</a:t>
            </a:r>
            <a:r>
              <a:rPr lang="en-US" dirty="0"/>
              <a:t>: support above threshold</a:t>
            </a:r>
          </a:p>
          <a:p>
            <a:pPr lvl="1"/>
            <a:r>
              <a:rPr lang="en-US" b="1" dirty="0"/>
              <a:t>Support</a:t>
            </a:r>
            <a:r>
              <a:rPr lang="en-US" dirty="0"/>
              <a:t>: number of clients buying a set of products</a:t>
            </a:r>
          </a:p>
          <a:p>
            <a:endParaRPr lang="en-US" dirty="0"/>
          </a:p>
          <a:p>
            <a:r>
              <a:rPr lang="en-US" dirty="0"/>
              <a:t>Complexity: O(2</a:t>
            </a:r>
            <a:r>
              <a:rPr lang="en-US" baseline="30000" dirty="0"/>
              <a:t>|items|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A2F1-735E-42B4-9E66-DF8644B5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39678-0E8B-44CF-ACE3-8487899C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474E3-4F9E-4C43-946F-2BDCD056F0C9}"/>
              </a:ext>
            </a:extLst>
          </p:cNvPr>
          <p:cNvSpPr txBox="1"/>
          <p:nvPr/>
        </p:nvSpPr>
        <p:spPr>
          <a:xfrm>
            <a:off x="7296563" y="410323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{Pizza}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77C7F-2A21-4580-AFC8-C779E485DAE0}"/>
              </a:ext>
            </a:extLst>
          </p:cNvPr>
          <p:cNvSpPr txBox="1"/>
          <p:nvPr/>
        </p:nvSpPr>
        <p:spPr>
          <a:xfrm>
            <a:off x="8239057" y="41032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{Beer}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E7C7F-AD1F-427D-AFBB-7820422C0702}"/>
              </a:ext>
            </a:extLst>
          </p:cNvPr>
          <p:cNvSpPr txBox="1"/>
          <p:nvPr/>
        </p:nvSpPr>
        <p:spPr>
          <a:xfrm>
            <a:off x="9104607" y="4103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{Diaper}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258E2-C1F2-4CC4-8E98-7B3E270A23FE}"/>
              </a:ext>
            </a:extLst>
          </p:cNvPr>
          <p:cNvSpPr txBox="1"/>
          <p:nvPr/>
        </p:nvSpPr>
        <p:spPr>
          <a:xfrm>
            <a:off x="10162517" y="41032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{Cola}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81460-9D87-4C3A-AB40-0168CAF0A781}"/>
              </a:ext>
            </a:extLst>
          </p:cNvPr>
          <p:cNvSpPr txBox="1"/>
          <p:nvPr/>
        </p:nvSpPr>
        <p:spPr>
          <a:xfrm>
            <a:off x="6172202" y="49023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{Pizza,Beer}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D6137-3EAF-46E9-BEA7-E4F4CB3B94C4}"/>
              </a:ext>
            </a:extLst>
          </p:cNvPr>
          <p:cNvSpPr txBox="1"/>
          <p:nvPr/>
        </p:nvSpPr>
        <p:spPr>
          <a:xfrm>
            <a:off x="7833599" y="490237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{Pizza,Diaper}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290ED-E78D-450F-B144-BDD0B48FA4A0}"/>
              </a:ext>
            </a:extLst>
          </p:cNvPr>
          <p:cNvSpPr txBox="1"/>
          <p:nvPr/>
        </p:nvSpPr>
        <p:spPr>
          <a:xfrm>
            <a:off x="10310007" y="490237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Pizza,Cola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33AAD-A317-40DA-999A-7566F6D2B4DD}"/>
              </a:ext>
            </a:extLst>
          </p:cNvPr>
          <p:cNvSpPr txBox="1"/>
          <p:nvPr/>
        </p:nvSpPr>
        <p:spPr>
          <a:xfrm>
            <a:off x="9687357" y="49023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E17E3-6818-458C-B6BD-B88EAFC4BFC0}"/>
              </a:ext>
            </a:extLst>
          </p:cNvPr>
          <p:cNvSpPr txBox="1"/>
          <p:nvPr/>
        </p:nvSpPr>
        <p:spPr>
          <a:xfrm>
            <a:off x="7050200" y="5701522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{Pizza,Diaper,Beer}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DF401D-6909-435F-80FB-D372DA38789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6899324" y="4472562"/>
            <a:ext cx="848645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522AC5-BEBC-4B1D-A8E3-C6C46498CAE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7747969" y="4472562"/>
            <a:ext cx="908933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4EB329-650F-4A12-8033-3F090B8AC1D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6899324" y="4472562"/>
            <a:ext cx="1752667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7DB999-6E70-4535-AC8C-9B341092F74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8656902" y="4472562"/>
            <a:ext cx="956819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53C42C-35DF-40B3-9903-8040A6C793F5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747969" y="4472562"/>
            <a:ext cx="3282748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F6F572-651A-44E6-9688-40FB9491E09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0569039" y="4472562"/>
            <a:ext cx="461678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13B3C2-5A1F-494B-90C8-BE7710CFA26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8142839" y="5271708"/>
            <a:ext cx="514063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F7933F-3210-4E75-A6AC-5B93A2E609B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899324" y="5271708"/>
            <a:ext cx="1243515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27993E-F315-4AB7-B5F2-C572935C701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142839" y="5271708"/>
            <a:ext cx="1752267" cy="42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2D5E2E-C841-4DC5-81B7-56AA4D218814}"/>
              </a:ext>
            </a:extLst>
          </p:cNvPr>
          <p:cNvSpPr txBox="1"/>
          <p:nvPr/>
        </p:nvSpPr>
        <p:spPr>
          <a:xfrm>
            <a:off x="7613155" y="39806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0A8EB5-9CDD-4153-9722-D138D507A864}"/>
              </a:ext>
            </a:extLst>
          </p:cNvPr>
          <p:cNvSpPr txBox="1"/>
          <p:nvPr/>
        </p:nvSpPr>
        <p:spPr>
          <a:xfrm>
            <a:off x="8513630" y="39806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89291C-F446-4D56-8110-36191BAA7B3B}"/>
              </a:ext>
            </a:extLst>
          </p:cNvPr>
          <p:cNvSpPr txBox="1"/>
          <p:nvPr/>
        </p:nvSpPr>
        <p:spPr>
          <a:xfrm>
            <a:off x="9453816" y="39806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66F034-700E-4686-B051-517C5E9C7F62}"/>
              </a:ext>
            </a:extLst>
          </p:cNvPr>
          <p:cNvSpPr txBox="1"/>
          <p:nvPr/>
        </p:nvSpPr>
        <p:spPr>
          <a:xfrm>
            <a:off x="10434225" y="398065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E89EFE-5E20-45FB-80DB-583EC30B06D7}"/>
              </a:ext>
            </a:extLst>
          </p:cNvPr>
          <p:cNvSpPr txBox="1"/>
          <p:nvPr/>
        </p:nvSpPr>
        <p:spPr>
          <a:xfrm>
            <a:off x="6635811" y="47638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27A812-DA33-4269-8CD5-EFA830693406}"/>
              </a:ext>
            </a:extLst>
          </p:cNvPr>
          <p:cNvSpPr txBox="1"/>
          <p:nvPr/>
        </p:nvSpPr>
        <p:spPr>
          <a:xfrm>
            <a:off x="8326988" y="47638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FC9B5D-AD83-4F2D-B17F-B2DE24E71069}"/>
              </a:ext>
            </a:extLst>
          </p:cNvPr>
          <p:cNvSpPr txBox="1"/>
          <p:nvPr/>
        </p:nvSpPr>
        <p:spPr>
          <a:xfrm>
            <a:off x="10706750" y="476387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F27B61-7934-4577-9BDD-9883DA83B1CA}"/>
              </a:ext>
            </a:extLst>
          </p:cNvPr>
          <p:cNvSpPr txBox="1"/>
          <p:nvPr/>
        </p:nvSpPr>
        <p:spPr>
          <a:xfrm>
            <a:off x="7747269" y="55630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CA1AEC24-4EEB-4039-9455-FF0E351D2710}"/>
              </a:ext>
            </a:extLst>
          </p:cNvPr>
          <p:cNvSpPr txBox="1">
            <a:spLocks/>
          </p:cNvSpPr>
          <p:nvPr/>
        </p:nvSpPr>
        <p:spPr>
          <a:xfrm>
            <a:off x="6172202" y="1629667"/>
            <a:ext cx="5666375" cy="17286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Dataset sample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%%%%%%%%%%%%%%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[[Pizza, Beer, Diaper],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[Pizza, Beer, Diaper],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[Pizza, Cola]]</a:t>
            </a:r>
          </a:p>
        </p:txBody>
      </p:sp>
    </p:spTree>
    <p:extLst>
      <p:ext uri="{BB962C8B-B14F-4D97-AF65-F5344CB8AC3E}">
        <p14:creationId xmlns:p14="http://schemas.microsoft.com/office/powerpoint/2010/main" val="347978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F86D-8282-4079-9D76-F0B5C9E1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Case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74D6C9-86CA-4EA4-BAE1-7157A6FA9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𝐹𝐼𝑀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𝐿𝑖𝑠𝑡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𝐿𝑖𝑠𝑡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 dirty="0" err="1" smtClean="0">
                                  <a:latin typeface="Cambria Math" panose="02040503050406030204" pitchFamily="18" charset="0"/>
                                </a:rPr>
                                <m:t>𝑆𝑡𝑟𝑖𝑛𝑔</m:t>
                              </m:r>
                            </m:e>
                          </m:d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𝐿𝑖𝑠𝑡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𝑆𝑒𝑡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𝑆𝑡𝑟𝑖𝑛𝑔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FIM requires a list of lists as input, but we have nested JSON objects</a:t>
                </a:r>
              </a:p>
              <a:p>
                <a:pPr lvl="1"/>
                <a:r>
                  <a:rPr lang="en-US" dirty="0"/>
                  <a:t>We need a pre-processing step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Finally, we need to store the </a:t>
                </a:r>
                <a:r>
                  <a:rPr lang="en-US" dirty="0" err="1"/>
                  <a:t>itemsets</a:t>
                </a:r>
                <a:r>
                  <a:rPr lang="en-US" dirty="0"/>
                  <a:t> in the database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74D6C9-86CA-4EA4-BAE1-7157A6FA9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2907-9E18-46C7-B499-C38E14F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7C69-75EF-4BF0-8332-3751D1EB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5F5DE1-41E4-469F-9A04-248880B4F6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4498F09-4CD8-4824-84ED-4E33A1F887F0}"/>
              </a:ext>
            </a:extLst>
          </p:cNvPr>
          <p:cNvSpPr txBox="1">
            <a:spLocks/>
          </p:cNvSpPr>
          <p:nvPr/>
        </p:nvSpPr>
        <p:spPr>
          <a:xfrm>
            <a:off x="838200" y="3405048"/>
            <a:ext cx="5257800" cy="16017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Raw dataset sample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%%%%%%%%%%%%%%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[ { </a:t>
            </a:r>
            <a:r>
              <a:rPr lang="en-US" dirty="0" err="1">
                <a:latin typeface="Consolas" panose="020B0609020204030204" pitchFamily="49" charset="0"/>
              </a:rPr>
              <a:t>customerName</a:t>
            </a:r>
            <a:r>
              <a:rPr lang="en-US" dirty="0">
                <a:latin typeface="Consolas" panose="020B0609020204030204" pitchFamily="49" charset="0"/>
              </a:rPr>
              <a:t>: Alice, products: [Pizza, Beer, Diaper] },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  { </a:t>
            </a:r>
            <a:r>
              <a:rPr lang="en-US" dirty="0" err="1">
                <a:latin typeface="Consolas" panose="020B0609020204030204" pitchFamily="49" charset="0"/>
              </a:rPr>
              <a:t>customerName</a:t>
            </a:r>
            <a:r>
              <a:rPr lang="en-US" dirty="0">
                <a:latin typeface="Consolas" panose="020B0609020204030204" pitchFamily="49" charset="0"/>
              </a:rPr>
              <a:t>: Bob, products: [Pizza, Beer, Diaper] },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  { </a:t>
            </a:r>
            <a:r>
              <a:rPr lang="en-US" dirty="0" err="1">
                <a:latin typeface="Consolas" panose="020B0609020204030204" pitchFamily="49" charset="0"/>
              </a:rPr>
              <a:t>customerName</a:t>
            </a:r>
            <a:r>
              <a:rPr lang="en-US" dirty="0">
                <a:latin typeface="Consolas" panose="020B0609020204030204" pitchFamily="49" charset="0"/>
              </a:rPr>
              <a:t>: Charlie, products: [Pizza, Cola] } ]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C1048BD-D24C-4870-B669-40E898252CAD}"/>
              </a:ext>
            </a:extLst>
          </p:cNvPr>
          <p:cNvSpPr txBox="1">
            <a:spLocks/>
          </p:cNvSpPr>
          <p:nvPr/>
        </p:nvSpPr>
        <p:spPr>
          <a:xfrm>
            <a:off x="6235337" y="3405047"/>
            <a:ext cx="5118463" cy="16017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Consolas" panose="020B0609020204030204" pitchFamily="49" charset="0"/>
              </a:rPr>
              <a:t>Processed dataset sample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onsolas" panose="020B0609020204030204" pitchFamily="49" charset="0"/>
              </a:rPr>
              <a:t>%%%%%%%%%%%%%%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onsolas" panose="020B0609020204030204" pitchFamily="49" charset="0"/>
              </a:rPr>
              <a:t>[[Pizza, Beer, Diaper],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onsolas" panose="020B0609020204030204" pitchFamily="49" charset="0"/>
              </a:rPr>
              <a:t> [Pizza, Beer, Diaper],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Consolas" panose="020B0609020204030204" pitchFamily="49" charset="0"/>
              </a:rPr>
              <a:t> [Pizza, Cola]]</a:t>
            </a:r>
          </a:p>
        </p:txBody>
      </p:sp>
    </p:spTree>
    <p:extLst>
      <p:ext uri="{BB962C8B-B14F-4D97-AF65-F5344CB8AC3E}">
        <p14:creationId xmlns:p14="http://schemas.microsoft.com/office/powerpoint/2010/main" val="6136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6DD-F546-4E4E-A24A-252849F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Identity and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9D94-60DF-428D-A103-1E322FC0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Identity and Access Management (IAM)</a:t>
            </a:r>
          </a:p>
          <a:p>
            <a:pPr lvl="1"/>
            <a:r>
              <a:rPr lang="en-US" dirty="0"/>
              <a:t>Web service that controls fine-grained access to AWS resources</a:t>
            </a:r>
          </a:p>
          <a:p>
            <a:pPr lvl="1"/>
            <a:r>
              <a:rPr lang="en-US" dirty="0"/>
              <a:t>IAM controls who is authenticated and authorized to use resources</a:t>
            </a:r>
          </a:p>
          <a:p>
            <a:r>
              <a:rPr lang="en-US" dirty="0"/>
              <a:t>IAM user</a:t>
            </a:r>
          </a:p>
          <a:p>
            <a:pPr lvl="1"/>
            <a:r>
              <a:rPr lang="en-US" dirty="0"/>
              <a:t>Unique identity recognized by AWS services and applications</a:t>
            </a:r>
          </a:p>
          <a:p>
            <a:pPr lvl="1"/>
            <a:r>
              <a:rPr lang="en-US" dirty="0"/>
              <a:t>Similar to user in an operating system like Windows or UNIX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6961C-50B6-4497-8EB8-81040267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531A7-D994-4F7F-8059-A4EAE78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0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C6968-5753-46F4-9EC8-188ED39C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F2444-6D40-4E3E-8F5E-52E05875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Reference pipeline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34E-417C-49DB-A13A-EBEB0185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398E-0633-4136-9A26-3D8F563A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DE73B7-9A0D-4B67-B922-D7C677483A16}"/>
                  </a:ext>
                </a:extLst>
              </p:cNvPr>
              <p:cNvSpPr/>
              <p:nvPr/>
            </p:nvSpPr>
            <p:spPr>
              <a:xfrm>
                <a:off x="4293960" y="3504101"/>
                <a:ext cx="1707502" cy="5757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Preprocess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7DE73B7-9A0D-4B67-B922-D7C677483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960" y="3504101"/>
                <a:ext cx="1707502" cy="575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9EEC0F-1011-4817-B2D1-2BCEE38FB8D0}"/>
                  </a:ext>
                </a:extLst>
              </p:cNvPr>
              <p:cNvSpPr/>
              <p:nvPr/>
            </p:nvSpPr>
            <p:spPr>
              <a:xfrm>
                <a:off x="6247369" y="3504101"/>
                <a:ext cx="1097280" cy="5757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FIM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79EEC0F-1011-4817-B2D1-2BCEE38FB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69" y="3504101"/>
                <a:ext cx="1097280" cy="575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F1EB8D0B-C531-4920-A99D-E55733CDD6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15031"/>
          <a:stretch/>
        </p:blipFill>
        <p:spPr>
          <a:xfrm>
            <a:off x="9238853" y="3308510"/>
            <a:ext cx="1236619" cy="96694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571DBA-259B-4334-9848-DE6804C7405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529016" y="3791981"/>
            <a:ext cx="7649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E98D6F-AF7C-480F-914F-13D25B4D1D2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01462" y="3791982"/>
            <a:ext cx="24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C470E7F-37C4-4958-B7BB-9D79EFCABC8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344649" y="3791982"/>
            <a:ext cx="245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BCA8311-1A3E-4BFA-BADE-73659C836E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29527" r="55925" b="31033"/>
          <a:stretch/>
        </p:blipFill>
        <p:spPr>
          <a:xfrm>
            <a:off x="2853408" y="3334781"/>
            <a:ext cx="675608" cy="914400"/>
          </a:xfrm>
          <a:prstGeom prst="rect">
            <a:avLst/>
          </a:prstGeom>
        </p:spPr>
      </p:pic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75675FD9-CDCC-4EAC-9301-ED7C1979CCA8}"/>
              </a:ext>
            </a:extLst>
          </p:cNvPr>
          <p:cNvSpPr/>
          <p:nvPr/>
        </p:nvSpPr>
        <p:spPr>
          <a:xfrm>
            <a:off x="1691817" y="3544714"/>
            <a:ext cx="1089667" cy="494535"/>
          </a:xfrm>
          <a:prstGeom prst="flowChartMagneticDisk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67C6DD-6584-4A1D-9696-5060EB1E2ED5}"/>
              </a:ext>
            </a:extLst>
          </p:cNvPr>
          <p:cNvSpPr/>
          <p:nvPr/>
        </p:nvSpPr>
        <p:spPr>
          <a:xfrm>
            <a:off x="1691817" y="4371703"/>
            <a:ext cx="1837199" cy="25253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Local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052A07-667A-4ADB-921A-EBC480D93469}"/>
              </a:ext>
            </a:extLst>
          </p:cNvPr>
          <p:cNvSpPr/>
          <p:nvPr/>
        </p:nvSpPr>
        <p:spPr>
          <a:xfrm>
            <a:off x="4293959" y="4367742"/>
            <a:ext cx="6181513" cy="25253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AWS cloud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4360C3-79C2-441F-9438-86EA6E0E965C}"/>
                  </a:ext>
                </a:extLst>
              </p:cNvPr>
              <p:cNvSpPr/>
              <p:nvPr/>
            </p:nvSpPr>
            <p:spPr>
              <a:xfrm>
                <a:off x="7590556" y="3504101"/>
                <a:ext cx="1371600" cy="5757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StoreDB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4360C3-79C2-441F-9438-86EA6E0E9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56" y="3504101"/>
                <a:ext cx="1371600" cy="575761"/>
              </a:xfrm>
              <a:prstGeom prst="rect">
                <a:avLst/>
              </a:prstGeom>
              <a:blipFill>
                <a:blip r:embed="rId6"/>
                <a:stretch>
                  <a:fillRect r="-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E1EA38-1F34-4F89-B106-79DD4CADEA3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8962156" y="3791982"/>
            <a:ext cx="276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6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AB01B3C-3A59-4721-8D09-08536D72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Basic DynamoDB components: tables and items</a:t>
            </a:r>
          </a:p>
          <a:p>
            <a:r>
              <a:rPr lang="en-US" b="1" dirty="0"/>
              <a:t>Tables</a:t>
            </a:r>
            <a:r>
              <a:rPr lang="en-US" dirty="0"/>
              <a:t>, collection of (data) items</a:t>
            </a:r>
          </a:p>
          <a:p>
            <a:r>
              <a:rPr lang="en-US" b="1" dirty="0"/>
              <a:t>Items</a:t>
            </a:r>
            <a:r>
              <a:rPr lang="en-US" dirty="0"/>
              <a:t>, a group of attributes that is uniquely identifiable</a:t>
            </a:r>
          </a:p>
          <a:p>
            <a:pPr lvl="1"/>
            <a:r>
              <a:rPr lang="en-US" dirty="0"/>
              <a:t>Each table contains zero or more items</a:t>
            </a:r>
          </a:p>
          <a:p>
            <a:pPr lvl="2"/>
            <a:r>
              <a:rPr lang="en-US" dirty="0"/>
              <a:t>No limit to the number of items you can store in a table</a:t>
            </a:r>
          </a:p>
          <a:p>
            <a:pPr lvl="1"/>
            <a:r>
              <a:rPr lang="en-US" dirty="0"/>
              <a:t>Each item in the table has a unique identifier, or primary key</a:t>
            </a:r>
          </a:p>
          <a:p>
            <a:pPr lvl="1"/>
            <a:r>
              <a:rPr lang="en-US" dirty="0"/>
              <a:t>E.g., in the table `people`, each item represents a `person`</a:t>
            </a:r>
          </a:p>
          <a:p>
            <a:pPr lvl="2"/>
            <a:r>
              <a:rPr lang="en-US" dirty="0"/>
              <a:t>The primary key consists of one attribute (`</a:t>
            </a:r>
            <a:r>
              <a:rPr lang="en-US" dirty="0" err="1"/>
              <a:t>fiscalCode</a:t>
            </a:r>
            <a:r>
              <a:rPr lang="en-US" dirty="0"/>
              <a:t>`)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BA489B-9704-4A3A-9B03-370AA1252D6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AB01B3C-3A59-4721-8D09-08536D72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A data element that is not broken down any further</a:t>
            </a:r>
          </a:p>
          <a:p>
            <a:pPr lvl="2"/>
            <a:r>
              <a:rPr lang="en-US" dirty="0"/>
              <a:t>E.g., an item in the `people` table contains attributes `</a:t>
            </a:r>
            <a:r>
              <a:rPr lang="en-US" dirty="0" err="1"/>
              <a:t>fiscalCode</a:t>
            </a:r>
            <a:r>
              <a:rPr lang="en-US" dirty="0"/>
              <a:t>` and `</a:t>
            </a:r>
            <a:r>
              <a:rPr lang="en-US" dirty="0" err="1"/>
              <a:t>lastName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Most of the attributes are scalar (have only one value)</a:t>
            </a:r>
          </a:p>
          <a:p>
            <a:pPr lvl="1"/>
            <a:r>
              <a:rPr lang="en-US" dirty="0"/>
              <a:t>Some of the items have a nested attribute (`address`) up to 32 levels deep</a:t>
            </a:r>
          </a:p>
          <a:p>
            <a:r>
              <a:rPr lang="en-US" dirty="0" err="1"/>
              <a:t>Schemaless</a:t>
            </a:r>
            <a:endParaRPr lang="en-US" dirty="0"/>
          </a:p>
          <a:p>
            <a:pPr lvl="1"/>
            <a:r>
              <a:rPr lang="en-US" dirty="0"/>
              <a:t>Other than the primary key, a table is </a:t>
            </a:r>
            <a:r>
              <a:rPr lang="en-US" dirty="0" err="1"/>
              <a:t>schemaless</a:t>
            </a:r>
            <a:endParaRPr lang="en-US" dirty="0"/>
          </a:p>
          <a:p>
            <a:pPr lvl="2"/>
            <a:r>
              <a:rPr lang="en-US" dirty="0"/>
              <a:t>Neither the attributes nor their data types need to be defined beforehand</a:t>
            </a:r>
          </a:p>
          <a:p>
            <a:pPr lvl="2"/>
            <a:r>
              <a:rPr lang="en-US" dirty="0"/>
              <a:t>Each item can have its own distinct attributes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3A2CF1-8255-44E0-A253-1051D0C4C0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1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AB01B3C-3A59-4721-8D09-08536D72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To create a table, you must specify the primary key of the table</a:t>
            </a:r>
          </a:p>
          <a:p>
            <a:pPr lvl="1"/>
            <a:r>
              <a:rPr lang="en-US" dirty="0"/>
              <a:t>No two items can have the same key</a:t>
            </a:r>
          </a:p>
          <a:p>
            <a:r>
              <a:rPr lang="en-US" dirty="0"/>
              <a:t>Two types of primary keys</a:t>
            </a:r>
          </a:p>
          <a:p>
            <a:pPr lvl="1"/>
            <a:r>
              <a:rPr lang="en-US" dirty="0"/>
              <a:t>Partition key: a simple primary key composed of one attribute (partition key)</a:t>
            </a:r>
          </a:p>
          <a:p>
            <a:pPr lvl="2"/>
            <a:r>
              <a:rPr lang="en-US" dirty="0"/>
              <a:t>Keys are inputs to an internal hash function</a:t>
            </a:r>
          </a:p>
          <a:p>
            <a:pPr lvl="2"/>
            <a:r>
              <a:rPr lang="en-US" dirty="0"/>
              <a:t>The hash function determines the physical partition in which the item will be stored</a:t>
            </a:r>
          </a:p>
          <a:p>
            <a:pPr lvl="2"/>
            <a:r>
              <a:rPr lang="en-US" dirty="0"/>
              <a:t>E.g., access any item in the `people` table directly by providing the `</a:t>
            </a:r>
            <a:r>
              <a:rPr lang="en-US" dirty="0" err="1"/>
              <a:t>fiscalCode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Composite primary key: partition key and sort key (two attributes)</a:t>
            </a:r>
          </a:p>
          <a:p>
            <a:pPr lvl="2"/>
            <a:r>
              <a:rPr lang="en-US" dirty="0"/>
              <a:t>First attribute is the partition key</a:t>
            </a:r>
          </a:p>
          <a:p>
            <a:pPr lvl="2"/>
            <a:r>
              <a:rPr lang="en-US" dirty="0"/>
              <a:t>Second attribute is the sort key</a:t>
            </a:r>
          </a:p>
          <a:p>
            <a:pPr lvl="2"/>
            <a:r>
              <a:rPr lang="en-US" dirty="0"/>
              <a:t>Items in same partition key value are stored together and sorted by sort key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BAC0FF-EABA-48BE-A682-71AB9FDC0F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F19-E28D-406B-9D8D-68D622B4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F640B2C9-6292-447C-9D1F-31616DFBB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804" y="1700213"/>
            <a:ext cx="5940392" cy="4351337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2A1EB-0043-4E72-A34B-22ED133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3FFF0-89A2-4000-9D90-2F18BCBE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24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9C40B-6134-40DA-BEDC-4C9B1FE079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https://docs.aws.amazon.com/amazondynamodb/latest/developerguide/bp-gsi-overloading.html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536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AB01B3C-3A59-4721-8D09-08536D72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Secondary Indexes</a:t>
            </a:r>
          </a:p>
          <a:p>
            <a:pPr lvl="1"/>
            <a:r>
              <a:rPr lang="en-US" dirty="0"/>
              <a:t>One or more secondary indexes per table</a:t>
            </a:r>
          </a:p>
          <a:p>
            <a:pPr lvl="1"/>
            <a:r>
              <a:rPr lang="en-US" dirty="0"/>
              <a:t>Indexes are automatically maintained on add, update, or delete</a:t>
            </a:r>
            <a:endParaRPr lang="en-US" altLang="en-US" dirty="0"/>
          </a:p>
          <a:p>
            <a:pPr lvl="1"/>
            <a:r>
              <a:rPr lang="en-US" dirty="0"/>
              <a:t>Query data using an alternate key (additionally to queries against primary key)</a:t>
            </a:r>
          </a:p>
          <a:p>
            <a:r>
              <a:rPr lang="en-US" dirty="0"/>
              <a:t>Two types of indexes</a:t>
            </a:r>
          </a:p>
          <a:p>
            <a:pPr lvl="1"/>
            <a:r>
              <a:rPr lang="en-US" dirty="0"/>
              <a:t>Global secondary has partition and sort keys different from those on table</a:t>
            </a:r>
          </a:p>
          <a:p>
            <a:pPr lvl="1"/>
            <a:r>
              <a:rPr lang="en-US" dirty="0"/>
              <a:t>Local secondary has the same partition key but a different sort key</a:t>
            </a:r>
          </a:p>
          <a:p>
            <a:pPr lvl="1"/>
            <a:r>
              <a:rPr lang="en-US" dirty="0"/>
              <a:t>Each table has a limited quota of 20 global and 5 local indexes</a:t>
            </a:r>
          </a:p>
          <a:p>
            <a:r>
              <a:rPr lang="en-US" dirty="0"/>
              <a:t>How do we shape the schema?</a:t>
            </a:r>
          </a:p>
          <a:p>
            <a:pPr lvl="1"/>
            <a:r>
              <a:rPr lang="en-US" dirty="0">
                <a:hlinkClick r:id="rId2"/>
              </a:rPr>
              <a:t>https://cloud.google.com/bigtable/docs/schema-design</a:t>
            </a: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864087-401E-4F96-A069-1400B0C3C1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C49A-3DED-4773-8AAA-2C2A36B3B0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446489"/>
            <a:ext cx="10515600" cy="2605348"/>
          </a:xfrm>
        </p:spPr>
        <p:txBody>
          <a:bodyPr/>
          <a:lstStyle/>
          <a:p>
            <a:r>
              <a:rPr lang="nb-NO" sz="1200" dirty="0"/>
              <a:t>$ aws dynamodb create-table \</a:t>
            </a:r>
          </a:p>
          <a:p>
            <a:r>
              <a:rPr lang="nb-NO" sz="1200" dirty="0"/>
              <a:t>    --table-name frequent-sales \</a:t>
            </a:r>
          </a:p>
          <a:p>
            <a:r>
              <a:rPr lang="nb-NO" sz="1200" dirty="0"/>
              <a:t>    --attribute-definitions AttributeName=dataset,AttributeType=S AttributeName=timestamp,AttributeType=S \</a:t>
            </a:r>
          </a:p>
          <a:p>
            <a:r>
              <a:rPr lang="nb-NO" sz="1200" dirty="0"/>
              <a:t>    --key-schema AttributeName=dataset,KeyType=HASH AttributeName=timestamp,KeyType=RANGE \</a:t>
            </a:r>
          </a:p>
          <a:p>
            <a:r>
              <a:rPr lang="nb-NO" sz="1200" dirty="0"/>
              <a:t>    --provisioned-throughput ReadCapacityUnits=1,WriteCapacityUnits=1</a:t>
            </a:r>
          </a:p>
          <a:p>
            <a:endParaRPr lang="en-US" sz="1200" dirty="0"/>
          </a:p>
          <a:p>
            <a:r>
              <a:rPr lang="nb-NO" sz="1200" dirty="0"/>
              <a:t>$ aws dynamodb list-tables</a:t>
            </a:r>
          </a:p>
          <a:p>
            <a:endParaRPr lang="nb-NO" sz="1200" dirty="0"/>
          </a:p>
          <a:p>
            <a:r>
              <a:rPr lang="en-US" sz="1200" dirty="0"/>
              <a:t>$ </a:t>
            </a:r>
            <a:r>
              <a:rPr lang="en-US" sz="1200" dirty="0" err="1"/>
              <a:t>aws</a:t>
            </a:r>
            <a:r>
              <a:rPr lang="en-US" sz="1200" dirty="0"/>
              <a:t> </a:t>
            </a:r>
            <a:r>
              <a:rPr lang="en-US" sz="1200" dirty="0" err="1"/>
              <a:t>dynamodb</a:t>
            </a:r>
            <a:r>
              <a:rPr lang="en-US" sz="1200" dirty="0"/>
              <a:t> delete-table --table-name </a:t>
            </a:r>
            <a:r>
              <a:rPr lang="nb-NO" sz="1200" dirty="0"/>
              <a:t>frequent-sales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CE35B54-02B0-4559-8433-0312EB2F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a </a:t>
            </a:r>
            <a:r>
              <a:rPr lang="it-IT" dirty="0" err="1"/>
              <a:t>table</a:t>
            </a:r>
            <a:r>
              <a:rPr lang="it-IT" dirty="0"/>
              <a:t> `</a:t>
            </a:r>
            <a:r>
              <a:rPr lang="it-IT" dirty="0" err="1"/>
              <a:t>frequent</a:t>
            </a:r>
            <a:r>
              <a:rPr lang="it-IT" dirty="0"/>
              <a:t>-sales` with a composite key</a:t>
            </a:r>
          </a:p>
          <a:p>
            <a:pPr lvl="1"/>
            <a:r>
              <a:rPr lang="it-IT" dirty="0"/>
              <a:t>`dataset`: </a:t>
            </a:r>
            <a:r>
              <a:rPr lang="it-IT" dirty="0" err="1"/>
              <a:t>String</a:t>
            </a:r>
            <a:endParaRPr lang="it-IT" dirty="0"/>
          </a:p>
          <a:p>
            <a:pPr lvl="1"/>
            <a:r>
              <a:rPr lang="it-IT" dirty="0"/>
              <a:t>`</a:t>
            </a:r>
            <a:r>
              <a:rPr lang="it-IT" dirty="0" err="1"/>
              <a:t>timestamp</a:t>
            </a:r>
            <a:r>
              <a:rPr lang="it-IT" dirty="0"/>
              <a:t>`: </a:t>
            </a:r>
            <a:r>
              <a:rPr lang="it-IT" dirty="0" err="1"/>
              <a:t>String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B3D5D1C-542C-4451-844A-EDC8F0BD4E6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CE59AE9-D978-4B06-8F74-CD71CCD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73C46E-0832-4E4E-9AA7-7F47EC5C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from DynamoDB might not reflect the results of a recent write</a:t>
            </a:r>
          </a:p>
          <a:p>
            <a:endParaRPr lang="en-US" dirty="0"/>
          </a:p>
          <a:p>
            <a:r>
              <a:rPr lang="en-US" dirty="0"/>
              <a:t>Eventually Consistent Reads (default)</a:t>
            </a:r>
          </a:p>
          <a:p>
            <a:pPr lvl="1"/>
            <a:r>
              <a:rPr lang="en-US" dirty="0"/>
              <a:t>Response might include stale data</a:t>
            </a:r>
          </a:p>
          <a:p>
            <a:pPr lvl="1"/>
            <a:r>
              <a:rPr lang="en-US" dirty="0"/>
              <a:t>After short time, the response should return the latest data</a:t>
            </a:r>
          </a:p>
          <a:p>
            <a:r>
              <a:rPr lang="en-US" dirty="0"/>
              <a:t>Strongly Consistent Reads</a:t>
            </a:r>
          </a:p>
          <a:p>
            <a:pPr lvl="1"/>
            <a:r>
              <a:rPr lang="en-US" dirty="0"/>
              <a:t>Response includes the most up-to-date data</a:t>
            </a:r>
          </a:p>
          <a:p>
            <a:pPr lvl="1"/>
            <a:r>
              <a:rPr lang="en-US" dirty="0"/>
              <a:t>A strongly consistent read might not be available if there is a network delay or outage</a:t>
            </a:r>
          </a:p>
          <a:p>
            <a:pPr lvl="2"/>
            <a:r>
              <a:rPr lang="en-US" dirty="0"/>
              <a:t>In this case, DynamoDB may return a server error (HTTP 500)</a:t>
            </a:r>
          </a:p>
          <a:p>
            <a:pPr lvl="1"/>
            <a:r>
              <a:rPr lang="en-US" dirty="0"/>
              <a:t>Strongly consistent reads may have higher latency than eventually consistent reads</a:t>
            </a:r>
          </a:p>
          <a:p>
            <a:pPr lvl="1"/>
            <a:r>
              <a:rPr lang="en-US" dirty="0"/>
              <a:t>Strongly consistent reads are not supported on global secondary indexes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D36CE-ABE7-452C-9460-3536684F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DA9A4-16B1-47DE-88A1-B809CE98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C4EF93E-4507-44C2-9191-C095045DF0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9C2B-9D84-4655-BA93-7029455B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8D4F-1D80-48C0-A17C-D0A063AC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Provisioned mode: specify the #reads and #writes per second</a:t>
            </a:r>
          </a:p>
          <a:p>
            <a:pPr lvl="1"/>
            <a:r>
              <a:rPr lang="en-US" dirty="0"/>
              <a:t>You have predictable application traffic or traffic ramps gradually   </a:t>
            </a:r>
          </a:p>
          <a:p>
            <a:pPr lvl="1"/>
            <a:r>
              <a:rPr lang="en-US" dirty="0"/>
              <a:t>You can forecast capacity requirements to control costs</a:t>
            </a:r>
          </a:p>
          <a:p>
            <a:r>
              <a:rPr lang="en-US" dirty="0"/>
              <a:t>One read capacity unit</a:t>
            </a:r>
          </a:p>
          <a:p>
            <a:pPr lvl="1"/>
            <a:r>
              <a:rPr lang="en-US" dirty="0"/>
              <a:t>One strongly consistent read per second, two eventually consistent reads per second</a:t>
            </a:r>
          </a:p>
          <a:p>
            <a:pPr lvl="1"/>
            <a:r>
              <a:rPr lang="en-US" dirty="0"/>
              <a:t>RCUs also depend on the item size (a read is up to 4 KB in size), if item size is 8 KB</a:t>
            </a:r>
          </a:p>
          <a:p>
            <a:pPr lvl="2"/>
            <a:r>
              <a:rPr lang="en-US" dirty="0"/>
              <a:t>2 RCUs to sustain one strongly consistent read per second</a:t>
            </a:r>
          </a:p>
          <a:p>
            <a:pPr lvl="2"/>
            <a:r>
              <a:rPr lang="en-US" dirty="0"/>
              <a:t>1 RCU if you choose eventually consistent reads</a:t>
            </a:r>
          </a:p>
          <a:p>
            <a:r>
              <a:rPr lang="en-US" dirty="0"/>
              <a:t>One write capacity unit represents one write per second for an item up to 1 KB in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D01D8-34C7-45AE-8851-55D2BA32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A1330-658F-4AA3-B264-A39C3EF6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5C239-698B-4337-AE5E-F4461C7F109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08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08B25E-4D13-474E-87A8-E8D5DA58C49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put-item</a:t>
            </a:r>
            <a:br>
              <a:rPr lang="en-US" dirty="0"/>
            </a:br>
            <a:r>
              <a:rPr lang="en-US" dirty="0"/>
              <a:t>    --table-name frequent-sales</a:t>
            </a:r>
            <a:br>
              <a:rPr lang="en-US" dirty="0"/>
            </a:br>
            <a:r>
              <a:rPr lang="en-US" dirty="0"/>
              <a:t>    --item '{"dataset": {"S": "sales"}, "timestamp": {"S": "1611226870"}, "bar": {"S": "</a:t>
            </a:r>
            <a:r>
              <a:rPr lang="en-US" dirty="0" err="1"/>
              <a:t>foobar</a:t>
            </a:r>
            <a:r>
              <a:rPr lang="en-US" dirty="0"/>
              <a:t>"}}'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dynamodb</a:t>
            </a:r>
            <a:r>
              <a:rPr lang="en-US" dirty="0"/>
              <a:t> query</a:t>
            </a:r>
            <a:br>
              <a:rPr lang="en-US" dirty="0"/>
            </a:br>
            <a:r>
              <a:rPr lang="en-US" dirty="0"/>
              <a:t>    --table-name frequent-sales</a:t>
            </a:r>
            <a:br>
              <a:rPr lang="en-US" dirty="0"/>
            </a:br>
            <a:r>
              <a:rPr lang="en-US" dirty="0"/>
              <a:t>    --key-condition-expression "dataset = :n" </a:t>
            </a:r>
            <a:br>
              <a:rPr lang="en-US" dirty="0"/>
            </a:br>
            <a:r>
              <a:rPr lang="en-US" dirty="0"/>
              <a:t>    --expression-attribute-values '{":n":{"</a:t>
            </a:r>
            <a:r>
              <a:rPr lang="en-US" dirty="0" err="1"/>
              <a:t>S":"sales</a:t>
            </a:r>
            <a:r>
              <a:rPr lang="en-US" dirty="0"/>
              <a:t>"}}'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1DC3B0E-F67B-4DE5-BD3B-EBAF62F0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NOSQL storage: </a:t>
            </a:r>
            <a:r>
              <a:rPr lang="it-IT" dirty="0" err="1"/>
              <a:t>DynamoDB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2FA6-EA3C-4DA1-A76D-33A9E1D4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3C5A2-9596-4C84-B8B1-773040ED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8D41E7-B259-4397-BF40-11ABC077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Put a new item and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back 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0487C13-0488-4816-80E4-27C8E5AD56A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6DD-F546-4E4E-A24A-252849F3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Identity and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9D94-60DF-428D-A103-1E322FC0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IAM role</a:t>
            </a:r>
          </a:p>
          <a:p>
            <a:pPr lvl="1"/>
            <a:r>
              <a:rPr lang="en-US" dirty="0"/>
              <a:t>Set of policies for making AWS service requests</a:t>
            </a:r>
          </a:p>
          <a:p>
            <a:pPr lvl="1"/>
            <a:r>
              <a:rPr lang="en-US" dirty="0"/>
              <a:t>Trusted entities (e.g., such as IAM users) assume roles</a:t>
            </a:r>
          </a:p>
          <a:p>
            <a:pPr lvl="2"/>
            <a:r>
              <a:rPr lang="en-US" dirty="0"/>
              <a:t>Delegate access with defined permissions to trusted entities</a:t>
            </a:r>
          </a:p>
          <a:p>
            <a:pPr lvl="2"/>
            <a:r>
              <a:rPr lang="en-US" dirty="0"/>
              <a:t>There is no limit to the number of IAM roles a user can assume</a:t>
            </a:r>
          </a:p>
          <a:p>
            <a:r>
              <a:rPr lang="en-US" dirty="0"/>
              <a:t>User vs role</a:t>
            </a:r>
          </a:p>
          <a:p>
            <a:pPr lvl="1"/>
            <a:r>
              <a:rPr lang="en-US" dirty="0"/>
              <a:t>User has permanent long-term credentials and is used to directly interact with AWS services</a:t>
            </a:r>
          </a:p>
          <a:p>
            <a:pPr lvl="1"/>
            <a:r>
              <a:rPr lang="en-US" dirty="0"/>
              <a:t>Role does not have credentials and cannot make direct requests to AWS services</a:t>
            </a:r>
          </a:p>
          <a:p>
            <a:pPr lvl="1"/>
            <a:r>
              <a:rPr lang="en-US" dirty="0"/>
              <a:t>Roles are assumed by authorized entities, such as IAM users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6961C-50B6-4497-8EB8-81040267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531A7-D994-4F7F-8059-A4EAE78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441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Lambda: create a </a:t>
            </a:r>
            <a:r>
              <a:rPr lang="it-IT" dirty="0" err="1"/>
              <a:t>function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8C2C5C2-0491-449E-A5FD-96B005E21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2566"/>
            <a:ext cx="10515600" cy="3206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C34-6905-4286-B371-B70BACE519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https://console.aws.amazon.com/lambda/home?region=us-east-1#/functions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313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Lambda: attaching a role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C34-6905-4286-B371-B70BACE519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9834C4-5132-48E4-B7C5-6A19F8EB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29" y="1700213"/>
            <a:ext cx="5459341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01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AE9C-5492-438E-8BCA-D3ADF8D1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Lambda: attaching a role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EA6466-EFDA-4D76-9532-C22AD5166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553" y="1700213"/>
            <a:ext cx="6926894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8225D-D79E-49CA-A685-252623C5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A64C-1222-4C8F-9249-93B84076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32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D68C5-B38E-43DB-9DEF-2571D68CE4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21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401D-092A-456A-B3C4-BF4AC4AD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Lambda: attaching a role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9E7F3D-AABB-4685-AD77-367081F5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903" y="1700213"/>
            <a:ext cx="8586194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A5F8C-6E6C-4720-B7BE-E8ED560F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28336-4DB4-43C6-8332-93140F6D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33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34D39-7F12-4814-A8AD-ED6E205F7C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0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A6CA-C48A-48D2-96CB-35E3906E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Lambda: attaching a role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DA67C1-80A9-4DC5-AB3B-1BAF0D9951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1482"/>
            <a:ext cx="5181600" cy="3779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772C9-A0CB-4E3A-A7F3-04BAA542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B3BDE-27C4-4F28-89E1-7E7B404A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34</a:t>
            </a:fld>
            <a:endParaRPr lang="it-IT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330D3C-1D75-4B19-BF73-D29DF23D2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F26D5045-4865-4FD9-8785-AA1333A5B9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6039" y="1825625"/>
            <a:ext cx="459392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4657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B6964A1-493C-4B19-ABE7-003414E6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Lambda: create a </a:t>
            </a:r>
            <a:r>
              <a:rPr lang="it-IT" dirty="0" err="1"/>
              <a:t>function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1539F0-FDC6-4335-A44C-7CBC6F0B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576" y="1700213"/>
            <a:ext cx="8908847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DD96D-6B0C-46DF-B28F-62457ED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4A706-4CD5-4793-A93B-EFBE381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35</a:t>
            </a:fld>
            <a:endParaRPr lang="it-IT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2E53C34-6905-4286-B371-B70BACE519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https://console.aws.amazon.com/lambda/home?region=us-east-1#/functions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720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E9A6-384C-4779-A7F5-F1CAE636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Lambda: create a </a:t>
            </a:r>
            <a:r>
              <a:rPr lang="it-IT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C542-3C1D-44A1-8C4C-4DDE8BBA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Manually creating the functions is cumbersome</a:t>
            </a:r>
          </a:p>
          <a:p>
            <a:pPr lvl="1"/>
            <a:r>
              <a:rPr lang="en-US" dirty="0"/>
              <a:t>We must copy and paste code</a:t>
            </a:r>
          </a:p>
          <a:p>
            <a:pPr lvl="1"/>
            <a:r>
              <a:rPr lang="en-US" dirty="0"/>
              <a:t>No automatic testing</a:t>
            </a:r>
          </a:p>
          <a:p>
            <a:pPr lvl="1"/>
            <a:r>
              <a:rPr lang="en-US" dirty="0"/>
              <a:t>No debugging</a:t>
            </a:r>
          </a:p>
          <a:p>
            <a:pPr lvl="1"/>
            <a:r>
              <a:rPr lang="en-US" dirty="0"/>
              <a:t>No IDE support (and not all languages </a:t>
            </a:r>
            <a:r>
              <a:rPr lang="en-US"/>
              <a:t>are supported)</a:t>
            </a:r>
            <a:endParaRPr lang="en-US" dirty="0"/>
          </a:p>
          <a:p>
            <a:r>
              <a:rPr lang="en-US" dirty="0"/>
              <a:t>Switch to IntelliJ IDEA + AWS Toolkit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5C01E-B33C-478B-9FF1-44A39DEC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A563E-E6C9-4243-A08A-E676038D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36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194595-326C-449B-8E55-CF1412B269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544C6FB-2CEE-4D3B-A4DE-E5C41311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Toolkit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D530B0-DCCC-4E02-A2E6-0C580AAF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54783" cy="4351338"/>
          </a:xfrm>
        </p:spPr>
        <p:txBody>
          <a:bodyPr/>
          <a:lstStyle/>
          <a:p>
            <a:pPr lvl="1"/>
            <a:r>
              <a:rPr lang="en-US" dirty="0"/>
              <a:t>Get the latest IntelliJ IDEA</a:t>
            </a:r>
          </a:p>
          <a:p>
            <a:pPr lvl="1"/>
            <a:r>
              <a:rPr lang="en-US" dirty="0"/>
              <a:t>Install the `AWS Toolkit`</a:t>
            </a:r>
          </a:p>
          <a:p>
            <a:pPr lvl="1"/>
            <a:r>
              <a:rPr lang="en-US" dirty="0"/>
              <a:t>Copy the credentials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cp ~/.</a:t>
            </a:r>
            <a:r>
              <a:rPr lang="en-US" sz="1600" dirty="0" err="1">
                <a:latin typeface="Consolas" panose="020B0609020204030204" pitchFamily="49" charset="0"/>
              </a:rPr>
              <a:t>aws</a:t>
            </a:r>
            <a:r>
              <a:rPr lang="en-US" sz="1600" dirty="0">
                <a:latin typeface="Consolas" panose="020B0609020204030204" pitchFamily="49" charset="0"/>
              </a:rPr>
              <a:t>/credentials ~/.</a:t>
            </a:r>
            <a:r>
              <a:rPr lang="en-US" sz="1600" dirty="0" err="1">
                <a:latin typeface="Consolas" panose="020B0609020204030204" pitchFamily="49" charset="0"/>
              </a:rPr>
              <a:t>aws</a:t>
            </a:r>
            <a:r>
              <a:rPr lang="en-US" sz="1600" dirty="0">
                <a:latin typeface="Consolas" panose="020B0609020204030204" pitchFamily="49" charset="0"/>
              </a:rPr>
              <a:t>/config</a:t>
            </a:r>
          </a:p>
          <a:p>
            <a:pPr lvl="1"/>
            <a:r>
              <a:rPr lang="en-US" dirty="0"/>
              <a:t>Clone the repo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git clone </a:t>
            </a:r>
            <a:r>
              <a:rPr lang="en-US" sz="1600" dirty="0">
                <a:latin typeface="Consolas" panose="020B0609020204030204" pitchFamily="49" charset="0"/>
                <a:hlinkClick r:id="rId2"/>
              </a:rPr>
              <a:t>https://github.com/w4bo/bigdata-aws/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Import `lab01-lambda` as a Gradle project</a:t>
            </a:r>
          </a:p>
          <a:p>
            <a:pPr lvl="1"/>
            <a:r>
              <a:rPr lang="en-US" dirty="0"/>
              <a:t>Verify that the project builds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gradlew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995383F-AD0D-4C09-8037-D33305794F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3314" y="1922540"/>
            <a:ext cx="4430486" cy="4157507"/>
          </a:xfr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91C3E-5101-429C-ACEC-AC2363EB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12D5F-8C98-440A-8A75-9CDDE32A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50CD3F9-915F-4365-B4D6-FA9E444A81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1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C0E0B6-E6A6-43DD-AF1F-A9F0EF41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Toolkit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91C3E-5101-429C-ACEC-AC2363EB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12D5F-8C98-440A-8A75-9CDDE32A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C776DB-0B83-41DC-8C69-DE608DC91C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21F82C-79A6-4EFE-9CC5-19B0308A78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Click on `AWS Explorer`</a:t>
            </a:r>
          </a:p>
          <a:p>
            <a:pPr lvl="1"/>
            <a:r>
              <a:rPr lang="en-US" dirty="0"/>
              <a:t>You can see the `</a:t>
            </a:r>
            <a:r>
              <a:rPr lang="en-US" dirty="0" err="1"/>
              <a:t>helloworld</a:t>
            </a:r>
            <a:r>
              <a:rPr lang="en-US" dirty="0"/>
              <a:t>` function</a:t>
            </a:r>
          </a:p>
          <a:p>
            <a:pPr lvl="1"/>
            <a:r>
              <a:rPr lang="en-US" dirty="0"/>
              <a:t>Plus `CloudWatch Logs` and `S3`</a:t>
            </a:r>
          </a:p>
        </p:txBody>
      </p:sp>
      <p:pic>
        <p:nvPicPr>
          <p:cNvPr id="12" name="Content Placeholder 13">
            <a:extLst>
              <a:ext uri="{FF2B5EF4-FFF2-40B4-BE49-F238E27FC236}">
                <a16:creationId xmlns:a16="http://schemas.microsoft.com/office/drawing/2014/main" id="{0193B32E-ED07-4345-8B53-60CEFC98B0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80464"/>
            <a:ext cx="5181600" cy="224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424222-F838-4879-A5F5-F37D697D3545}"/>
              </a:ext>
            </a:extLst>
          </p:cNvPr>
          <p:cNvSpPr/>
          <p:nvPr/>
        </p:nvSpPr>
        <p:spPr>
          <a:xfrm>
            <a:off x="6096000" y="4659086"/>
            <a:ext cx="252549" cy="48768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01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17D7-6D76-4BEA-87B7-F7E4E1B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Toolkit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26BF65-F0FE-41A6-B4E4-61FD0C1611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 the existing code locally</a:t>
            </a:r>
          </a:p>
          <a:p>
            <a:pPr lvl="1"/>
            <a:r>
              <a:rPr lang="en-US" dirty="0"/>
              <a:t>With Gradle</a:t>
            </a:r>
          </a:p>
          <a:p>
            <a:pPr lvl="1"/>
            <a:r>
              <a:rPr lang="en-US" dirty="0"/>
              <a:t>Or with local Lambda execution</a:t>
            </a:r>
          </a:p>
          <a:p>
            <a:endParaRPr lang="en-US" dirty="0"/>
          </a:p>
          <a:p>
            <a:r>
              <a:rPr lang="en-US" dirty="0"/>
              <a:t>Deploy a new Lambda function from the existing code</a:t>
            </a:r>
          </a:p>
          <a:p>
            <a:pPr lvl="1"/>
            <a:r>
              <a:rPr lang="en-US" dirty="0"/>
              <a:t>Right click on AWS Explorer &gt; Lambda</a:t>
            </a:r>
          </a:p>
          <a:p>
            <a:pPr lvl="1"/>
            <a:r>
              <a:rPr lang="en-US" dirty="0"/>
              <a:t>Select `Create new AWS Lambda…`</a:t>
            </a:r>
          </a:p>
          <a:p>
            <a:pPr lvl="1"/>
            <a:r>
              <a:rPr lang="en-US" dirty="0"/>
              <a:t>Populate the settings</a:t>
            </a:r>
          </a:p>
          <a:p>
            <a:pPr lvl="1"/>
            <a:r>
              <a:rPr lang="en-US" dirty="0"/>
              <a:t>`Create the function`	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CFBA9BD-59CF-4A30-B514-0E7F6B858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76369"/>
            <a:ext cx="5181600" cy="424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9FE3-8BFE-4552-ABC5-AE78196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AE980-2CAD-4922-A18B-46F7077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39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7C721-2947-424E-9592-DBB2C44BEE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https://aws.amazon.com/lambda/pricing/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45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BC3D-BB54-490A-8FD8-B17B1A51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Identity and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B896-A9AF-40CB-B459-D2B4FE2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Alice (i.e</a:t>
            </a:r>
            <a:r>
              <a:rPr lang="en-US"/>
              <a:t>., an </a:t>
            </a:r>
            <a:r>
              <a:rPr lang="en-US" dirty="0"/>
              <a:t>IAM user) is a firewoman </a:t>
            </a:r>
          </a:p>
          <a:p>
            <a:pPr lvl="1"/>
            <a:r>
              <a:rPr lang="en-US" dirty="0"/>
              <a:t>She is the same person with or without her turnout gear</a:t>
            </a:r>
          </a:p>
          <a:p>
            <a:pPr lvl="1"/>
            <a:r>
              <a:rPr lang="en-US" dirty="0"/>
              <a:t>As a firewoman (i.e., a role)</a:t>
            </a:r>
          </a:p>
          <a:p>
            <a:pPr lvl="2"/>
            <a:r>
              <a:rPr lang="en-US" dirty="0"/>
              <a:t>If she speeds to a house fire and passes a police officer, he isn't going to give her a ticket</a:t>
            </a:r>
          </a:p>
          <a:p>
            <a:pPr lvl="2"/>
            <a:r>
              <a:rPr lang="en-US" dirty="0"/>
              <a:t>In her role as a </a:t>
            </a:r>
            <a:r>
              <a:rPr lang="en-US" i="1" dirty="0"/>
              <a:t>firewoman</a:t>
            </a:r>
            <a:r>
              <a:rPr lang="en-US" dirty="0"/>
              <a:t>, she is allowed to speed to the house fire </a:t>
            </a:r>
          </a:p>
          <a:p>
            <a:pPr lvl="1"/>
            <a:r>
              <a:rPr lang="en-US" dirty="0"/>
              <a:t>As a private citizen (i.e., another role)</a:t>
            </a:r>
          </a:p>
          <a:p>
            <a:pPr lvl="2"/>
            <a:r>
              <a:rPr lang="en-US" dirty="0"/>
              <a:t>When she is off duty, if she speeds past that same police officer, he's going to give her a ticket</a:t>
            </a:r>
          </a:p>
          <a:p>
            <a:pPr lvl="2"/>
            <a:r>
              <a:rPr lang="en-US" dirty="0"/>
              <a:t>In her role as a </a:t>
            </a:r>
            <a:r>
              <a:rPr lang="en-US" i="1" dirty="0"/>
              <a:t>private citizen</a:t>
            </a:r>
            <a:r>
              <a:rPr lang="en-US" dirty="0"/>
              <a:t>, she is not allowed to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D617D-7C59-4CA4-90C0-507A071D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E8CD0-AE36-45A3-8F6A-ADD8D0F3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240EC4-C6FB-447A-9EA0-1D113C4EF9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8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17D7-6D76-4BEA-87B7-F7E4E1B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Toolkit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26BF65-F0FE-41A6-B4E4-61FD0C1611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Check the log for errors and pricing</a:t>
            </a:r>
          </a:p>
          <a:p>
            <a:pPr lvl="1"/>
            <a:r>
              <a:rPr lang="en-US" dirty="0"/>
              <a:t>AWS Toolkit &gt; CloudWatch Logs</a:t>
            </a:r>
          </a:p>
          <a:p>
            <a:pPr lvl="1"/>
            <a:r>
              <a:rPr lang="en-US" dirty="0"/>
              <a:t>Double click on the function name</a:t>
            </a:r>
          </a:p>
          <a:p>
            <a:pPr lvl="1"/>
            <a:r>
              <a:rPr lang="en-US" dirty="0"/>
              <a:t>Double click on the log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D9FE3-8BFE-4552-ABC5-AE781967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AE980-2CAD-4922-A18B-46F7077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40</a:t>
            </a:fld>
            <a:endParaRPr lang="it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7C721-2947-424E-9592-DBB2C44BEE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68612-CCD1-45DE-A1B2-87E40DAA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70" y="2117704"/>
            <a:ext cx="3197659" cy="189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83A6123-74F6-4D06-A62C-2F8EA89FC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4354680"/>
            <a:ext cx="5181600" cy="1505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430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798D-F917-41B8-BBBD-F1C10C31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pipeline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581FEE-BA98-47AD-9AAB-A07CFB09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and execute the HelloWorld.java lambda function</a:t>
            </a:r>
          </a:p>
          <a:p>
            <a:r>
              <a:rPr lang="en-US" dirty="0"/>
              <a:t>Given the created storage: S3 and DynamoDB</a:t>
            </a:r>
          </a:p>
          <a:p>
            <a:pPr lvl="1"/>
            <a:r>
              <a:rPr lang="en-US" dirty="0"/>
              <a:t>Deploy the function `FIM`</a:t>
            </a:r>
          </a:p>
          <a:p>
            <a:pPr lvl="1"/>
            <a:r>
              <a:rPr lang="en-US" dirty="0"/>
              <a:t>Deploy the function `Preprocess`</a:t>
            </a:r>
          </a:p>
          <a:p>
            <a:pPr lvl="1"/>
            <a:r>
              <a:rPr lang="en-US" dirty="0"/>
              <a:t>Run ReadDataset.java</a:t>
            </a:r>
          </a:p>
          <a:p>
            <a:pPr lvl="1"/>
            <a:r>
              <a:rPr lang="en-US" dirty="0"/>
              <a:t>Check that the table `frequent-sales` has the FIs for the dataset `sales`</a:t>
            </a:r>
          </a:p>
          <a:p>
            <a:r>
              <a:rPr lang="en-US" dirty="0"/>
              <a:t>Some hints</a:t>
            </a:r>
          </a:p>
          <a:p>
            <a:pPr lvl="1"/>
            <a:r>
              <a:rPr lang="en-US" dirty="0"/>
              <a:t>Function names are case sensitive</a:t>
            </a:r>
          </a:p>
          <a:p>
            <a:pPr lvl="1"/>
            <a:r>
              <a:rPr lang="en-US" dirty="0"/>
              <a:t>Some function need more than 128MB of memory</a:t>
            </a:r>
          </a:p>
          <a:p>
            <a:pPr lvl="2"/>
            <a:r>
              <a:rPr lang="en-US" dirty="0"/>
              <a:t>Behold! The higher the RAM, the higher the costs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83E6-1F37-44AF-9B3F-C1DF6B28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AEFD-B69E-4F6F-BF4B-9CB629E8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41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0F0E44-955D-4F06-AB9E-8757DFBCE3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5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9EE52-B95E-423B-AE03-23C71055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BIG DATA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64D072-9735-45BF-8907-85B0B261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>
            <a:noAutofit/>
          </a:bodyPr>
          <a:lstStyle/>
          <a:p>
            <a:r>
              <a:rPr lang="it-IT" dirty="0"/>
              <a:t>Amazon EMR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82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F519-8F5E-40DF-ADF7-69A18D4C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EC2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2D670-DB74-4C7A-BE5A-14C62CF9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AWS uses public-key cryptography to secure the login </a:t>
            </a:r>
          </a:p>
          <a:p>
            <a:endParaRPr lang="en-US" dirty="0"/>
          </a:p>
          <a:p>
            <a:r>
              <a:rPr lang="en-US" dirty="0"/>
              <a:t>You can create one using the Amazon EC2 console</a:t>
            </a:r>
          </a:p>
          <a:p>
            <a:pPr lvl="1"/>
            <a:r>
              <a:rPr lang="en-US" dirty="0"/>
              <a:t>Open the Amazon EC2 console at </a:t>
            </a:r>
            <a:r>
              <a:rPr lang="en-US" dirty="0">
                <a:hlinkClick r:id="rId2"/>
              </a:rPr>
              <a:t>https://console.aws.amazon.com/ec2/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the navigation pane, choose `Key Pairs`</a:t>
            </a:r>
          </a:p>
          <a:p>
            <a:pPr lvl="1"/>
            <a:r>
              <a:rPr lang="en-US" dirty="0"/>
              <a:t>Choose `Create key pair`</a:t>
            </a:r>
          </a:p>
          <a:p>
            <a:pPr lvl="1"/>
            <a:r>
              <a:rPr lang="en-US" dirty="0"/>
              <a:t>For `Name`, enter a descriptive name for the key pair</a:t>
            </a:r>
          </a:p>
          <a:p>
            <a:pPr lvl="1"/>
            <a:r>
              <a:rPr lang="en-US" dirty="0"/>
              <a:t>For `File format`, choose the format in which to save the private key</a:t>
            </a:r>
          </a:p>
          <a:p>
            <a:pPr lvl="2"/>
            <a:r>
              <a:rPr lang="en-US" dirty="0"/>
              <a:t>OpenSSH, choose `</a:t>
            </a:r>
            <a:r>
              <a:rPr lang="en-US" dirty="0" err="1"/>
              <a:t>pem</a:t>
            </a:r>
            <a:r>
              <a:rPr lang="en-US" dirty="0"/>
              <a:t>` (`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CourierPrime"/>
              </a:rPr>
              <a:t>chmod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CourierPrime"/>
              </a:rPr>
              <a:t> 400 </a:t>
            </a:r>
            <a:r>
              <a:rPr lang="en-US" sz="1800" i="1" u="none" strike="noStrike" baseline="0" dirty="0">
                <a:solidFill>
                  <a:srgbClr val="FF0000"/>
                </a:solidFill>
                <a:latin typeface="CourierPrime"/>
              </a:rPr>
              <a:t>my-key-</a:t>
            </a:r>
            <a:r>
              <a:rPr lang="en-US" sz="1800" i="1" u="none" strike="noStrike" baseline="0" dirty="0" err="1">
                <a:solidFill>
                  <a:srgbClr val="FF0000"/>
                </a:solidFill>
                <a:latin typeface="CourierPrime"/>
              </a:rPr>
              <a:t>pair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CourierPrime"/>
              </a:rPr>
              <a:t>.pe</a:t>
            </a:r>
            <a:r>
              <a:rPr lang="en-US" sz="1800" dirty="0" err="1">
                <a:solidFill>
                  <a:srgbClr val="000000"/>
                </a:solidFill>
                <a:latin typeface="CourierPrime"/>
              </a:rPr>
              <a:t>m</a:t>
            </a:r>
            <a:r>
              <a:rPr lang="en-US" sz="1800" dirty="0">
                <a:solidFill>
                  <a:srgbClr val="000000"/>
                </a:solidFill>
                <a:latin typeface="CourierPrime"/>
              </a:rPr>
              <a:t>`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dirty="0"/>
              <a:t>PuTTY, choose `</a:t>
            </a:r>
            <a:r>
              <a:rPr lang="en-US" dirty="0" err="1"/>
              <a:t>ppk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Choose `Create key pair`</a:t>
            </a:r>
          </a:p>
          <a:p>
            <a:pPr lvl="1"/>
            <a:r>
              <a:rPr lang="en-US" dirty="0"/>
              <a:t>The private key file is automatically downloaded by your browser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C5EDD-5095-4812-AF9C-7F7A88EC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2754D-9453-40FD-B8BC-B7ACB99D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521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22D0-F5CF-4E43-8AB5-D09465A9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3698-56C1-4949-946C-01C14684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Choose the frameworks and applications to install</a:t>
            </a:r>
          </a:p>
          <a:p>
            <a:r>
              <a:rPr lang="en-US" dirty="0"/>
              <a:t>Data process</a:t>
            </a:r>
          </a:p>
          <a:p>
            <a:pPr lvl="1"/>
            <a:r>
              <a:rPr lang="en-US" dirty="0"/>
              <a:t>Submit jobs or queries directly to installed applications</a:t>
            </a:r>
          </a:p>
          <a:p>
            <a:pPr lvl="1"/>
            <a:r>
              <a:rPr lang="en-US" dirty="0"/>
              <a:t>Run steps in the cluster</a:t>
            </a:r>
          </a:p>
          <a:p>
            <a:r>
              <a:rPr lang="en-US" dirty="0"/>
              <a:t>Submitting jobs </a:t>
            </a:r>
          </a:p>
          <a:p>
            <a:pPr lvl="1"/>
            <a:r>
              <a:rPr lang="en-US" dirty="0"/>
              <a:t>Connect to the master node over a secure connection</a:t>
            </a:r>
          </a:p>
          <a:p>
            <a:pPr lvl="1"/>
            <a:r>
              <a:rPr lang="en-US" dirty="0"/>
              <a:t>Access the interfaces and tools that are available on your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0D944-ECC2-4966-B3D2-0AE1624A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D4A10-0E22-4F24-9871-4067B00F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102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0ACBC8-CE27-4839-AE31-FEC70F52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440BF3-41CB-4C26-ADBB-FBD01DE8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U</a:t>
            </a:r>
            <a:r>
              <a:rPr lang="en-US" dirty="0"/>
              <a:t>sing CLI (command line interface)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pragmatic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options to </a:t>
            </a:r>
            <a:r>
              <a:rPr lang="it-IT" dirty="0" err="1"/>
              <a:t>explore</a:t>
            </a:r>
            <a:endParaRPr lang="it-IT" dirty="0"/>
          </a:p>
          <a:p>
            <a:pPr lvl="1"/>
            <a:r>
              <a:rPr lang="it-IT" dirty="0" err="1"/>
              <a:t>Let’s</a:t>
            </a:r>
            <a:r>
              <a:rPr lang="it-IT" dirty="0"/>
              <a:t> stick to AWS Console</a:t>
            </a:r>
          </a:p>
          <a:p>
            <a:pPr lvl="1"/>
            <a:r>
              <a:rPr lang="it-IT" dirty="0">
                <a:hlinkClick r:id="rId2"/>
              </a:rPr>
              <a:t>https://console.aws.amazon.com/elasticmapreduce/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B90FD-A676-457C-871F-96EF86F6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C7881-3E4E-41DE-8776-589DD40B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45</a:t>
            </a:fld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3B2E-2C4D-42E6-874D-9DDDC34E3D7A}"/>
              </a:ext>
            </a:extLst>
          </p:cNvPr>
          <p:cNvSpPr txBox="1"/>
          <p:nvPr/>
        </p:nvSpPr>
        <p:spPr>
          <a:xfrm>
            <a:off x="838200" y="2376773"/>
            <a:ext cx="105156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aws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emr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 create-cluster 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--name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CourierPrime-Italic"/>
              </a:rPr>
              <a:t>"My First EMR Cluster"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--release-label 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CourierPrime-Italic"/>
              </a:rPr>
              <a:t>emr-5.32.0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--applications Name=Spark 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--ec2-attributes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KeyName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=</a:t>
            </a:r>
            <a:r>
              <a:rPr lang="en-US" sz="1400" b="0" i="1" u="none" strike="noStrike" baseline="0" dirty="0" err="1">
                <a:solidFill>
                  <a:srgbClr val="FF0000"/>
                </a:solidFill>
                <a:latin typeface="CourierPrime-Italic"/>
              </a:rPr>
              <a:t>myEMRKeyPairName</a:t>
            </a:r>
            <a:r>
              <a:rPr lang="en-US" sz="1400" b="0" i="1" u="none" strike="noStrike" baseline="0" dirty="0">
                <a:solidFill>
                  <a:srgbClr val="FF0000"/>
                </a:solidFill>
                <a:latin typeface="CourierPrime-Italic"/>
              </a:rPr>
              <a:t>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--instance-type m5.xlarge 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--instance-count 3 \</a:t>
            </a:r>
          </a:p>
          <a:p>
            <a:pPr lvl="1"/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--use-default-roles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643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1859-861C-43E8-AF69-3318DE36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2822FB-93D1-4A62-9ED4-3C02D8D5F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318" y="1700213"/>
            <a:ext cx="6211364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59A7-56C2-4185-9768-364FB97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2B8C-A1C1-4053-A6D1-E731FC37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97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0830-E48C-4D85-BA5C-E18CA414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1AA30-6F17-4385-BC45-F5CD845C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D590-85D5-45C2-8027-4744F334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6247A-4C8B-4E95-9A1D-AD36BEC2A05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658FD5-3312-4EE8-8639-EA2A908CC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75" t="14293" r="67250" b="47050"/>
          <a:stretch/>
        </p:blipFill>
        <p:spPr>
          <a:xfrm>
            <a:off x="1363980" y="1887558"/>
            <a:ext cx="9464040" cy="3976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992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213-0500-43EF-AD74-7D81AAE8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6DD236-933B-4E70-A899-72A2ED78E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292" y="1700213"/>
            <a:ext cx="7325415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A0128-8A10-45C2-8874-127C8D72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5600-F8A3-40E5-9A44-0C3CDA42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29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213-0500-43EF-AD74-7D81AAE8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A0128-8A10-45C2-8874-127C8D72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5600-F8A3-40E5-9A44-0C3CDA42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49</a:t>
            </a:fld>
            <a:endParaRPr lang="it-IT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68B975-1698-46FE-B08C-F082F3270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57" y="1700213"/>
            <a:ext cx="9929285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99B8397-2F82-4458-B048-AB152F26B927}"/>
              </a:ext>
            </a:extLst>
          </p:cNvPr>
          <p:cNvSpPr/>
          <p:nvPr/>
        </p:nvSpPr>
        <p:spPr>
          <a:xfrm>
            <a:off x="123825" y="3659979"/>
            <a:ext cx="3147355" cy="365125"/>
          </a:xfrm>
          <a:prstGeom prst="wedgeRectCallout">
            <a:avLst>
              <a:gd name="adj1" fmla="val 57613"/>
              <a:gd name="adj2" fmla="val 3799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Allows EMR to call other AWS Services such as EC2 on your behalf.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665F06E-1D2D-4CE3-93CE-3F317B87F356}"/>
              </a:ext>
            </a:extLst>
          </p:cNvPr>
          <p:cNvSpPr/>
          <p:nvPr/>
        </p:nvSpPr>
        <p:spPr>
          <a:xfrm>
            <a:off x="123825" y="4082254"/>
            <a:ext cx="3147355" cy="365125"/>
          </a:xfrm>
          <a:prstGeom prst="wedgeRectCallout">
            <a:avLst>
              <a:gd name="adj1" fmla="val 57310"/>
              <a:gd name="adj2" fmla="val -8967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Provides access to other AWS services such as S3, DynamoDB from EC2 instances that are launched by EMR.</a:t>
            </a:r>
          </a:p>
        </p:txBody>
      </p:sp>
    </p:spTree>
    <p:extLst>
      <p:ext uri="{BB962C8B-B14F-4D97-AF65-F5344CB8AC3E}">
        <p14:creationId xmlns:p14="http://schemas.microsoft.com/office/powerpoint/2010/main" val="41126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9364-36EB-46F6-AA3F-CD5CDF58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F264-979F-4CF5-9DBB-F45A80CC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Amazon Web Services (AWS) is a public-cloud platform</a:t>
            </a:r>
          </a:p>
          <a:p>
            <a:endParaRPr lang="en-US" dirty="0"/>
          </a:p>
          <a:p>
            <a:r>
              <a:rPr lang="en-US" dirty="0"/>
              <a:t>Services can be accessed in multiple ways</a:t>
            </a:r>
          </a:p>
          <a:p>
            <a:pPr lvl="1"/>
            <a:r>
              <a:rPr lang="en-US" dirty="0"/>
              <a:t>Web GUI: intuitive point and click access without any programming </a:t>
            </a:r>
          </a:p>
          <a:p>
            <a:pPr lvl="2"/>
            <a:r>
              <a:rPr lang="en-US" dirty="0"/>
              <a:t>Intuitive interfaces is part of the attraction of cloud services</a:t>
            </a:r>
          </a:p>
          <a:p>
            <a:pPr lvl="2"/>
            <a:r>
              <a:rPr lang="en-US" dirty="0"/>
              <a:t>Tedious if the same actions must be performed repeatedly</a:t>
            </a:r>
          </a:p>
          <a:p>
            <a:pPr lvl="1"/>
            <a:r>
              <a:rPr lang="en-US" dirty="0"/>
              <a:t>(REST) Application programming interface (API)</a:t>
            </a:r>
          </a:p>
          <a:p>
            <a:pPr lvl="2"/>
            <a:r>
              <a:rPr lang="en-US" dirty="0"/>
              <a:t>Permits requests to be transmitted via Hypertext Transfer Protocol (HTTPS) </a:t>
            </a:r>
          </a:p>
          <a:p>
            <a:pPr lvl="1"/>
            <a:r>
              <a:rPr lang="en-US" dirty="0"/>
              <a:t>Software development kits (SDKs) that you install on your computer</a:t>
            </a:r>
          </a:p>
          <a:p>
            <a:pPr lvl="2"/>
            <a:r>
              <a:rPr lang="en-US" dirty="0"/>
              <a:t>Access from programming languages such as Python, Java,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F32AE-EB3B-4506-9ABE-16F31BFC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EFFC9-A71D-4AAA-9168-396FC38A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55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D15EC-0504-4864-8AB0-A2ED98EDF7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283131"/>
            <a:ext cx="10515600" cy="2768419"/>
          </a:xfrm>
        </p:spPr>
        <p:txBody>
          <a:bodyPr/>
          <a:lstStyle/>
          <a:p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emr</a:t>
            </a:r>
            <a:r>
              <a:rPr lang="en-US" dirty="0"/>
              <a:t> create-cluster --auto-scaling-role </a:t>
            </a:r>
            <a:r>
              <a:rPr lang="en-US" dirty="0" err="1"/>
              <a:t>EMR_AutoScaling_DefaultRole</a:t>
            </a:r>
            <a:r>
              <a:rPr lang="en-US" dirty="0"/>
              <a:t> --termination-protected --applications Name=Hadoop Name=Hive Name=Hue Name=</a:t>
            </a:r>
            <a:r>
              <a:rPr lang="en-US" dirty="0" err="1"/>
              <a:t>JupyterEnterpriseGateway</a:t>
            </a:r>
            <a:r>
              <a:rPr lang="en-US" dirty="0"/>
              <a:t> Name=Spark --</a:t>
            </a:r>
            <a:r>
              <a:rPr lang="en-US" dirty="0" err="1"/>
              <a:t>ebs</a:t>
            </a:r>
            <a:r>
              <a:rPr lang="en-US" dirty="0"/>
              <a:t>-root-volume-size 10 --ec2-attributes '{"KeyName":"bigdata","InstanceProfile":"EMR_EC2_DefaultRole","SubnetId":"subnet-5fa2f912","EmrManagedSlaveSecurityGroup":"sg-07818b5690a50b3f1","EmrManagedMasterSecurityGroup":"sg-0e2f5550a2cb98f79"}' --service-role </a:t>
            </a:r>
            <a:r>
              <a:rPr lang="en-US" dirty="0" err="1"/>
              <a:t>EMR_DefaultRole</a:t>
            </a:r>
            <a:r>
              <a:rPr lang="en-US" dirty="0"/>
              <a:t> --enable-debugging --release-label emr-6.2.0 --log-</a:t>
            </a:r>
            <a:r>
              <a:rPr lang="en-US" dirty="0" err="1"/>
              <a:t>uri</a:t>
            </a:r>
            <a:r>
              <a:rPr lang="en-US" dirty="0"/>
              <a:t> 's3n://aws-logs-604905954159-us-east-1/</a:t>
            </a:r>
            <a:r>
              <a:rPr lang="en-US" dirty="0" err="1"/>
              <a:t>elasticmapreduce</a:t>
            </a:r>
            <a:r>
              <a:rPr lang="en-US" dirty="0"/>
              <a:t>/' --name '</a:t>
            </a:r>
            <a:r>
              <a:rPr lang="en-US" dirty="0" err="1"/>
              <a:t>BigData</a:t>
            </a:r>
            <a:r>
              <a:rPr lang="en-US" dirty="0"/>
              <a:t>' --instance-groups '[{"InstanceCount":1,"BidPrice":"OnDemandPrice","EbsConfiguration":{"</a:t>
            </a:r>
            <a:r>
              <a:rPr lang="en-US" dirty="0" err="1"/>
              <a:t>EbsBlockDeviceConfigs</a:t>
            </a:r>
            <a:r>
              <a:rPr lang="en-US" dirty="0"/>
              <a:t>":[{"</a:t>
            </a:r>
            <a:r>
              <a:rPr lang="en-US" dirty="0" err="1"/>
              <a:t>VolumeSpecification</a:t>
            </a:r>
            <a:r>
              <a:rPr lang="en-US" dirty="0"/>
              <a:t>":{"SizeInGB":32,"VolumeType":"gp2"},"VolumesPerInstance":2}]},"InstanceGroupType":"MASTER","InstanceType":"m4.xlarge","Name":"Master - 1"},{"InstanceCount":1,"BidPrice":"OnDemandPrice","EbsConfiguration":{"</a:t>
            </a:r>
            <a:r>
              <a:rPr lang="en-US" dirty="0" err="1"/>
              <a:t>EbsBlockDeviceConfigs</a:t>
            </a:r>
            <a:r>
              <a:rPr lang="en-US" dirty="0"/>
              <a:t>":[{"</a:t>
            </a:r>
            <a:r>
              <a:rPr lang="en-US" dirty="0" err="1"/>
              <a:t>VolumeSpecification</a:t>
            </a:r>
            <a:r>
              <a:rPr lang="en-US" dirty="0"/>
              <a:t>":{"SizeInGB":32,"VolumeType":"gp2"},"VolumesPerInstance":2}]},"InstanceGroupType":"CORE","InstanceType":"m4.xlarge","Name":"Core - 2"}]' --scale-down-behavior TERMINATE_AT_TASK_COMPLETION --region us-east-1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FE7AF-56A8-4BD6-B5EC-517B345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860FF-5F35-43CC-8CF0-16991F31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 dirty="0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B03F5-69DE-4C7B-9826-C0ECA541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50</a:t>
            </a:fld>
            <a:endParaRPr lang="it-IT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6229F9B-69FD-4F17-B436-51473ED7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</a:t>
            </a:r>
            <a:r>
              <a:rPr lang="en-US" dirty="0"/>
              <a:t>sing CLI (command line interface)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052C360-54B9-4B7F-A4BF-8BA25E1F3A7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644B-C375-4F5F-9119-D572DA35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lifecycle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DD20D7-CB8A-4DCC-B8A5-BD21A32974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Creating a cluster (it </a:t>
            </a:r>
            <a:r>
              <a:rPr lang="en-US"/>
              <a:t>takes ~10 </a:t>
            </a:r>
            <a:r>
              <a:rPr lang="en-US" dirty="0"/>
              <a:t>minutes)</a:t>
            </a:r>
          </a:p>
          <a:p>
            <a:pPr lvl="1"/>
            <a:r>
              <a:rPr lang="en-US" dirty="0"/>
              <a:t>A cluster cannot be stopped</a:t>
            </a:r>
          </a:p>
          <a:p>
            <a:pPr lvl="1"/>
            <a:r>
              <a:rPr lang="en-US" dirty="0"/>
              <a:t>It can only be terminated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8C235-602B-449B-A378-984A2B5E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3C21-F89B-4765-9D5E-63E22747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51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2CDBAD-BDA3-422C-A69C-83DA8FC8BB0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BC0D8A99-4945-4D53-99A2-3BCBF7DF87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2618"/>
            <a:ext cx="5181600" cy="3757352"/>
          </a:xfrm>
        </p:spPr>
      </p:pic>
    </p:spTree>
    <p:extLst>
      <p:ext uri="{BB962C8B-B14F-4D97-AF65-F5344CB8AC3E}">
        <p14:creationId xmlns:p14="http://schemas.microsoft.com/office/powerpoint/2010/main" val="920089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79CD-1BCD-4CA7-AF9E-01DCCB49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Cluster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BA38-990B-4A86-8686-4D0D7B9F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>
                <a:latin typeface="CourierPrime"/>
              </a:rPr>
              <a:t>STARTING</a:t>
            </a:r>
            <a:r>
              <a:rPr lang="en-US" dirty="0"/>
              <a:t>: EMR provisions EC2 instances for each required instance </a:t>
            </a:r>
          </a:p>
          <a:p>
            <a:r>
              <a:rPr lang="en-US" dirty="0">
                <a:latin typeface="CourierPrime"/>
              </a:rPr>
              <a:t>BOOTSTRAPPING</a:t>
            </a:r>
            <a:r>
              <a:rPr lang="en-US" dirty="0"/>
              <a:t>: EMR runs actions that you specify on each instance</a:t>
            </a:r>
          </a:p>
          <a:p>
            <a:pPr lvl="1"/>
            <a:r>
              <a:rPr lang="en-US" dirty="0"/>
              <a:t>E.g., install custom applications and perform customizations</a:t>
            </a:r>
          </a:p>
          <a:p>
            <a:r>
              <a:rPr lang="en-US" dirty="0"/>
              <a:t>Amazon EMR installs the native applications</a:t>
            </a:r>
          </a:p>
          <a:p>
            <a:pPr lvl="1"/>
            <a:r>
              <a:rPr lang="en-US" dirty="0"/>
              <a:t>E.g., Hive, Hadoop, Spark, and so on</a:t>
            </a:r>
          </a:p>
          <a:p>
            <a:r>
              <a:rPr lang="en-US" dirty="0">
                <a:latin typeface="CourierPrime"/>
              </a:rPr>
              <a:t>RUNNING</a:t>
            </a:r>
            <a:r>
              <a:rPr lang="en-US" dirty="0"/>
              <a:t>: a step for the cluster is currently being run</a:t>
            </a:r>
          </a:p>
          <a:p>
            <a:pPr lvl="1"/>
            <a:r>
              <a:rPr lang="en-US" dirty="0"/>
              <a:t>Cluster sequentially runs any steps that you specified when you created the cluster</a:t>
            </a:r>
          </a:p>
          <a:p>
            <a:r>
              <a:rPr lang="en-US" dirty="0">
                <a:latin typeface="CourierPrime"/>
              </a:rPr>
              <a:t>WAITING</a:t>
            </a:r>
            <a:r>
              <a:rPr lang="en-US" dirty="0"/>
              <a:t>: after steps run successfully</a:t>
            </a:r>
          </a:p>
          <a:p>
            <a:r>
              <a:rPr lang="en-US" dirty="0">
                <a:latin typeface="CourierPrime"/>
              </a:rPr>
              <a:t>TERMINATING</a:t>
            </a:r>
            <a:r>
              <a:rPr lang="en-US" dirty="0"/>
              <a:t>: after manual shut down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Any data stored on the cluster is deleted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65487-511A-4B7D-B09D-0DBED584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19DDA-59BD-4A1B-9F67-8795E950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366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F519-8F5E-40DF-ADF7-69A18D4C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Cluster: EMR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CFFF83-4F03-4ADE-ACBB-A12EE6828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step</a:t>
            </a:r>
            <a:r>
              <a:rPr lang="en-US" dirty="0"/>
              <a:t> is a user-defined unit of processing</a:t>
            </a:r>
          </a:p>
          <a:p>
            <a:pPr lvl="1"/>
            <a:r>
              <a:rPr lang="en-US" dirty="0"/>
              <a:t>E.g., one algorithm that manipulates the data</a:t>
            </a:r>
          </a:p>
          <a:p>
            <a:r>
              <a:rPr lang="en-US" dirty="0"/>
              <a:t>Step states</a:t>
            </a:r>
          </a:p>
          <a:p>
            <a:pPr lvl="1"/>
            <a:r>
              <a:rPr lang="en-US" dirty="0">
                <a:latin typeface="CourierPrime"/>
              </a:rPr>
              <a:t>PENDING:</a:t>
            </a:r>
            <a:r>
              <a:rPr lang="en-US" dirty="0"/>
              <a:t> The step is waiting to be run</a:t>
            </a:r>
          </a:p>
          <a:p>
            <a:pPr lvl="1"/>
            <a:r>
              <a:rPr lang="en-US" dirty="0">
                <a:latin typeface="CourierPrime"/>
              </a:rPr>
              <a:t>RUNNING: </a:t>
            </a:r>
            <a:r>
              <a:rPr lang="en-US" dirty="0"/>
              <a:t>The step is currently running</a:t>
            </a:r>
          </a:p>
          <a:p>
            <a:pPr lvl="1"/>
            <a:r>
              <a:rPr lang="en-US" dirty="0">
                <a:latin typeface="CourierPrime"/>
              </a:rPr>
              <a:t>COMPLETED:</a:t>
            </a:r>
            <a:r>
              <a:rPr lang="en-US" dirty="0"/>
              <a:t> The step completed successfully</a:t>
            </a:r>
          </a:p>
          <a:p>
            <a:pPr lvl="1"/>
            <a:r>
              <a:rPr lang="en-US" dirty="0">
                <a:latin typeface="CourierPrime"/>
              </a:rPr>
              <a:t>CANCELLED: </a:t>
            </a:r>
            <a:r>
              <a:rPr lang="en-US" dirty="0"/>
              <a:t>The step was cancelled before running because an earlier step failed</a:t>
            </a:r>
          </a:p>
          <a:p>
            <a:pPr lvl="1"/>
            <a:r>
              <a:rPr lang="en-US" dirty="0">
                <a:latin typeface="CourierPrime"/>
              </a:rPr>
              <a:t>FAILED: </a:t>
            </a:r>
            <a:r>
              <a:rPr lang="en-US" dirty="0"/>
              <a:t>The step failed while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C5EDD-5095-4812-AF9C-7F7A88EC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2754D-9453-40FD-B8BC-B7ACB99D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24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CB32-56B1-470F-A9D1-2D6AF9EF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Running the cluster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D2BB3E-5BC1-493A-AFDA-60222101C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0619"/>
            <a:ext cx="10515600" cy="3830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E35F-4120-4B95-8312-2E88A953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92542-481E-45EB-A347-5FF84D0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651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CB32-56B1-470F-A9D1-2D6AF9EF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Running the cluster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E35F-4120-4B95-8312-2E88A953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92542-481E-45EB-A347-5FF84D0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55</a:t>
            </a:fld>
            <a:endParaRPr lang="it-IT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DF8F1D-1F62-4313-8792-6E8464E4C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543" y="1508761"/>
            <a:ext cx="7790913" cy="4542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5E25C66-B082-486B-BA2E-386FFABAF942}"/>
              </a:ext>
            </a:extLst>
          </p:cNvPr>
          <p:cNvSpPr/>
          <p:nvPr/>
        </p:nvSpPr>
        <p:spPr>
          <a:xfrm>
            <a:off x="2819400" y="3209925"/>
            <a:ext cx="975655" cy="228600"/>
          </a:xfrm>
          <a:prstGeom prst="wedgeRectCallout">
            <a:avLst>
              <a:gd name="adj1" fmla="val 59566"/>
              <a:gd name="adj2" fmla="val 22338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DNS name</a:t>
            </a:r>
          </a:p>
        </p:txBody>
      </p:sp>
    </p:spTree>
    <p:extLst>
      <p:ext uri="{BB962C8B-B14F-4D97-AF65-F5344CB8AC3E}">
        <p14:creationId xmlns:p14="http://schemas.microsoft.com/office/powerpoint/2010/main" val="15437954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E7E-981D-46EE-9697-9F9F2CF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a notebook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D1B79E-ABFA-4E52-A320-BE6FB42D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440" y="1700213"/>
            <a:ext cx="6179119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93B82-04CC-44BD-B1AD-50DEC571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BD9C6-5854-4348-BBC7-63847BC0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67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1E4F-691D-4A33-B451-290D9889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Hello, world!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61DEDB-CC38-490F-9993-E29F94135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209" y="1494141"/>
            <a:ext cx="5927581" cy="4728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297E1-57F0-427E-8579-ABE72773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E26B-3DC0-4D24-BC9B-D0AAB45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54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3660-A7FA-4EB9-816D-BEA2A4C7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</a:t>
            </a:r>
            <a:r>
              <a:rPr lang="it-IT" dirty="0"/>
              <a:t> some storage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B4F0C-C0B6-40ED-9B1D-1B04CF007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22" y="1485901"/>
            <a:ext cx="7472556" cy="4546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4721C-F651-4B81-A483-941CE268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4580A-BCBD-4F1E-B044-C4939EC1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9009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26463-10A1-4B07-A70B-C2E613F312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446489"/>
            <a:ext cx="10515600" cy="2605348"/>
          </a:xfrm>
        </p:spPr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~/</a:t>
            </a:r>
            <a:r>
              <a:rPr lang="en-US" dirty="0" err="1"/>
              <a:t>bigdata.pem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hadoop@ec2-54-242-176-32.compute-1.amazonaws.com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yum install git -y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https://github.com/w4bo/spark-word-count.git</a:t>
            </a:r>
            <a:endParaRPr lang="en-US" dirty="0"/>
          </a:p>
          <a:p>
            <a:r>
              <a:rPr lang="en-US" dirty="0"/>
              <a:t>cd spark-word-count</a:t>
            </a:r>
          </a:p>
          <a:p>
            <a:r>
              <a:rPr lang="en-US" dirty="0"/>
              <a:t>./</a:t>
            </a:r>
            <a:r>
              <a:rPr lang="en-US" dirty="0" err="1"/>
              <a:t>gradlew</a:t>
            </a:r>
            <a:endParaRPr lang="en-US" dirty="0"/>
          </a:p>
          <a:p>
            <a:r>
              <a:rPr lang="en-US" dirty="0"/>
              <a:t>spark-submit --class </a:t>
            </a:r>
            <a:r>
              <a:rPr lang="en-US" dirty="0" err="1"/>
              <a:t>it.unibo.big.WordCount</a:t>
            </a:r>
            <a:r>
              <a:rPr lang="en-US" dirty="0"/>
              <a:t> build/libs/WordCount-all.jar</a:t>
            </a:r>
            <a:br>
              <a:rPr lang="en-US" dirty="0"/>
            </a:br>
            <a:r>
              <a:rPr lang="en-US" dirty="0"/>
              <a:t>                     s3://aws-bucket-bigdata2021/inferno.txt</a:t>
            </a:r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97EB6-FDE4-49A3-A7F2-29564214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Running a Spark Job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C47C1-E8EF-403D-9438-B87B01B9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98C9-7C1D-4383-9833-FB3AF5FD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59</a:t>
            </a:fld>
            <a:endParaRPr lang="it-IT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402E361-6199-473F-A147-15F79A5B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Connect </a:t>
            </a:r>
            <a:r>
              <a:rPr lang="it-IT" dirty="0" err="1"/>
              <a:t>using</a:t>
            </a:r>
            <a:r>
              <a:rPr lang="it-IT" dirty="0"/>
              <a:t> SSH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git</a:t>
            </a:r>
            <a:endParaRPr lang="it-IT" dirty="0"/>
          </a:p>
          <a:p>
            <a:r>
              <a:rPr lang="it-IT" dirty="0"/>
              <a:t>Clone &amp; build the project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CA28E3B-96A5-4FAA-94A9-747B46487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8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6D3CE-1039-45EF-B5E7-87928318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AWS Web console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FCA92D-D33B-4343-B954-25496A64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 use the AWS Educate program</a:t>
            </a:r>
          </a:p>
          <a:p>
            <a:pPr lvl="1"/>
            <a:r>
              <a:rPr lang="en-US" dirty="0"/>
              <a:t>Login with the provided account</a:t>
            </a:r>
          </a:p>
          <a:p>
            <a:pPr lvl="1"/>
            <a:r>
              <a:rPr lang="en-US" dirty="0"/>
              <a:t>You got 150$ to work on AWS services</a:t>
            </a:r>
          </a:p>
          <a:p>
            <a:pPr lvl="1"/>
            <a:r>
              <a:rPr lang="en-US" dirty="0"/>
              <a:t>Provisioned services charge even if not used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CE6AE5-9A58-4D2B-A799-60897FF767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7525" y="2496344"/>
            <a:ext cx="3790950" cy="3009900"/>
          </a:xfr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648C8-FC18-4798-8302-800B9015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616D-0073-45FF-9BF4-D04BDD4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2C45C-328C-41E8-B397-2B69AC47AD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6119199"/>
            <a:ext cx="10515600" cy="365125"/>
          </a:xfrm>
        </p:spPr>
        <p:txBody>
          <a:bodyPr/>
          <a:lstStyle/>
          <a:p>
            <a:r>
              <a:rPr lang="en-US">
                <a:hlinkClick r:id="rId3"/>
              </a:rPr>
              <a:t>https://www.awseducate.com/signin/SiteLogin</a:t>
            </a:r>
            <a:r>
              <a:rPr lang="en-US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BF345-ED03-4E12-B551-7EA2E74D5C1F}"/>
              </a:ext>
            </a:extLst>
          </p:cNvPr>
          <p:cNvSpPr/>
          <p:nvPr/>
        </p:nvSpPr>
        <p:spPr>
          <a:xfrm>
            <a:off x="8029302" y="5024845"/>
            <a:ext cx="1175657" cy="47269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2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505-9D03-46C2-BC78-44DE18E2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services: HUE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85F633-5C6D-458C-A499-BE416A52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pPr lvl="0"/>
            <a:r>
              <a:rPr lang="en-US" altLang="it-IT" dirty="0"/>
              <a:t>Connecting to Hue </a:t>
            </a:r>
          </a:p>
          <a:p>
            <a:pPr lvl="1"/>
            <a:r>
              <a:rPr lang="en-US" altLang="it-IT" dirty="0"/>
              <a:t>I.e., connecting to any HTTP interface hosted on the master node of a cluster</a:t>
            </a:r>
          </a:p>
          <a:p>
            <a:pPr lvl="0"/>
            <a:endParaRPr lang="en-US" altLang="it-IT" dirty="0"/>
          </a:p>
          <a:p>
            <a:pPr lvl="0"/>
            <a:r>
              <a:rPr lang="en-US" altLang="it-IT" dirty="0"/>
              <a:t>To view the Hue web user interface</a:t>
            </a:r>
          </a:p>
          <a:p>
            <a:pPr lvl="1"/>
            <a:r>
              <a:rPr lang="en-US" altLang="it-IT" dirty="0"/>
              <a:t>Set Up an SSH Tunnel to the Master Node Using Dynamic Port Forwarding</a:t>
            </a:r>
          </a:p>
          <a:p>
            <a:pPr lvl="1"/>
            <a:r>
              <a:rPr lang="en-US" altLang="it-IT" dirty="0"/>
              <a:t>Type the following address in your browser to open the Hue web interface</a:t>
            </a:r>
          </a:p>
          <a:p>
            <a:pPr lvl="2"/>
            <a:r>
              <a:rPr lang="en-US" altLang="it-IT" dirty="0">
                <a:hlinkClick r:id="rId2"/>
              </a:rPr>
              <a:t>http://master-public-DNS:8888</a:t>
            </a:r>
            <a:r>
              <a:rPr lang="en-US" altLang="it-IT" dirty="0"/>
              <a:t> </a:t>
            </a:r>
          </a:p>
          <a:p>
            <a:pPr lvl="2"/>
            <a:r>
              <a:rPr lang="en-US" altLang="it-IT" dirty="0"/>
              <a:t>Where master-public-DNS is the public DNS name of the master node</a:t>
            </a:r>
          </a:p>
          <a:p>
            <a:pPr lvl="1"/>
            <a:r>
              <a:rPr lang="en-US" altLang="it-IT" dirty="0"/>
              <a:t>If you are the administrator logging in for the first time</a:t>
            </a:r>
          </a:p>
          <a:p>
            <a:pPr lvl="2"/>
            <a:r>
              <a:rPr lang="en-US" altLang="it-IT" dirty="0"/>
              <a:t>Enter a username and password to create your Hue superuser account</a:t>
            </a:r>
          </a:p>
          <a:p>
            <a:pPr lvl="2"/>
            <a:r>
              <a:rPr lang="en-US" altLang="it-IT" dirty="0"/>
              <a:t>Otherwise, type your username and password and select Create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CF02F-3BDA-449F-875C-42E9147D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5691E-A5E1-41DD-8F73-89D40D6A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834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9903-DE40-415F-9A73-542CF796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services: HUE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BA386-D8FC-4A5E-96FE-1A560C5D0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541"/>
            <a:ext cx="10515600" cy="3954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5DC34-F9B8-4CBD-8E1C-9D3272D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C0AB-CFE1-4A77-89E3-A52BAE8B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334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40AF-5231-4F6E-BD8E-3709A32F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Set Up an SSH Tunnel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2BC9-0682-4887-9562-C383D2DF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598D-BEB1-4D1E-B5F0-5C9FFF1D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35329-1021-4600-AD0E-9AE869FB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62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D857B-D0B2-4930-84AB-294F6F52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7" y="1350570"/>
            <a:ext cx="4441445" cy="178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3ADB53-2865-43F2-8560-A1B0661E01DD}"/>
              </a:ext>
            </a:extLst>
          </p:cNvPr>
          <p:cNvSpPr/>
          <p:nvPr/>
        </p:nvSpPr>
        <p:spPr>
          <a:xfrm>
            <a:off x="2095907" y="2476455"/>
            <a:ext cx="1188720" cy="14076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1E260B-7846-4C27-8FC4-A7817463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309" y="3221681"/>
            <a:ext cx="7356640" cy="981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9E9E83-B3EA-4E78-9D27-54997B9C9792}"/>
              </a:ext>
            </a:extLst>
          </p:cNvPr>
          <p:cNvSpPr/>
          <p:nvPr/>
        </p:nvSpPr>
        <p:spPr>
          <a:xfrm>
            <a:off x="4227941" y="3889345"/>
            <a:ext cx="1554480" cy="18288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49373D-324C-4B9A-A4CB-27509345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651" y="4309911"/>
            <a:ext cx="6169772" cy="2368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60C24-318A-4488-8E35-57C7F95748D3}"/>
              </a:ext>
            </a:extLst>
          </p:cNvPr>
          <p:cNvSpPr/>
          <p:nvPr/>
        </p:nvSpPr>
        <p:spPr>
          <a:xfrm>
            <a:off x="10358949" y="4838795"/>
            <a:ext cx="1253140" cy="158468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1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7EB6-FDE4-49A3-A7F2-29564214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 to HUE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8365-567B-4664-B550-A3EB6921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C47C1-E8EF-403D-9438-B87B01B9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198C9-7C1D-4383-9833-FB3AF5FD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63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8B1AE-BB63-42B0-97A2-6C67F7E6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1" y="1924291"/>
            <a:ext cx="5381625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8EA22F-0C1F-4443-B04C-F0B2F6FB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3211897"/>
            <a:ext cx="11249025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77C9D5-1A79-4C9B-8C34-2DF9C1CC21B7}"/>
              </a:ext>
            </a:extLst>
          </p:cNvPr>
          <p:cNvSpPr/>
          <p:nvPr/>
        </p:nvSpPr>
        <p:spPr>
          <a:xfrm>
            <a:off x="3075751" y="4592439"/>
            <a:ext cx="3806312" cy="275155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1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92EE-4539-4497-9575-660C21EB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 </a:t>
            </a:r>
            <a:r>
              <a:rPr lang="it-IT" dirty="0" err="1"/>
              <a:t>using</a:t>
            </a:r>
            <a:r>
              <a:rPr lang="it-IT" dirty="0"/>
              <a:t> SSH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15D522-FDBD-413F-B0A2-11D5DFA4C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6250"/>
            <a:ext cx="9557084" cy="2607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D9DB1-7FA9-4106-9221-DFAADB03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1721F-D756-4793-9720-E53A91FB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64</a:t>
            </a:fld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BB5FC4-7CD0-4F47-9230-FB52377FD0A8}"/>
              </a:ext>
            </a:extLst>
          </p:cNvPr>
          <p:cNvSpPr/>
          <p:nvPr/>
        </p:nvSpPr>
        <p:spPr>
          <a:xfrm>
            <a:off x="2616411" y="4158114"/>
            <a:ext cx="2529855" cy="18288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C6B4C8-20E6-482A-98C4-B10C2AED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964" y="4078082"/>
            <a:ext cx="5804836" cy="233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2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6D3CE-1039-45EF-B5E7-8792831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AWS Web console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A325D1C-6A06-4C4B-8D4D-7C12AD21D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838" y="1700213"/>
            <a:ext cx="7892323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648C8-FC18-4798-8302-800B9015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616D-0073-45FF-9BF4-D04BDD4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33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F23C72-99D7-4B87-B919-59A82BAA74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  <a:p>
            <a:r>
              <a:rPr lang="en-US" dirty="0"/>
              <a:t>********</a:t>
            </a:r>
          </a:p>
          <a:p>
            <a:r>
              <a:rPr lang="en-US" dirty="0" err="1"/>
              <a:t>aws</a:t>
            </a:r>
            <a:r>
              <a:rPr lang="en-US" dirty="0"/>
              <a:t> [options] &lt;command&gt; &lt;subcommand&gt; [parameters]</a:t>
            </a:r>
          </a:p>
          <a:p>
            <a:endParaRPr lang="en-US" dirty="0"/>
          </a:p>
          <a:p>
            <a:r>
              <a:rPr lang="fr-FR" dirty="0"/>
              <a:t>Description</a:t>
            </a:r>
          </a:p>
          <a:p>
            <a:r>
              <a:rPr lang="en-US" dirty="0"/>
              <a:t>***********</a:t>
            </a:r>
          </a:p>
          <a:p>
            <a:r>
              <a:rPr lang="pt-BR" dirty="0"/>
              <a:t>A unified tool to manage your AWS services.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C5DB-C7DC-4D01-AEE5-F4716F3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8E855-172B-4F84-BF88-7039B02B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2536-AE6A-4FF4-A83E-AFD7D63B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A9BB53-CC3A-43D7-886A-C9874785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interface</a:t>
            </a:r>
          </a:p>
          <a:p>
            <a:pPr lvl="1"/>
            <a:r>
              <a:rPr lang="en-US" dirty="0"/>
              <a:t>Necessary to install the CLI (version 2)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https://docs.aws.amazon.com/cli/latest/userguide/install-cliv2.html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2BFF-1ECD-43FA-9C53-CC342A60B9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https://docs.aws.amazon.com/cli/latest/userguide/install-cliv2-linux.html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45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16D3CE-1039-45EF-B5E7-87928318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AWS CLI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FCA92D-D33B-4343-B954-25496A646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CLI needs credentials to work</a:t>
            </a:r>
          </a:p>
          <a:p>
            <a:pPr lvl="1"/>
            <a:r>
              <a:rPr lang="en-US" dirty="0"/>
              <a:t>Go back to AWS Educate</a:t>
            </a:r>
          </a:p>
          <a:p>
            <a:pPr lvl="1"/>
            <a:r>
              <a:rPr lang="en-US" dirty="0"/>
              <a:t>Click on “Account Details”</a:t>
            </a:r>
          </a:p>
          <a:p>
            <a:pPr lvl="1"/>
            <a:r>
              <a:rPr lang="en-US" dirty="0"/>
              <a:t>Copy the content into the file </a:t>
            </a:r>
            <a:r>
              <a:rPr lang="en-US" dirty="0">
                <a:latin typeface="CourierPrime"/>
              </a:rPr>
              <a:t>~/.</a:t>
            </a:r>
            <a:r>
              <a:rPr lang="en-US" dirty="0" err="1">
                <a:latin typeface="CourierPrime"/>
              </a:rPr>
              <a:t>aws</a:t>
            </a:r>
            <a:r>
              <a:rPr lang="en-US" dirty="0">
                <a:latin typeface="CourierPrime"/>
              </a:rPr>
              <a:t>/credentials</a:t>
            </a:r>
          </a:p>
          <a:p>
            <a:pPr lvl="1"/>
            <a:r>
              <a:rPr lang="en-US" dirty="0"/>
              <a:t>Henceforth, we assume that you have set up the credentials file</a:t>
            </a:r>
          </a:p>
          <a:p>
            <a:pPr lvl="1"/>
            <a:r>
              <a:rPr lang="en-US" dirty="0"/>
              <a:t>Credentials expire after some time; you need a manually refresh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D207FE7-AFB1-48D6-9857-DDF1E7E87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0" y="3484562"/>
            <a:ext cx="4381500" cy="3190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648C8-FC18-4798-8302-800B9015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616D-0073-45FF-9BF4-D04BDD4C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08D6BC-A1DD-4880-9EFA-5AC746EBE5C3}"/>
              </a:ext>
            </a:extLst>
          </p:cNvPr>
          <p:cNvGrpSpPr/>
          <p:nvPr/>
        </p:nvGrpSpPr>
        <p:grpSpPr>
          <a:xfrm>
            <a:off x="6867525" y="320675"/>
            <a:ext cx="3790950" cy="3009900"/>
            <a:chOff x="6867525" y="320675"/>
            <a:chExt cx="3790950" cy="3009900"/>
          </a:xfrm>
        </p:grpSpPr>
        <p:pic>
          <p:nvPicPr>
            <p:cNvPr id="19" name="Content Placeholder 12">
              <a:extLst>
                <a:ext uri="{FF2B5EF4-FFF2-40B4-BE49-F238E27FC236}">
                  <a16:creationId xmlns:a16="http://schemas.microsoft.com/office/drawing/2014/main" id="{B7636BE9-C97F-4D09-AD82-4E7D2AE3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525" y="320675"/>
              <a:ext cx="3790950" cy="30099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2876BC-A356-4DA8-805E-E3C4A8263EC9}"/>
                </a:ext>
              </a:extLst>
            </p:cNvPr>
            <p:cNvSpPr/>
            <p:nvPr/>
          </p:nvSpPr>
          <p:spPr>
            <a:xfrm>
              <a:off x="6940732" y="2840467"/>
              <a:ext cx="1175657" cy="47269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53E4AE-DB2E-461C-89FF-377EE32FC254}"/>
              </a:ext>
            </a:extLst>
          </p:cNvPr>
          <p:cNvSpPr/>
          <p:nvPr/>
        </p:nvSpPr>
        <p:spPr>
          <a:xfrm>
            <a:off x="8519357" y="5878287"/>
            <a:ext cx="2423160" cy="17417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it-IT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61849-9550-49CA-988C-15464477EB28}"/>
              </a:ext>
            </a:extLst>
          </p:cNvPr>
          <p:cNvSpPr/>
          <p:nvPr/>
        </p:nvSpPr>
        <p:spPr>
          <a:xfrm>
            <a:off x="8519357" y="6063609"/>
            <a:ext cx="2423160" cy="17417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it-IT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637C9-D4C5-4716-A3C9-3E385CB3752B}"/>
              </a:ext>
            </a:extLst>
          </p:cNvPr>
          <p:cNvSpPr/>
          <p:nvPr/>
        </p:nvSpPr>
        <p:spPr>
          <a:xfrm>
            <a:off x="8519357" y="6258166"/>
            <a:ext cx="2423160" cy="1879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it-IT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………………</a:t>
            </a:r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219DFD-9FD7-468B-9C6C-4136275C7362}"/>
              </a:ext>
            </a:extLst>
          </p:cNvPr>
          <p:cNvSpPr/>
          <p:nvPr/>
        </p:nvSpPr>
        <p:spPr>
          <a:xfrm>
            <a:off x="6891590" y="6472645"/>
            <a:ext cx="4062160" cy="18798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72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22728</TotalTime>
  <Words>3917</Words>
  <Application>Microsoft Office PowerPoint</Application>
  <PresentationFormat>Widescreen</PresentationFormat>
  <Paragraphs>574</Paragraphs>
  <Slides>64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CourierPrime</vt:lpstr>
      <vt:lpstr>CourierPrime-Italic</vt:lpstr>
      <vt:lpstr>Helvetica</vt:lpstr>
      <vt:lpstr>Wingdings</vt:lpstr>
      <vt:lpstr>Tema di Office</vt:lpstr>
      <vt:lpstr>BIG DATA</vt:lpstr>
      <vt:lpstr>Identity and Access Management</vt:lpstr>
      <vt:lpstr>Identity and Access Management</vt:lpstr>
      <vt:lpstr>Identity and Access Management</vt:lpstr>
      <vt:lpstr>AWS</vt:lpstr>
      <vt:lpstr>AWS Web console</vt:lpstr>
      <vt:lpstr>AWS Web console</vt:lpstr>
      <vt:lpstr>AWS CLI</vt:lpstr>
      <vt:lpstr>AWS CLI</vt:lpstr>
      <vt:lpstr>AWS CLI</vt:lpstr>
      <vt:lpstr>Object storage: S3</vt:lpstr>
      <vt:lpstr>BIG DATA</vt:lpstr>
      <vt:lpstr>Requirements</vt:lpstr>
      <vt:lpstr>AWS SAM CLI</vt:lpstr>
      <vt:lpstr>AWS services</vt:lpstr>
      <vt:lpstr>Case study</vt:lpstr>
      <vt:lpstr>Case study</vt:lpstr>
      <vt:lpstr>Frequent itemset mining</vt:lpstr>
      <vt:lpstr>Case study</vt:lpstr>
      <vt:lpstr>Reference pipeline</vt:lpstr>
      <vt:lpstr>NOSQL storage: DynamoDB</vt:lpstr>
      <vt:lpstr>NOSQL storage: DynamoDB</vt:lpstr>
      <vt:lpstr>NOSQL storage: DynamoDB</vt:lpstr>
      <vt:lpstr>NOSQL storage: DynamoDB</vt:lpstr>
      <vt:lpstr>NOSQL storage: DynamoDB</vt:lpstr>
      <vt:lpstr>NOSQL storage: DynamoDB</vt:lpstr>
      <vt:lpstr>NOSQL storage: DynamoDB</vt:lpstr>
      <vt:lpstr>NOSQL storage: DynamoDB</vt:lpstr>
      <vt:lpstr>NOSQL storage: DynamoDB</vt:lpstr>
      <vt:lpstr>Lambda: create a function</vt:lpstr>
      <vt:lpstr>Lambda: attaching a role</vt:lpstr>
      <vt:lpstr>Lambda: attaching a role</vt:lpstr>
      <vt:lpstr>Lambda: attaching a role</vt:lpstr>
      <vt:lpstr>Lambda: attaching a role</vt:lpstr>
      <vt:lpstr>Lambda: create a function</vt:lpstr>
      <vt:lpstr>Lambda: create a function</vt:lpstr>
      <vt:lpstr>AWS Toolkit</vt:lpstr>
      <vt:lpstr>AWS Toolkit</vt:lpstr>
      <vt:lpstr>AWS Toolkit</vt:lpstr>
      <vt:lpstr>AWS Toolkit</vt:lpstr>
      <vt:lpstr>Data pipeline</vt:lpstr>
      <vt:lpstr>BIG DATA</vt:lpstr>
      <vt:lpstr>EC2</vt:lpstr>
      <vt:lpstr>Creating the cluster</vt:lpstr>
      <vt:lpstr>Creating the cluster</vt:lpstr>
      <vt:lpstr>Creating the cluster</vt:lpstr>
      <vt:lpstr>Creating the cluster</vt:lpstr>
      <vt:lpstr>Creating the cluster</vt:lpstr>
      <vt:lpstr>Creating the cluster</vt:lpstr>
      <vt:lpstr>Creating the cluster</vt:lpstr>
      <vt:lpstr>Cluster lifecycle</vt:lpstr>
      <vt:lpstr>Cluster lifecycle</vt:lpstr>
      <vt:lpstr>Cluster: EMR</vt:lpstr>
      <vt:lpstr>Running the cluster</vt:lpstr>
      <vt:lpstr>Running the cluster</vt:lpstr>
      <vt:lpstr>Creating a notebook</vt:lpstr>
      <vt:lpstr>Hello, world!</vt:lpstr>
      <vt:lpstr>Add some storage</vt:lpstr>
      <vt:lpstr>Running a Spark Job</vt:lpstr>
      <vt:lpstr>Other services: HUE</vt:lpstr>
      <vt:lpstr>Other services: HUE</vt:lpstr>
      <vt:lpstr>Set Up an SSH Tunnel</vt:lpstr>
      <vt:lpstr>Connect to HUE</vt:lpstr>
      <vt:lpstr>Connect using SSH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on Cloud</dc:title>
  <dc:creator>Matteo Francia</dc:creator>
  <cp:lastModifiedBy>Matteo Francia</cp:lastModifiedBy>
  <cp:revision>1108</cp:revision>
  <dcterms:created xsi:type="dcterms:W3CDTF">2019-03-06T18:10:20Z</dcterms:created>
  <dcterms:modified xsi:type="dcterms:W3CDTF">2021-05-07T14:26:02Z</dcterms:modified>
</cp:coreProperties>
</file>