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5" r:id="rId2"/>
    <p:sldId id="478" r:id="rId3"/>
    <p:sldId id="936" r:id="rId4"/>
    <p:sldId id="527" r:id="rId5"/>
    <p:sldId id="337" r:id="rId6"/>
    <p:sldId id="370" r:id="rId7"/>
    <p:sldId id="490" r:id="rId8"/>
    <p:sldId id="497" r:id="rId9"/>
    <p:sldId id="339" r:id="rId10"/>
    <p:sldId id="340" r:id="rId11"/>
    <p:sldId id="363" r:id="rId12"/>
    <p:sldId id="938" r:id="rId13"/>
    <p:sldId id="939" r:id="rId14"/>
    <p:sldId id="935" r:id="rId15"/>
    <p:sldId id="366" r:id="rId16"/>
    <p:sldId id="365" r:id="rId17"/>
    <p:sldId id="937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5050"/>
    <a:srgbClr val="00000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04/08/2022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550948" y="6492873"/>
            <a:ext cx="3090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Data Platform and AI for Precision Farming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nsole.aws.amazon.com/consol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rdis.europa.eu/project/id/1010002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g.csr.unibo.it/" TargetMode="External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1-4614-8265-9_8073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unnsolutions.com/business-analytics/big-data-analytics/data-lake-consultin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Data Platform and AI for Precision Farming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en-US" dirty="0"/>
              <a:t>Soil Moisture Modeling and Assessment as a Case Study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platform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Data platform 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FF5050"/>
                </a:solidFill>
              </a:rPr>
              <a:t>integrated</a:t>
            </a:r>
            <a:r>
              <a:rPr lang="en-US" dirty="0"/>
              <a:t> set of technologies that collectively meets an organization’s </a:t>
            </a:r>
            <a:r>
              <a:rPr lang="en-US" dirty="0">
                <a:solidFill>
                  <a:srgbClr val="FF5050"/>
                </a:solidFill>
              </a:rPr>
              <a:t>end-to-end data needs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such as acquisition, storage, preparation, delivery, and governance, as well as a security layer for users and applications</a:t>
            </a:r>
          </a:p>
          <a:p>
            <a:pPr lvl="1"/>
            <a:r>
              <a:rPr lang="en-US" dirty="0"/>
              <a:t>Rationale: relieve users from complexity of administration and provision</a:t>
            </a:r>
          </a:p>
          <a:p>
            <a:pPr lvl="2"/>
            <a:r>
              <a:rPr lang="en-US" dirty="0"/>
              <a:t>Not only technological skills, but also privacy, access control, etc.</a:t>
            </a:r>
          </a:p>
          <a:p>
            <a:pPr lvl="2"/>
            <a:r>
              <a:rPr lang="en-US" dirty="0">
                <a:solidFill>
                  <a:srgbClr val="FF5050"/>
                </a:solidFill>
              </a:rPr>
              <a:t>Users should only focus on functional aspects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0BE464-CFE5-40BF-AC50-8009FC75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08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E0541-C895-437C-9365-FDF4E03A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5F95AB-E1E3-4CA4-BE93-90E599D1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6FBE31-AB2D-4411-8FD2-925F66F8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451E-2F4D-45CA-BFE5-75BB2A23B6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6119199"/>
            <a:ext cx="10515600" cy="365125"/>
          </a:xfrm>
        </p:spPr>
        <p:txBody>
          <a:bodyPr/>
          <a:lstStyle/>
          <a:p>
            <a:r>
              <a:rPr lang="en-US" dirty="0" err="1"/>
              <a:t>Ackoff</a:t>
            </a:r>
            <a:r>
              <a:rPr lang="en-US" dirty="0"/>
              <a:t>, Russell L. "From data to wisdom." Journal of applied systems analysis 16.1 (1989): 3-9.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C1835D1A-B1CC-5846-D2D7-997778ABB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62" y="2105199"/>
            <a:ext cx="3387675" cy="3394748"/>
          </a:xfrm>
        </p:spPr>
      </p:pic>
    </p:spTree>
    <p:extLst>
      <p:ext uri="{BB962C8B-B14F-4D97-AF65-F5344CB8AC3E}">
        <p14:creationId xmlns:p14="http://schemas.microsoft.com/office/powerpoint/2010/main" val="42464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E0541-C895-437C-9365-FDF4E03A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22" name="Segnaposto contenuto 21">
            <a:extLst>
              <a:ext uri="{FF2B5EF4-FFF2-40B4-BE49-F238E27FC236}">
                <a16:creationId xmlns:a16="http://schemas.microsoft.com/office/drawing/2014/main" id="{BE8CE957-C09D-4BA2-80BB-A1F5947800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706" y="2912535"/>
            <a:ext cx="5686766" cy="250996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C733-3655-4A1D-A7C9-25DC794D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DIKW hierarchy</a:t>
            </a:r>
          </a:p>
          <a:p>
            <a:pPr lvl="1"/>
            <a:r>
              <a:rPr lang="en-US" dirty="0"/>
              <a:t>Layers representing structural relationships between data, information, knowledge, and wisdom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5F95AB-E1E3-4CA4-BE93-90E599D1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6FBE31-AB2D-4411-8FD2-925F66F8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451E-2F4D-45CA-BFE5-75BB2A23B6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6119199"/>
            <a:ext cx="10515600" cy="365125"/>
          </a:xfrm>
        </p:spPr>
        <p:txBody>
          <a:bodyPr/>
          <a:lstStyle/>
          <a:p>
            <a:r>
              <a:rPr lang="en-US" dirty="0" err="1"/>
              <a:t>Ackoff</a:t>
            </a:r>
            <a:r>
              <a:rPr lang="en-US" dirty="0"/>
              <a:t>, Russell L. "From data to wisdom." Journal of applied systems analysis 16.1 (1989): 3-9.</a:t>
            </a:r>
          </a:p>
        </p:txBody>
      </p:sp>
      <p:pic>
        <p:nvPicPr>
          <p:cNvPr id="14" name="Picture 13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81804A43-172B-4E5F-B124-7FE9A7B57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05" y="3837990"/>
            <a:ext cx="2264569" cy="22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4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E0541-C895-437C-9365-FDF4E03A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22" name="Segnaposto contenuto 21">
            <a:extLst>
              <a:ext uri="{FF2B5EF4-FFF2-40B4-BE49-F238E27FC236}">
                <a16:creationId xmlns:a16="http://schemas.microsoft.com/office/drawing/2014/main" id="{BE8CE957-C09D-4BA2-80BB-A1F5947800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57792"/>
            <a:ext cx="5181600" cy="228700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C733-3655-4A1D-A7C9-25DC794D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5F95AB-E1E3-4CA4-BE93-90E599D1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6FBE31-AB2D-4411-8FD2-925F66F8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451E-2F4D-45CA-BFE5-75BB2A23B6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6119199"/>
            <a:ext cx="10515600" cy="365125"/>
          </a:xfrm>
        </p:spPr>
        <p:txBody>
          <a:bodyPr/>
          <a:lstStyle/>
          <a:p>
            <a:r>
              <a:rPr lang="en-US" dirty="0" err="1"/>
              <a:t>Ackoff</a:t>
            </a:r>
            <a:r>
              <a:rPr lang="en-US" dirty="0"/>
              <a:t>, Russell L. "From data to wisdom." Journal of applied systems analysis 16.1 (1989): 3-9.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2D832A69-6846-8B0A-B5FE-EB23CF6E9EA4}"/>
              </a:ext>
            </a:extLst>
          </p:cNvPr>
          <p:cNvGrpSpPr/>
          <p:nvPr/>
        </p:nvGrpSpPr>
        <p:grpSpPr>
          <a:xfrm>
            <a:off x="5943415" y="2469960"/>
            <a:ext cx="5822611" cy="3491283"/>
            <a:chOff x="851839" y="874381"/>
            <a:chExt cx="9183245" cy="5622867"/>
          </a:xfrm>
        </p:grpSpPr>
        <p:cxnSp>
          <p:nvCxnSpPr>
            <p:cNvPr id="10" name="Connettore diritto 53">
              <a:extLst>
                <a:ext uri="{FF2B5EF4-FFF2-40B4-BE49-F238E27FC236}">
                  <a16:creationId xmlns:a16="http://schemas.microsoft.com/office/drawing/2014/main" id="{3E66C0CB-5F05-97F5-49B5-EB2F57CF22E0}"/>
                </a:ext>
              </a:extLst>
            </p:cNvPr>
            <p:cNvCxnSpPr/>
            <p:nvPr/>
          </p:nvCxnSpPr>
          <p:spPr>
            <a:xfrm>
              <a:off x="1189274" y="4435296"/>
              <a:ext cx="884581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D54964C6-5DAB-F96E-931A-E0F066FF61E0}"/>
                </a:ext>
              </a:extLst>
            </p:cNvPr>
            <p:cNvCxnSpPr/>
            <p:nvPr/>
          </p:nvCxnSpPr>
          <p:spPr>
            <a:xfrm>
              <a:off x="1182617" y="3304418"/>
              <a:ext cx="88458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E382E88E-482F-A91F-88BF-EE8D45011B86}"/>
                </a:ext>
              </a:extLst>
            </p:cNvPr>
            <p:cNvGrpSpPr/>
            <p:nvPr/>
          </p:nvGrpSpPr>
          <p:grpSpPr>
            <a:xfrm>
              <a:off x="2383049" y="4719721"/>
              <a:ext cx="1398604" cy="1777527"/>
              <a:chOff x="2268247" y="4906963"/>
              <a:chExt cx="1398604" cy="1777527"/>
            </a:xfrm>
          </p:grpSpPr>
          <p:pic>
            <p:nvPicPr>
              <p:cNvPr id="58" name="Segnaposto contenuto 8">
                <a:extLst>
                  <a:ext uri="{FF2B5EF4-FFF2-40B4-BE49-F238E27FC236}">
                    <a16:creationId xmlns:a16="http://schemas.microsoft.com/office/drawing/2014/main" id="{F8DD74F4-B8BD-D544-92FB-B77345CCC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403475" y="4906963"/>
                <a:ext cx="1035050" cy="1035050"/>
              </a:xfrm>
              <a:prstGeom prst="rect">
                <a:avLst/>
              </a:prstGeom>
            </p:spPr>
          </p:pic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3FCB900A-74A1-5E08-540D-1CF550FEF5EF}"/>
                  </a:ext>
                </a:extLst>
              </p:cNvPr>
              <p:cNvSpPr txBox="1"/>
              <p:nvPr/>
            </p:nvSpPr>
            <p:spPr>
              <a:xfrm>
                <a:off x="2268247" y="6040095"/>
                <a:ext cx="1398604" cy="644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On-the-</a:t>
                </a:r>
                <a:r>
                  <a:rPr lang="it-IT" sz="1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field</a:t>
                </a:r>
                <a:r>
                  <a:rPr lang="it-IT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br>
                  <a:rPr lang="it-IT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r>
                  <a:rPr lang="it-IT" sz="1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sensors</a:t>
                </a:r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EFC2C884-5829-F618-3B0C-55C93950B250}"/>
                </a:ext>
              </a:extLst>
            </p:cNvPr>
            <p:cNvGrpSpPr/>
            <p:nvPr/>
          </p:nvGrpSpPr>
          <p:grpSpPr>
            <a:xfrm>
              <a:off x="3662734" y="4790012"/>
              <a:ext cx="1006732" cy="1707235"/>
              <a:chOff x="4016245" y="4977254"/>
              <a:chExt cx="1006732" cy="1707235"/>
            </a:xfrm>
          </p:grpSpPr>
          <p:pic>
            <p:nvPicPr>
              <p:cNvPr id="56" name="Immagine 42">
                <a:extLst>
                  <a:ext uri="{FF2B5EF4-FFF2-40B4-BE49-F238E27FC236}">
                    <a16:creationId xmlns:a16="http://schemas.microsoft.com/office/drawing/2014/main" id="{5FD151F6-DB23-01FA-490F-45ED703F1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551" y="4977254"/>
                <a:ext cx="1000124" cy="1040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0B8B30E0-ABD3-D32E-69BD-F22D453007C9}"/>
                  </a:ext>
                </a:extLst>
              </p:cNvPr>
              <p:cNvSpPr txBox="1"/>
              <p:nvPr/>
            </p:nvSpPr>
            <p:spPr>
              <a:xfrm>
                <a:off x="4016245" y="6040094"/>
                <a:ext cx="1006732" cy="644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Satellite</a:t>
                </a:r>
                <a:br>
                  <a:rPr lang="it-IT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r>
                  <a:rPr lang="it-IT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images</a:t>
                </a:r>
                <a:endParaRPr lang="en-US" sz="1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15D7894A-BC6A-87BF-82C1-E120F74C6907}"/>
                </a:ext>
              </a:extLst>
            </p:cNvPr>
            <p:cNvGrpSpPr/>
            <p:nvPr/>
          </p:nvGrpSpPr>
          <p:grpSpPr>
            <a:xfrm>
              <a:off x="4692834" y="4976552"/>
              <a:ext cx="1274723" cy="1520696"/>
              <a:chOff x="5260657" y="5065713"/>
              <a:chExt cx="1274723" cy="1520696"/>
            </a:xfrm>
          </p:grpSpPr>
          <p:pic>
            <p:nvPicPr>
              <p:cNvPr id="54" name="Immagine 43">
                <a:extLst>
                  <a:ext uri="{FF2B5EF4-FFF2-40B4-BE49-F238E27FC236}">
                    <a16:creationId xmlns:a16="http://schemas.microsoft.com/office/drawing/2014/main" id="{B66544C6-02A2-CF3E-FF06-116C84814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6875" y="5065713"/>
                <a:ext cx="742950" cy="71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2A2CC997-4374-272B-9201-2C0F4219D4C7}"/>
                  </a:ext>
                </a:extLst>
              </p:cNvPr>
              <p:cNvSpPr txBox="1"/>
              <p:nvPr/>
            </p:nvSpPr>
            <p:spPr>
              <a:xfrm>
                <a:off x="5260657" y="5942014"/>
                <a:ext cx="1274723" cy="644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Rural Land</a:t>
                </a: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register</a:t>
                </a:r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F31666F8-BA5C-4761-A81C-454057105DB8}"/>
                </a:ext>
              </a:extLst>
            </p:cNvPr>
            <p:cNvGrpSpPr/>
            <p:nvPr/>
          </p:nvGrpSpPr>
          <p:grpSpPr>
            <a:xfrm>
              <a:off x="8311155" y="4970021"/>
              <a:ext cx="1338172" cy="1306540"/>
              <a:chOff x="8196353" y="5032023"/>
              <a:chExt cx="1338172" cy="1306540"/>
            </a:xfrm>
          </p:grpSpPr>
          <p:pic>
            <p:nvPicPr>
              <p:cNvPr id="52" name="Immagine 51">
                <a:extLst>
                  <a:ext uri="{FF2B5EF4-FFF2-40B4-BE49-F238E27FC236}">
                    <a16:creationId xmlns:a16="http://schemas.microsoft.com/office/drawing/2014/main" id="{78D14729-64E2-46BE-BAB2-8A82AC5C9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6353" y="5032023"/>
                <a:ext cx="1338172" cy="784930"/>
              </a:xfrm>
              <a:prstGeom prst="rect">
                <a:avLst/>
              </a:prstGeom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AAF9C33B-BC7B-8BF7-A79F-39E478C2D90C}"/>
                  </a:ext>
                </a:extLst>
              </p:cNvPr>
              <p:cNvSpPr txBox="1"/>
              <p:nvPr/>
            </p:nvSpPr>
            <p:spPr>
              <a:xfrm>
                <a:off x="8427970" y="5942013"/>
                <a:ext cx="905605" cy="39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Meteo</a:t>
                </a:r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7FE053EE-DBD3-3FCF-846D-2F57EFE9D3FA}"/>
                </a:ext>
              </a:extLst>
            </p:cNvPr>
            <p:cNvGrpSpPr/>
            <p:nvPr/>
          </p:nvGrpSpPr>
          <p:grpSpPr>
            <a:xfrm>
              <a:off x="5967289" y="4976552"/>
              <a:ext cx="963753" cy="1520696"/>
              <a:chOff x="6735545" y="5032023"/>
              <a:chExt cx="963753" cy="1520696"/>
            </a:xfrm>
          </p:grpSpPr>
          <p:pic>
            <p:nvPicPr>
              <p:cNvPr id="50" name="Immagine 43">
                <a:extLst>
                  <a:ext uri="{FF2B5EF4-FFF2-40B4-BE49-F238E27FC236}">
                    <a16:creationId xmlns:a16="http://schemas.microsoft.com/office/drawing/2014/main" id="{4F6181DA-7641-BEE5-2377-215C31010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7881" y="5032023"/>
                <a:ext cx="742950" cy="71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928A99BF-46F9-19A9-318C-D2934ADEA317}"/>
                  </a:ext>
                </a:extLst>
              </p:cNvPr>
              <p:cNvSpPr txBox="1"/>
              <p:nvPr/>
            </p:nvSpPr>
            <p:spPr>
              <a:xfrm>
                <a:off x="6735545" y="5908324"/>
                <a:ext cx="963753" cy="644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Crop</a:t>
                </a: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register</a:t>
                </a:r>
              </a:p>
            </p:txBody>
          </p:sp>
        </p:grpSp>
        <p:sp>
          <p:nvSpPr>
            <p:cNvPr id="18" name="Disco magnetico 17">
              <a:extLst>
                <a:ext uri="{FF2B5EF4-FFF2-40B4-BE49-F238E27FC236}">
                  <a16:creationId xmlns:a16="http://schemas.microsoft.com/office/drawing/2014/main" id="{BD708B8C-35B7-FE00-1B1E-3A6BF483FC20}"/>
                </a:ext>
              </a:extLst>
            </p:cNvPr>
            <p:cNvSpPr/>
            <p:nvPr/>
          </p:nvSpPr>
          <p:spPr>
            <a:xfrm>
              <a:off x="3806826" y="3589155"/>
              <a:ext cx="3806451" cy="7048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Data Lake (</a:t>
              </a:r>
              <a:r>
                <a:rPr lang="it-IT" sz="1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Hadoop</a:t>
              </a:r>
              <a:r>
                <a:rPr lang="it-IT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)</a:t>
              </a:r>
              <a:endParaRPr lang="en-US" sz="1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18B31488-89D3-B328-D11B-C4A09CD4027F}"/>
                </a:ext>
              </a:extLst>
            </p:cNvPr>
            <p:cNvCxnSpPr/>
            <p:nvPr/>
          </p:nvCxnSpPr>
          <p:spPr>
            <a:xfrm>
              <a:off x="1182617" y="2039420"/>
              <a:ext cx="884581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sco magnetico 19">
              <a:extLst>
                <a:ext uri="{FF2B5EF4-FFF2-40B4-BE49-F238E27FC236}">
                  <a16:creationId xmlns:a16="http://schemas.microsoft.com/office/drawing/2014/main" id="{595AE6B2-51FE-BBB0-5D44-1E43F924909C}"/>
                </a:ext>
              </a:extLst>
            </p:cNvPr>
            <p:cNvSpPr/>
            <p:nvPr/>
          </p:nvSpPr>
          <p:spPr>
            <a:xfrm>
              <a:off x="3806826" y="2304549"/>
              <a:ext cx="3806451" cy="7048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ODS (</a:t>
              </a:r>
              <a:r>
                <a:rPr lang="it-IT" sz="1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Hbase</a:t>
              </a:r>
              <a:r>
                <a:rPr lang="it-IT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 + </a:t>
              </a:r>
              <a:r>
                <a:rPr lang="it-IT" sz="1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PostGIS</a:t>
              </a:r>
              <a:r>
                <a:rPr lang="it-IT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)</a:t>
              </a:r>
              <a:endParaRPr lang="en-US" sz="1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55DAF32-5276-A452-FFDB-E3BF5B0244CD}"/>
                </a:ext>
              </a:extLst>
            </p:cNvPr>
            <p:cNvSpPr txBox="1"/>
            <p:nvPr/>
          </p:nvSpPr>
          <p:spPr>
            <a:xfrm>
              <a:off x="1325558" y="3716591"/>
              <a:ext cx="1107650" cy="64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i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Raw</a:t>
              </a:r>
              <a:r>
                <a:rPr lang="it-IT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it-IT" sz="1000" i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level</a:t>
              </a:r>
              <a:endParaRPr lang="en-US" sz="10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1EB114F7-273D-2745-3F54-53B5828C97AE}"/>
                </a:ext>
              </a:extLst>
            </p:cNvPr>
            <p:cNvSpPr txBox="1"/>
            <p:nvPr/>
          </p:nvSpPr>
          <p:spPr>
            <a:xfrm>
              <a:off x="964941" y="2447965"/>
              <a:ext cx="1522487" cy="3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00" i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Tactical</a:t>
              </a:r>
              <a:r>
                <a:rPr lang="it-IT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 Level</a:t>
              </a:r>
              <a:endParaRPr lang="en-US" sz="10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DCAD56DC-F000-567F-44EF-11110355DC08}"/>
                </a:ext>
              </a:extLst>
            </p:cNvPr>
            <p:cNvSpPr txBox="1"/>
            <p:nvPr/>
          </p:nvSpPr>
          <p:spPr>
            <a:xfrm>
              <a:off x="851839" y="1242010"/>
              <a:ext cx="1621086" cy="3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Strategic Level</a:t>
              </a:r>
              <a:endParaRPr lang="en-US" sz="10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Rettangolo arrotondato 29">
              <a:extLst>
                <a:ext uri="{FF2B5EF4-FFF2-40B4-BE49-F238E27FC236}">
                  <a16:creationId xmlns:a16="http://schemas.microsoft.com/office/drawing/2014/main" id="{2B01F4FF-8BD4-F357-CFAC-AF393C777DDE}"/>
                </a:ext>
              </a:extLst>
            </p:cNvPr>
            <p:cNvSpPr/>
            <p:nvPr/>
          </p:nvSpPr>
          <p:spPr>
            <a:xfrm>
              <a:off x="8720846" y="1442069"/>
              <a:ext cx="1099379" cy="487129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>
                  <a:latin typeface="Helvetica" panose="020B0604020202020204" pitchFamily="34" charset="0"/>
                  <a:cs typeface="Helvetica" panose="020B0604020202020204" pitchFamily="34" charset="0"/>
                </a:rPr>
                <a:t>Web Interface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" name="Rettangolo arrotondato 30">
              <a:extLst>
                <a:ext uri="{FF2B5EF4-FFF2-40B4-BE49-F238E27FC236}">
                  <a16:creationId xmlns:a16="http://schemas.microsoft.com/office/drawing/2014/main" id="{617121F6-8EAF-778A-FA8D-BB9377BD9576}"/>
                </a:ext>
              </a:extLst>
            </p:cNvPr>
            <p:cNvSpPr/>
            <p:nvPr/>
          </p:nvSpPr>
          <p:spPr>
            <a:xfrm>
              <a:off x="2470043" y="4170460"/>
              <a:ext cx="1188000" cy="454196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Acquisition</a:t>
              </a:r>
              <a:r>
                <a:rPr lang="it-IT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processes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7" name="Rettangolo arrotondato 31">
              <a:extLst>
                <a:ext uri="{FF2B5EF4-FFF2-40B4-BE49-F238E27FC236}">
                  <a16:creationId xmlns:a16="http://schemas.microsoft.com/office/drawing/2014/main" id="{720FD826-7719-046F-F7C0-B6558A0EDE13}"/>
                </a:ext>
              </a:extLst>
            </p:cNvPr>
            <p:cNvSpPr/>
            <p:nvPr/>
          </p:nvSpPr>
          <p:spPr>
            <a:xfrm>
              <a:off x="2470043" y="3092430"/>
              <a:ext cx="1187136" cy="473476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Loading</a:t>
              </a:r>
              <a:r>
                <a:rPr lang="it-IT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processes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" name="Rettangolo arrotondato 32">
              <a:extLst>
                <a:ext uri="{FF2B5EF4-FFF2-40B4-BE49-F238E27FC236}">
                  <a16:creationId xmlns:a16="http://schemas.microsoft.com/office/drawing/2014/main" id="{F1A6BFE4-21B9-0F2D-C4DB-A7057DF8B3AF}"/>
                </a:ext>
              </a:extLst>
            </p:cNvPr>
            <p:cNvSpPr/>
            <p:nvPr/>
          </p:nvSpPr>
          <p:spPr>
            <a:xfrm>
              <a:off x="2470043" y="1809411"/>
              <a:ext cx="1188000" cy="433482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Loading</a:t>
              </a:r>
              <a:r>
                <a:rPr lang="it-IT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process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ttangolo arrotondato 33">
              <a:extLst>
                <a:ext uri="{FF2B5EF4-FFF2-40B4-BE49-F238E27FC236}">
                  <a16:creationId xmlns:a16="http://schemas.microsoft.com/office/drawing/2014/main" id="{4CD1372E-0E33-889E-98B4-C42311709BFC}"/>
                </a:ext>
              </a:extLst>
            </p:cNvPr>
            <p:cNvSpPr/>
            <p:nvPr/>
          </p:nvSpPr>
          <p:spPr>
            <a:xfrm>
              <a:off x="8720846" y="889762"/>
              <a:ext cx="1099379" cy="491352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>
                  <a:latin typeface="Helvetica" panose="020B0604020202020204" pitchFamily="34" charset="0"/>
                  <a:cs typeface="Helvetica" panose="020B0604020202020204" pitchFamily="34" charset="0"/>
                </a:rPr>
                <a:t>SOLAP Interface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" name="Freccia in su 29">
              <a:extLst>
                <a:ext uri="{FF2B5EF4-FFF2-40B4-BE49-F238E27FC236}">
                  <a16:creationId xmlns:a16="http://schemas.microsoft.com/office/drawing/2014/main" id="{9AD79EDF-4140-9C26-F9BC-EE38D6779B9D}"/>
                </a:ext>
              </a:extLst>
            </p:cNvPr>
            <p:cNvSpPr/>
            <p:nvPr/>
          </p:nvSpPr>
          <p:spPr>
            <a:xfrm>
              <a:off x="5561173" y="4369984"/>
              <a:ext cx="238125" cy="39052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" name="Freccia in su 30">
              <a:extLst>
                <a:ext uri="{FF2B5EF4-FFF2-40B4-BE49-F238E27FC236}">
                  <a16:creationId xmlns:a16="http://schemas.microsoft.com/office/drawing/2014/main" id="{0E5F2E2C-DABD-A6DE-9EF4-A572FF214CA1}"/>
                </a:ext>
              </a:extLst>
            </p:cNvPr>
            <p:cNvSpPr/>
            <p:nvPr/>
          </p:nvSpPr>
          <p:spPr>
            <a:xfrm>
              <a:off x="5561173" y="3098066"/>
              <a:ext cx="238125" cy="39052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2" name="Freccia in su 31">
              <a:extLst>
                <a:ext uri="{FF2B5EF4-FFF2-40B4-BE49-F238E27FC236}">
                  <a16:creationId xmlns:a16="http://schemas.microsoft.com/office/drawing/2014/main" id="{19EAD5B1-33EB-4898-E319-6AB13F3FF86F}"/>
                </a:ext>
              </a:extLst>
            </p:cNvPr>
            <p:cNvSpPr/>
            <p:nvPr/>
          </p:nvSpPr>
          <p:spPr>
            <a:xfrm>
              <a:off x="5561173" y="1821648"/>
              <a:ext cx="238125" cy="39052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" name="Freccia in su 32">
              <a:extLst>
                <a:ext uri="{FF2B5EF4-FFF2-40B4-BE49-F238E27FC236}">
                  <a16:creationId xmlns:a16="http://schemas.microsoft.com/office/drawing/2014/main" id="{F314674A-A9F7-7B8D-DD95-B8C0D3543F0D}"/>
                </a:ext>
              </a:extLst>
            </p:cNvPr>
            <p:cNvSpPr/>
            <p:nvPr/>
          </p:nvSpPr>
          <p:spPr>
            <a:xfrm rot="5400000">
              <a:off x="7812342" y="2476934"/>
              <a:ext cx="238125" cy="39052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" name="Freccia in su 33">
              <a:extLst>
                <a:ext uri="{FF2B5EF4-FFF2-40B4-BE49-F238E27FC236}">
                  <a16:creationId xmlns:a16="http://schemas.microsoft.com/office/drawing/2014/main" id="{77A89628-2BA1-7397-BD23-510A0B7B19DF}"/>
                </a:ext>
              </a:extLst>
            </p:cNvPr>
            <p:cNvSpPr/>
            <p:nvPr/>
          </p:nvSpPr>
          <p:spPr>
            <a:xfrm rot="5400000">
              <a:off x="7812342" y="1204043"/>
              <a:ext cx="238125" cy="39052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5" name="Rettangolo arrotondato 45">
              <a:extLst>
                <a:ext uri="{FF2B5EF4-FFF2-40B4-BE49-F238E27FC236}">
                  <a16:creationId xmlns:a16="http://schemas.microsoft.com/office/drawing/2014/main" id="{5E4F6C90-115C-4CF7-3E86-A778104682B1}"/>
                </a:ext>
              </a:extLst>
            </p:cNvPr>
            <p:cNvSpPr/>
            <p:nvPr/>
          </p:nvSpPr>
          <p:spPr>
            <a:xfrm>
              <a:off x="2402263" y="1103387"/>
              <a:ext cx="1300397" cy="3629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A253107-FAEF-4CF3-0F52-CF133EA8DBBB}"/>
                </a:ext>
              </a:extLst>
            </p:cNvPr>
            <p:cNvSpPr txBox="1"/>
            <p:nvPr/>
          </p:nvSpPr>
          <p:spPr>
            <a:xfrm>
              <a:off x="2722333" y="1172610"/>
              <a:ext cx="660256" cy="39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ETL</a:t>
              </a:r>
              <a:endParaRPr lang="en-US" sz="10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Rettangolo arrotondato 62">
              <a:extLst>
                <a:ext uri="{FF2B5EF4-FFF2-40B4-BE49-F238E27FC236}">
                  <a16:creationId xmlns:a16="http://schemas.microsoft.com/office/drawing/2014/main" id="{63511F8E-1388-DE7D-2387-331129D23858}"/>
                </a:ext>
              </a:extLst>
            </p:cNvPr>
            <p:cNvSpPr/>
            <p:nvPr/>
          </p:nvSpPr>
          <p:spPr>
            <a:xfrm>
              <a:off x="8720846" y="2170085"/>
              <a:ext cx="1085499" cy="491352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>
                  <a:latin typeface="Helvetica" panose="020B0604020202020204" pitchFamily="34" charset="0"/>
                  <a:cs typeface="Helvetica" panose="020B0604020202020204" pitchFamily="34" charset="0"/>
                </a:rPr>
                <a:t>Mobile Interface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Rettangolo arrotondato 39">
              <a:extLst>
                <a:ext uri="{FF2B5EF4-FFF2-40B4-BE49-F238E27FC236}">
                  <a16:creationId xmlns:a16="http://schemas.microsoft.com/office/drawing/2014/main" id="{D0298377-8ED3-86B5-C8DF-94836F481C73}"/>
                </a:ext>
              </a:extLst>
            </p:cNvPr>
            <p:cNvSpPr/>
            <p:nvPr/>
          </p:nvSpPr>
          <p:spPr>
            <a:xfrm>
              <a:off x="2458893" y="2412470"/>
              <a:ext cx="1187136" cy="473476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Integration </a:t>
              </a:r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processes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Rettangolo arrotondato 47">
              <a:extLst>
                <a:ext uri="{FF2B5EF4-FFF2-40B4-BE49-F238E27FC236}">
                  <a16:creationId xmlns:a16="http://schemas.microsoft.com/office/drawing/2014/main" id="{2CA4B507-44E4-F74D-ADEB-DA608A75CEE1}"/>
                </a:ext>
              </a:extLst>
            </p:cNvPr>
            <p:cNvSpPr/>
            <p:nvPr/>
          </p:nvSpPr>
          <p:spPr>
            <a:xfrm rot="16200000">
              <a:off x="6638024" y="2495727"/>
              <a:ext cx="3650295" cy="407604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latin typeface="Helvetica" panose="020B0604020202020204" pitchFamily="34" charset="0"/>
                  <a:cs typeface="Helvetica" panose="020B0604020202020204" pitchFamily="34" charset="0"/>
                </a:rPr>
                <a:t>API</a:t>
              </a:r>
              <a:endParaRPr lang="en-US" sz="9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Rettangolo arrotondato 48">
              <a:extLst>
                <a:ext uri="{FF2B5EF4-FFF2-40B4-BE49-F238E27FC236}">
                  <a16:creationId xmlns:a16="http://schemas.microsoft.com/office/drawing/2014/main" id="{06DEB112-ED10-63C9-A0A4-22CC752A4085}"/>
                </a:ext>
              </a:extLst>
            </p:cNvPr>
            <p:cNvSpPr/>
            <p:nvPr/>
          </p:nvSpPr>
          <p:spPr>
            <a:xfrm>
              <a:off x="8720845" y="3363154"/>
              <a:ext cx="1113259" cy="491352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>
                  <a:latin typeface="Helvetica" panose="020B0604020202020204" pitchFamily="34" charset="0"/>
                  <a:cs typeface="Helvetica" panose="020B0604020202020204" pitchFamily="34" charset="0"/>
                </a:rPr>
                <a:t>Notebook Interface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Freccia in su 40">
              <a:extLst>
                <a:ext uri="{FF2B5EF4-FFF2-40B4-BE49-F238E27FC236}">
                  <a16:creationId xmlns:a16="http://schemas.microsoft.com/office/drawing/2014/main" id="{5934B713-EA10-AD11-2639-C65F2CE6A5B3}"/>
                </a:ext>
              </a:extLst>
            </p:cNvPr>
            <p:cNvSpPr/>
            <p:nvPr/>
          </p:nvSpPr>
          <p:spPr>
            <a:xfrm rot="5400000">
              <a:off x="7812342" y="3771972"/>
              <a:ext cx="238125" cy="39052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2" name="Rettangolo arrotondato 50">
              <a:extLst>
                <a:ext uri="{FF2B5EF4-FFF2-40B4-BE49-F238E27FC236}">
                  <a16:creationId xmlns:a16="http://schemas.microsoft.com/office/drawing/2014/main" id="{5578E5A0-186A-5322-565E-F832D5CFAFCE}"/>
                </a:ext>
              </a:extLst>
            </p:cNvPr>
            <p:cNvSpPr/>
            <p:nvPr/>
          </p:nvSpPr>
          <p:spPr>
            <a:xfrm>
              <a:off x="2458893" y="3631127"/>
              <a:ext cx="1187136" cy="473476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Enrichment</a:t>
              </a:r>
              <a:r>
                <a:rPr lang="it-IT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it-IT" sz="8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processes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3" name="Disco magnetico 23">
              <a:extLst>
                <a:ext uri="{FF2B5EF4-FFF2-40B4-BE49-F238E27FC236}">
                  <a16:creationId xmlns:a16="http://schemas.microsoft.com/office/drawing/2014/main" id="{16152BC9-6516-8395-FD55-608C88ED6C82}"/>
                </a:ext>
              </a:extLst>
            </p:cNvPr>
            <p:cNvSpPr/>
            <p:nvPr/>
          </p:nvSpPr>
          <p:spPr>
            <a:xfrm>
              <a:off x="3806826" y="1045029"/>
              <a:ext cx="3806451" cy="7048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Spatial</a:t>
              </a:r>
              <a:r>
                <a:rPr lang="it-IT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 Cube (</a:t>
              </a:r>
              <a:r>
                <a:rPr lang="it-IT" sz="1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PostGIS</a:t>
              </a:r>
              <a:r>
                <a:rPr lang="it-IT" sz="1000" dirty="0">
                  <a:latin typeface="Helvetica" panose="020B0604020202020204" pitchFamily="34" charset="0"/>
                  <a:cs typeface="Helvetica" panose="020B0604020202020204" pitchFamily="34" charset="0"/>
                </a:rPr>
                <a:t>)</a:t>
              </a:r>
              <a:endParaRPr lang="en-US" sz="1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44" name="Gruppo 19">
              <a:extLst>
                <a:ext uri="{FF2B5EF4-FFF2-40B4-BE49-F238E27FC236}">
                  <a16:creationId xmlns:a16="http://schemas.microsoft.com/office/drawing/2014/main" id="{BA191276-528D-DA64-E262-79584EE467DE}"/>
                </a:ext>
              </a:extLst>
            </p:cNvPr>
            <p:cNvGrpSpPr/>
            <p:nvPr/>
          </p:nvGrpSpPr>
          <p:grpSpPr>
            <a:xfrm>
              <a:off x="6832684" y="4976552"/>
              <a:ext cx="1557882" cy="1520696"/>
              <a:chOff x="6438482" y="5032023"/>
              <a:chExt cx="1557882" cy="1520696"/>
            </a:xfrm>
          </p:grpSpPr>
          <p:pic>
            <p:nvPicPr>
              <p:cNvPr id="48" name="Immagine 43">
                <a:extLst>
                  <a:ext uri="{FF2B5EF4-FFF2-40B4-BE49-F238E27FC236}">
                    <a16:creationId xmlns:a16="http://schemas.microsoft.com/office/drawing/2014/main" id="{4550C2E7-EA67-7CB3-A729-444299D8B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7881" y="5032023"/>
                <a:ext cx="742950" cy="71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CasellaDiTesto 15">
                <a:extLst>
                  <a:ext uri="{FF2B5EF4-FFF2-40B4-BE49-F238E27FC236}">
                    <a16:creationId xmlns:a16="http://schemas.microsoft.com/office/drawing/2014/main" id="{C7138BE2-0A21-0F8A-E78E-99975F497F53}"/>
                  </a:ext>
                </a:extLst>
              </p:cNvPr>
              <p:cNvSpPr txBox="1"/>
              <p:nvPr/>
            </p:nvSpPr>
            <p:spPr>
              <a:xfrm>
                <a:off x="6438482" y="5908324"/>
                <a:ext cx="1557882" cy="644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Administrative</a:t>
                </a:r>
              </a:p>
              <a:p>
                <a:pPr algn="ctr"/>
                <a:r>
                  <a:rPr lang="en-US" sz="1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borders</a:t>
                </a:r>
              </a:p>
            </p:txBody>
          </p:sp>
        </p:grpSp>
        <p:sp>
          <p:nvSpPr>
            <p:cNvPr id="45" name="Rettangolo arrotondato 29">
              <a:extLst>
                <a:ext uri="{FF2B5EF4-FFF2-40B4-BE49-F238E27FC236}">
                  <a16:creationId xmlns:a16="http://schemas.microsoft.com/office/drawing/2014/main" id="{E9104868-E0ED-6874-A8A4-2B22306332FD}"/>
                </a:ext>
              </a:extLst>
            </p:cNvPr>
            <p:cNvSpPr/>
            <p:nvPr/>
          </p:nvSpPr>
          <p:spPr>
            <a:xfrm>
              <a:off x="8720846" y="2725617"/>
              <a:ext cx="1099379" cy="487399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Web Interface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Rettangolo arrotondato 29">
              <a:extLst>
                <a:ext uri="{FF2B5EF4-FFF2-40B4-BE49-F238E27FC236}">
                  <a16:creationId xmlns:a16="http://schemas.microsoft.com/office/drawing/2014/main" id="{EB8F3047-D350-BBB3-3BAE-E9FB081D1A92}"/>
                </a:ext>
              </a:extLst>
            </p:cNvPr>
            <p:cNvSpPr/>
            <p:nvPr/>
          </p:nvSpPr>
          <p:spPr>
            <a:xfrm>
              <a:off x="8734726" y="3912267"/>
              <a:ext cx="1099379" cy="487399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it-IT" sz="800">
                  <a:latin typeface="Helvetica" panose="020B0604020202020204" pitchFamily="34" charset="0"/>
                  <a:cs typeface="Helvetica" panose="020B0604020202020204" pitchFamily="34" charset="0"/>
                </a:rPr>
                <a:t>Web Interface</a:t>
              </a:r>
              <a:endParaRPr lang="en-US" sz="8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CasellaDiTesto 26">
              <a:extLst>
                <a:ext uri="{FF2B5EF4-FFF2-40B4-BE49-F238E27FC236}">
                  <a16:creationId xmlns:a16="http://schemas.microsoft.com/office/drawing/2014/main" id="{400708C0-2A7E-C4F5-981A-92CD79782C3B}"/>
                </a:ext>
              </a:extLst>
            </p:cNvPr>
            <p:cNvSpPr txBox="1"/>
            <p:nvPr/>
          </p:nvSpPr>
          <p:spPr>
            <a:xfrm>
              <a:off x="1311395" y="4896037"/>
              <a:ext cx="1107650" cy="64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000" i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External</a:t>
              </a:r>
              <a:r>
                <a:rPr lang="it-IT" sz="10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it-IT" sz="1000" i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sources</a:t>
              </a:r>
              <a:endParaRPr lang="en-US" sz="10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85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13924453-FCA5-DDC1-0086-193C9E5D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tentative</a:t>
            </a:r>
            <a:r>
              <a:rPr lang="it-IT" dirty="0"/>
              <a:t> </a:t>
            </a:r>
            <a:r>
              <a:rPr lang="it-IT" dirty="0" err="1"/>
              <a:t>organization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9F4390-CA98-F2A8-78AA-1D62A6CC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A1ECED-A494-7567-A642-E5C4C2C6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5DE8BB6-38E0-17E0-CC71-EA49F334AF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5050"/>
                </a:solidFill>
              </a:rPr>
              <a:t>Ingestion</a:t>
            </a:r>
            <a:r>
              <a:rPr lang="it-IT" dirty="0"/>
              <a:t> + </a:t>
            </a:r>
            <a:r>
              <a:rPr lang="it-IT" dirty="0">
                <a:solidFill>
                  <a:srgbClr val="FFC000"/>
                </a:solidFill>
              </a:rPr>
              <a:t>Processing</a:t>
            </a:r>
            <a:r>
              <a:rPr lang="it-IT" dirty="0"/>
              <a:t> + </a:t>
            </a:r>
            <a:r>
              <a:rPr lang="it-IT" dirty="0" err="1">
                <a:solidFill>
                  <a:srgbClr val="00B0F0"/>
                </a:solidFill>
              </a:rPr>
              <a:t>Serving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C910442-2F1A-DC08-733F-9A10EDC20027}"/>
              </a:ext>
            </a:extLst>
          </p:cNvPr>
          <p:cNvSpPr/>
          <p:nvPr/>
        </p:nvSpPr>
        <p:spPr>
          <a:xfrm>
            <a:off x="1112481" y="3214760"/>
            <a:ext cx="1094445" cy="5258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Streaming data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0A4CC6B-5F48-8ABC-F9AA-9F5BDDE51FDD}"/>
              </a:ext>
            </a:extLst>
          </p:cNvPr>
          <p:cNvSpPr/>
          <p:nvPr/>
        </p:nvSpPr>
        <p:spPr>
          <a:xfrm>
            <a:off x="1112481" y="3873467"/>
            <a:ext cx="1094445" cy="530352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Batch</a:t>
            </a:r>
          </a:p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26CD8B1-5564-B289-020D-C0CF98C4DF42}"/>
              </a:ext>
            </a:extLst>
          </p:cNvPr>
          <p:cNvSpPr/>
          <p:nvPr/>
        </p:nvSpPr>
        <p:spPr>
          <a:xfrm>
            <a:off x="2689644" y="2671412"/>
            <a:ext cx="1094445" cy="2230042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Ingestion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764F2A9-7650-4196-8264-85363AD1DD0B}"/>
              </a:ext>
            </a:extLst>
          </p:cNvPr>
          <p:cNvSpPr/>
          <p:nvPr/>
        </p:nvSpPr>
        <p:spPr>
          <a:xfrm>
            <a:off x="2689643" y="2165888"/>
            <a:ext cx="5901464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Fast storage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87A77A2-D5F0-4955-65C4-45ED80A1D126}"/>
              </a:ext>
            </a:extLst>
          </p:cNvPr>
          <p:cNvSpPr/>
          <p:nvPr/>
        </p:nvSpPr>
        <p:spPr>
          <a:xfrm>
            <a:off x="3940741" y="2671412"/>
            <a:ext cx="4650366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Real-time processing and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9885CBE-FB70-1674-C843-B8BE60E7C64A}"/>
              </a:ext>
            </a:extLst>
          </p:cNvPr>
          <p:cNvSpPr/>
          <p:nvPr/>
        </p:nvSpPr>
        <p:spPr>
          <a:xfrm>
            <a:off x="3940741" y="4536329"/>
            <a:ext cx="4650366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Batch processing and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1EDB2D5-B2EC-0B0D-5ABB-77B7A2656D80}"/>
              </a:ext>
            </a:extLst>
          </p:cNvPr>
          <p:cNvSpPr/>
          <p:nvPr/>
        </p:nvSpPr>
        <p:spPr>
          <a:xfrm>
            <a:off x="3940741" y="3476429"/>
            <a:ext cx="1900077" cy="62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Operational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metadata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8003DF2-C549-9A3F-37E3-43112C98EE2D}"/>
              </a:ext>
            </a:extLst>
          </p:cNvPr>
          <p:cNvSpPr/>
          <p:nvPr/>
        </p:nvSpPr>
        <p:spPr>
          <a:xfrm>
            <a:off x="6170034" y="3476429"/>
            <a:ext cx="1900077" cy="620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b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warehouse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CD19751-B59E-F83B-438C-756CA5ADE903}"/>
              </a:ext>
            </a:extLst>
          </p:cNvPr>
          <p:cNvSpPr/>
          <p:nvPr/>
        </p:nvSpPr>
        <p:spPr>
          <a:xfrm>
            <a:off x="2689643" y="5041853"/>
            <a:ext cx="5901464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Slow storage (data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lake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0E85CE7-BCB9-1097-98F7-BDE42C2F987F}"/>
              </a:ext>
            </a:extLst>
          </p:cNvPr>
          <p:cNvSpPr/>
          <p:nvPr/>
        </p:nvSpPr>
        <p:spPr>
          <a:xfrm>
            <a:off x="2689643" y="5547378"/>
            <a:ext cx="5901464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ETL tools overlay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2606A71-754B-5667-75A6-4E8DC5FCEC2A}"/>
              </a:ext>
            </a:extLst>
          </p:cNvPr>
          <p:cNvSpPr/>
          <p:nvPr/>
        </p:nvSpPr>
        <p:spPr>
          <a:xfrm>
            <a:off x="2689643" y="1660363"/>
            <a:ext cx="5901464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Orchestration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8FE35F9-7848-EA8D-4A4F-696ECAC79BED}"/>
              </a:ext>
            </a:extLst>
          </p:cNvPr>
          <p:cNvSpPr/>
          <p:nvPr/>
        </p:nvSpPr>
        <p:spPr>
          <a:xfrm>
            <a:off x="9027571" y="2550033"/>
            <a:ext cx="1244403" cy="6200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b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consumers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3EC9D8C9-4EB0-5BB6-83A9-E0428F0C06E3}"/>
              </a:ext>
            </a:extLst>
          </p:cNvPr>
          <p:cNvSpPr/>
          <p:nvPr/>
        </p:nvSpPr>
        <p:spPr>
          <a:xfrm>
            <a:off x="9027571" y="3452334"/>
            <a:ext cx="1244403" cy="6200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b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consumers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CFCC2EC-BB87-9CA0-0F5A-F4F8D597B9B1}"/>
              </a:ext>
            </a:extLst>
          </p:cNvPr>
          <p:cNvSpPr/>
          <p:nvPr/>
        </p:nvSpPr>
        <p:spPr>
          <a:xfrm>
            <a:off x="9027571" y="4914410"/>
            <a:ext cx="1244403" cy="6200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b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consumers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DD1FC980-63F1-851E-14BC-4AB20A78863A}"/>
              </a:ext>
            </a:extLst>
          </p:cNvPr>
          <p:cNvSpPr/>
          <p:nvPr/>
        </p:nvSpPr>
        <p:spPr>
          <a:xfrm>
            <a:off x="2298207" y="3388170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1FA60A86-5706-4748-B5AB-1B1BA0402798}"/>
              </a:ext>
            </a:extLst>
          </p:cNvPr>
          <p:cNvSpPr/>
          <p:nvPr/>
        </p:nvSpPr>
        <p:spPr>
          <a:xfrm>
            <a:off x="2298207" y="4006947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A6C50C60-548C-F868-D14D-BEF5E12D3CAA}"/>
              </a:ext>
            </a:extLst>
          </p:cNvPr>
          <p:cNvSpPr/>
          <p:nvPr/>
        </p:nvSpPr>
        <p:spPr>
          <a:xfrm rot="5400000">
            <a:off x="3059656" y="4879883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3F254B02-31C5-1DD2-6140-75D8F04D55F9}"/>
              </a:ext>
            </a:extLst>
          </p:cNvPr>
          <p:cNvSpPr/>
          <p:nvPr/>
        </p:nvSpPr>
        <p:spPr>
          <a:xfrm rot="5400000">
            <a:off x="3975119" y="4879883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3832373E-4EAC-CCF5-8A44-6AC02C2A972B}"/>
              </a:ext>
            </a:extLst>
          </p:cNvPr>
          <p:cNvSpPr/>
          <p:nvPr/>
        </p:nvSpPr>
        <p:spPr>
          <a:xfrm rot="16200000">
            <a:off x="4217187" y="4879883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A4A4D7BC-E545-9629-C02F-91ED93300CA4}"/>
              </a:ext>
            </a:extLst>
          </p:cNvPr>
          <p:cNvSpPr/>
          <p:nvPr/>
        </p:nvSpPr>
        <p:spPr>
          <a:xfrm rot="16200000">
            <a:off x="3059656" y="2508786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90E71755-C500-AD71-DA75-5A435905468E}"/>
              </a:ext>
            </a:extLst>
          </p:cNvPr>
          <p:cNvSpPr/>
          <p:nvPr/>
        </p:nvSpPr>
        <p:spPr>
          <a:xfrm rot="5400000">
            <a:off x="3912034" y="2508786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97167046-B169-B279-B2FC-4FF4E248CDBD}"/>
              </a:ext>
            </a:extLst>
          </p:cNvPr>
          <p:cNvSpPr/>
          <p:nvPr/>
        </p:nvSpPr>
        <p:spPr>
          <a:xfrm rot="16200000">
            <a:off x="4154102" y="2508786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DE5BB605-33C2-3BEC-2F13-4E3BCAD9E4F7}"/>
              </a:ext>
            </a:extLst>
          </p:cNvPr>
          <p:cNvSpPr/>
          <p:nvPr/>
        </p:nvSpPr>
        <p:spPr>
          <a:xfrm rot="16200000">
            <a:off x="4710362" y="4209139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B3102140-D144-6D31-5BE4-DEE2D9D295E5}"/>
              </a:ext>
            </a:extLst>
          </p:cNvPr>
          <p:cNvSpPr/>
          <p:nvPr/>
        </p:nvSpPr>
        <p:spPr>
          <a:xfrm rot="16200000">
            <a:off x="6942863" y="4216663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93F8FA9F-0726-36FF-6C45-FB6F469B83C2}"/>
              </a:ext>
            </a:extLst>
          </p:cNvPr>
          <p:cNvSpPr/>
          <p:nvPr/>
        </p:nvSpPr>
        <p:spPr>
          <a:xfrm rot="5400000">
            <a:off x="4692425" y="3166992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767E6D89-FECE-56AA-9DFB-65BC06FE5333}"/>
              </a:ext>
            </a:extLst>
          </p:cNvPr>
          <p:cNvSpPr/>
          <p:nvPr/>
        </p:nvSpPr>
        <p:spPr>
          <a:xfrm rot="5400000">
            <a:off x="6942863" y="3156762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16984E9D-46AB-3AB3-8A33-E3A69BDF8D73}"/>
              </a:ext>
            </a:extLst>
          </p:cNvPr>
          <p:cNvSpPr/>
          <p:nvPr/>
        </p:nvSpPr>
        <p:spPr>
          <a:xfrm>
            <a:off x="8658060" y="2759327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F4597C42-B049-554C-D9E8-6C9056E33C84}"/>
              </a:ext>
            </a:extLst>
          </p:cNvPr>
          <p:cNvSpPr/>
          <p:nvPr/>
        </p:nvSpPr>
        <p:spPr>
          <a:xfrm>
            <a:off x="8098078" y="3650529"/>
            <a:ext cx="914400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20306465-F9ED-51DD-99B7-6A867B8781A1}"/>
              </a:ext>
            </a:extLst>
          </p:cNvPr>
          <p:cNvSpPr/>
          <p:nvPr/>
        </p:nvSpPr>
        <p:spPr>
          <a:xfrm>
            <a:off x="8658060" y="5121624"/>
            <a:ext cx="354418" cy="17898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E0541-C895-437C-9365-FDF4E03A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pipeline - AWS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5F95AB-E1E3-4CA4-BE93-90E599D1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6FBE31-AB2D-4411-8FD2-925F66F8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9354E-5060-45AB-9140-663D12719F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https://console.aws.amazon.com/console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7C3AF5-7822-4036-8C64-412E4DFDEE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Three main categories</a:t>
            </a:r>
          </a:p>
          <a:p>
            <a:pPr lvl="1"/>
            <a:r>
              <a:rPr lang="en-US" dirty="0"/>
              <a:t>Ingest</a:t>
            </a:r>
          </a:p>
          <a:p>
            <a:pPr lvl="2"/>
            <a:r>
              <a:rPr lang="en-US" dirty="0"/>
              <a:t>Gateway, </a:t>
            </a:r>
            <a:r>
              <a:rPr lang="en-US" dirty="0" err="1"/>
              <a:t>DataSync</a:t>
            </a:r>
            <a:r>
              <a:rPr lang="en-US" dirty="0"/>
              <a:t> (batch)</a:t>
            </a:r>
          </a:p>
          <a:p>
            <a:pPr lvl="2"/>
            <a:r>
              <a:rPr lang="en-US" dirty="0"/>
              <a:t>Kinesis, SNS, SQS (stream)</a:t>
            </a:r>
          </a:p>
          <a:p>
            <a:pPr lvl="1"/>
            <a:r>
              <a:rPr lang="en-US" dirty="0"/>
              <a:t>Transform and store</a:t>
            </a:r>
          </a:p>
          <a:p>
            <a:pPr lvl="2"/>
            <a:r>
              <a:rPr lang="en-US" dirty="0"/>
              <a:t>S3 and Glacier (storage)</a:t>
            </a:r>
          </a:p>
          <a:p>
            <a:pPr lvl="2"/>
            <a:r>
              <a:rPr lang="en-US" dirty="0"/>
              <a:t>Glue (ETL)</a:t>
            </a:r>
          </a:p>
          <a:p>
            <a:pPr lvl="1"/>
            <a:r>
              <a:rPr lang="en-US" dirty="0"/>
              <a:t>Serve and consume</a:t>
            </a:r>
          </a:p>
          <a:p>
            <a:pPr lvl="2"/>
            <a:r>
              <a:rPr lang="en-US" dirty="0"/>
              <a:t>EMR (Hadoop-like cluster)</a:t>
            </a:r>
          </a:p>
          <a:p>
            <a:pPr lvl="2"/>
            <a:r>
              <a:rPr lang="en-US" dirty="0"/>
              <a:t>Athena (serverless query service to analyze data in Amazon S3)</a:t>
            </a:r>
          </a:p>
          <a:p>
            <a:pPr lvl="2"/>
            <a:r>
              <a:rPr lang="en-US" dirty="0"/>
              <a:t>(Many) Machine learning services</a:t>
            </a:r>
          </a:p>
          <a:p>
            <a:endParaRPr lang="en-US" dirty="0"/>
          </a:p>
        </p:txBody>
      </p:sp>
      <p:pic>
        <p:nvPicPr>
          <p:cNvPr id="10" name="Segnaposto contenuto 17">
            <a:extLst>
              <a:ext uri="{FF2B5EF4-FFF2-40B4-BE49-F238E27FC236}">
                <a16:creationId xmlns:a16="http://schemas.microsoft.com/office/drawing/2014/main" id="{9842A69D-E7C3-4329-9B3E-917B2D817E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2261"/>
            <a:ext cx="5181600" cy="3158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80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E0541-C895-437C-9365-FDF4E03A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pipeline - Google cloud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5F95AB-E1E3-4CA4-BE93-90E599D1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6FBE31-AB2D-4411-8FD2-925F66F8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52521-3B51-43CE-ACF0-A7E64C7F65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9887E7-1C1D-4EC3-9EEA-3734FC210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Three main categories</a:t>
            </a:r>
          </a:p>
          <a:p>
            <a:pPr lvl="1"/>
            <a:r>
              <a:rPr lang="en-US" dirty="0"/>
              <a:t>Ingest</a:t>
            </a:r>
          </a:p>
          <a:p>
            <a:pPr lvl="2"/>
            <a:r>
              <a:rPr lang="en-US" dirty="0"/>
              <a:t>Transfer service (batch)</a:t>
            </a:r>
          </a:p>
          <a:p>
            <a:pPr lvl="2"/>
            <a:r>
              <a:rPr lang="en-US" dirty="0"/>
              <a:t>Pub/Sub (stream)</a:t>
            </a:r>
          </a:p>
          <a:p>
            <a:pPr lvl="1"/>
            <a:r>
              <a:rPr lang="en-US" dirty="0"/>
              <a:t>Analyze</a:t>
            </a:r>
          </a:p>
          <a:p>
            <a:pPr lvl="2"/>
            <a:r>
              <a:rPr lang="en-US" dirty="0" err="1"/>
              <a:t>Dataproc</a:t>
            </a:r>
            <a:r>
              <a:rPr lang="en-US" dirty="0"/>
              <a:t> (batch)</a:t>
            </a:r>
          </a:p>
          <a:p>
            <a:pPr lvl="2"/>
            <a:r>
              <a:rPr lang="en-US" dirty="0"/>
              <a:t>Dataflow (stream)</a:t>
            </a:r>
          </a:p>
          <a:p>
            <a:pPr lvl="2"/>
            <a:r>
              <a:rPr lang="en-US" dirty="0"/>
              <a:t>Cloud storage (storage)</a:t>
            </a:r>
          </a:p>
          <a:p>
            <a:pPr lvl="2"/>
            <a:r>
              <a:rPr lang="en-US" dirty="0"/>
              <a:t>Machine learning services</a:t>
            </a:r>
          </a:p>
          <a:p>
            <a:pPr lvl="1"/>
            <a:r>
              <a:rPr lang="en-US" dirty="0"/>
              <a:t>Serve</a:t>
            </a:r>
          </a:p>
          <a:p>
            <a:pPr lvl="2"/>
            <a:r>
              <a:rPr lang="en-US" dirty="0" err="1"/>
              <a:t>BigQuery</a:t>
            </a:r>
            <a:r>
              <a:rPr lang="en-US" dirty="0"/>
              <a:t> (query service)</a:t>
            </a:r>
          </a:p>
          <a:p>
            <a:endParaRPr lang="en-US" dirty="0"/>
          </a:p>
        </p:txBody>
      </p:sp>
      <p:pic>
        <p:nvPicPr>
          <p:cNvPr id="10" name="Segnaposto contenuto 13">
            <a:extLst>
              <a:ext uri="{FF2B5EF4-FFF2-40B4-BE49-F238E27FC236}">
                <a16:creationId xmlns:a16="http://schemas.microsoft.com/office/drawing/2014/main" id="{F1804984-8CBE-4E6F-9D5C-88ABE2D2E4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96047"/>
            <a:ext cx="5181600" cy="3010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18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87113F5-8B28-393D-FC2D-B169DEDC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platform</a:t>
            </a:r>
            <a:r>
              <a:rPr lang="it-IT" dirty="0"/>
              <a:t> in the </a:t>
            </a:r>
            <a:r>
              <a:rPr lang="it-IT" dirty="0" err="1"/>
              <a:t>agritech</a:t>
            </a:r>
            <a:r>
              <a:rPr lang="it-IT" dirty="0"/>
              <a:t> domain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2DBADE29-EDD7-F409-C2F1-4BBAFDA8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synergy of internet of things (IoT) and precision farming is producing valuable applications in the </a:t>
            </a:r>
            <a:r>
              <a:rPr lang="en-US" dirty="0" err="1">
                <a:solidFill>
                  <a:srgbClr val="FF5050"/>
                </a:solidFill>
              </a:rPr>
              <a:t>AgriTech</a:t>
            </a:r>
            <a:r>
              <a:rPr lang="en-US" dirty="0"/>
              <a:t> domain [1]</a:t>
            </a:r>
          </a:p>
          <a:p>
            <a:pPr lvl="1"/>
            <a:r>
              <a:rPr lang="en-US" dirty="0" err="1">
                <a:solidFill>
                  <a:srgbClr val="FF5050"/>
                </a:solidFill>
              </a:rPr>
              <a:t>AgriTech</a:t>
            </a:r>
            <a:r>
              <a:rPr lang="en-US" dirty="0"/>
              <a:t>: use of technology for farming to improve efficiency and profitability</a:t>
            </a:r>
          </a:p>
          <a:p>
            <a:r>
              <a:rPr lang="en-US" dirty="0"/>
              <a:t>Some of our recent applications</a:t>
            </a:r>
          </a:p>
          <a:p>
            <a:pPr lvl="1"/>
            <a:r>
              <a:rPr lang="en-US" dirty="0"/>
              <a:t>Smart watering management to produce Kiwifruit with higher quality while saving water [2]</a:t>
            </a:r>
          </a:p>
          <a:p>
            <a:pPr lvl="1"/>
            <a:r>
              <a:rPr lang="en-US" dirty="0"/>
              <a:t>Sustainable weed management in management in with laser-based autonomous tools [4]</a:t>
            </a:r>
          </a:p>
          <a:p>
            <a:pPr lvl="1"/>
            <a:r>
              <a:rPr lang="en-US" dirty="0"/>
              <a:t>Monitoring</a:t>
            </a:r>
          </a:p>
          <a:p>
            <a:r>
              <a:rPr lang="en-US" dirty="0"/>
              <a:t>Transforming sensor data into valuable decision-making insights is not trivial </a:t>
            </a:r>
          </a:p>
          <a:p>
            <a:pPr lvl="1"/>
            <a:r>
              <a:rPr lang="en-US" dirty="0"/>
              <a:t>It requires managing many computer-science issues related to data platforms [3] </a:t>
            </a:r>
          </a:p>
          <a:p>
            <a:pPr lvl="1"/>
            <a:r>
              <a:rPr lang="en-US" dirty="0"/>
              <a:t>It requires to support, integrate, and exploit the knowledge from precision-agriculture experts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AFB088-BC87-49A0-DD56-37F42F85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0EC96A-4024-D1EA-7500-B4E0BE80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17</a:t>
            </a:fld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92B9D2BF-4687-E4DD-1719-4A848C85C9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it-IT" dirty="0"/>
              <a:t>[1] </a:t>
            </a:r>
            <a:r>
              <a:rPr lang="en-US" dirty="0"/>
              <a:t>Vitali, Giuliano, et al. "Crop management with the </a:t>
            </a:r>
            <a:r>
              <a:rPr lang="en-US" dirty="0" err="1"/>
              <a:t>iot</a:t>
            </a:r>
            <a:r>
              <a:rPr lang="en-US" dirty="0"/>
              <a:t>: An interdisciplinary survey." </a:t>
            </a:r>
            <a:r>
              <a:rPr lang="en-US" i="1" dirty="0"/>
              <a:t>Agronomy</a:t>
            </a:r>
            <a:r>
              <a:rPr lang="en-US" dirty="0"/>
              <a:t> 11.1 (2021): 181.</a:t>
            </a:r>
            <a:br>
              <a:rPr lang="en-US" dirty="0"/>
            </a:br>
            <a:r>
              <a:rPr lang="en-US" dirty="0"/>
              <a:t>[2] Francia, Matteo, et al. "Multi-sensor profiling for precision soil-moisture monitoring." </a:t>
            </a:r>
            <a:r>
              <a:rPr lang="en-US" i="1" dirty="0"/>
              <a:t>Computers and Electronics in Agriculture</a:t>
            </a:r>
            <a:r>
              <a:rPr lang="en-US" dirty="0"/>
              <a:t> 197 (2022): 106924.</a:t>
            </a:r>
            <a:br>
              <a:rPr lang="en-US" dirty="0"/>
            </a:br>
            <a:r>
              <a:rPr lang="en-US" dirty="0"/>
              <a:t>[3] Francia, Matteo, et al. "Making data platforms smarter with MOSES." </a:t>
            </a:r>
            <a:r>
              <a:rPr lang="en-US" i="1" dirty="0"/>
              <a:t>Future Generation Computer Systems</a:t>
            </a:r>
            <a:r>
              <a:rPr lang="en-US" dirty="0"/>
              <a:t> 125 (2021): 299-313.</a:t>
            </a:r>
            <a:br>
              <a:rPr lang="en-US" dirty="0"/>
            </a:br>
            <a:r>
              <a:rPr lang="en-US" dirty="0"/>
              <a:t>[4] </a:t>
            </a:r>
            <a:r>
              <a:rPr lang="en-US" dirty="0">
                <a:hlinkClick r:id="rId2"/>
              </a:rPr>
              <a:t>https://cordis.europa.eu/project/id/101000256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7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onsolas" panose="020B0609020204030204" pitchFamily="49" charset="0"/>
              </a:rPr>
              <a:t>whoami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Matteo Francia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m.francia@unibo.it</a:t>
            </a:r>
            <a:endParaRPr lang="en-US" dirty="0"/>
          </a:p>
          <a:p>
            <a:pPr lvl="1"/>
            <a:r>
              <a:rPr lang="en-US" dirty="0"/>
              <a:t>Research fellow @ </a:t>
            </a:r>
            <a:r>
              <a:rPr lang="en-US" dirty="0" err="1"/>
              <a:t>UniBO</a:t>
            </a:r>
            <a:endParaRPr lang="en-US" dirty="0"/>
          </a:p>
          <a:p>
            <a:r>
              <a:rPr lang="en-US" dirty="0"/>
              <a:t>Research topics</a:t>
            </a:r>
          </a:p>
          <a:p>
            <a:pPr lvl="1"/>
            <a:r>
              <a:rPr lang="en-US" dirty="0"/>
              <a:t>Big data / database </a:t>
            </a:r>
          </a:p>
          <a:p>
            <a:pPr lvl="1"/>
            <a:r>
              <a:rPr lang="en-US" dirty="0" err="1"/>
              <a:t>Spatio</a:t>
            </a:r>
            <a:r>
              <a:rPr lang="en-US" dirty="0"/>
              <a:t>-temporal analytics</a:t>
            </a:r>
          </a:p>
          <a:p>
            <a:pPr lvl="1"/>
            <a:r>
              <a:rPr lang="en-US" dirty="0"/>
              <a:t>Data platforms for precision farming</a:t>
            </a:r>
          </a:p>
          <a:p>
            <a:r>
              <a:rPr lang="en-US" dirty="0"/>
              <a:t>Website</a:t>
            </a:r>
          </a:p>
          <a:p>
            <a:pPr lvl="1"/>
            <a:r>
              <a:rPr lang="en-US" dirty="0">
                <a:hlinkClick r:id="rId3"/>
              </a:rPr>
              <a:t>https://big.csr.unibo.it/</a:t>
            </a:r>
            <a:r>
              <a:rPr lang="en-US" dirty="0"/>
              <a:t> 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77D7D9E-7D10-25CA-DCA8-8BB529110E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E4FC1D-24A1-30A9-3F79-14A9D78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80493A-78BD-465E-6706-B7438E26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Introduction to data platforms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Data platforms for precision farming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Soil Moisture Modeling and Assessment as a Case Study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3B54E90-379C-F0A1-D804-9E1F81D798F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0" y="2974150"/>
            <a:ext cx="3217333" cy="14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0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5ABE8-5590-AF58-D1CB-426E5B6A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?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911431-3C34-56ED-5A8C-4E7D60D0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Data-Driven Innovation</a:t>
            </a:r>
          </a:p>
          <a:p>
            <a:pPr lvl="1"/>
            <a:r>
              <a:rPr lang="en-US" dirty="0"/>
              <a:t>Use of data and </a:t>
            </a:r>
            <a:r>
              <a:rPr lang="en-US" dirty="0">
                <a:solidFill>
                  <a:srgbClr val="FF5050"/>
                </a:solidFill>
              </a:rPr>
              <a:t>analytics</a:t>
            </a:r>
            <a:r>
              <a:rPr lang="en-US" dirty="0"/>
              <a:t> to foster new products, processes and markets</a:t>
            </a:r>
          </a:p>
          <a:p>
            <a:pPr lvl="1"/>
            <a:r>
              <a:rPr lang="en-US" dirty="0"/>
              <a:t>Drive discovery and execution of innovation, achieving new services with a business value</a:t>
            </a:r>
          </a:p>
          <a:p>
            <a:r>
              <a:rPr lang="en-US" b="1" dirty="0">
                <a:solidFill>
                  <a:srgbClr val="FF5050"/>
                </a:solidFill>
              </a:rPr>
              <a:t>Analytics</a:t>
            </a:r>
          </a:p>
          <a:p>
            <a:pPr lvl="1"/>
            <a:r>
              <a:rPr lang="en-US" dirty="0"/>
              <a:t>A catch-all term for different business intelligence (BI)- and application-related initiatives</a:t>
            </a:r>
          </a:p>
          <a:p>
            <a:pPr lvl="1"/>
            <a:r>
              <a:rPr lang="en-US" dirty="0"/>
              <a:t>E.g., of analyzing information from a particular domain</a:t>
            </a:r>
          </a:p>
          <a:p>
            <a:pPr lvl="1"/>
            <a:r>
              <a:rPr lang="en-US" dirty="0"/>
              <a:t>E.g., applying BI capabilities to a specific content area (e.g., sales, service, supply chain)</a:t>
            </a:r>
          </a:p>
          <a:p>
            <a:r>
              <a:rPr lang="en-US" b="1" dirty="0">
                <a:solidFill>
                  <a:srgbClr val="FF5050"/>
                </a:solidFill>
              </a:rPr>
              <a:t>Advanced</a:t>
            </a:r>
            <a:r>
              <a:rPr lang="en-US" b="1" dirty="0"/>
              <a:t> Analytics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(Semi-)Autonomous examination </a:t>
            </a:r>
            <a:r>
              <a:rPr lang="en-US" dirty="0"/>
              <a:t>of data to discover deeper insights, make predictions, or generate recommendations (e.g., </a:t>
            </a:r>
            <a:r>
              <a:rPr lang="en-US" dirty="0">
                <a:solidFill>
                  <a:srgbClr val="FF5050"/>
                </a:solidFill>
              </a:rPr>
              <a:t>through data/text mining and machine learning</a:t>
            </a:r>
            <a:r>
              <a:rPr lang="en-US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ED9F4E-626E-1E7A-3000-BFF826D9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CD75A-9A31-0709-AAFF-EA8A3A2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2D0000-E0EE-C982-A03D-24A88741F1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https://www.gartner.com/en/information-technology/glossary</a:t>
            </a:r>
            <a:r>
              <a:rPr lang="en-US" dirty="0"/>
              <a:t> (accessed 2022-08-01)</a:t>
            </a:r>
          </a:p>
        </p:txBody>
      </p:sp>
    </p:spTree>
    <p:extLst>
      <p:ext uri="{BB962C8B-B14F-4D97-AF65-F5344CB8AC3E}">
        <p14:creationId xmlns:p14="http://schemas.microsoft.com/office/powerpoint/2010/main" val="374416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platform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Companies are collecting tons of data to enable advanced analytics</a:t>
            </a:r>
          </a:p>
          <a:p>
            <a:pPr lvl="1"/>
            <a:r>
              <a:rPr lang="en-US" dirty="0"/>
              <a:t>Raw data are difficult to </a:t>
            </a:r>
            <a:r>
              <a:rPr lang="en-US" dirty="0">
                <a:solidFill>
                  <a:srgbClr val="FF5050"/>
                </a:solidFill>
              </a:rPr>
              <a:t>obtain</a:t>
            </a:r>
            <a:r>
              <a:rPr lang="en-US" dirty="0"/>
              <a:t> and more and more </a:t>
            </a:r>
            <a:r>
              <a:rPr lang="en-US" dirty="0">
                <a:solidFill>
                  <a:srgbClr val="FF5050"/>
                </a:solidFill>
              </a:rPr>
              <a:t>heterogeneous</a:t>
            </a:r>
            <a:r>
              <a:rPr lang="en-US" dirty="0"/>
              <a:t> and complex</a:t>
            </a:r>
          </a:p>
          <a:p>
            <a:pPr lvl="1"/>
            <a:r>
              <a:rPr lang="en-US" dirty="0"/>
              <a:t>… making harder their </a:t>
            </a:r>
            <a:r>
              <a:rPr lang="en-US" dirty="0">
                <a:solidFill>
                  <a:srgbClr val="FF5050"/>
                </a:solidFill>
              </a:rPr>
              <a:t>collection</a:t>
            </a:r>
            <a:r>
              <a:rPr lang="en-US" dirty="0"/>
              <a:t>, </a:t>
            </a:r>
            <a:r>
              <a:rPr lang="en-US" dirty="0">
                <a:solidFill>
                  <a:srgbClr val="FF5050"/>
                </a:solidFill>
              </a:rPr>
              <a:t>integration</a:t>
            </a:r>
            <a:r>
              <a:rPr lang="en-US" dirty="0"/>
              <a:t>, </a:t>
            </a:r>
            <a:r>
              <a:rPr lang="en-US" dirty="0">
                <a:solidFill>
                  <a:srgbClr val="FF5050"/>
                </a:solidFill>
              </a:rPr>
              <a:t>transformation</a:t>
            </a:r>
            <a:r>
              <a:rPr lang="en-US" dirty="0"/>
              <a:t>, and </a:t>
            </a:r>
            <a:r>
              <a:rPr lang="en-US" dirty="0">
                <a:solidFill>
                  <a:srgbClr val="FF5050"/>
                </a:solidFill>
              </a:rPr>
              <a:t>maintenance</a:t>
            </a:r>
          </a:p>
          <a:p>
            <a:pPr lvl="1"/>
            <a:r>
              <a:rPr lang="en-US" dirty="0"/>
              <a:t>There is a need for describing/curating the data to make them consumable</a:t>
            </a:r>
          </a:p>
          <a:p>
            <a:endParaRPr lang="en-US" dirty="0"/>
          </a:p>
          <a:p>
            <a:r>
              <a:rPr lang="en-US" dirty="0"/>
              <a:t>Assuming we got the data, where are we collecting and processing data?</a:t>
            </a:r>
          </a:p>
          <a:p>
            <a:pPr lvl="1"/>
            <a:r>
              <a:rPr lang="en-US" dirty="0"/>
              <a:t>Getting </a:t>
            </a:r>
            <a:r>
              <a:rPr lang="en-US" dirty="0">
                <a:solidFill>
                  <a:srgbClr val="FF5050"/>
                </a:solidFill>
              </a:rPr>
              <a:t>value</a:t>
            </a:r>
            <a:r>
              <a:rPr lang="en-US" dirty="0"/>
              <a:t> from data </a:t>
            </a:r>
            <a:r>
              <a:rPr lang="en-US" dirty="0">
                <a:solidFill>
                  <a:srgbClr val="FF5050"/>
                </a:solidFill>
              </a:rPr>
              <a:t>is not </a:t>
            </a:r>
            <a:r>
              <a:rPr lang="en-US" dirty="0"/>
              <a:t>only a matter of </a:t>
            </a:r>
            <a:r>
              <a:rPr lang="en-US" dirty="0">
                <a:solidFill>
                  <a:srgbClr val="FF5050"/>
                </a:solidFill>
              </a:rPr>
              <a:t>storage</a:t>
            </a:r>
          </a:p>
          <a:p>
            <a:pPr lvl="1"/>
            <a:r>
              <a:rPr lang="en-US" dirty="0"/>
              <a:t>Need integrated and multilevel analytical skills and techniques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0BE464-CFE5-40BF-AC50-8009FC75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1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DA4FA-C65D-4646-BF43-DE8EAAEE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Some data facets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EA8D2-1486-4D33-B179-897CF8F1E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Our focus</a:t>
            </a:r>
          </a:p>
          <a:p>
            <a:pPr lvl="1"/>
            <a:r>
              <a:rPr lang="en-US" dirty="0"/>
              <a:t>(Un)Structured big-data batch</a:t>
            </a:r>
          </a:p>
          <a:p>
            <a:pPr lvl="1"/>
            <a:r>
              <a:rPr lang="en-US" dirty="0"/>
              <a:t>(Un)Structured big-data streams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417C20-FA64-4D55-804B-F3BABE04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11CD8F-F257-4977-8723-F26E3E3F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B161C9-5261-454E-90CB-D2B8BA54D09F}"/>
              </a:ext>
            </a:extLst>
          </p:cNvPr>
          <p:cNvSpPr/>
          <p:nvPr/>
        </p:nvSpPr>
        <p:spPr>
          <a:xfrm>
            <a:off x="6994892" y="2419542"/>
            <a:ext cx="2618071" cy="2618071"/>
          </a:xfrm>
          <a:custGeom>
            <a:avLst/>
            <a:gdLst>
              <a:gd name="connsiteX0" fmla="*/ -355 w 2618071"/>
              <a:gd name="connsiteY0" fmla="*/ 654345 h 2618071"/>
              <a:gd name="connsiteX1" fmla="*/ 654163 w 2618071"/>
              <a:gd name="connsiteY1" fmla="*/ -173 h 2618071"/>
              <a:gd name="connsiteX2" fmla="*/ 2617717 w 2618071"/>
              <a:gd name="connsiteY2" fmla="*/ -173 h 2618071"/>
              <a:gd name="connsiteX3" fmla="*/ 2617717 w 2618071"/>
              <a:gd name="connsiteY3" fmla="*/ 1963380 h 2618071"/>
              <a:gd name="connsiteX4" fmla="*/ 1963199 w 2618071"/>
              <a:gd name="connsiteY4" fmla="*/ 2617898 h 2618071"/>
              <a:gd name="connsiteX5" fmla="*/ -355 w 2618071"/>
              <a:gd name="connsiteY5" fmla="*/ 2617898 h 2618071"/>
              <a:gd name="connsiteX6" fmla="*/ -355 w 2618071"/>
              <a:gd name="connsiteY6" fmla="*/ 654345 h 2618071"/>
              <a:gd name="connsiteX7" fmla="*/ 1963199 w 2618071"/>
              <a:gd name="connsiteY7" fmla="*/ 654345 h 2618071"/>
              <a:gd name="connsiteX8" fmla="*/ 2617717 w 2618071"/>
              <a:gd name="connsiteY8" fmla="*/ -173 h 2618071"/>
              <a:gd name="connsiteX9" fmla="*/ 1963199 w 2618071"/>
              <a:gd name="connsiteY9" fmla="*/ 654345 h 2618071"/>
              <a:gd name="connsiteX10" fmla="*/ 1963199 w 2618071"/>
              <a:gd name="connsiteY10" fmla="*/ 2617898 h 26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8071" h="2618071">
                <a:moveTo>
                  <a:pt x="-355" y="654345"/>
                </a:moveTo>
                <a:lnTo>
                  <a:pt x="654163" y="-173"/>
                </a:lnTo>
                <a:lnTo>
                  <a:pt x="2617717" y="-173"/>
                </a:lnTo>
                <a:lnTo>
                  <a:pt x="2617717" y="1963380"/>
                </a:lnTo>
                <a:lnTo>
                  <a:pt x="1963199" y="2617898"/>
                </a:lnTo>
                <a:lnTo>
                  <a:pt x="-355" y="2617898"/>
                </a:lnTo>
                <a:close/>
                <a:moveTo>
                  <a:pt x="-355" y="654345"/>
                </a:moveTo>
                <a:lnTo>
                  <a:pt x="1963199" y="654345"/>
                </a:lnTo>
                <a:lnTo>
                  <a:pt x="2617717" y="-173"/>
                </a:lnTo>
                <a:moveTo>
                  <a:pt x="1963199" y="654345"/>
                </a:moveTo>
                <a:lnTo>
                  <a:pt x="1963199" y="2617898"/>
                </a:lnTo>
              </a:path>
            </a:pathLst>
          </a:custGeom>
          <a:noFill/>
          <a:ln w="12121" cap="flat">
            <a:solidFill>
              <a:srgbClr val="3B383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F69247-428D-44B1-A96E-57E50F7A1CC9}"/>
              </a:ext>
            </a:extLst>
          </p:cNvPr>
          <p:cNvSpPr/>
          <p:nvPr/>
        </p:nvSpPr>
        <p:spPr>
          <a:xfrm flipV="1">
            <a:off x="6994892" y="4392188"/>
            <a:ext cx="649725" cy="649725"/>
          </a:xfrm>
          <a:custGeom>
            <a:avLst/>
            <a:gdLst>
              <a:gd name="connsiteX0" fmla="*/ 91 w 649725"/>
              <a:gd name="connsiteY0" fmla="*/ 255 h 649725"/>
              <a:gd name="connsiteX1" fmla="*/ 649816 w 649725"/>
              <a:gd name="connsiteY1" fmla="*/ 649980 h 6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725" h="649725">
                <a:moveTo>
                  <a:pt x="91" y="255"/>
                </a:moveTo>
                <a:lnTo>
                  <a:pt x="649816" y="649980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FA777B-2A3B-49C8-BB1E-EA25AE6CA83C}"/>
              </a:ext>
            </a:extLst>
          </p:cNvPr>
          <p:cNvSpPr/>
          <p:nvPr/>
        </p:nvSpPr>
        <p:spPr>
          <a:xfrm>
            <a:off x="7640320" y="4383096"/>
            <a:ext cx="1969435" cy="9090"/>
          </a:xfrm>
          <a:custGeom>
            <a:avLst/>
            <a:gdLst>
              <a:gd name="connsiteX0" fmla="*/ -355 w 1969435"/>
              <a:gd name="connsiteY0" fmla="*/ -173 h 9090"/>
              <a:gd name="connsiteX1" fmla="*/ 1969080 w 1969435"/>
              <a:gd name="connsiteY1" fmla="*/ -173 h 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9435" h="9090">
                <a:moveTo>
                  <a:pt x="-355" y="-173"/>
                </a:moveTo>
                <a:lnTo>
                  <a:pt x="1969080" y="-173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F4D50A-8F39-41A3-B83C-36721B3E1CAB}"/>
              </a:ext>
            </a:extLst>
          </p:cNvPr>
          <p:cNvSpPr/>
          <p:nvPr/>
        </p:nvSpPr>
        <p:spPr>
          <a:xfrm>
            <a:off x="7649410" y="2419542"/>
            <a:ext cx="9090" cy="1963798"/>
          </a:xfrm>
          <a:custGeom>
            <a:avLst/>
            <a:gdLst>
              <a:gd name="connsiteX0" fmla="*/ -355 w 9090"/>
              <a:gd name="connsiteY0" fmla="*/ -173 h 1963798"/>
              <a:gd name="connsiteX1" fmla="*/ -355 w 9090"/>
              <a:gd name="connsiteY1" fmla="*/ 1963626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90" h="1963798">
                <a:moveTo>
                  <a:pt x="-355" y="-173"/>
                </a:moveTo>
                <a:lnTo>
                  <a:pt x="-355" y="1963626"/>
                </a:lnTo>
              </a:path>
            </a:pathLst>
          </a:custGeom>
          <a:noFill/>
          <a:ln w="12121" cap="flat">
            <a:solidFill>
              <a:srgbClr val="333F5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6EDC6B-799D-4852-9677-971106B24A2E}"/>
              </a:ext>
            </a:extLst>
          </p:cNvPr>
          <p:cNvSpPr/>
          <p:nvPr/>
        </p:nvSpPr>
        <p:spPr>
          <a:xfrm flipV="1">
            <a:off x="9717505" y="2419542"/>
            <a:ext cx="81815" cy="1963798"/>
          </a:xfrm>
          <a:custGeom>
            <a:avLst/>
            <a:gdLst>
              <a:gd name="connsiteX0" fmla="*/ 54938 w 81815"/>
              <a:gd name="connsiteY0" fmla="*/ 68216 h 1963798"/>
              <a:gd name="connsiteX1" fmla="*/ 54939 w 81815"/>
              <a:gd name="connsiteY1" fmla="*/ 1895657 h 1963798"/>
              <a:gd name="connsiteX2" fmla="*/ 27667 w 81815"/>
              <a:gd name="connsiteY2" fmla="*/ 1895657 h 1963798"/>
              <a:gd name="connsiteX3" fmla="*/ 27666 w 81815"/>
              <a:gd name="connsiteY3" fmla="*/ 68216 h 1963798"/>
              <a:gd name="connsiteX4" fmla="*/ 395 w 81815"/>
              <a:gd name="connsiteY4" fmla="*/ 81852 h 1963798"/>
              <a:gd name="connsiteX5" fmla="*/ 41302 w 81815"/>
              <a:gd name="connsiteY5" fmla="*/ 38 h 1963798"/>
              <a:gd name="connsiteX6" fmla="*/ 82209 w 81815"/>
              <a:gd name="connsiteY6" fmla="*/ 81852 h 1963798"/>
              <a:gd name="connsiteX7" fmla="*/ 82210 w 81815"/>
              <a:gd name="connsiteY7" fmla="*/ 1882022 h 1963798"/>
              <a:gd name="connsiteX8" fmla="*/ 41303 w 81815"/>
              <a:gd name="connsiteY8" fmla="*/ 1963836 h 1963798"/>
              <a:gd name="connsiteX9" fmla="*/ 395 w 81815"/>
              <a:gd name="connsiteY9" fmla="*/ 1882022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963798">
                <a:moveTo>
                  <a:pt x="54938" y="68216"/>
                </a:moveTo>
                <a:lnTo>
                  <a:pt x="54939" y="1895657"/>
                </a:lnTo>
                <a:lnTo>
                  <a:pt x="27667" y="1895657"/>
                </a:lnTo>
                <a:lnTo>
                  <a:pt x="27666" y="68216"/>
                </a:lnTo>
                <a:close/>
                <a:moveTo>
                  <a:pt x="395" y="81852"/>
                </a:moveTo>
                <a:lnTo>
                  <a:pt x="41302" y="38"/>
                </a:lnTo>
                <a:lnTo>
                  <a:pt x="82209" y="81852"/>
                </a:lnTo>
                <a:close/>
                <a:moveTo>
                  <a:pt x="82210" y="1882022"/>
                </a:moveTo>
                <a:lnTo>
                  <a:pt x="41303" y="1963836"/>
                </a:lnTo>
                <a:lnTo>
                  <a:pt x="395" y="1882022"/>
                </a:lnTo>
                <a:close/>
              </a:path>
            </a:pathLst>
          </a:custGeom>
          <a:solidFill>
            <a:srgbClr val="ED7D31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26017-5EE6-43CB-BA6D-871E5F032B81}"/>
              </a:ext>
            </a:extLst>
          </p:cNvPr>
          <p:cNvSpPr txBox="1"/>
          <p:nvPr/>
        </p:nvSpPr>
        <p:spPr>
          <a:xfrm>
            <a:off x="9728715" y="2396548"/>
            <a:ext cx="973755" cy="28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Structured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59598-D712-42C6-9BF6-513E651C975C}"/>
              </a:ext>
            </a:extLst>
          </p:cNvPr>
          <p:cNvSpPr txBox="1"/>
          <p:nvPr/>
        </p:nvSpPr>
        <p:spPr>
          <a:xfrm>
            <a:off x="9728715" y="4105567"/>
            <a:ext cx="1155566" cy="28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Unstructured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5E2F8B7-1980-45FA-9024-9F400B058C51}"/>
              </a:ext>
            </a:extLst>
          </p:cNvPr>
          <p:cNvSpPr/>
          <p:nvPr/>
        </p:nvSpPr>
        <p:spPr>
          <a:xfrm rot="5400000" flipV="1">
            <a:off x="7935884" y="4164801"/>
            <a:ext cx="81815" cy="1963798"/>
          </a:xfrm>
          <a:custGeom>
            <a:avLst/>
            <a:gdLst>
              <a:gd name="connsiteX0" fmla="*/ 54742 w 81815"/>
              <a:gd name="connsiteY0" fmla="*/ 68408 h 1963798"/>
              <a:gd name="connsiteX1" fmla="*/ 54743 w 81815"/>
              <a:gd name="connsiteY1" fmla="*/ 1895849 h 1963798"/>
              <a:gd name="connsiteX2" fmla="*/ 27471 w 81815"/>
              <a:gd name="connsiteY2" fmla="*/ 1895849 h 1963798"/>
              <a:gd name="connsiteX3" fmla="*/ 27470 w 81815"/>
              <a:gd name="connsiteY3" fmla="*/ 68408 h 1963798"/>
              <a:gd name="connsiteX4" fmla="*/ 199 w 81815"/>
              <a:gd name="connsiteY4" fmla="*/ 82044 h 1963798"/>
              <a:gd name="connsiteX5" fmla="*/ 41106 w 81815"/>
              <a:gd name="connsiteY5" fmla="*/ 229 h 1963798"/>
              <a:gd name="connsiteX6" fmla="*/ 82013 w 81815"/>
              <a:gd name="connsiteY6" fmla="*/ 82044 h 1963798"/>
              <a:gd name="connsiteX7" fmla="*/ 82014 w 81815"/>
              <a:gd name="connsiteY7" fmla="*/ 1882214 h 1963798"/>
              <a:gd name="connsiteX8" fmla="*/ 41107 w 81815"/>
              <a:gd name="connsiteY8" fmla="*/ 1964028 h 1963798"/>
              <a:gd name="connsiteX9" fmla="*/ 199 w 81815"/>
              <a:gd name="connsiteY9" fmla="*/ 1882214 h 196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963798">
                <a:moveTo>
                  <a:pt x="54742" y="68408"/>
                </a:moveTo>
                <a:lnTo>
                  <a:pt x="54743" y="1895849"/>
                </a:lnTo>
                <a:lnTo>
                  <a:pt x="27471" y="1895849"/>
                </a:lnTo>
                <a:lnTo>
                  <a:pt x="27470" y="68408"/>
                </a:lnTo>
                <a:close/>
                <a:moveTo>
                  <a:pt x="199" y="82044"/>
                </a:moveTo>
                <a:lnTo>
                  <a:pt x="41106" y="229"/>
                </a:lnTo>
                <a:lnTo>
                  <a:pt x="82013" y="82044"/>
                </a:lnTo>
                <a:close/>
                <a:moveTo>
                  <a:pt x="82014" y="1882214"/>
                </a:moveTo>
                <a:lnTo>
                  <a:pt x="41107" y="1964028"/>
                </a:lnTo>
                <a:lnTo>
                  <a:pt x="199" y="1882214"/>
                </a:lnTo>
                <a:close/>
              </a:path>
            </a:pathLst>
          </a:custGeom>
          <a:solidFill>
            <a:srgbClr val="00B050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75E17-7A1E-4B33-B196-77C2A2C13D1F}"/>
              </a:ext>
            </a:extLst>
          </p:cNvPr>
          <p:cNvSpPr txBox="1"/>
          <p:nvPr/>
        </p:nvSpPr>
        <p:spPr>
          <a:xfrm rot="2480400">
            <a:off x="8730143" y="5198057"/>
            <a:ext cx="501048" cy="282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F7582-065B-4234-A6C0-A31B04A06AE3}"/>
              </a:ext>
            </a:extLst>
          </p:cNvPr>
          <p:cNvSpPr txBox="1"/>
          <p:nvPr/>
        </p:nvSpPr>
        <p:spPr>
          <a:xfrm rot="2480400">
            <a:off x="8624887" y="5265530"/>
            <a:ext cx="237423" cy="28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6503E-993F-42EE-B9FF-784643252F48}"/>
              </a:ext>
            </a:extLst>
          </p:cNvPr>
          <p:cNvSpPr txBox="1"/>
          <p:nvPr/>
        </p:nvSpPr>
        <p:spPr>
          <a:xfrm rot="2480400">
            <a:off x="8627332" y="5406972"/>
            <a:ext cx="555591" cy="28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CE6AE-70B8-407E-A25C-64D4B6AC7DB8}"/>
              </a:ext>
            </a:extLst>
          </p:cNvPr>
          <p:cNvSpPr txBox="1"/>
          <p:nvPr/>
        </p:nvSpPr>
        <p:spPr>
          <a:xfrm rot="2480400">
            <a:off x="8942257" y="5547336"/>
            <a:ext cx="237423" cy="282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5013-466F-4EC1-96EB-BD5B2D693FEA}"/>
              </a:ext>
            </a:extLst>
          </p:cNvPr>
          <p:cNvSpPr txBox="1"/>
          <p:nvPr/>
        </p:nvSpPr>
        <p:spPr>
          <a:xfrm rot="2480400">
            <a:off x="6864273" y="5207064"/>
            <a:ext cx="528319" cy="282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207F-F070-441F-9981-225846763C42}"/>
              </a:ext>
            </a:extLst>
          </p:cNvPr>
          <p:cNvSpPr txBox="1"/>
          <p:nvPr/>
        </p:nvSpPr>
        <p:spPr>
          <a:xfrm rot="2480400">
            <a:off x="6722771" y="5379698"/>
            <a:ext cx="555591" cy="282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(pull)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5D19AB9-0418-453C-B542-BDCE501AA9D0}"/>
              </a:ext>
            </a:extLst>
          </p:cNvPr>
          <p:cNvSpPr/>
          <p:nvPr/>
        </p:nvSpPr>
        <p:spPr>
          <a:xfrm rot="2686115" flipV="1">
            <a:off x="7159566" y="2114625"/>
            <a:ext cx="81815" cy="1134497"/>
          </a:xfrm>
          <a:custGeom>
            <a:avLst/>
            <a:gdLst>
              <a:gd name="connsiteX0" fmla="*/ 54656 w 81815"/>
              <a:gd name="connsiteY0" fmla="*/ 68183 h 1134497"/>
              <a:gd name="connsiteX1" fmla="*/ 54657 w 81815"/>
              <a:gd name="connsiteY1" fmla="*/ 1066323 h 1134497"/>
              <a:gd name="connsiteX2" fmla="*/ 27386 w 81815"/>
              <a:gd name="connsiteY2" fmla="*/ 1066323 h 1134497"/>
              <a:gd name="connsiteX3" fmla="*/ 27385 w 81815"/>
              <a:gd name="connsiteY3" fmla="*/ 68183 h 1134497"/>
              <a:gd name="connsiteX4" fmla="*/ 113 w 81815"/>
              <a:gd name="connsiteY4" fmla="*/ 81819 h 1134497"/>
              <a:gd name="connsiteX5" fmla="*/ 41020 w 81815"/>
              <a:gd name="connsiteY5" fmla="*/ 4 h 1134497"/>
              <a:gd name="connsiteX6" fmla="*/ 81928 w 81815"/>
              <a:gd name="connsiteY6" fmla="*/ 81819 h 1134497"/>
              <a:gd name="connsiteX7" fmla="*/ 81929 w 81815"/>
              <a:gd name="connsiteY7" fmla="*/ 1052687 h 1134497"/>
              <a:gd name="connsiteX8" fmla="*/ 41021 w 81815"/>
              <a:gd name="connsiteY8" fmla="*/ 1134502 h 1134497"/>
              <a:gd name="connsiteX9" fmla="*/ 114 w 81815"/>
              <a:gd name="connsiteY9" fmla="*/ 1052687 h 113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815" h="1134497">
                <a:moveTo>
                  <a:pt x="54656" y="68183"/>
                </a:moveTo>
                <a:lnTo>
                  <a:pt x="54657" y="1066323"/>
                </a:lnTo>
                <a:lnTo>
                  <a:pt x="27386" y="1066323"/>
                </a:lnTo>
                <a:lnTo>
                  <a:pt x="27385" y="68183"/>
                </a:lnTo>
                <a:close/>
                <a:moveTo>
                  <a:pt x="113" y="81819"/>
                </a:moveTo>
                <a:lnTo>
                  <a:pt x="41020" y="4"/>
                </a:lnTo>
                <a:lnTo>
                  <a:pt x="81928" y="81819"/>
                </a:lnTo>
                <a:close/>
                <a:moveTo>
                  <a:pt x="81929" y="1052687"/>
                </a:moveTo>
                <a:lnTo>
                  <a:pt x="41021" y="1134502"/>
                </a:lnTo>
                <a:lnTo>
                  <a:pt x="114" y="1052687"/>
                </a:lnTo>
                <a:close/>
              </a:path>
            </a:pathLst>
          </a:custGeom>
          <a:solidFill>
            <a:srgbClr val="0070C0"/>
          </a:soli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175B3-5AFB-4AF2-9766-D01E8CAA8675}"/>
              </a:ext>
            </a:extLst>
          </p:cNvPr>
          <p:cNvSpPr txBox="1"/>
          <p:nvPr/>
        </p:nvSpPr>
        <p:spPr>
          <a:xfrm>
            <a:off x="6329094" y="2841984"/>
            <a:ext cx="437940" cy="301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 dirty="0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Big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F8AF8-DE62-4509-A2B1-6D80B8342A31}"/>
              </a:ext>
            </a:extLst>
          </p:cNvPr>
          <p:cNvSpPr txBox="1"/>
          <p:nvPr/>
        </p:nvSpPr>
        <p:spPr>
          <a:xfrm>
            <a:off x="6979829" y="2096561"/>
            <a:ext cx="610134" cy="28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0" spc="0" baseline="0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Small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FB24E-0317-439D-AC65-B68725EB541F}"/>
              </a:ext>
            </a:extLst>
          </p:cNvPr>
          <p:cNvSpPr/>
          <p:nvPr/>
        </p:nvSpPr>
        <p:spPr>
          <a:xfrm>
            <a:off x="7003095" y="3085427"/>
            <a:ext cx="1947672" cy="1947672"/>
          </a:xfrm>
          <a:custGeom>
            <a:avLst/>
            <a:gdLst>
              <a:gd name="connsiteX0" fmla="*/ -355 w 354530"/>
              <a:gd name="connsiteY0" fmla="*/ -173 h 2036277"/>
              <a:gd name="connsiteX1" fmla="*/ 354176 w 354530"/>
              <a:gd name="connsiteY1" fmla="*/ -173 h 2036277"/>
              <a:gd name="connsiteX2" fmla="*/ 354176 w 354530"/>
              <a:gd name="connsiteY2" fmla="*/ 2036105 h 2036277"/>
              <a:gd name="connsiteX3" fmla="*/ -355 w 354530"/>
              <a:gd name="connsiteY3" fmla="*/ 2036105 h 203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30" h="2036277">
                <a:moveTo>
                  <a:pt x="-355" y="-173"/>
                </a:moveTo>
                <a:lnTo>
                  <a:pt x="354176" y="-173"/>
                </a:lnTo>
                <a:lnTo>
                  <a:pt x="354176" y="2036105"/>
                </a:lnTo>
                <a:lnTo>
                  <a:pt x="-355" y="2036105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 w="90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54B616-83F0-440A-BA5A-58894230E0F9}"/>
              </a:ext>
            </a:extLst>
          </p:cNvPr>
          <p:cNvSpPr txBox="1"/>
          <p:nvPr/>
        </p:nvSpPr>
        <p:spPr>
          <a:xfrm rot="16200000">
            <a:off x="8326488" y="3901030"/>
            <a:ext cx="910122" cy="355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18" b="1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Stream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BDBD9F-D278-4E3E-B4CB-D898DB4BB8A9}"/>
              </a:ext>
            </a:extLst>
          </p:cNvPr>
          <p:cNvSpPr txBox="1"/>
          <p:nvPr/>
        </p:nvSpPr>
        <p:spPr>
          <a:xfrm>
            <a:off x="7494273" y="5123706"/>
            <a:ext cx="1037389" cy="3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33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Velocity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FA50C6-F706-42C3-8737-31B606A1248B}"/>
              </a:ext>
            </a:extLst>
          </p:cNvPr>
          <p:cNvSpPr txBox="1"/>
          <p:nvPr/>
        </p:nvSpPr>
        <p:spPr>
          <a:xfrm>
            <a:off x="7448153" y="5414603"/>
            <a:ext cx="264694" cy="3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33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60BDF2-0C1A-4795-9D76-38AEEEBCF919}"/>
              </a:ext>
            </a:extLst>
          </p:cNvPr>
          <p:cNvSpPr txBox="1"/>
          <p:nvPr/>
        </p:nvSpPr>
        <p:spPr>
          <a:xfrm>
            <a:off x="7528453" y="5414603"/>
            <a:ext cx="973755" cy="3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33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latency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6ED8A-AF96-430C-A32E-52D9411DA20E}"/>
              </a:ext>
            </a:extLst>
          </p:cNvPr>
          <p:cNvSpPr txBox="1"/>
          <p:nvPr/>
        </p:nvSpPr>
        <p:spPr>
          <a:xfrm>
            <a:off x="8296603" y="5414603"/>
            <a:ext cx="264694" cy="3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33" spc="0" baseline="0">
                <a:solidFill>
                  <a:srgbClr val="00B050"/>
                </a:solidFill>
                <a:latin typeface="Arial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923BF2-B1FB-4578-93A0-E0649C3441C7}"/>
              </a:ext>
            </a:extLst>
          </p:cNvPr>
          <p:cNvSpPr txBox="1"/>
          <p:nvPr/>
        </p:nvSpPr>
        <p:spPr>
          <a:xfrm>
            <a:off x="9751859" y="3078338"/>
            <a:ext cx="928303" cy="3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33" spc="0" baseline="0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Variety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44DF46-F8BE-46F6-B26E-E5941A9B9A06}"/>
              </a:ext>
            </a:extLst>
          </p:cNvPr>
          <p:cNvSpPr txBox="1"/>
          <p:nvPr/>
        </p:nvSpPr>
        <p:spPr>
          <a:xfrm>
            <a:off x="9751859" y="3369235"/>
            <a:ext cx="1564639" cy="3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33" spc="0" baseline="0">
                <a:solidFill>
                  <a:srgbClr val="ED7D31"/>
                </a:solidFill>
                <a:latin typeface="Arial"/>
                <a:cs typeface="Arial"/>
                <a:sym typeface="Arial"/>
                <a:rtl val="0"/>
              </a:rPr>
              <a:t>(data model)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B87F97-C71B-41D0-ABC9-7246E15BDD87}"/>
              </a:ext>
            </a:extLst>
          </p:cNvPr>
          <p:cNvSpPr txBox="1"/>
          <p:nvPr/>
        </p:nvSpPr>
        <p:spPr>
          <a:xfrm>
            <a:off x="6229544" y="2423820"/>
            <a:ext cx="991936" cy="3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33" spc="0" baseline="0">
                <a:solidFill>
                  <a:srgbClr val="0070C0"/>
                </a:solidFill>
                <a:latin typeface="Arial"/>
                <a:cs typeface="Arial"/>
                <a:sym typeface="Arial"/>
                <a:rtl val="0"/>
              </a:rPr>
              <a:t>Volume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F8476-F289-4CE3-A6C2-6F998A9222F6}"/>
              </a:ext>
            </a:extLst>
          </p:cNvPr>
          <p:cNvSpPr txBox="1"/>
          <p:nvPr/>
        </p:nvSpPr>
        <p:spPr>
          <a:xfrm rot="16200000">
            <a:off x="6785598" y="3882849"/>
            <a:ext cx="782854" cy="355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18" b="1" spc="0" baseline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41011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platform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marL="457200" lvl="1" indent="0">
              <a:buNone/>
            </a:pPr>
            <a:r>
              <a:rPr lang="en-US" i="1" dirty="0"/>
              <a:t>"A database is a </a:t>
            </a:r>
            <a:r>
              <a:rPr lang="en-US" i="1" dirty="0">
                <a:solidFill>
                  <a:srgbClr val="FF0000"/>
                </a:solidFill>
              </a:rPr>
              <a:t>structured and persistent collection</a:t>
            </a:r>
            <a:r>
              <a:rPr lang="en-US" i="1" dirty="0"/>
              <a:t> of information about some aspect of the real world organized and stored in a way that facilitates efficient retrieval and modification. The structure of a database is determined by an </a:t>
            </a:r>
            <a:r>
              <a:rPr lang="en-US" i="1" dirty="0">
                <a:solidFill>
                  <a:srgbClr val="FF0000"/>
                </a:solidFill>
              </a:rPr>
              <a:t>abstract data model</a:t>
            </a:r>
            <a:r>
              <a:rPr lang="en-US" i="1" dirty="0"/>
              <a:t>. Primarily, it is this structure that differentiates a database from a data file. The most popular data model is relational that represents data as a set of tables."</a:t>
            </a:r>
          </a:p>
          <a:p>
            <a:endParaRPr lang="en-US" dirty="0"/>
          </a:p>
          <a:p>
            <a:r>
              <a:rPr lang="en-US" dirty="0"/>
              <a:t>Data Warehouse</a:t>
            </a:r>
          </a:p>
          <a:p>
            <a:pPr marL="457200" lvl="1" indent="0">
              <a:buNone/>
            </a:pPr>
            <a:r>
              <a:rPr lang="en-US" i="1" dirty="0"/>
              <a:t>"A collection of data that supports decision-making processes. It provides the following features: subject-oriented, integrated and consistent, not volatile."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0BE464-CFE5-40BF-AC50-8009FC75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09B469-1CE5-4A25-8DAC-3FABE0599C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Özsu</a:t>
            </a:r>
            <a:r>
              <a:rPr lang="en-US" dirty="0"/>
              <a:t> M.T. (2018) Database. In: Encyclopedia of Database Systems. Springer, New York, NY. </a:t>
            </a:r>
            <a:r>
              <a:rPr lang="en-US" dirty="0">
                <a:hlinkClick r:id="rId2"/>
              </a:rPr>
              <a:t>https://doi.org/10.1007/978-1-4614-8265-9_80734</a:t>
            </a:r>
            <a:br>
              <a:rPr lang="en-US" dirty="0"/>
            </a:br>
            <a:r>
              <a:rPr lang="en-US" dirty="0"/>
              <a:t>Matteo Golfarelli and Stefano Rizzi. </a:t>
            </a:r>
            <a:r>
              <a:rPr lang="en-US" i="1" dirty="0"/>
              <a:t>Data warehouse design: Modern principles and methodologies</a:t>
            </a:r>
            <a:r>
              <a:rPr lang="en-US" dirty="0"/>
              <a:t>. McGraw-Hill, Inc., 2009.</a:t>
            </a:r>
          </a:p>
        </p:txBody>
      </p:sp>
    </p:spTree>
    <p:extLst>
      <p:ext uri="{BB962C8B-B14F-4D97-AF65-F5344CB8AC3E}">
        <p14:creationId xmlns:p14="http://schemas.microsoft.com/office/powerpoint/2010/main" val="18801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platform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  <a:p>
            <a:pPr marL="457200" lvl="1" indent="0">
              <a:buNone/>
            </a:pPr>
            <a:r>
              <a:rPr lang="en-US" dirty="0"/>
              <a:t>Couto et al.: </a:t>
            </a:r>
            <a:r>
              <a:rPr lang="en-US" i="1" dirty="0"/>
              <a:t>“A DL is a </a:t>
            </a:r>
            <a:r>
              <a:rPr lang="en-US" i="1" dirty="0">
                <a:solidFill>
                  <a:srgbClr val="FF0000"/>
                </a:solidFill>
              </a:rPr>
              <a:t>central repository</a:t>
            </a:r>
            <a:r>
              <a:rPr lang="en-US" i="1" dirty="0"/>
              <a:t> system for </a:t>
            </a:r>
            <a:r>
              <a:rPr lang="en-US" i="1" dirty="0">
                <a:solidFill>
                  <a:srgbClr val="0070C0"/>
                </a:solidFill>
              </a:rPr>
              <a:t>storage, processing, and analysis of raw data</a:t>
            </a:r>
            <a:r>
              <a:rPr lang="en-US" i="1" dirty="0"/>
              <a:t>, in which the data is kept in its </a:t>
            </a:r>
            <a:r>
              <a:rPr lang="en-US" i="1" dirty="0">
                <a:solidFill>
                  <a:srgbClr val="00B050"/>
                </a:solidFill>
              </a:rPr>
              <a:t>original format and is processed to be queried only when needed</a:t>
            </a:r>
            <a:r>
              <a:rPr lang="en-US" i="1" dirty="0"/>
              <a:t>. It can </a:t>
            </a:r>
            <a:r>
              <a:rPr lang="en-US" i="1" dirty="0">
                <a:solidFill>
                  <a:srgbClr val="7030A0"/>
                </a:solidFill>
              </a:rPr>
              <a:t>store a varied amount of formats </a:t>
            </a:r>
            <a:r>
              <a:rPr lang="en-US" i="1" dirty="0"/>
              <a:t>in big data ecosystems, from unstructured, semi-structured, to structured data sources”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0BE464-CFE5-40BF-AC50-8009FC75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64562-FF30-4DAC-ACCA-A802B4B78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Couto, Julia, et al. "A Mapping Study about Data Lakes: An Improved Definition and Possible Architectures." </a:t>
            </a:r>
            <a:r>
              <a:rPr lang="en-US" i="1" dirty="0"/>
              <a:t>SEKE</a:t>
            </a:r>
            <a:r>
              <a:rPr lang="en-US" dirty="0"/>
              <a:t>. 2019.</a:t>
            </a:r>
            <a:br>
              <a:rPr lang="en-US" dirty="0"/>
            </a:br>
            <a:r>
              <a:rPr lang="en-US" dirty="0">
                <a:hlinkClick r:id="rId2"/>
              </a:rPr>
              <a:t>https://dunnsolutions.com/business-analytics/big-data-analytics/data-lake-consulting</a:t>
            </a:r>
            <a:r>
              <a:rPr lang="en-US" dirty="0"/>
              <a:t>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F723C94-7BBF-4F22-8C90-FE0A0506CA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80" y="1825625"/>
            <a:ext cx="4549017" cy="3939449"/>
          </a:xfrm>
        </p:spPr>
      </p:pic>
    </p:spTree>
    <p:extLst>
      <p:ext uri="{BB962C8B-B14F-4D97-AF65-F5344CB8AC3E}">
        <p14:creationId xmlns:p14="http://schemas.microsoft.com/office/powerpoint/2010/main" val="158906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B372B50-80E5-4A4B-9F69-74C08CF1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platform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5C70F-E261-4452-B27E-3348EC09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Data lakes have increasingly taken the role of data hubs</a:t>
            </a:r>
          </a:p>
          <a:p>
            <a:pPr lvl="1"/>
            <a:r>
              <a:rPr lang="en-US" dirty="0"/>
              <a:t>Eliminate up-front costs of ingestion and ETL since data are stored in original format</a:t>
            </a:r>
          </a:p>
          <a:p>
            <a:pPr lvl="1"/>
            <a:r>
              <a:rPr lang="en-US" dirty="0"/>
              <a:t>Once in DL, data are available for analysis by everyone in the organization</a:t>
            </a:r>
          </a:p>
          <a:p>
            <a:r>
              <a:rPr lang="en-US" dirty="0"/>
              <a:t>Drawing a sharp line been storage/processing/serving is hard</a:t>
            </a:r>
          </a:p>
          <a:p>
            <a:pPr lvl="1"/>
            <a:r>
              <a:rPr lang="en-US" dirty="0"/>
              <a:t>Is a database just storage?</a:t>
            </a:r>
          </a:p>
          <a:p>
            <a:pPr lvl="1"/>
            <a:r>
              <a:rPr lang="en-US" dirty="0"/>
              <a:t>What about SQL/OLAP?</a:t>
            </a:r>
          </a:p>
          <a:p>
            <a:r>
              <a:rPr lang="en-US" dirty="0"/>
              <a:t>Blurring of the architectural borderlines</a:t>
            </a:r>
          </a:p>
          <a:p>
            <a:pPr lvl="1"/>
            <a:r>
              <a:rPr lang="en-US" dirty="0"/>
              <a:t>DL is often replaced by “data platform” or “data ecosystem”</a:t>
            </a:r>
          </a:p>
          <a:p>
            <a:pPr lvl="1"/>
            <a:r>
              <a:rPr lang="en-US" dirty="0"/>
              <a:t>Encompass systems supporting data-intensive storage, computation, analysis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0BE464-CFE5-40BF-AC50-8009FC75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02081-2864-4B0C-99D4-FE4EEB8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53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23265</TotalTime>
  <Words>1410</Words>
  <Application>Microsoft Office PowerPoint</Application>
  <PresentationFormat>Widescreen</PresentationFormat>
  <Paragraphs>212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Data Platform and AI for Precision Farming</vt:lpstr>
      <vt:lpstr>whoami</vt:lpstr>
      <vt:lpstr>Roadmap</vt:lpstr>
      <vt:lpstr>How did we get here?</vt:lpstr>
      <vt:lpstr>Data platform</vt:lpstr>
      <vt:lpstr>Some data facets</vt:lpstr>
      <vt:lpstr>Data platform</vt:lpstr>
      <vt:lpstr>Data platform</vt:lpstr>
      <vt:lpstr>Data platform</vt:lpstr>
      <vt:lpstr>Data platform</vt:lpstr>
      <vt:lpstr>Data pipeline</vt:lpstr>
      <vt:lpstr>Data pipeline</vt:lpstr>
      <vt:lpstr>Data pipeline</vt:lpstr>
      <vt:lpstr>A tentative organization</vt:lpstr>
      <vt:lpstr>Data pipeline - AWS</vt:lpstr>
      <vt:lpstr>Data pipeline - Google cloud</vt:lpstr>
      <vt:lpstr>Data platform in the agritech domain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1156</cp:revision>
  <dcterms:created xsi:type="dcterms:W3CDTF">2019-03-06T18:10:20Z</dcterms:created>
  <dcterms:modified xsi:type="dcterms:W3CDTF">2022-08-04T15:08:15Z</dcterms:modified>
</cp:coreProperties>
</file>